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6E087E83.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F0A40DE-1386-8DB2-0B60-0DA357091572}" name="Huadong Mo" initials="HM" userId="S::z3527687@ad.unsw.edu.au::b0b40c93-0d2f-43b1-89fb-a1ec0a3bc89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38" autoAdjust="0"/>
    <p:restoredTop sz="94660"/>
  </p:normalViewPr>
  <p:slideViewPr>
    <p:cSldViewPr snapToGrid="0">
      <p:cViewPr varScale="1">
        <p:scale>
          <a:sx n="162" d="100"/>
          <a:sy n="162" d="100"/>
        </p:scale>
        <p:origin x="1566"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son Faure" userId="fdf08244fa09b0a1" providerId="LiveId" clId="{A5DB0FFD-9D7A-7943-8952-59116D398DC4}"/>
    <pc:docChg chg="modSld">
      <pc:chgData name="Harrison Faure" userId="fdf08244fa09b0a1" providerId="LiveId" clId="{A5DB0FFD-9D7A-7943-8952-59116D398DC4}" dt="2024-03-17T23:20:39.914" v="105" actId="20577"/>
      <pc:docMkLst>
        <pc:docMk/>
      </pc:docMkLst>
      <pc:sldChg chg="modSp mod">
        <pc:chgData name="Harrison Faure" userId="fdf08244fa09b0a1" providerId="LiveId" clId="{A5DB0FFD-9D7A-7943-8952-59116D398DC4}" dt="2024-03-17T23:18:33.853" v="87" actId="20577"/>
        <pc:sldMkLst>
          <pc:docMk/>
          <pc:sldMk cId="1846050435" sldId="257"/>
        </pc:sldMkLst>
        <pc:spChg chg="mod">
          <ac:chgData name="Harrison Faure" userId="fdf08244fa09b0a1" providerId="LiveId" clId="{A5DB0FFD-9D7A-7943-8952-59116D398DC4}" dt="2024-03-17T23:18:33.853" v="87" actId="20577"/>
          <ac:spMkLst>
            <pc:docMk/>
            <pc:sldMk cId="1846050435" sldId="257"/>
            <ac:spMk id="3" creationId="{00000000-0000-0000-0000-000000000000}"/>
          </ac:spMkLst>
        </pc:spChg>
      </pc:sldChg>
      <pc:sldChg chg="addSp modSp mod">
        <pc:chgData name="Harrison Faure" userId="fdf08244fa09b0a1" providerId="LiveId" clId="{A5DB0FFD-9D7A-7943-8952-59116D398DC4}" dt="2024-03-17T23:20:39.914" v="105" actId="20577"/>
        <pc:sldMkLst>
          <pc:docMk/>
          <pc:sldMk cId="547030115" sldId="258"/>
        </pc:sldMkLst>
        <pc:spChg chg="add mod">
          <ac:chgData name="Harrison Faure" userId="fdf08244fa09b0a1" providerId="LiveId" clId="{A5DB0FFD-9D7A-7943-8952-59116D398DC4}" dt="2024-03-17T23:20:39.914" v="105" actId="20577"/>
          <ac:spMkLst>
            <pc:docMk/>
            <pc:sldMk cId="547030115" sldId="258"/>
            <ac:spMk id="4" creationId="{FDBA1657-A436-9CB1-8782-AF08D9F25E4B}"/>
          </ac:spMkLst>
        </pc:spChg>
        <pc:graphicFrameChg chg="modGraphic">
          <ac:chgData name="Harrison Faure" userId="fdf08244fa09b0a1" providerId="LiveId" clId="{A5DB0FFD-9D7A-7943-8952-59116D398DC4}" dt="2024-03-17T23:18:54.260" v="91" actId="20577"/>
          <ac:graphicFrameMkLst>
            <pc:docMk/>
            <pc:sldMk cId="547030115" sldId="258"/>
            <ac:graphicFrameMk id="10" creationId="{43531555-FA01-F153-EB88-3F30719B3C70}"/>
          </ac:graphicFrameMkLst>
        </pc:graphicFrameChg>
      </pc:sldChg>
    </pc:docChg>
  </pc:docChgLst>
  <pc:docChgLst>
    <pc:chgData name="Harrison Faure" userId="fdf08244fa09b0a1" providerId="LiveId" clId="{C491A340-744B-4FB6-A0C3-79A3430E4C9A}"/>
    <pc:docChg chg="delSld">
      <pc:chgData name="Harrison Faure" userId="fdf08244fa09b0a1" providerId="LiveId" clId="{C491A340-744B-4FB6-A0C3-79A3430E4C9A}" dt="2024-04-29T01:55:34.668" v="0" actId="2696"/>
      <pc:docMkLst>
        <pc:docMk/>
      </pc:docMkLst>
      <pc:sldChg chg="del">
        <pc:chgData name="Harrison Faure" userId="fdf08244fa09b0a1" providerId="LiveId" clId="{C491A340-744B-4FB6-A0C3-79A3430E4C9A}" dt="2024-04-29T01:55:34.668" v="0" actId="2696"/>
        <pc:sldMkLst>
          <pc:docMk/>
          <pc:sldMk cId="547030115" sldId="258"/>
        </pc:sldMkLst>
      </pc:sldChg>
    </pc:docChg>
  </pc:docChgLst>
</pc:chgInfo>
</file>

<file path=ppt/comments/modernComment_101_6E087E83.xml><?xml version="1.0" encoding="utf-8"?>
<p188:cmLst xmlns:a="http://schemas.openxmlformats.org/drawingml/2006/main" xmlns:r="http://schemas.openxmlformats.org/officeDocument/2006/relationships" xmlns:p188="http://schemas.microsoft.com/office/powerpoint/2018/8/main">
  <p188:cm id="{B9A50DE1-C612-4C31-8344-4016769295FC}" authorId="{FF0A40DE-1386-8DB2-0B60-0DA357091572}" created="2024-03-03T03:50:10.019">
    <pc:sldMkLst xmlns:pc="http://schemas.microsoft.com/office/powerpoint/2013/main/command">
      <pc:docMk/>
      <pc:sldMk cId="1846050435" sldId="257"/>
    </pc:sldMkLst>
    <p188:txBody>
      <a:bodyPr/>
      <a:lstStyle/>
      <a:p>
        <a:r>
          <a:rPr lang="en-AU"/>
          <a:t>We can mention the most recent DL models, such as transformer, RNN and others.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79E2D9B1-9A7A-4A14-9463-8FC24DF2DD87}" type="datetimeFigureOut">
              <a:rPr lang="en-AU" smtClean="0"/>
              <a:t>29/04/2024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199A0CC-E0D9-4B88-8DE7-7B6500DC76EB}" type="slidenum">
              <a:rPr lang="en-AU" smtClean="0"/>
              <a:t>‹#›</a:t>
            </a:fld>
            <a:endParaRPr lang="en-AU"/>
          </a:p>
        </p:txBody>
      </p:sp>
    </p:spTree>
    <p:extLst>
      <p:ext uri="{BB962C8B-B14F-4D97-AF65-F5344CB8AC3E}">
        <p14:creationId xmlns:p14="http://schemas.microsoft.com/office/powerpoint/2010/main" val="473104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9E2D9B1-9A7A-4A14-9463-8FC24DF2DD87}" type="datetimeFigureOut">
              <a:rPr lang="en-AU" smtClean="0"/>
              <a:t>29/04/2024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199A0CC-E0D9-4B88-8DE7-7B6500DC76EB}" type="slidenum">
              <a:rPr lang="en-AU" smtClean="0"/>
              <a:t>‹#›</a:t>
            </a:fld>
            <a:endParaRPr lang="en-AU"/>
          </a:p>
        </p:txBody>
      </p:sp>
    </p:spTree>
    <p:extLst>
      <p:ext uri="{BB962C8B-B14F-4D97-AF65-F5344CB8AC3E}">
        <p14:creationId xmlns:p14="http://schemas.microsoft.com/office/powerpoint/2010/main" val="423909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9E2D9B1-9A7A-4A14-9463-8FC24DF2DD87}" type="datetimeFigureOut">
              <a:rPr lang="en-AU" smtClean="0"/>
              <a:t>29/04/2024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199A0CC-E0D9-4B88-8DE7-7B6500DC76EB}" type="slidenum">
              <a:rPr lang="en-AU" smtClean="0"/>
              <a:t>‹#›</a:t>
            </a:fld>
            <a:endParaRPr lang="en-AU"/>
          </a:p>
        </p:txBody>
      </p:sp>
    </p:spTree>
    <p:extLst>
      <p:ext uri="{BB962C8B-B14F-4D97-AF65-F5344CB8AC3E}">
        <p14:creationId xmlns:p14="http://schemas.microsoft.com/office/powerpoint/2010/main" val="1737692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9E2D9B1-9A7A-4A14-9463-8FC24DF2DD87}" type="datetimeFigureOut">
              <a:rPr lang="en-AU" smtClean="0"/>
              <a:t>29/04/2024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199A0CC-E0D9-4B88-8DE7-7B6500DC76EB}" type="slidenum">
              <a:rPr lang="en-AU" smtClean="0"/>
              <a:t>‹#›</a:t>
            </a:fld>
            <a:endParaRPr lang="en-AU"/>
          </a:p>
        </p:txBody>
      </p:sp>
    </p:spTree>
    <p:extLst>
      <p:ext uri="{BB962C8B-B14F-4D97-AF65-F5344CB8AC3E}">
        <p14:creationId xmlns:p14="http://schemas.microsoft.com/office/powerpoint/2010/main" val="3673627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E2D9B1-9A7A-4A14-9463-8FC24DF2DD87}" type="datetimeFigureOut">
              <a:rPr lang="en-AU" smtClean="0"/>
              <a:t>29/04/2024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199A0CC-E0D9-4B88-8DE7-7B6500DC76EB}" type="slidenum">
              <a:rPr lang="en-AU" smtClean="0"/>
              <a:t>‹#›</a:t>
            </a:fld>
            <a:endParaRPr lang="en-AU"/>
          </a:p>
        </p:txBody>
      </p:sp>
    </p:spTree>
    <p:extLst>
      <p:ext uri="{BB962C8B-B14F-4D97-AF65-F5344CB8AC3E}">
        <p14:creationId xmlns:p14="http://schemas.microsoft.com/office/powerpoint/2010/main" val="527556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79E2D9B1-9A7A-4A14-9463-8FC24DF2DD87}" type="datetimeFigureOut">
              <a:rPr lang="en-AU" smtClean="0"/>
              <a:t>29/04/2024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199A0CC-E0D9-4B88-8DE7-7B6500DC76EB}" type="slidenum">
              <a:rPr lang="en-AU" smtClean="0"/>
              <a:t>‹#›</a:t>
            </a:fld>
            <a:endParaRPr lang="en-AU"/>
          </a:p>
        </p:txBody>
      </p:sp>
    </p:spTree>
    <p:extLst>
      <p:ext uri="{BB962C8B-B14F-4D97-AF65-F5344CB8AC3E}">
        <p14:creationId xmlns:p14="http://schemas.microsoft.com/office/powerpoint/2010/main" val="1926547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79E2D9B1-9A7A-4A14-9463-8FC24DF2DD87}" type="datetimeFigureOut">
              <a:rPr lang="en-AU" smtClean="0"/>
              <a:t>29/04/2024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199A0CC-E0D9-4B88-8DE7-7B6500DC76EB}" type="slidenum">
              <a:rPr lang="en-AU" smtClean="0"/>
              <a:t>‹#›</a:t>
            </a:fld>
            <a:endParaRPr lang="en-AU"/>
          </a:p>
        </p:txBody>
      </p:sp>
    </p:spTree>
    <p:extLst>
      <p:ext uri="{BB962C8B-B14F-4D97-AF65-F5344CB8AC3E}">
        <p14:creationId xmlns:p14="http://schemas.microsoft.com/office/powerpoint/2010/main" val="491421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79E2D9B1-9A7A-4A14-9463-8FC24DF2DD87}" type="datetimeFigureOut">
              <a:rPr lang="en-AU" smtClean="0"/>
              <a:t>29/04/2024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199A0CC-E0D9-4B88-8DE7-7B6500DC76EB}" type="slidenum">
              <a:rPr lang="en-AU" smtClean="0"/>
              <a:t>‹#›</a:t>
            </a:fld>
            <a:endParaRPr lang="en-AU"/>
          </a:p>
        </p:txBody>
      </p:sp>
    </p:spTree>
    <p:extLst>
      <p:ext uri="{BB962C8B-B14F-4D97-AF65-F5344CB8AC3E}">
        <p14:creationId xmlns:p14="http://schemas.microsoft.com/office/powerpoint/2010/main" val="100969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2D9B1-9A7A-4A14-9463-8FC24DF2DD87}" type="datetimeFigureOut">
              <a:rPr lang="en-AU" smtClean="0"/>
              <a:t>29/04/2024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199A0CC-E0D9-4B88-8DE7-7B6500DC76EB}" type="slidenum">
              <a:rPr lang="en-AU" smtClean="0"/>
              <a:t>‹#›</a:t>
            </a:fld>
            <a:endParaRPr lang="en-AU"/>
          </a:p>
        </p:txBody>
      </p:sp>
    </p:spTree>
    <p:extLst>
      <p:ext uri="{BB962C8B-B14F-4D97-AF65-F5344CB8AC3E}">
        <p14:creationId xmlns:p14="http://schemas.microsoft.com/office/powerpoint/2010/main" val="215860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E2D9B1-9A7A-4A14-9463-8FC24DF2DD87}" type="datetimeFigureOut">
              <a:rPr lang="en-AU" smtClean="0"/>
              <a:t>29/04/2024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199A0CC-E0D9-4B88-8DE7-7B6500DC76EB}" type="slidenum">
              <a:rPr lang="en-AU" smtClean="0"/>
              <a:t>‹#›</a:t>
            </a:fld>
            <a:endParaRPr lang="en-AU"/>
          </a:p>
        </p:txBody>
      </p:sp>
    </p:spTree>
    <p:extLst>
      <p:ext uri="{BB962C8B-B14F-4D97-AF65-F5344CB8AC3E}">
        <p14:creationId xmlns:p14="http://schemas.microsoft.com/office/powerpoint/2010/main" val="1091675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E2D9B1-9A7A-4A14-9463-8FC24DF2DD87}" type="datetimeFigureOut">
              <a:rPr lang="en-AU" smtClean="0"/>
              <a:t>29/04/2024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199A0CC-E0D9-4B88-8DE7-7B6500DC76EB}" type="slidenum">
              <a:rPr lang="en-AU" smtClean="0"/>
              <a:t>‹#›</a:t>
            </a:fld>
            <a:endParaRPr lang="en-AU"/>
          </a:p>
        </p:txBody>
      </p:sp>
    </p:spTree>
    <p:extLst>
      <p:ext uri="{BB962C8B-B14F-4D97-AF65-F5344CB8AC3E}">
        <p14:creationId xmlns:p14="http://schemas.microsoft.com/office/powerpoint/2010/main" val="1673323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2D9B1-9A7A-4A14-9463-8FC24DF2DD87}" type="datetimeFigureOut">
              <a:rPr lang="en-AU" smtClean="0"/>
              <a:t>29/04/2024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9A0CC-E0D9-4B88-8DE7-7B6500DC76EB}" type="slidenum">
              <a:rPr lang="en-AU" smtClean="0"/>
              <a:t>‹#›</a:t>
            </a:fld>
            <a:endParaRPr lang="en-AU"/>
          </a:p>
        </p:txBody>
      </p:sp>
    </p:spTree>
    <p:extLst>
      <p:ext uri="{BB962C8B-B14F-4D97-AF65-F5344CB8AC3E}">
        <p14:creationId xmlns:p14="http://schemas.microsoft.com/office/powerpoint/2010/main" val="152346250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1_6E087E8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 y="-66039"/>
            <a:ext cx="10571968" cy="665652"/>
          </a:xfrm>
        </p:spPr>
        <p:txBody>
          <a:bodyPr>
            <a:noAutofit/>
          </a:bodyPr>
          <a:lstStyle/>
          <a:p>
            <a:r>
              <a:rPr lang="en-AU" sz="1800" b="1" dirty="0"/>
              <a:t>False Data Injection attacks on the Internet of Things &amp; Deep Learning enabled Predictive Analytics </a:t>
            </a:r>
            <a:br>
              <a:rPr lang="en-AU" sz="1800" b="1" dirty="0"/>
            </a:br>
            <a:r>
              <a:rPr lang="en-AU" sz="1800" b="1" dirty="0"/>
              <a:t>Slide Deck 2</a:t>
            </a:r>
          </a:p>
        </p:txBody>
      </p:sp>
      <p:sp>
        <p:nvSpPr>
          <p:cNvPr id="3" name="Content Placeholder 2"/>
          <p:cNvSpPr>
            <a:spLocks noGrp="1"/>
          </p:cNvSpPr>
          <p:nvPr>
            <p:ph idx="1"/>
          </p:nvPr>
        </p:nvSpPr>
        <p:spPr>
          <a:xfrm>
            <a:off x="16700" y="488515"/>
            <a:ext cx="12022900" cy="2826185"/>
          </a:xfrm>
        </p:spPr>
        <p:txBody>
          <a:bodyPr>
            <a:normAutofit/>
          </a:bodyPr>
          <a:lstStyle/>
          <a:p>
            <a:pPr marL="0" indent="0" algn="ctr">
              <a:buNone/>
            </a:pPr>
            <a:r>
              <a:rPr lang="en-AU" sz="1400" b="1" dirty="0">
                <a:latin typeface="Calibri" panose="020F0502020204030204" pitchFamily="34" charset="0"/>
                <a:cs typeface="Calibri" panose="020F0502020204030204" pitchFamily="34" charset="0"/>
              </a:rPr>
              <a:t>Scope:</a:t>
            </a:r>
          </a:p>
          <a:p>
            <a:pPr lvl="0"/>
            <a:r>
              <a:rPr lang="en-AU" sz="1400" dirty="0">
                <a:latin typeface="Calibri" panose="020F0502020204030204" pitchFamily="34" charset="0"/>
                <a:cs typeface="Calibri" panose="020F0502020204030204" pitchFamily="34" charset="0"/>
              </a:rPr>
              <a:t>Investigate the integration of advanced deep learning (DL) algorithms (LSTM, GRU, CNN, HDL) in predictive maintenance (</a:t>
            </a:r>
            <a:r>
              <a:rPr lang="en-AU" sz="1400" dirty="0" err="1">
                <a:latin typeface="Calibri" panose="020F0502020204030204" pitchFamily="34" charset="0"/>
                <a:cs typeface="Calibri" panose="020F0502020204030204" pitchFamily="34" charset="0"/>
              </a:rPr>
              <a:t>PdM</a:t>
            </a:r>
            <a:r>
              <a:rPr lang="en-AU" sz="1400" dirty="0">
                <a:latin typeface="Calibri" panose="020F0502020204030204" pitchFamily="34" charset="0"/>
                <a:cs typeface="Calibri" panose="020F0502020204030204" pitchFamily="34" charset="0"/>
              </a:rPr>
              <a:t>) systems to predict the Remaining Useful Life (RUL) of machinery, focusing on the turbofan engine dataset provided.</a:t>
            </a:r>
          </a:p>
          <a:p>
            <a:pPr lvl="0"/>
            <a:r>
              <a:rPr lang="en-AU" sz="1400" dirty="0">
                <a:latin typeface="Calibri" panose="020F0502020204030204" pitchFamily="34" charset="0"/>
                <a:cs typeface="Calibri" panose="020F0502020204030204" pitchFamily="34" charset="0"/>
              </a:rPr>
              <a:t>Assess the cybersecurity vulnerabilities of </a:t>
            </a:r>
            <a:r>
              <a:rPr lang="en-AU" sz="1400" dirty="0" err="1">
                <a:latin typeface="Calibri" panose="020F0502020204030204" pitchFamily="34" charset="0"/>
                <a:cs typeface="Calibri" panose="020F0502020204030204" pitchFamily="34" charset="0"/>
              </a:rPr>
              <a:t>IoT</a:t>
            </a:r>
            <a:r>
              <a:rPr lang="en-AU" sz="1400" dirty="0">
                <a:latin typeface="Calibri" panose="020F0502020204030204" pitchFamily="34" charset="0"/>
                <a:cs typeface="Calibri" panose="020F0502020204030204" pitchFamily="34" charset="0"/>
              </a:rPr>
              <a:t> sensors in </a:t>
            </a:r>
            <a:r>
              <a:rPr lang="en-AU" sz="1400" dirty="0" err="1">
                <a:latin typeface="Calibri" panose="020F0502020204030204" pitchFamily="34" charset="0"/>
                <a:cs typeface="Calibri" panose="020F0502020204030204" pitchFamily="34" charset="0"/>
              </a:rPr>
              <a:t>PdM</a:t>
            </a:r>
            <a:r>
              <a:rPr lang="en-AU" sz="1400" dirty="0">
                <a:latin typeface="Calibri" panose="020F0502020204030204" pitchFamily="34" charset="0"/>
                <a:cs typeface="Calibri" panose="020F0502020204030204" pitchFamily="34" charset="0"/>
              </a:rPr>
              <a:t> systems, against different false data injection attacks (FDIA) methods, and their impact on RUL prediction accuracy.</a:t>
            </a:r>
          </a:p>
          <a:p>
            <a:pPr algn="l">
              <a:buFont typeface="Arial" panose="020B0604020202020204" pitchFamily="34" charset="0"/>
              <a:buChar char="•"/>
            </a:pPr>
            <a:r>
              <a:rPr lang="en-AU" sz="1400" b="0" i="0" u="none" strike="noStrike" dirty="0">
                <a:solidFill>
                  <a:srgbClr val="ECECEC"/>
                </a:solidFill>
                <a:effectLst/>
                <a:latin typeface="Calibri" panose="020F0502020204030204" pitchFamily="34" charset="0"/>
                <a:cs typeface="Calibri" panose="020F0502020204030204" pitchFamily="34" charset="0"/>
              </a:rPr>
              <a:t>Investigate the use of transformers and RNNs – The ability to process sequential data </a:t>
            </a:r>
            <a:r>
              <a:rPr lang="en-AU" sz="1400" dirty="0">
                <a:solidFill>
                  <a:srgbClr val="ECECEC"/>
                </a:solidFill>
                <a:latin typeface="Calibri" panose="020F0502020204030204" pitchFamily="34" charset="0"/>
                <a:cs typeface="Calibri" panose="020F0502020204030204" pitchFamily="34" charset="0"/>
              </a:rPr>
              <a:t>is </a:t>
            </a:r>
            <a:r>
              <a:rPr lang="en-AU" sz="1400" b="0" i="0" u="none" strike="noStrike" dirty="0">
                <a:solidFill>
                  <a:srgbClr val="ECECEC"/>
                </a:solidFill>
                <a:effectLst/>
                <a:latin typeface="Calibri" panose="020F0502020204030204" pitchFamily="34" charset="0"/>
                <a:cs typeface="Calibri" panose="020F0502020204030204" pitchFamily="34" charset="0"/>
              </a:rPr>
              <a:t> necessary for understanding behaviour patterns over time for certain </a:t>
            </a:r>
            <a:r>
              <a:rPr lang="en-AU" sz="1400" b="0" i="0" u="none" strike="noStrike" dirty="0" err="1">
                <a:solidFill>
                  <a:srgbClr val="ECECEC"/>
                </a:solidFill>
                <a:effectLst/>
                <a:latin typeface="Calibri" panose="020F0502020204030204" pitchFamily="34" charset="0"/>
                <a:cs typeface="Calibri" panose="020F0502020204030204" pitchFamily="34" charset="0"/>
              </a:rPr>
              <a:t>PdM</a:t>
            </a:r>
            <a:r>
              <a:rPr lang="en-AU" sz="1400" b="0" i="0" u="none" strike="noStrike" dirty="0">
                <a:solidFill>
                  <a:srgbClr val="ECECEC"/>
                </a:solidFill>
                <a:effectLst/>
                <a:latin typeface="Calibri" panose="020F0502020204030204" pitchFamily="34" charset="0"/>
                <a:cs typeface="Calibri" panose="020F0502020204030204" pitchFamily="34" charset="0"/>
              </a:rPr>
              <a:t> Systems .</a:t>
            </a:r>
          </a:p>
          <a:p>
            <a:pPr algn="l">
              <a:buFont typeface="Arial" panose="020B0604020202020204" pitchFamily="34" charset="0"/>
              <a:buChar char="•"/>
            </a:pPr>
            <a:r>
              <a:rPr lang="en-AU" sz="1400" b="0" i="0" u="none" strike="noStrike" dirty="0">
                <a:solidFill>
                  <a:srgbClr val="ECECEC"/>
                </a:solidFill>
                <a:effectLst/>
                <a:latin typeface="Calibri" panose="020F0502020204030204" pitchFamily="34" charset="0"/>
                <a:cs typeface="Calibri" panose="020F0502020204030204" pitchFamily="34" charset="0"/>
              </a:rPr>
              <a:t>Conduct a comparative analysis of various DL models robustness against FDIA threats, to determine their ability to maintain accurate RUL predictions under these scenarios, aiming to identify models that balance between predictive accuracy and resilience in </a:t>
            </a:r>
            <a:r>
              <a:rPr lang="en-AU" sz="1400" b="0" i="0" u="none" strike="noStrike" dirty="0" err="1">
                <a:solidFill>
                  <a:srgbClr val="ECECEC"/>
                </a:solidFill>
                <a:effectLst/>
                <a:latin typeface="Calibri" panose="020F0502020204030204" pitchFamily="34" charset="0"/>
                <a:cs typeface="Calibri" panose="020F0502020204030204" pitchFamily="34" charset="0"/>
              </a:rPr>
              <a:t>PdM</a:t>
            </a:r>
            <a:r>
              <a:rPr lang="en-AU" sz="1400" b="0" i="0" u="none" strike="noStrike" dirty="0">
                <a:solidFill>
                  <a:srgbClr val="ECECEC"/>
                </a:solidFill>
                <a:effectLst/>
                <a:latin typeface="Calibri" panose="020F0502020204030204" pitchFamily="34" charset="0"/>
                <a:cs typeface="Calibri" panose="020F0502020204030204" pitchFamily="34" charset="0"/>
              </a:rPr>
              <a:t> systems.</a:t>
            </a:r>
          </a:p>
          <a:p>
            <a:pPr lvl="0"/>
            <a:endParaRPr lang="en-AU" sz="1400" dirty="0"/>
          </a:p>
          <a:p>
            <a:endParaRPr lang="en-AU" dirty="0"/>
          </a:p>
        </p:txBody>
      </p:sp>
      <p:sp>
        <p:nvSpPr>
          <p:cNvPr id="4" name="Content Placeholder 2"/>
          <p:cNvSpPr txBox="1">
            <a:spLocks/>
          </p:cNvSpPr>
          <p:nvPr/>
        </p:nvSpPr>
        <p:spPr>
          <a:xfrm>
            <a:off x="192064" y="3019361"/>
            <a:ext cx="5258323" cy="282618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r>
              <a:rPr lang="en-AU" sz="1500" b="1" dirty="0"/>
              <a:t>Key Components:</a:t>
            </a:r>
          </a:p>
          <a:p>
            <a:pPr lvl="0"/>
            <a:r>
              <a:rPr lang="en-AU" sz="1500" dirty="0"/>
              <a:t>Predictive Maintenance (</a:t>
            </a:r>
            <a:r>
              <a:rPr lang="en-AU" sz="1500" dirty="0" err="1"/>
              <a:t>PdM</a:t>
            </a:r>
            <a:r>
              <a:rPr lang="en-AU" sz="1500" dirty="0"/>
              <a:t>)</a:t>
            </a:r>
          </a:p>
          <a:p>
            <a:pPr lvl="0"/>
            <a:endParaRPr lang="en-AU" sz="1500" dirty="0"/>
          </a:p>
          <a:p>
            <a:pPr lvl="0"/>
            <a:r>
              <a:rPr lang="en-AU" sz="1500" dirty="0"/>
              <a:t>Deep Learning Algorithms: LSTM, GRU, CNN, HDL</a:t>
            </a:r>
          </a:p>
          <a:p>
            <a:pPr lvl="0"/>
            <a:endParaRPr lang="en-AU" sz="1500" dirty="0"/>
          </a:p>
          <a:p>
            <a:pPr lvl="0"/>
            <a:r>
              <a:rPr lang="en-AU" sz="1500" dirty="0" err="1"/>
              <a:t>IoT</a:t>
            </a:r>
            <a:r>
              <a:rPr lang="en-AU" sz="1500" dirty="0"/>
              <a:t> Sensor Vulnerabilities</a:t>
            </a:r>
          </a:p>
          <a:p>
            <a:pPr lvl="0"/>
            <a:endParaRPr lang="en-AU" sz="1500" dirty="0"/>
          </a:p>
          <a:p>
            <a:pPr lvl="0"/>
            <a:r>
              <a:rPr lang="en-AU" sz="1500" dirty="0"/>
              <a:t>Cybersecurity: FDIA</a:t>
            </a:r>
          </a:p>
          <a:p>
            <a:pPr lvl="0"/>
            <a:endParaRPr lang="en-AU" sz="1500" dirty="0"/>
          </a:p>
          <a:p>
            <a:pPr lvl="0"/>
            <a:r>
              <a:rPr lang="en-AU" sz="1500" dirty="0"/>
              <a:t>Data Analysis &amp; Model Comparison</a:t>
            </a:r>
          </a:p>
          <a:p>
            <a:endParaRPr lang="en-AU" dirty="0"/>
          </a:p>
        </p:txBody>
      </p:sp>
      <p:sp>
        <p:nvSpPr>
          <p:cNvPr id="5" name="Rectangle 4"/>
          <p:cNvSpPr/>
          <p:nvPr/>
        </p:nvSpPr>
        <p:spPr>
          <a:xfrm>
            <a:off x="4505193" y="3019361"/>
            <a:ext cx="7534407" cy="1169551"/>
          </a:xfrm>
          <a:prstGeom prst="rect">
            <a:avLst/>
          </a:prstGeom>
        </p:spPr>
        <p:txBody>
          <a:bodyPr wrap="square">
            <a:spAutoFit/>
          </a:bodyPr>
          <a:lstStyle/>
          <a:p>
            <a:pPr lvl="0" algn="ctr">
              <a:spcAft>
                <a:spcPts val="0"/>
              </a:spcAft>
              <a:buSzPts val="1000"/>
              <a:tabLst>
                <a:tab pos="457200" algn="l"/>
              </a:tabLst>
            </a:pPr>
            <a:r>
              <a:rPr lang="en-AU" sz="1400" b="1" dirty="0">
                <a:latin typeface="Segoe UI" panose="020B0502040204020203" pitchFamily="34" charset="0"/>
                <a:ea typeface="Times New Roman" panose="02020603050405020304" pitchFamily="18" charset="0"/>
              </a:rPr>
              <a:t>Time Management:</a:t>
            </a:r>
          </a:p>
          <a:p>
            <a:pPr lvl="0">
              <a:spcAft>
                <a:spcPts val="0"/>
              </a:spcAft>
              <a:buSzPts val="1000"/>
              <a:tabLst>
                <a:tab pos="457200" algn="l"/>
              </a:tabLst>
            </a:pPr>
            <a:r>
              <a:rPr lang="en-AU" sz="1400" b="1" dirty="0">
                <a:latin typeface="Segoe UI" panose="020B0502040204020203" pitchFamily="34" charset="0"/>
                <a:ea typeface="Times New Roman" panose="02020603050405020304" pitchFamily="18" charset="0"/>
              </a:rPr>
              <a:t>Semester 1:</a:t>
            </a:r>
            <a:r>
              <a:rPr lang="en-AU" sz="1400" dirty="0">
                <a:latin typeface="Segoe UI" panose="020B0502040204020203" pitchFamily="34" charset="0"/>
                <a:ea typeface="Times New Roman" panose="02020603050405020304" pitchFamily="18" charset="0"/>
              </a:rPr>
              <a:t> Literature Review, Data Collection/Preparation, Initial Model Testing.</a:t>
            </a:r>
            <a:endParaRPr lang="en-AU" sz="1400" dirty="0">
              <a:latin typeface="Times New Roman" panose="02020603050405020304" pitchFamily="18" charset="0"/>
              <a:ea typeface="Times New Roman" panose="02020603050405020304" pitchFamily="18" charset="0"/>
            </a:endParaRPr>
          </a:p>
          <a:p>
            <a:pPr lvl="0">
              <a:spcAft>
                <a:spcPts val="0"/>
              </a:spcAft>
              <a:buSzPts val="1000"/>
              <a:tabLst>
                <a:tab pos="457200" algn="l"/>
              </a:tabLst>
            </a:pPr>
            <a:r>
              <a:rPr lang="en-AU" sz="1400" b="1" dirty="0">
                <a:latin typeface="Segoe UI" panose="020B0502040204020203" pitchFamily="34" charset="0"/>
                <a:ea typeface="Times New Roman" panose="02020603050405020304" pitchFamily="18" charset="0"/>
              </a:rPr>
              <a:t>Semester 2:</a:t>
            </a:r>
            <a:r>
              <a:rPr lang="en-AU" sz="1400" dirty="0">
                <a:latin typeface="Segoe UI" panose="020B0502040204020203" pitchFamily="34" charset="0"/>
                <a:ea typeface="Times New Roman" panose="02020603050405020304" pitchFamily="18" charset="0"/>
              </a:rPr>
              <a:t> Advanced Model Development, FDIA Simulation &amp; Analysis, Final Reporting.</a:t>
            </a:r>
            <a:br>
              <a:rPr lang="en-AU" sz="1400" dirty="0">
                <a:latin typeface="Segoe UI" panose="020B0502040204020203" pitchFamily="34" charset="0"/>
                <a:ea typeface="Times New Roman" panose="02020603050405020304" pitchFamily="18" charset="0"/>
              </a:rPr>
            </a:br>
            <a:br>
              <a:rPr lang="en-AU" sz="1400" dirty="0">
                <a:latin typeface="Segoe UI" panose="020B0502040204020203" pitchFamily="34" charset="0"/>
                <a:ea typeface="Times New Roman" panose="02020603050405020304" pitchFamily="18" charset="0"/>
              </a:rPr>
            </a:br>
            <a:endParaRPr lang="en-AU" sz="1400" dirty="0">
              <a:effectLst/>
              <a:latin typeface="Times New Roman" panose="02020603050405020304" pitchFamily="18" charset="0"/>
              <a:ea typeface="Calibri" panose="020F0502020204030204" pitchFamily="34" charset="0"/>
            </a:endParaRPr>
          </a:p>
        </p:txBody>
      </p:sp>
      <p:sp>
        <p:nvSpPr>
          <p:cNvPr id="6" name="Title 1"/>
          <p:cNvSpPr txBox="1">
            <a:spLocks/>
          </p:cNvSpPr>
          <p:nvPr/>
        </p:nvSpPr>
        <p:spPr>
          <a:xfrm>
            <a:off x="10916431" y="-78565"/>
            <a:ext cx="1482248" cy="4929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1800" b="1" dirty="0"/>
              <a:t>Harry Faure</a:t>
            </a:r>
          </a:p>
        </p:txBody>
      </p:sp>
    </p:spTree>
    <p:extLst>
      <p:ext uri="{BB962C8B-B14F-4D97-AF65-F5344CB8AC3E}">
        <p14:creationId xmlns:p14="http://schemas.microsoft.com/office/powerpoint/2010/main" val="1846050435"/>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TotalTime>
  <Words>233</Words>
  <Application>Microsoft Office PowerPoint</Application>
  <PresentationFormat>Widescreen</PresentationFormat>
  <Paragraphs>20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Segoe UI</vt:lpstr>
      <vt:lpstr>Times New Roman</vt:lpstr>
      <vt:lpstr>Office Theme</vt:lpstr>
      <vt:lpstr>False Data Injection attacks on the Internet of Things &amp; Deep Learning enabled Predictive Analytics  Slide Deck 2</vt:lpstr>
    </vt:vector>
  </TitlesOfParts>
  <Company>Defence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Faure, Harrison MR 1</dc:creator>
  <cp:lastModifiedBy>Harrison Faure</cp:lastModifiedBy>
  <cp:revision>6</cp:revision>
  <dcterms:created xsi:type="dcterms:W3CDTF">2024-03-02T04:43:00Z</dcterms:created>
  <dcterms:modified xsi:type="dcterms:W3CDTF">2024-04-29T01:55:40Z</dcterms:modified>
</cp:coreProperties>
</file>