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6E087E8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F0A40DE-1386-8DB2-0B60-0DA357091572}" name="Huadong Mo" initials="HM" userId="S::z3527687@ad.unsw.edu.au::b0b40c93-0d2f-43b1-89fb-a1ec0a3bc89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93ACB0-6235-49E3-B7B9-1D1635E0A5EB}" v="1" dt="2024-04-29T01:56:11.4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38" autoAdjust="0"/>
    <p:restoredTop sz="94660"/>
  </p:normalViewPr>
  <p:slideViewPr>
    <p:cSldViewPr snapToGrid="0">
      <p:cViewPr varScale="1">
        <p:scale>
          <a:sx n="162" d="100"/>
          <a:sy n="162" d="100"/>
        </p:scale>
        <p:origin x="2442"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microsoft.com/office/2018/10/relationships/authors" Target="author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ison Faure" userId="fdf08244fa09b0a1" providerId="LiveId" clId="{6793ACB0-6235-49E3-B7B9-1D1635E0A5EB}"/>
    <pc:docChg chg="undo custSel addSld modSld">
      <pc:chgData name="Harrison Faure" userId="fdf08244fa09b0a1" providerId="LiveId" clId="{6793ACB0-6235-49E3-B7B9-1D1635E0A5EB}" dt="2024-04-29T01:59:21.153" v="536" actId="14100"/>
      <pc:docMkLst>
        <pc:docMk/>
      </pc:docMkLst>
      <pc:sldChg chg="addSp delSp modSp mod">
        <pc:chgData name="Harrison Faure" userId="fdf08244fa09b0a1" providerId="LiveId" clId="{6793ACB0-6235-49E3-B7B9-1D1635E0A5EB}" dt="2024-04-29T01:57:15.360" v="200" actId="20577"/>
        <pc:sldMkLst>
          <pc:docMk/>
          <pc:sldMk cId="1846050435" sldId="257"/>
        </pc:sldMkLst>
        <pc:spChg chg="mod">
          <ac:chgData name="Harrison Faure" userId="fdf08244fa09b0a1" providerId="LiveId" clId="{6793ACB0-6235-49E3-B7B9-1D1635E0A5EB}" dt="2024-04-29T01:55:54.023" v="1" actId="20577"/>
          <ac:spMkLst>
            <pc:docMk/>
            <pc:sldMk cId="1846050435" sldId="257"/>
            <ac:spMk id="2" creationId="{00000000-0000-0000-0000-000000000000}"/>
          </ac:spMkLst>
        </pc:spChg>
        <pc:spChg chg="del">
          <ac:chgData name="Harrison Faure" userId="fdf08244fa09b0a1" providerId="LiveId" clId="{6793ACB0-6235-49E3-B7B9-1D1635E0A5EB}" dt="2024-04-29T01:55:57.605" v="2" actId="21"/>
          <ac:spMkLst>
            <pc:docMk/>
            <pc:sldMk cId="1846050435" sldId="257"/>
            <ac:spMk id="5" creationId="{00000000-0000-0000-0000-000000000000}"/>
          </ac:spMkLst>
        </pc:spChg>
        <pc:spChg chg="add mod">
          <ac:chgData name="Harrison Faure" userId="fdf08244fa09b0a1" providerId="LiveId" clId="{6793ACB0-6235-49E3-B7B9-1D1635E0A5EB}" dt="2024-04-29T01:57:15.360" v="200" actId="20577"/>
          <ac:spMkLst>
            <pc:docMk/>
            <pc:sldMk cId="1846050435" sldId="257"/>
            <ac:spMk id="7" creationId="{17D849A9-E1F1-29E1-2490-4EC92C146E4D}"/>
          </ac:spMkLst>
        </pc:spChg>
      </pc:sldChg>
      <pc:sldChg chg="modSp add mod">
        <pc:chgData name="Harrison Faure" userId="fdf08244fa09b0a1" providerId="LiveId" clId="{6793ACB0-6235-49E3-B7B9-1D1635E0A5EB}" dt="2024-04-29T01:59:21.153" v="536" actId="14100"/>
        <pc:sldMkLst>
          <pc:docMk/>
          <pc:sldMk cId="1647623516" sldId="258"/>
        </pc:sldMkLst>
        <pc:spChg chg="mod">
          <ac:chgData name="Harrison Faure" userId="fdf08244fa09b0a1" providerId="LiveId" clId="{6793ACB0-6235-49E3-B7B9-1D1635E0A5EB}" dt="2024-04-29T01:59:21.153" v="536" actId="14100"/>
          <ac:spMkLst>
            <pc:docMk/>
            <pc:sldMk cId="1647623516" sldId="258"/>
            <ac:spMk id="3" creationId="{00000000-0000-0000-0000-000000000000}"/>
          </ac:spMkLst>
        </pc:spChg>
        <pc:spChg chg="mod">
          <ac:chgData name="Harrison Faure" userId="fdf08244fa09b0a1" providerId="LiveId" clId="{6793ACB0-6235-49E3-B7B9-1D1635E0A5EB}" dt="2024-04-29T01:57:30.183" v="206" actId="20577"/>
          <ac:spMkLst>
            <pc:docMk/>
            <pc:sldMk cId="1647623516" sldId="258"/>
            <ac:spMk id="4" creationId="{00000000-0000-0000-0000-000000000000}"/>
          </ac:spMkLst>
        </pc:spChg>
        <pc:spChg chg="mod">
          <ac:chgData name="Harrison Faure" userId="fdf08244fa09b0a1" providerId="LiveId" clId="{6793ACB0-6235-49E3-B7B9-1D1635E0A5EB}" dt="2024-04-29T01:57:27.316" v="202" actId="6549"/>
          <ac:spMkLst>
            <pc:docMk/>
            <pc:sldMk cId="1647623516" sldId="258"/>
            <ac:spMk id="7" creationId="{17D849A9-E1F1-29E1-2490-4EC92C146E4D}"/>
          </ac:spMkLst>
        </pc:spChg>
      </pc:sldChg>
    </pc:docChg>
  </pc:docChgLst>
</pc:chgInfo>
</file>

<file path=ppt/comments/modernComment_101_6E087E83.xml><?xml version="1.0" encoding="utf-8"?>
<p188:cmLst xmlns:a="http://schemas.openxmlformats.org/drawingml/2006/main" xmlns:r="http://schemas.openxmlformats.org/officeDocument/2006/relationships" xmlns:p188="http://schemas.microsoft.com/office/powerpoint/2018/8/main">
  <p188:cm id="{B9A50DE1-C612-4C31-8344-4016769295FC}" authorId="{FF0A40DE-1386-8DB2-0B60-0DA357091572}" created="2024-03-03T03:50:10.019">
    <pc:sldMkLst xmlns:pc="http://schemas.microsoft.com/office/powerpoint/2013/main/command">
      <pc:docMk/>
      <pc:sldMk cId="1846050435" sldId="257"/>
    </pc:sldMkLst>
    <p188:txBody>
      <a:bodyPr/>
      <a:lstStyle/>
      <a:p>
        <a:r>
          <a:rPr lang="en-AU"/>
          <a:t>We can mention the most recent DL models, such as transformer, RNN and others.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79E2D9B1-9A7A-4A14-9463-8FC24DF2DD87}" type="datetimeFigureOut">
              <a:rPr lang="en-AU" smtClean="0"/>
              <a:t>29/04/2024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47310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9E2D9B1-9A7A-4A14-9463-8FC24DF2DD87}" type="datetimeFigureOut">
              <a:rPr lang="en-AU" smtClean="0"/>
              <a:t>29/04/2024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42390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9E2D9B1-9A7A-4A14-9463-8FC24DF2DD87}" type="datetimeFigureOut">
              <a:rPr lang="en-AU" smtClean="0"/>
              <a:t>29/04/2024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1737692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9E2D9B1-9A7A-4A14-9463-8FC24DF2DD87}" type="datetimeFigureOut">
              <a:rPr lang="en-AU" smtClean="0"/>
              <a:t>29/04/2024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367362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E2D9B1-9A7A-4A14-9463-8FC24DF2DD87}" type="datetimeFigureOut">
              <a:rPr lang="en-AU" smtClean="0"/>
              <a:t>29/04/2024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52755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79E2D9B1-9A7A-4A14-9463-8FC24DF2DD87}" type="datetimeFigureOut">
              <a:rPr lang="en-AU" smtClean="0"/>
              <a:t>29/04/2024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1926547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79E2D9B1-9A7A-4A14-9463-8FC24DF2DD87}" type="datetimeFigureOut">
              <a:rPr lang="en-AU" smtClean="0"/>
              <a:t>29/04/2024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49142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79E2D9B1-9A7A-4A14-9463-8FC24DF2DD87}" type="datetimeFigureOut">
              <a:rPr lang="en-AU" smtClean="0"/>
              <a:t>29/04/2024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100969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2D9B1-9A7A-4A14-9463-8FC24DF2DD87}" type="datetimeFigureOut">
              <a:rPr lang="en-AU" smtClean="0"/>
              <a:t>29/04/2024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215860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E2D9B1-9A7A-4A14-9463-8FC24DF2DD87}" type="datetimeFigureOut">
              <a:rPr lang="en-AU" smtClean="0"/>
              <a:t>29/04/2024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1091675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E2D9B1-9A7A-4A14-9463-8FC24DF2DD87}" type="datetimeFigureOut">
              <a:rPr lang="en-AU" smtClean="0"/>
              <a:t>29/04/2024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199A0CC-E0D9-4B88-8DE7-7B6500DC76EB}" type="slidenum">
              <a:rPr lang="en-AU" smtClean="0"/>
              <a:t>‹#›</a:t>
            </a:fld>
            <a:endParaRPr lang="en-AU"/>
          </a:p>
        </p:txBody>
      </p:sp>
    </p:spTree>
    <p:extLst>
      <p:ext uri="{BB962C8B-B14F-4D97-AF65-F5344CB8AC3E}">
        <p14:creationId xmlns:p14="http://schemas.microsoft.com/office/powerpoint/2010/main" val="167332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2D9B1-9A7A-4A14-9463-8FC24DF2DD87}" type="datetimeFigureOut">
              <a:rPr lang="en-AU" smtClean="0"/>
              <a:t>29/04/2024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99A0CC-E0D9-4B88-8DE7-7B6500DC76EB}" type="slidenum">
              <a:rPr lang="en-AU" smtClean="0"/>
              <a:t>‹#›</a:t>
            </a:fld>
            <a:endParaRPr lang="en-AU"/>
          </a:p>
        </p:txBody>
      </p:sp>
    </p:spTree>
    <p:extLst>
      <p:ext uri="{BB962C8B-B14F-4D97-AF65-F5344CB8AC3E}">
        <p14:creationId xmlns:p14="http://schemas.microsoft.com/office/powerpoint/2010/main" val="152346250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1_6E087E8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 y="-66039"/>
            <a:ext cx="10571968" cy="665652"/>
          </a:xfrm>
        </p:spPr>
        <p:txBody>
          <a:bodyPr>
            <a:noAutofit/>
          </a:bodyPr>
          <a:lstStyle/>
          <a:p>
            <a:r>
              <a:rPr lang="en-AU" sz="1800" b="1" dirty="0"/>
              <a:t>False Data Injection attacks on the Internet of Things &amp; Deep Learning enabled Predictive Analytics </a:t>
            </a:r>
            <a:br>
              <a:rPr lang="en-AU" sz="1800" b="1" dirty="0"/>
            </a:br>
            <a:r>
              <a:rPr lang="en-AU" sz="1800" b="1" dirty="0"/>
              <a:t>Slide Deck 3</a:t>
            </a:r>
          </a:p>
        </p:txBody>
      </p:sp>
      <p:sp>
        <p:nvSpPr>
          <p:cNvPr id="3" name="Content Placeholder 2"/>
          <p:cNvSpPr>
            <a:spLocks noGrp="1"/>
          </p:cNvSpPr>
          <p:nvPr>
            <p:ph idx="1"/>
          </p:nvPr>
        </p:nvSpPr>
        <p:spPr>
          <a:xfrm>
            <a:off x="16700" y="488515"/>
            <a:ext cx="12022900" cy="2826185"/>
          </a:xfrm>
        </p:spPr>
        <p:txBody>
          <a:bodyPr>
            <a:normAutofit/>
          </a:bodyPr>
          <a:lstStyle/>
          <a:p>
            <a:pPr marL="0" indent="0" algn="ctr">
              <a:buNone/>
            </a:pPr>
            <a:r>
              <a:rPr lang="en-AU" sz="1400" b="1" dirty="0">
                <a:latin typeface="Calibri" panose="020F0502020204030204" pitchFamily="34" charset="0"/>
                <a:cs typeface="Calibri" panose="020F0502020204030204" pitchFamily="34" charset="0"/>
              </a:rPr>
              <a:t>Scope:</a:t>
            </a:r>
          </a:p>
          <a:p>
            <a:pPr lvl="0"/>
            <a:r>
              <a:rPr lang="en-AU" sz="1400" dirty="0">
                <a:latin typeface="Calibri" panose="020F0502020204030204" pitchFamily="34" charset="0"/>
                <a:cs typeface="Calibri" panose="020F0502020204030204" pitchFamily="34" charset="0"/>
              </a:rPr>
              <a:t>Investigate the integration of advanced deep learning (DL) algorithms (LSTM, GRU, CNN, HDL) in predictive maintenance (</a:t>
            </a:r>
            <a:r>
              <a:rPr lang="en-AU" sz="1400" dirty="0" err="1">
                <a:latin typeface="Calibri" panose="020F0502020204030204" pitchFamily="34" charset="0"/>
                <a:cs typeface="Calibri" panose="020F0502020204030204" pitchFamily="34" charset="0"/>
              </a:rPr>
              <a:t>PdM</a:t>
            </a:r>
            <a:r>
              <a:rPr lang="en-AU" sz="1400" dirty="0">
                <a:latin typeface="Calibri" panose="020F0502020204030204" pitchFamily="34" charset="0"/>
                <a:cs typeface="Calibri" panose="020F0502020204030204" pitchFamily="34" charset="0"/>
              </a:rPr>
              <a:t>) systems to predict the Remaining Useful Life (RUL) of machinery, focusing on the turbofan engine dataset provided.</a:t>
            </a:r>
          </a:p>
          <a:p>
            <a:pPr lvl="0"/>
            <a:r>
              <a:rPr lang="en-AU" sz="1400" dirty="0">
                <a:latin typeface="Calibri" panose="020F0502020204030204" pitchFamily="34" charset="0"/>
                <a:cs typeface="Calibri" panose="020F0502020204030204" pitchFamily="34" charset="0"/>
              </a:rPr>
              <a:t>Assess the cybersecurity vulnerabilities of </a:t>
            </a:r>
            <a:r>
              <a:rPr lang="en-AU" sz="1400" dirty="0" err="1">
                <a:latin typeface="Calibri" panose="020F0502020204030204" pitchFamily="34" charset="0"/>
                <a:cs typeface="Calibri" panose="020F0502020204030204" pitchFamily="34" charset="0"/>
              </a:rPr>
              <a:t>IoT</a:t>
            </a:r>
            <a:r>
              <a:rPr lang="en-AU" sz="1400" dirty="0">
                <a:latin typeface="Calibri" panose="020F0502020204030204" pitchFamily="34" charset="0"/>
                <a:cs typeface="Calibri" panose="020F0502020204030204" pitchFamily="34" charset="0"/>
              </a:rPr>
              <a:t> sensors in </a:t>
            </a:r>
            <a:r>
              <a:rPr lang="en-AU" sz="1400" dirty="0" err="1">
                <a:latin typeface="Calibri" panose="020F0502020204030204" pitchFamily="34" charset="0"/>
                <a:cs typeface="Calibri" panose="020F0502020204030204" pitchFamily="34" charset="0"/>
              </a:rPr>
              <a:t>PdM</a:t>
            </a:r>
            <a:r>
              <a:rPr lang="en-AU" sz="1400" dirty="0">
                <a:latin typeface="Calibri" panose="020F0502020204030204" pitchFamily="34" charset="0"/>
                <a:cs typeface="Calibri" panose="020F0502020204030204" pitchFamily="34" charset="0"/>
              </a:rPr>
              <a:t> systems, against different false data injection attacks (FDIA) methods, and their impact on RUL prediction accuracy.</a:t>
            </a:r>
          </a:p>
          <a:p>
            <a:pPr algn="l">
              <a:buFont typeface="Arial" panose="020B0604020202020204" pitchFamily="34" charset="0"/>
              <a:buChar char="•"/>
            </a:pPr>
            <a:r>
              <a:rPr lang="en-AU" sz="1400" b="0" i="0" u="none" strike="noStrike" dirty="0">
                <a:solidFill>
                  <a:srgbClr val="ECECEC"/>
                </a:solidFill>
                <a:effectLst/>
                <a:latin typeface="Calibri" panose="020F0502020204030204" pitchFamily="34" charset="0"/>
                <a:cs typeface="Calibri" panose="020F0502020204030204" pitchFamily="34" charset="0"/>
              </a:rPr>
              <a:t>Investigate the use of transformers and RNNs – The ability to process sequential data </a:t>
            </a:r>
            <a:r>
              <a:rPr lang="en-AU" sz="1400" dirty="0">
                <a:solidFill>
                  <a:srgbClr val="ECECEC"/>
                </a:solidFill>
                <a:latin typeface="Calibri" panose="020F0502020204030204" pitchFamily="34" charset="0"/>
                <a:cs typeface="Calibri" panose="020F0502020204030204" pitchFamily="34" charset="0"/>
              </a:rPr>
              <a:t>is </a:t>
            </a:r>
            <a:r>
              <a:rPr lang="en-AU" sz="1400" b="0" i="0" u="none" strike="noStrike" dirty="0">
                <a:solidFill>
                  <a:srgbClr val="ECECEC"/>
                </a:solidFill>
                <a:effectLst/>
                <a:latin typeface="Calibri" panose="020F0502020204030204" pitchFamily="34" charset="0"/>
                <a:cs typeface="Calibri" panose="020F0502020204030204" pitchFamily="34" charset="0"/>
              </a:rPr>
              <a:t> necessary for understanding behaviour patterns over time for certain </a:t>
            </a:r>
            <a:r>
              <a:rPr lang="en-AU" sz="1400" b="0" i="0" u="none" strike="noStrike" dirty="0" err="1">
                <a:solidFill>
                  <a:srgbClr val="ECECEC"/>
                </a:solidFill>
                <a:effectLst/>
                <a:latin typeface="Calibri" panose="020F0502020204030204" pitchFamily="34" charset="0"/>
                <a:cs typeface="Calibri" panose="020F0502020204030204" pitchFamily="34" charset="0"/>
              </a:rPr>
              <a:t>PdM</a:t>
            </a:r>
            <a:r>
              <a:rPr lang="en-AU" sz="1400" b="0" i="0" u="none" strike="noStrike" dirty="0">
                <a:solidFill>
                  <a:srgbClr val="ECECEC"/>
                </a:solidFill>
                <a:effectLst/>
                <a:latin typeface="Calibri" panose="020F0502020204030204" pitchFamily="34" charset="0"/>
                <a:cs typeface="Calibri" panose="020F0502020204030204" pitchFamily="34" charset="0"/>
              </a:rPr>
              <a:t> Systems .</a:t>
            </a:r>
          </a:p>
          <a:p>
            <a:pPr algn="l">
              <a:buFont typeface="Arial" panose="020B0604020202020204" pitchFamily="34" charset="0"/>
              <a:buChar char="•"/>
            </a:pPr>
            <a:r>
              <a:rPr lang="en-AU" sz="1400" b="0" i="0" u="none" strike="noStrike" dirty="0">
                <a:solidFill>
                  <a:srgbClr val="ECECEC"/>
                </a:solidFill>
                <a:effectLst/>
                <a:latin typeface="Calibri" panose="020F0502020204030204" pitchFamily="34" charset="0"/>
                <a:cs typeface="Calibri" panose="020F0502020204030204" pitchFamily="34" charset="0"/>
              </a:rPr>
              <a:t>Conduct a comparative analysis of various DL models robustness against FDIA threats, to determine their ability to maintain accurate RUL predictions under these scenarios, aiming to identify models that balance between predictive accuracy and resilience in </a:t>
            </a:r>
            <a:r>
              <a:rPr lang="en-AU" sz="1400" b="0" i="0" u="none" strike="noStrike" dirty="0" err="1">
                <a:solidFill>
                  <a:srgbClr val="ECECEC"/>
                </a:solidFill>
                <a:effectLst/>
                <a:latin typeface="Calibri" panose="020F0502020204030204" pitchFamily="34" charset="0"/>
                <a:cs typeface="Calibri" panose="020F0502020204030204" pitchFamily="34" charset="0"/>
              </a:rPr>
              <a:t>PdM</a:t>
            </a:r>
            <a:r>
              <a:rPr lang="en-AU" sz="1400" b="0" i="0" u="none" strike="noStrike" dirty="0">
                <a:solidFill>
                  <a:srgbClr val="ECECEC"/>
                </a:solidFill>
                <a:effectLst/>
                <a:latin typeface="Calibri" panose="020F0502020204030204" pitchFamily="34" charset="0"/>
                <a:cs typeface="Calibri" panose="020F0502020204030204" pitchFamily="34" charset="0"/>
              </a:rPr>
              <a:t> systems.</a:t>
            </a:r>
          </a:p>
          <a:p>
            <a:pPr lvl="0"/>
            <a:endParaRPr lang="en-AU" sz="1400" dirty="0"/>
          </a:p>
          <a:p>
            <a:endParaRPr lang="en-AU" dirty="0"/>
          </a:p>
        </p:txBody>
      </p:sp>
      <p:sp>
        <p:nvSpPr>
          <p:cNvPr id="4" name="Content Placeholder 2"/>
          <p:cNvSpPr txBox="1">
            <a:spLocks/>
          </p:cNvSpPr>
          <p:nvPr/>
        </p:nvSpPr>
        <p:spPr>
          <a:xfrm>
            <a:off x="192064" y="3019361"/>
            <a:ext cx="5258323" cy="282618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en-AU" sz="1500" b="1" dirty="0"/>
              <a:t>Key Components:</a:t>
            </a:r>
          </a:p>
          <a:p>
            <a:pPr lvl="0"/>
            <a:r>
              <a:rPr lang="en-AU" sz="1500" dirty="0"/>
              <a:t>Predictive Maintenance (</a:t>
            </a:r>
            <a:r>
              <a:rPr lang="en-AU" sz="1500" dirty="0" err="1"/>
              <a:t>PdM</a:t>
            </a:r>
            <a:r>
              <a:rPr lang="en-AU" sz="1500" dirty="0"/>
              <a:t>)</a:t>
            </a:r>
          </a:p>
          <a:p>
            <a:pPr lvl="0"/>
            <a:endParaRPr lang="en-AU" sz="1500" dirty="0"/>
          </a:p>
          <a:p>
            <a:pPr lvl="0"/>
            <a:r>
              <a:rPr lang="en-AU" sz="1500" dirty="0"/>
              <a:t>Deep Learning Algorithms: LSTM, GRU, CNN, HDL</a:t>
            </a:r>
          </a:p>
          <a:p>
            <a:pPr lvl="0"/>
            <a:endParaRPr lang="en-AU" sz="1500" dirty="0"/>
          </a:p>
          <a:p>
            <a:pPr lvl="0"/>
            <a:r>
              <a:rPr lang="en-AU" sz="1500" dirty="0" err="1"/>
              <a:t>IoT</a:t>
            </a:r>
            <a:r>
              <a:rPr lang="en-AU" sz="1500" dirty="0"/>
              <a:t> Sensor Vulnerabilities</a:t>
            </a:r>
          </a:p>
          <a:p>
            <a:pPr lvl="0"/>
            <a:endParaRPr lang="en-AU" sz="1500" dirty="0"/>
          </a:p>
          <a:p>
            <a:pPr lvl="0"/>
            <a:r>
              <a:rPr lang="en-AU" sz="1500" dirty="0"/>
              <a:t>Cybersecurity: FDIA</a:t>
            </a:r>
          </a:p>
          <a:p>
            <a:pPr lvl="0"/>
            <a:endParaRPr lang="en-AU" sz="1500" dirty="0"/>
          </a:p>
          <a:p>
            <a:pPr lvl="0"/>
            <a:r>
              <a:rPr lang="en-AU" sz="1500" dirty="0"/>
              <a:t>Data Analysis &amp; Model Comparison</a:t>
            </a:r>
          </a:p>
          <a:p>
            <a:endParaRPr lang="en-AU" dirty="0"/>
          </a:p>
        </p:txBody>
      </p:sp>
      <p:sp>
        <p:nvSpPr>
          <p:cNvPr id="6" name="Title 1"/>
          <p:cNvSpPr txBox="1">
            <a:spLocks/>
          </p:cNvSpPr>
          <p:nvPr/>
        </p:nvSpPr>
        <p:spPr>
          <a:xfrm>
            <a:off x="10916431" y="-78565"/>
            <a:ext cx="1482248" cy="4929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1800" b="1" dirty="0"/>
              <a:t>Harry Faure</a:t>
            </a:r>
          </a:p>
        </p:txBody>
      </p:sp>
      <p:sp>
        <p:nvSpPr>
          <p:cNvPr id="7" name="Content Placeholder 2">
            <a:extLst>
              <a:ext uri="{FF2B5EF4-FFF2-40B4-BE49-F238E27FC236}">
                <a16:creationId xmlns:a16="http://schemas.microsoft.com/office/drawing/2014/main" id="{17D849A9-E1F1-29E1-2490-4EC92C146E4D}"/>
              </a:ext>
            </a:extLst>
          </p:cNvPr>
          <p:cNvSpPr txBox="1">
            <a:spLocks/>
          </p:cNvSpPr>
          <p:nvPr/>
        </p:nvSpPr>
        <p:spPr>
          <a:xfrm>
            <a:off x="5718777" y="2941686"/>
            <a:ext cx="5258323" cy="2826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r>
              <a:rPr lang="en-AU" sz="1500" b="1" dirty="0"/>
              <a:t>Scope Updates</a:t>
            </a:r>
          </a:p>
          <a:p>
            <a:r>
              <a:rPr lang="en-AU" dirty="0"/>
              <a:t>Pick two types of transformers to implement. – Leaning towards FNET and INFORMER</a:t>
            </a:r>
          </a:p>
          <a:p>
            <a:endParaRPr lang="en-AU" dirty="0"/>
          </a:p>
          <a:p>
            <a:pPr marL="0" indent="0">
              <a:buNone/>
            </a:pPr>
            <a:endParaRPr lang="en-AU" dirty="0"/>
          </a:p>
        </p:txBody>
      </p:sp>
    </p:spTree>
    <p:extLst>
      <p:ext uri="{BB962C8B-B14F-4D97-AF65-F5344CB8AC3E}">
        <p14:creationId xmlns:p14="http://schemas.microsoft.com/office/powerpoint/2010/main" val="1846050435"/>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67" y="-66039"/>
            <a:ext cx="10571968" cy="665652"/>
          </a:xfrm>
        </p:spPr>
        <p:txBody>
          <a:bodyPr>
            <a:noAutofit/>
          </a:bodyPr>
          <a:lstStyle/>
          <a:p>
            <a:r>
              <a:rPr lang="en-AU" sz="1800" b="1" dirty="0"/>
              <a:t>False Data Injection attacks on the Internet of Things &amp; Deep Learning enabled Predictive Analytics </a:t>
            </a:r>
            <a:br>
              <a:rPr lang="en-AU" sz="1800" b="1" dirty="0"/>
            </a:br>
            <a:r>
              <a:rPr lang="en-AU" sz="1800" b="1" dirty="0"/>
              <a:t>Slide Deck 3</a:t>
            </a:r>
          </a:p>
        </p:txBody>
      </p:sp>
      <p:sp>
        <p:nvSpPr>
          <p:cNvPr id="3" name="Content Placeholder 2"/>
          <p:cNvSpPr>
            <a:spLocks noGrp="1"/>
          </p:cNvSpPr>
          <p:nvPr>
            <p:ph idx="1"/>
          </p:nvPr>
        </p:nvSpPr>
        <p:spPr>
          <a:xfrm>
            <a:off x="16700" y="488516"/>
            <a:ext cx="12022900" cy="1275392"/>
          </a:xfrm>
        </p:spPr>
        <p:txBody>
          <a:bodyPr>
            <a:normAutofit/>
          </a:bodyPr>
          <a:lstStyle/>
          <a:p>
            <a:pPr marL="0" indent="0" algn="ctr">
              <a:buNone/>
            </a:pPr>
            <a:r>
              <a:rPr lang="en-AU" sz="1400" b="1" dirty="0">
                <a:latin typeface="Calibri" panose="020F0502020204030204" pitchFamily="34" charset="0"/>
                <a:cs typeface="Calibri" panose="020F0502020204030204" pitchFamily="34" charset="0"/>
              </a:rPr>
              <a:t>Updates </a:t>
            </a:r>
          </a:p>
          <a:p>
            <a:pPr lvl="0"/>
            <a:r>
              <a:rPr lang="en-AU" sz="1400" dirty="0"/>
              <a:t>Implemented CNN code – previously having errors getting code to work with data set – discovered and error with KERAS packages</a:t>
            </a:r>
          </a:p>
          <a:p>
            <a:pPr lvl="0"/>
            <a:r>
              <a:rPr lang="en-AU" sz="1400" dirty="0"/>
              <a:t>GRU and LSTM implementations to follow within the next week now that the KERAS package issues have been sorted</a:t>
            </a:r>
          </a:p>
          <a:p>
            <a:pPr lvl="0"/>
            <a:endParaRPr lang="en-AU" sz="1400" dirty="0"/>
          </a:p>
          <a:p>
            <a:endParaRPr lang="en-AU" dirty="0"/>
          </a:p>
        </p:txBody>
      </p:sp>
      <p:sp>
        <p:nvSpPr>
          <p:cNvPr id="4" name="Content Placeholder 2"/>
          <p:cNvSpPr txBox="1">
            <a:spLocks/>
          </p:cNvSpPr>
          <p:nvPr/>
        </p:nvSpPr>
        <p:spPr>
          <a:xfrm>
            <a:off x="192064" y="3019361"/>
            <a:ext cx="5258323" cy="2826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buNone/>
            </a:pPr>
            <a:endParaRPr lang="en-AU" dirty="0"/>
          </a:p>
        </p:txBody>
      </p:sp>
      <p:sp>
        <p:nvSpPr>
          <p:cNvPr id="6" name="Title 1"/>
          <p:cNvSpPr txBox="1">
            <a:spLocks/>
          </p:cNvSpPr>
          <p:nvPr/>
        </p:nvSpPr>
        <p:spPr>
          <a:xfrm>
            <a:off x="10916431" y="-78565"/>
            <a:ext cx="1482248" cy="4929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1800" b="1" dirty="0"/>
              <a:t>Harry Faure</a:t>
            </a:r>
          </a:p>
        </p:txBody>
      </p:sp>
      <p:sp>
        <p:nvSpPr>
          <p:cNvPr id="7" name="Content Placeholder 2">
            <a:extLst>
              <a:ext uri="{FF2B5EF4-FFF2-40B4-BE49-F238E27FC236}">
                <a16:creationId xmlns:a16="http://schemas.microsoft.com/office/drawing/2014/main" id="{17D849A9-E1F1-29E1-2490-4EC92C146E4D}"/>
              </a:ext>
            </a:extLst>
          </p:cNvPr>
          <p:cNvSpPr txBox="1">
            <a:spLocks/>
          </p:cNvSpPr>
          <p:nvPr/>
        </p:nvSpPr>
        <p:spPr>
          <a:xfrm>
            <a:off x="5718777" y="2941686"/>
            <a:ext cx="5258323" cy="2826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a:p>
            <a:pPr marL="0" indent="0">
              <a:buNone/>
            </a:pPr>
            <a:endParaRPr lang="en-AU" dirty="0"/>
          </a:p>
        </p:txBody>
      </p:sp>
    </p:spTree>
    <p:extLst>
      <p:ext uri="{BB962C8B-B14F-4D97-AF65-F5344CB8AC3E}">
        <p14:creationId xmlns:p14="http://schemas.microsoft.com/office/powerpoint/2010/main" val="1647623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TotalTime>
  <Words>276</Words>
  <Application>Microsoft Office PowerPoint</Application>
  <PresentationFormat>Widescreen</PresentationFormat>
  <Paragraphs>24</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False Data Injection attacks on the Internet of Things &amp; Deep Learning enabled Predictive Analytics  Slide Deck 3</vt:lpstr>
      <vt:lpstr>False Data Injection attacks on the Internet of Things &amp; Deep Learning enabled Predictive Analytics  Slide Deck 3</vt:lpstr>
    </vt:vector>
  </TitlesOfParts>
  <Company>Defence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Faure, Harrison MR 1</dc:creator>
  <cp:lastModifiedBy>Harrison Faure</cp:lastModifiedBy>
  <cp:revision>7</cp:revision>
  <dcterms:created xsi:type="dcterms:W3CDTF">2024-03-02T04:43:00Z</dcterms:created>
  <dcterms:modified xsi:type="dcterms:W3CDTF">2024-04-29T01:59:30Z</dcterms:modified>
</cp:coreProperties>
</file>