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7" r:id="rId3"/>
    <p:sldMasterId id="2147483681" r:id="rId4"/>
  </p:sldMasterIdLst>
  <p:notesMasterIdLst>
    <p:notesMasterId r:id="rId26"/>
  </p:notesMasterIdLst>
  <p:sldIdLst>
    <p:sldId id="256" r:id="rId5"/>
    <p:sldId id="258" r:id="rId6"/>
    <p:sldId id="257" r:id="rId7"/>
    <p:sldId id="259" r:id="rId8"/>
    <p:sldId id="260" r:id="rId9"/>
    <p:sldId id="261" r:id="rId10"/>
    <p:sldId id="279" r:id="rId11"/>
    <p:sldId id="278" r:id="rId12"/>
    <p:sldId id="277" r:id="rId13"/>
    <p:sldId id="276" r:id="rId14"/>
    <p:sldId id="280" r:id="rId15"/>
    <p:sldId id="275" r:id="rId16"/>
    <p:sldId id="274" r:id="rId17"/>
    <p:sldId id="273" r:id="rId18"/>
    <p:sldId id="272" r:id="rId19"/>
    <p:sldId id="271" r:id="rId20"/>
    <p:sldId id="281" r:id="rId21"/>
    <p:sldId id="282" r:id="rId22"/>
    <p:sldId id="269" r:id="rId23"/>
    <p:sldId id="268" r:id="rId24"/>
    <p:sldId id="26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1" autoAdjust="0"/>
  </p:normalViewPr>
  <p:slideViewPr>
    <p:cSldViewPr snapToGrid="0">
      <p:cViewPr varScale="1">
        <p:scale>
          <a:sx n="94" d="100"/>
          <a:sy n="94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1DCC8-265F-4EDF-B7F2-E0F5B4FB7270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97C7C-189E-48CC-93A1-C1983D9E6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8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97C7C-189E-48CC-93A1-C1983D9E6F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200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执行未缓存的内存访问。触发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Rowhammer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位翻转的核心要求是能够使内存控制器快速打开和关闭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DRAM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行。为此，攻击者需要对绕过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CPU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缓存的交替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DRAM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行生成一系列内存访问。已经提出了几种绕过缓存的方法。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97C7C-189E-48CC-93A1-C1983D9E6F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74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 手动刷新缓存行。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x86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指令集提供了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CLFLUSH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指令，该指令从缓存层次结构的所有级别刷新包含其目标地址的缓存行。至关重要的是，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CLFLUSH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只需要对刷新地址的读取访问权限，从而促进来自非特权用户级代码的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Rowhammer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攻击。在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ARM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平台上，在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ARMv8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之前，等效的缓存行刷新指令只能在内核模式下执行；但是，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ARMv8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确实为操作系统提供了启用非特权缓存行刷新操作的选项。</a:t>
            </a:r>
          </a:p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 缓存逐出。在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CLFLUSH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指令不可用的情况下（例如在浏览器中），攻击者可以强制竞争缓存集以导致缓存驱逐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[2, 19]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 未缓存的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DMA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内存。范德维恩等。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[61]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报告说，上述缓存逐出方法的速度不够快，无法在当代基于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ARM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的智能手机上引起位翻转。相反，他们使用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Android ION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功能将不可缓存的内存分配给非特权用户空间应用程序。</a:t>
            </a:r>
          </a:p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• 非临时指令。非临时加载和存储指令指示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CPU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不缓存其结果。避免缓存意味着对同一地址的后续访问绕过缓存并从内存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[50]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提供服务。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97C7C-189E-48CC-93A1-C1983D9E6F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23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3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0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47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14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75D7537-C9FA-4429-92C6-0961EF6F2E05}" type="datetime1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265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9579429" y="0"/>
            <a:ext cx="2612570" cy="8858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-1" y="0"/>
            <a:ext cx="12192000" cy="885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18606" y="-4762"/>
            <a:ext cx="8821783" cy="890588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>
            <a:lvl1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539750" indent="-17970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‣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91845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828040"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080135"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0149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1819A2B-3313-4FD1-BCC0-FE870F77D6DF}" type="datetime1">
              <a:rPr lang="zh-CN" altLang="en-US" smtClean="0"/>
              <a:t>2021/12/16</a:t>
            </a:fld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29341" y="649086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r>
              <a:rPr lang="en-US" altLang="zh-CN" dirty="0"/>
              <a:t> / 15</a:t>
            </a:r>
            <a:endParaRPr lang="zh-CN" altLang="en-US" dirty="0"/>
          </a:p>
        </p:txBody>
      </p:sp>
      <p:pic>
        <p:nvPicPr>
          <p:cNvPr id="1026" name="Picture 2" descr="D:\桌面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396" y="142310"/>
            <a:ext cx="19240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24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68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75D7537-C9FA-4429-92C6-0961EF6F2E05}" type="datetime1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58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9579429" y="0"/>
            <a:ext cx="2612570" cy="88582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-1" y="0"/>
            <a:ext cx="12192000" cy="885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18606" y="-4762"/>
            <a:ext cx="8821783" cy="890588"/>
          </a:xfrm>
          <a:prstGeom prst="rect">
            <a:avLst/>
          </a:prstGeom>
        </p:spPr>
        <p:txBody>
          <a:bodyPr anchor="ctr"/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>
            <a:lvl1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539750" indent="-179705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Char char="‣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791845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16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828040"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080135"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0149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1819A2B-3313-4FD1-BCC0-FE870F77D6DF}" type="datetime1">
              <a:rPr lang="zh-CN" altLang="en-US" smtClean="0"/>
              <a:t>2021/12/16</a:t>
            </a:fld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29341" y="649086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r>
              <a:rPr lang="en-US" altLang="zh-CN" dirty="0"/>
              <a:t> / 15</a:t>
            </a:r>
            <a:endParaRPr lang="zh-CN" altLang="en-US" dirty="0"/>
          </a:p>
        </p:txBody>
      </p:sp>
      <p:pic>
        <p:nvPicPr>
          <p:cNvPr id="1026" name="Picture 2" descr="D:\桌面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396" y="142310"/>
            <a:ext cx="19240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39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48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39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470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846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115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229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255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689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452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62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42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906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1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5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1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9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93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6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2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059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marL="53975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2pPr>
      <a:lvl3pPr marL="89979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801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5984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9408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marL="53975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2pPr>
      <a:lvl3pPr marL="89979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801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5984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1726E-07D0-4A78-86C0-6FD1516A2421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695C430-2EE2-4A0F-B6A8-80FAE135973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AC36A-3680-4DBC-985C-9BED5CC27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561" y="1463779"/>
            <a:ext cx="9148231" cy="1467489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err="1"/>
              <a:t>RAMBleed</a:t>
            </a:r>
            <a:r>
              <a:rPr lang="en-US" altLang="zh-CN" sz="4000" dirty="0"/>
              <a:t>: Reading Bits in Memory Without Accessing Them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09B882-CA2A-4E7F-BDA6-67101273D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3474" y="3693331"/>
            <a:ext cx="8637072" cy="977621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Andrew </a:t>
            </a:r>
            <a:r>
              <a:rPr lang="en-US" altLang="zh-CN" sz="1600" dirty="0" err="1"/>
              <a:t>Kwong</a:t>
            </a:r>
            <a:r>
              <a:rPr lang="en-US" altLang="zh-CN" sz="1600" dirty="0"/>
              <a:t>, Daniel </a:t>
            </a:r>
            <a:r>
              <a:rPr lang="en-US" altLang="zh-CN" sz="1600" dirty="0" err="1"/>
              <a:t>Genkin</a:t>
            </a:r>
            <a:r>
              <a:rPr lang="en-US" altLang="zh-CN" sz="1600" dirty="0"/>
              <a:t>, Daniel </a:t>
            </a:r>
            <a:r>
              <a:rPr lang="en-US" altLang="zh-CN" sz="1600" dirty="0" err="1"/>
              <a:t>Gruss</a:t>
            </a:r>
            <a:r>
              <a:rPr lang="en-US" altLang="zh-CN" sz="1600" dirty="0"/>
              <a:t>, Yuval </a:t>
            </a:r>
            <a:r>
              <a:rPr lang="en-US" altLang="zh-CN" sz="1600" dirty="0" err="1"/>
              <a:t>Yarom</a:t>
            </a:r>
            <a:endParaRPr lang="en-US" altLang="zh-CN" sz="1600" dirty="0"/>
          </a:p>
          <a:p>
            <a:r>
              <a:rPr lang="en-US" altLang="zh-CN" sz="1600" dirty="0"/>
              <a:t>IEEE Symposium on Security and Privacy </a:t>
            </a:r>
            <a:r>
              <a:rPr lang="zh-CN" altLang="en-US" sz="1600" dirty="0"/>
              <a:t>（</a:t>
            </a:r>
            <a:r>
              <a:rPr lang="en-US" altLang="zh-CN" sz="1600" dirty="0"/>
              <a:t>S&amp;P</a:t>
            </a:r>
            <a:r>
              <a:rPr lang="zh-CN" altLang="en-US" sz="1600" dirty="0"/>
              <a:t>）网络与信息安全 </a:t>
            </a:r>
            <a:r>
              <a:rPr lang="en-US" altLang="zh-CN" sz="1600" dirty="0"/>
              <a:t>2020</a:t>
            </a:r>
          </a:p>
          <a:p>
            <a:endParaRPr lang="en-US" altLang="zh-CN" sz="1600" dirty="0"/>
          </a:p>
          <a:p>
            <a:r>
              <a:rPr lang="en-US" altLang="zh-CN" sz="1600" dirty="0"/>
              <a:t>Reporter</a:t>
            </a:r>
            <a:r>
              <a:rPr lang="zh-CN" altLang="en-US" sz="1600" dirty="0"/>
              <a:t>：胡晓龙（</a:t>
            </a:r>
            <a:r>
              <a:rPr lang="en-US" altLang="zh-CN" sz="1600" dirty="0"/>
              <a:t>S211000868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2021.12.16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3543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BB413-D6E6-4FD9-B246-10898E1C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massaging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2B1AF-104F-4D8B-A6D0-FDFFF195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Obtaining Physically Consecutive Pages</a:t>
            </a:r>
          </a:p>
          <a:p>
            <a:pPr marL="0" indent="0">
              <a:buNone/>
            </a:pPr>
            <a:r>
              <a:rPr lang="en-US" altLang="zh-CN" dirty="0"/>
              <a:t>	Linux Buddy Allocator.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Obtaining a Physically Consecutive 2 MiB Block.</a:t>
            </a:r>
          </a:p>
          <a:p>
            <a:pPr marL="0" indent="0">
              <a:buNone/>
            </a:pPr>
            <a:r>
              <a:rPr lang="en-US" altLang="zh-CN" dirty="0"/>
              <a:t>	• Phase 1: Exhausting Small Blocks.</a:t>
            </a:r>
          </a:p>
          <a:p>
            <a:pPr marL="0" indent="0">
              <a:buNone/>
            </a:pPr>
            <a:r>
              <a:rPr lang="en-US" altLang="zh-CN" dirty="0"/>
              <a:t>	• Phase 2: Obtaining a Consecutive 2 MiB Block.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577DEA-476A-4B46-838D-7402E7292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47" y="1853754"/>
            <a:ext cx="4648439" cy="9525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49D4EC-FF2D-4E5C-93D2-0C395FA7C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47" y="2902989"/>
            <a:ext cx="4648439" cy="8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5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96944-D4E5-4F6B-A534-7BB28CDB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1AE3A-AAC2-4256-81BB-F4DD8F4B9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5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While the region we obtain in the second allocation is physically consecutive, this approach does not guarantee that the obtained area will be 2 MiB-aligned in the physical memory</a:t>
            </a:r>
          </a:p>
          <a:p>
            <a:r>
              <a:rPr lang="en-US" altLang="zh-CN" dirty="0"/>
              <a:t>Thus, to use the obtained region for </a:t>
            </a:r>
            <a:r>
              <a:rPr lang="en-US" altLang="zh-CN" dirty="0" err="1"/>
              <a:t>Rowhammer</a:t>
            </a:r>
            <a:r>
              <a:rPr lang="en-US" altLang="zh-CN" dirty="0"/>
              <a:t>, we require an additional step to recover more information about the physical address of the obtained 2 MiB region.</a:t>
            </a:r>
          </a:p>
          <a:p>
            <a:pPr lvl="1"/>
            <a:r>
              <a:rPr lang="en-US" altLang="zh-CN" dirty="0"/>
              <a:t>Recovering Physical Addressing Bits.</a:t>
            </a:r>
          </a:p>
          <a:p>
            <a:pPr lvl="1"/>
            <a:r>
              <a:rPr lang="en-US" altLang="zh-CN" dirty="0"/>
              <a:t>Computing Offsets.</a:t>
            </a:r>
          </a:p>
          <a:p>
            <a:pPr lvl="1"/>
            <a:r>
              <a:rPr lang="en-US" altLang="zh-CN" dirty="0"/>
              <a:t>Recovering Distance Patterns. </a:t>
            </a:r>
          </a:p>
          <a:p>
            <a:pPr lvl="1"/>
            <a:r>
              <a:rPr lang="en-US" altLang="zh-CN" dirty="0"/>
              <a:t>Recovering Bit 21.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ADFBA20-6D7C-4F3B-8B58-19437A516200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Memory massaging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9CAA7E-6025-407F-A0D8-2D4F385D2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16" y="5129324"/>
            <a:ext cx="3817885" cy="16771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C482837-D276-4DA5-AE40-E4D958DC7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65" y="3787280"/>
            <a:ext cx="4478166" cy="30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6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ABA4C-FC8F-48F4-BA6A-52E76F71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massaging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B7C89-0D73-40AA-8CBD-C503EED1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Templating </a:t>
            </a:r>
          </a:p>
          <a:p>
            <a:r>
              <a:rPr lang="en-US" altLang="zh-CN" dirty="0"/>
              <a:t>After obtaining blocks of contiguous memory, we proceed to search them for bits that can be flipped via </a:t>
            </a:r>
            <a:r>
              <a:rPr lang="en-US" altLang="zh-CN" dirty="0" err="1"/>
              <a:t>Rowhammer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We refer to this as the templating phase, which is performed as follows. </a:t>
            </a:r>
          </a:p>
          <a:p>
            <a:pPr lvl="1"/>
            <a:r>
              <a:rPr lang="en-US" altLang="zh-CN" dirty="0"/>
              <a:t>We first use our technique to obtain 2 MiB blocks of physically contiguous memory. </a:t>
            </a:r>
          </a:p>
          <a:p>
            <a:pPr lvl="1"/>
            <a:r>
              <a:rPr lang="en-US" altLang="zh-CN" dirty="0"/>
              <a:t>Then, we locate addresses that belong to the same bank using the method described above. </a:t>
            </a:r>
          </a:p>
          <a:p>
            <a:pPr lvl="1"/>
            <a:r>
              <a:rPr lang="en-US" altLang="zh-CN" dirty="0"/>
              <a:t>Next, we perform double-sided hammering with both 1-0-1 and 0-1-0 striped configurations. </a:t>
            </a:r>
          </a:p>
          <a:p>
            <a:pPr lvl="1"/>
            <a:r>
              <a:rPr lang="en-US" altLang="zh-CN" dirty="0"/>
              <a:t>Finally, we record the locations of these flips for later use with </a:t>
            </a:r>
            <a:r>
              <a:rPr lang="en-US" altLang="zh-CN" dirty="0" err="1"/>
              <a:t>RAMBleed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9774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A1F44-FD76-4927-AD8C-6DFD538C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massaging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05DD3-5AA4-473E-9848-4A064E1D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Placing Secrets Near </a:t>
            </a:r>
            <a:r>
              <a:rPr lang="en-US" altLang="zh-CN" dirty="0" err="1"/>
              <a:t>Flippable</a:t>
            </a:r>
            <a:r>
              <a:rPr lang="en-US" altLang="zh-CN" dirty="0"/>
              <a:t> Bits </a:t>
            </a:r>
          </a:p>
          <a:p>
            <a:r>
              <a:rPr lang="en-US" altLang="zh-CN" dirty="0"/>
              <a:t>“Frame Feng Shui”</a:t>
            </a:r>
          </a:p>
          <a:p>
            <a:pPr lvl="1"/>
            <a:r>
              <a:rPr lang="en-US" altLang="zh-CN" dirty="0"/>
              <a:t>exhausting most of the available memory to control the placement of the victim, we achieve the same result on Linux’s buddy allocator without memory exhaustion.</a:t>
            </a:r>
          </a:p>
          <a:p>
            <a:endParaRPr lang="en-US" altLang="zh-CN" dirty="0"/>
          </a:p>
          <a:p>
            <a:r>
              <a:rPr lang="en-US" altLang="zh-CN" dirty="0"/>
              <a:t>Exploiting Linux’s Buddy Allocator. </a:t>
            </a:r>
          </a:p>
          <a:p>
            <a:pPr lvl="1"/>
            <a:r>
              <a:rPr lang="en-US" altLang="zh-CN" dirty="0"/>
              <a:t>Step 1: Dummy Allocations.</a:t>
            </a:r>
          </a:p>
          <a:p>
            <a:pPr lvl="1"/>
            <a:r>
              <a:rPr lang="en-US" altLang="zh-CN" dirty="0"/>
              <a:t>Step 2: Deallocation.</a:t>
            </a:r>
          </a:p>
          <a:p>
            <a:pPr lvl="1"/>
            <a:r>
              <a:rPr lang="en-US" altLang="zh-CN" dirty="0"/>
              <a:t>Step 3: Triggering the Victim.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50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E137F-F315-48A3-89FD-24AD0D9F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94B6F-D73F-4484-9CC2-2DA1DA66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measure </a:t>
            </a:r>
            <a:r>
              <a:rPr lang="en-US" altLang="zh-CN" dirty="0" err="1"/>
              <a:t>RAMBleed’s</a:t>
            </a:r>
            <a:r>
              <a:rPr lang="en-US" altLang="zh-CN" dirty="0"/>
              <a:t> capacity as a read side channel, we measure the rate and accuracy of </a:t>
            </a:r>
            <a:r>
              <a:rPr lang="en-US" altLang="zh-CN" dirty="0" err="1"/>
              <a:t>RAMBleed’s</a:t>
            </a:r>
            <a:r>
              <a:rPr lang="en-US" altLang="zh-CN" dirty="0"/>
              <a:t> ability to extract bits across process boundaries and address spaces under ideal conditions and predictable victim behavior. </a:t>
            </a:r>
          </a:p>
          <a:p>
            <a:r>
              <a:rPr lang="en-US" altLang="zh-CN" dirty="0"/>
              <a:t>Hardware. We use an HP </a:t>
            </a:r>
            <a:r>
              <a:rPr lang="en-US" altLang="zh-CN" dirty="0" err="1"/>
              <a:t>Prodesk</a:t>
            </a:r>
            <a:r>
              <a:rPr lang="en-US" altLang="zh-CN" dirty="0"/>
              <a:t> 600 desktop running Ubuntu 18.04, featuring an i5-4570 CPU and two Axiom DDR3 4 GiB 1333 MHz non-ECC DIMMs, model number 51264Y3D3N13811, in a single-channel configuration.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1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483C1-62C4-48AB-9927-17FE379E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212B9-B960-42BF-BE99-CC204369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Templating.</a:t>
            </a:r>
          </a:p>
          <a:p>
            <a:pPr lvl="1"/>
            <a:r>
              <a:rPr lang="en-US" altLang="zh-CN" dirty="0"/>
              <a:t>we found flips at a more modest rate of 41 flips per minute. </a:t>
            </a:r>
          </a:p>
          <a:p>
            <a:r>
              <a:rPr lang="en-US" altLang="zh-CN" dirty="0"/>
              <a:t>Reading Secret Bits.</a:t>
            </a:r>
          </a:p>
          <a:p>
            <a:pPr lvl="1"/>
            <a:r>
              <a:rPr lang="en-US" altLang="zh-CN" dirty="0"/>
              <a:t>our experimental code can read out the victim’s secret at a rate of 3–4 bits/second. 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83C91D-D72F-434B-B648-7CCC39FB5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89" y="4431104"/>
            <a:ext cx="5736678" cy="119721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8BE8B0F-248E-48AC-BEEE-C98A642E4752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Experimental evaluation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09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333BF-AD10-44A9-9760-A0D263C0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Attacking OpenSSH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A380B1-F139-4E52-B2B7-7B53151C4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51" y="1995876"/>
            <a:ext cx="8082297" cy="3441941"/>
          </a:xfrm>
        </p:spPr>
      </p:pic>
    </p:spTree>
    <p:extLst>
      <p:ext uri="{BB962C8B-B14F-4D97-AF65-F5344CB8AC3E}">
        <p14:creationId xmlns:p14="http://schemas.microsoft.com/office/powerpoint/2010/main" val="127609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2F3FB-BCCE-4A95-A70A-4890E400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Attacking OpenSSH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E37F4-99E4-4206-9308-30151AB00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Memory Templating.</a:t>
            </a:r>
          </a:p>
          <a:p>
            <a:pPr lvl="1"/>
            <a:r>
              <a:rPr lang="en-US" altLang="zh-CN" dirty="0"/>
              <a:t>a more modest rate of 41 flips per minute</a:t>
            </a:r>
          </a:p>
          <a:p>
            <a:r>
              <a:rPr lang="en-US" altLang="zh-CN" dirty="0"/>
              <a:t>Removing Useless Bits.</a:t>
            </a:r>
          </a:p>
          <a:p>
            <a:pPr lvl="1"/>
            <a:r>
              <a:rPr lang="en-US" altLang="zh-CN" dirty="0"/>
              <a:t>not all of these bitflips are useful for key extraction.</a:t>
            </a:r>
          </a:p>
          <a:p>
            <a:r>
              <a:rPr lang="en-US" altLang="zh-CN" dirty="0"/>
              <a:t>Reading  Private  Key  Material..</a:t>
            </a:r>
          </a:p>
          <a:p>
            <a:pPr lvl="1"/>
            <a:r>
              <a:rPr lang="en-US" altLang="zh-CN" dirty="0"/>
              <a:t>recovering 68% of the private key, or 4200 key bits, at a rate of 0.31 bits/second at an accuracy rate of 82% against OpenSSH.</a:t>
            </a:r>
          </a:p>
          <a:p>
            <a:r>
              <a:rPr lang="en-US" altLang="zh-CN" dirty="0"/>
              <a:t>Key  Recovery.</a:t>
            </a:r>
          </a:p>
          <a:p>
            <a:pPr lvl="1"/>
            <a:r>
              <a:rPr lang="en-US" altLang="zh-CN" dirty="0"/>
              <a:t>we recover the entire RSA private key in about 3 minutes on a consumer laptop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986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2FE77-2C80-4CF1-84BB-CD025CE3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RAMBleed</a:t>
            </a:r>
            <a:r>
              <a:rPr lang="en-US" altLang="zh-CN" dirty="0"/>
              <a:t> on ECC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A42DD-BC1C-44EB-AA95-E17DE4D2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Correction Mechanism.</a:t>
            </a:r>
          </a:p>
          <a:p>
            <a:r>
              <a:rPr lang="en-US" altLang="zh-CN" dirty="0"/>
              <a:t>Detecting Bit Flips.</a:t>
            </a:r>
          </a:p>
          <a:p>
            <a:endParaRPr lang="en-US" altLang="zh-CN" dirty="0"/>
          </a:p>
          <a:p>
            <a:r>
              <a:rPr lang="en-US" altLang="zh-CN" dirty="0"/>
              <a:t>Templating. </a:t>
            </a:r>
          </a:p>
          <a:p>
            <a:pPr lvl="1"/>
            <a:r>
              <a:rPr lang="en-US" altLang="zh-CN" dirty="0"/>
              <a:t>replace the single-bit iteration phase with a binary search over the possible locations for the bit flip.</a:t>
            </a:r>
          </a:p>
          <a:p>
            <a:r>
              <a:rPr lang="en-US" altLang="zh-CN" dirty="0"/>
              <a:t>Reading Bits.</a:t>
            </a:r>
          </a:p>
          <a:p>
            <a:pPr lvl="1"/>
            <a:r>
              <a:rPr lang="en-US" altLang="zh-CN" dirty="0"/>
              <a:t>we use the timing side channel and look for long read latencies.</a:t>
            </a:r>
          </a:p>
          <a:p>
            <a:r>
              <a:rPr lang="en-US" altLang="zh-CN" dirty="0"/>
              <a:t>successfully read bits via </a:t>
            </a:r>
            <a:r>
              <a:rPr lang="en-US" altLang="zh-CN" dirty="0" err="1"/>
              <a:t>RAMBleed</a:t>
            </a:r>
            <a:r>
              <a:rPr lang="en-US" altLang="zh-CN" dirty="0"/>
              <a:t> against ECC memory with a 73% accuracy at a reading rate of 0.64 bits/second in our setup.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24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41AAF-BC25-4C69-8288-B67E8CA5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MITIGATIONS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1BA75-B0D3-4F62-BC5D-829B52BE3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Hardware Mitigations</a:t>
            </a:r>
          </a:p>
          <a:p>
            <a:pPr lvl="1"/>
            <a:r>
              <a:rPr lang="en-US" altLang="zh-CN" dirty="0"/>
              <a:t>Targeted Row Refresh (TRR).</a:t>
            </a:r>
          </a:p>
          <a:p>
            <a:pPr lvl="1"/>
            <a:r>
              <a:rPr lang="en-US" altLang="zh-CN" dirty="0"/>
              <a:t>Increasing Refresh Intervals</a:t>
            </a:r>
          </a:p>
          <a:p>
            <a:pPr lvl="1"/>
            <a:r>
              <a:rPr lang="en-US" altLang="zh-CN" dirty="0"/>
              <a:t>Using Error Correcting Codes (ECC).</a:t>
            </a:r>
          </a:p>
          <a:p>
            <a:r>
              <a:rPr lang="en-US" altLang="zh-CN" dirty="0"/>
              <a:t>Memory Encryption</a:t>
            </a:r>
          </a:p>
          <a:p>
            <a:r>
              <a:rPr lang="en-US" altLang="zh-CN" dirty="0"/>
              <a:t>Flushing Keys from Memory</a:t>
            </a:r>
          </a:p>
          <a:p>
            <a:r>
              <a:rPr lang="en-US" altLang="zh-CN" dirty="0"/>
              <a:t>Probabilistic Memory Allocator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5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413C9-F6C1-4BE9-A011-E4AC2252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64C9E-5DAF-4DB9-AFF3-17CE1BF1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Abstract</a:t>
            </a:r>
          </a:p>
          <a:p>
            <a:r>
              <a:rPr lang="en-US" altLang="zh-CN" dirty="0"/>
              <a:t>DRAM Hierarchy</a:t>
            </a:r>
          </a:p>
          <a:p>
            <a:r>
              <a:rPr lang="en-US" altLang="zh-CN" dirty="0" err="1"/>
              <a:t>Rowhammer</a:t>
            </a:r>
            <a:endParaRPr lang="en-US" altLang="zh-CN" dirty="0"/>
          </a:p>
          <a:p>
            <a:r>
              <a:rPr lang="en-US" altLang="zh-CN" dirty="0"/>
              <a:t>RAMBLEED</a:t>
            </a:r>
          </a:p>
          <a:p>
            <a:r>
              <a:rPr lang="en-US" altLang="zh-CN" dirty="0"/>
              <a:t>Memory massaging</a:t>
            </a:r>
          </a:p>
          <a:p>
            <a:r>
              <a:rPr lang="en-US" altLang="zh-CN" dirty="0"/>
              <a:t>Experimental evaluation</a:t>
            </a:r>
          </a:p>
          <a:p>
            <a:r>
              <a:rPr lang="en-US" altLang="zh-CN" dirty="0"/>
              <a:t>Attacking OpenSSH and </a:t>
            </a:r>
            <a:r>
              <a:rPr lang="en-US" altLang="zh-CN" dirty="0" err="1"/>
              <a:t>RAMBleed</a:t>
            </a:r>
            <a:r>
              <a:rPr lang="en-US" altLang="zh-CN" dirty="0"/>
              <a:t> on ECC Memory</a:t>
            </a:r>
          </a:p>
          <a:p>
            <a:r>
              <a:rPr lang="en-US" altLang="zh-CN" dirty="0"/>
              <a:t>MITIGATIONS ,  LIMITATIONS AND FUTURE WORK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875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BEF28-D94C-4F76-BC9C-4E0BE92E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AND 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319B2-5B8E-4FCD-B88D-9D6AACF3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RAMBleed’s</a:t>
            </a:r>
            <a:r>
              <a:rPr lang="en-US" altLang="zh-CN" dirty="0"/>
              <a:t> primary limitation is that it requires the victim process to allocate memory for its secret in a predictable manner in order to reliably read bits of interest.</a:t>
            </a:r>
          </a:p>
          <a:p>
            <a:endParaRPr lang="en-US" altLang="zh-CN" dirty="0"/>
          </a:p>
          <a:p>
            <a:r>
              <a:rPr lang="en-US" altLang="zh-CN" dirty="0"/>
              <a:t>Another limitation is that our attack against OpenSSH 7.9 required the </a:t>
            </a:r>
            <a:r>
              <a:rPr lang="en-US" altLang="zh-CN" dirty="0" err="1"/>
              <a:t>the</a:t>
            </a:r>
            <a:r>
              <a:rPr lang="en-US" altLang="zh-CN" dirty="0"/>
              <a:t> daemon to allocate the key multiple times. </a:t>
            </a:r>
          </a:p>
          <a:p>
            <a:endParaRPr lang="en-US" altLang="zh-CN" dirty="0"/>
          </a:p>
          <a:p>
            <a:r>
              <a:rPr lang="en-US" altLang="zh-CN" dirty="0" err="1"/>
              <a:t>RAMBleed’s</a:t>
            </a:r>
            <a:r>
              <a:rPr lang="en-US" altLang="zh-CN" dirty="0"/>
              <a:t> rate of reading memory is modest, toping at around 3–4 bits per second.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61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FE1CB-BFCA-460A-8A55-5160F0A2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85146-22C2-49F9-9F74-B88142E7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17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56782-5075-4FD9-9F42-4D0D190A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F9FF7-6104-4CEA-88B3-8808CC5F2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Rowhammer</a:t>
            </a:r>
            <a:r>
              <a:rPr lang="en-US" altLang="zh-CN" dirty="0"/>
              <a:t> bug is a reliability issue in DRAM cells that can enable an unprivileged adversary to flip the values of bits in neighboring rows on the memory module. </a:t>
            </a:r>
          </a:p>
          <a:p>
            <a:r>
              <a:rPr lang="en-US" altLang="zh-CN" dirty="0"/>
              <a:t>It is widely assumed however, that bit flips within the adversary’s own private memory have no security implications, as the attacker can already modify its private memory via regular write operations.</a:t>
            </a:r>
          </a:p>
          <a:p>
            <a:r>
              <a:rPr lang="en-US" altLang="zh-CN" dirty="0"/>
              <a:t>the primary contribution of this work is to show that </a:t>
            </a:r>
            <a:r>
              <a:rPr lang="en-US" altLang="zh-CN" dirty="0" err="1"/>
              <a:t>Rowhammer</a:t>
            </a:r>
            <a:r>
              <a:rPr lang="en-US" altLang="zh-CN" dirty="0"/>
              <a:t> is a threat to not only integrity, but to confidentiality as well.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27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4C909-969B-4A34-A630-656CB6E8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DRAM Hierarchy.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990D3-60C8-4061-AC45-6AFCFE0B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DRAM (dynamic random access memory) is organized in a hierarchy of cells, banks, ranks, and DIMMs, which are connected to one or more channels.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A23FF1-D0D6-433E-ACC9-850FD125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82" y="3493294"/>
            <a:ext cx="7117715" cy="19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1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E5E9D-25CA-4D38-9910-90253234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DRAM Hierarchy.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546F4-F4A2-413C-A42F-5F847494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Row-Buffer Timing Side Channel</a:t>
            </a:r>
          </a:p>
          <a:p>
            <a:r>
              <a:rPr lang="en-US" altLang="zh-CN" dirty="0"/>
              <a:t>Opening a row and loading its contents into the row buffer results in a measurable latency. Even more so, repeatedly alternating accesses to two </a:t>
            </a:r>
            <a:r>
              <a:rPr lang="en-US" altLang="zh-CN" dirty="0" err="1"/>
              <a:t>uncached</a:t>
            </a:r>
            <a:r>
              <a:rPr lang="en-US" altLang="zh-CN" dirty="0"/>
              <a:t> memory locations will be significantly slower if these two memory locations happen to be mapped to different rows of the same bank . </a:t>
            </a:r>
          </a:p>
          <a:p>
            <a:r>
              <a:rPr lang="en-US" altLang="zh-CN" dirty="0"/>
              <a:t>we use this timing difference to identify virtual addresses whose contents lie within the same bank, and also uncover the lower 22 physical addressing bits, thereby enabling double-sided </a:t>
            </a:r>
            <a:r>
              <a:rPr lang="en-US" altLang="zh-CN" dirty="0" err="1"/>
              <a:t>Rowhammer</a:t>
            </a:r>
            <a:r>
              <a:rPr lang="en-US" altLang="zh-CN" dirty="0"/>
              <a:t> attacks.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1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34639-8AAB-416D-A13B-A22F3DF2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Rowhammer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EF979-D02B-4F86-9698-B56C802D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Due to the proximity of word lines in DRAMs, when a word line is activated, crosstalk effects on neighboring rows result in partial activation, which leads to increased charge leakage from cells in neighboring rows. Consequently, when a row is repeatedly opened, some cells lose enough charge before being refreshed to drop to an uncharged state, resulting in bit flips in memory.</a:t>
            </a:r>
          </a:p>
          <a:p>
            <a:r>
              <a:rPr lang="en-US" altLang="zh-CN" dirty="0"/>
              <a:t>A central requirement for triggering </a:t>
            </a:r>
            <a:r>
              <a:rPr lang="en-US" altLang="zh-CN" dirty="0" err="1"/>
              <a:t>Rowhammer</a:t>
            </a:r>
            <a:r>
              <a:rPr lang="en-US" altLang="zh-CN" dirty="0"/>
              <a:t> bit flips is the capability to make the memory controller open and close DRAM rows rapidly.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74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28EC5-C891-4FCB-A214-586D7509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Rowhammer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DEEF4-58F1-4B76-99A2-DEE83236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Another important distinction between </a:t>
            </a:r>
            <a:r>
              <a:rPr lang="en-US" altLang="zh-CN" dirty="0" err="1"/>
              <a:t>Rowhammer</a:t>
            </a:r>
            <a:r>
              <a:rPr lang="en-US" altLang="zh-CN" dirty="0"/>
              <a:t> attacks is the strategy in which DRAM rows are activated</a:t>
            </a:r>
          </a:p>
          <a:p>
            <a:pPr lvl="1"/>
            <a:r>
              <a:rPr lang="en-US" altLang="zh-CN" dirty="0"/>
              <a:t>Double-sided </a:t>
            </a:r>
            <a:r>
              <a:rPr lang="en-US" altLang="zh-CN" dirty="0" err="1"/>
              <a:t>Rowhammer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Single-sided </a:t>
            </a:r>
            <a:r>
              <a:rPr lang="en-US" altLang="zh-CN" dirty="0" err="1"/>
              <a:t>Rowhammer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One-location </a:t>
            </a:r>
            <a:r>
              <a:rPr lang="en-US" altLang="zh-CN" dirty="0" err="1"/>
              <a:t>Rowhammer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5E79CF-7FEF-4359-A1CA-C02EA0103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62" y="3191017"/>
            <a:ext cx="5557235" cy="20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50258-7AD8-46C6-B7D1-AD1DAFAF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RAMBLEED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1DE55-A085-4AB5-8CF3-4B863F27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RAMBleed</a:t>
            </a:r>
            <a:r>
              <a:rPr lang="en-US" altLang="zh-CN" dirty="0"/>
              <a:t> exploits a physical phenomenon in DRAM DIMMs wherein the likelihood of a </a:t>
            </a:r>
            <a:r>
              <a:rPr lang="en-US" altLang="zh-CN" dirty="0" err="1"/>
              <a:t>Rowhammer</a:t>
            </a:r>
            <a:r>
              <a:rPr lang="en-US" altLang="zh-CN" dirty="0"/>
              <a:t> induced bit flip depends on the values of the bits immediately above and below it.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True Cells. For cells where a one-valued bit is represented as the cell being charged.               </a:t>
            </a:r>
          </a:p>
          <a:p>
            <a:pPr lvl="2"/>
            <a:r>
              <a:rPr lang="en-US" altLang="zh-CN" dirty="0"/>
              <a:t>0-1-0        0-0-0</a:t>
            </a:r>
          </a:p>
          <a:p>
            <a:pPr lvl="1"/>
            <a:r>
              <a:rPr lang="en-US" altLang="zh-CN" dirty="0"/>
              <a:t>Anti Cells. For cells where a one-valued bit is represented by an uncharged cell.               </a:t>
            </a:r>
          </a:p>
          <a:p>
            <a:pPr lvl="2"/>
            <a:r>
              <a:rPr lang="en-US" altLang="zh-CN" dirty="0"/>
              <a:t>1-0-1        1-1-1</a:t>
            </a:r>
          </a:p>
          <a:p>
            <a:endParaRPr lang="en-US" altLang="zh-CN" dirty="0"/>
          </a:p>
          <a:p>
            <a:r>
              <a:rPr lang="en-US" altLang="zh-CN" dirty="0"/>
              <a:t>“stripe” patterns, “uniform” patterns.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1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321FE-6393-4280-B939-8DB623D6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RAMBLEED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000BC6-FA9F-4C73-BFDA-100F94972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80" y="2105106"/>
            <a:ext cx="4244708" cy="158277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73013D-0B5D-4A27-A6B2-26B9916DB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80" y="4107062"/>
            <a:ext cx="4244708" cy="14479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801430F-02BD-4C97-88AA-89DFEDDF20F3}"/>
              </a:ext>
            </a:extLst>
          </p:cNvPr>
          <p:cNvSpPr txBox="1"/>
          <p:nvPr/>
        </p:nvSpPr>
        <p:spPr>
          <a:xfrm>
            <a:off x="941494" y="1558981"/>
            <a:ext cx="105156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1) Initialize. </a:t>
            </a:r>
          </a:p>
          <a:p>
            <a:r>
              <a:rPr lang="en-US" altLang="zh-CN" sz="2800" dirty="0"/>
              <a:t>2) Hammer. </a:t>
            </a:r>
          </a:p>
          <a:p>
            <a:r>
              <a:rPr lang="en-US" altLang="zh-CN" sz="2800" dirty="0"/>
              <a:t>3) Observe.</a:t>
            </a:r>
          </a:p>
          <a:p>
            <a:endParaRPr lang="en-US" altLang="zh-CN" sz="2800" dirty="0"/>
          </a:p>
          <a:p>
            <a:r>
              <a:rPr lang="en-US" altLang="zh-CN" sz="2800" dirty="0"/>
              <a:t>Double-sided </a:t>
            </a:r>
            <a:r>
              <a:rPr lang="en-US" altLang="zh-CN" sz="2800" dirty="0" err="1"/>
              <a:t>RAMBleed</a:t>
            </a:r>
            <a:r>
              <a:rPr lang="en-US" altLang="zh-CN" sz="2800" dirty="0"/>
              <a:t>.***</a:t>
            </a:r>
          </a:p>
          <a:p>
            <a:r>
              <a:rPr lang="en-US" altLang="zh-CN" sz="2800" dirty="0"/>
              <a:t>Single Sided </a:t>
            </a:r>
            <a:r>
              <a:rPr lang="en-US" altLang="zh-CN" sz="2800" dirty="0" err="1"/>
              <a:t>RAMBleed</a:t>
            </a:r>
            <a:r>
              <a:rPr lang="en-US" altLang="zh-CN" sz="2800" dirty="0"/>
              <a:t>.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566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 cap="sq">
          <a:solidFill>
            <a:srgbClr val="0070C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 smtClean="0">
            <a:ln w="0">
              <a:solidFill>
                <a:srgbClr val="0070C0"/>
              </a:solidFill>
            </a:ln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 cap="sq">
          <a:solidFill>
            <a:srgbClr val="0070C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dirty="0" smtClean="0">
            <a:ln w="0">
              <a:solidFill>
                <a:srgbClr val="0070C0"/>
              </a:solidFill>
            </a:ln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812</TotalTime>
  <Words>1442</Words>
  <Application>Microsoft Office PowerPoint</Application>
  <PresentationFormat>宽屏</PresentationFormat>
  <Paragraphs>136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微软雅黑</vt:lpstr>
      <vt:lpstr>Arial</vt:lpstr>
      <vt:lpstr>Calibri</vt:lpstr>
      <vt:lpstr>Gill Sans MT</vt:lpstr>
      <vt:lpstr>Times New Roman</vt:lpstr>
      <vt:lpstr>Office 主题</vt:lpstr>
      <vt:lpstr>1_Office 主题</vt:lpstr>
      <vt:lpstr>2_Office 主题</vt:lpstr>
      <vt:lpstr>画廊</vt:lpstr>
      <vt:lpstr>RAMBleed: Reading Bits in Memory Without Accessing Them</vt:lpstr>
      <vt:lpstr>OUTLINE</vt:lpstr>
      <vt:lpstr>Abstract</vt:lpstr>
      <vt:lpstr>DRAM Hierarchy.</vt:lpstr>
      <vt:lpstr>DRAM Hierarchy.</vt:lpstr>
      <vt:lpstr>Rowhammer</vt:lpstr>
      <vt:lpstr>Rowhammer</vt:lpstr>
      <vt:lpstr>RAMBLEED</vt:lpstr>
      <vt:lpstr>RAMBLEED</vt:lpstr>
      <vt:lpstr>Memory massaging</vt:lpstr>
      <vt:lpstr> </vt:lpstr>
      <vt:lpstr>Memory massaging</vt:lpstr>
      <vt:lpstr>Memory massaging</vt:lpstr>
      <vt:lpstr>Experimental evaluation</vt:lpstr>
      <vt:lpstr>  </vt:lpstr>
      <vt:lpstr>Attacking OpenSSH</vt:lpstr>
      <vt:lpstr>Attacking OpenSSH</vt:lpstr>
      <vt:lpstr>RAMBleed on ECC Memory</vt:lpstr>
      <vt:lpstr>MITIGATIONS</vt:lpstr>
      <vt:lpstr>LIMITATIONS AND 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RAMBleed: Reading Bits in Memory Without Accessing Them</dc:title>
  <dc:creator>Dragon Dawn</dc:creator>
  <cp:lastModifiedBy>Dragon Dawn</cp:lastModifiedBy>
  <cp:revision>14</cp:revision>
  <dcterms:created xsi:type="dcterms:W3CDTF">2021-12-12T07:56:22Z</dcterms:created>
  <dcterms:modified xsi:type="dcterms:W3CDTF">2021-12-16T11:43:32Z</dcterms:modified>
</cp:coreProperties>
</file>