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79" r:id="rId5"/>
    <p:sldId id="258" r:id="rId6"/>
    <p:sldId id="259" r:id="rId8"/>
    <p:sldId id="262" r:id="rId9"/>
    <p:sldId id="260" r:id="rId10"/>
    <p:sldId id="263" r:id="rId11"/>
    <p:sldId id="261"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b="1">
                <a:sym typeface="+mn-ea"/>
              </a:rPr>
              <a:t>锤击多个攻击者行与个别可配置锤计数在一个可配置的顺序</a:t>
            </a:r>
            <a:endParaRPr lang="en-US" altLang="zh-CN" b="1">
              <a:sym typeface="+mn-ea"/>
            </a:endParaRPr>
          </a:p>
          <a:p>
            <a:r>
              <a:rPr lang="en-US" altLang="zh-CN" b="1">
                <a:sym typeface="+mn-ea"/>
              </a:rPr>
              <a:t>       为了分析TRR检测多个攻击者行的能力，TRR- a应该允许用户指定一个或多个攻击者行，它们对应的锤计数，以及锤击攻击者行的顺序。</a:t>
            </a:r>
            <a:endParaRPr lang="en-US" altLang="zh-CN" b="1">
              <a:sym typeface="+mn-ea"/>
            </a:endParaRPr>
          </a:p>
          <a:p>
            <a:r>
              <a:rPr lang="en-US" altLang="zh-CN" b="1">
                <a:sym typeface="+mn-ea"/>
              </a:rPr>
              <a:t>除了攻击者行之外，还可以指定被锤击的虚拟行</a:t>
            </a:r>
            <a:endParaRPr lang="en-US" altLang="zh-CN" b="1">
              <a:sym typeface="+mn-ea"/>
            </a:endParaRPr>
          </a:p>
          <a:p>
            <a:r>
              <a:rPr lang="en-US" altLang="zh-CN" b="1">
                <a:sym typeface="+mn-ea"/>
              </a:rPr>
              <a:t>       用户应该能够指定虚拟row1，通过锤击改变TRR机制来刷新虚拟行的邻居，而不是攻击者行的受害者。</a:t>
            </a:r>
            <a:endParaRPr lang="en-US" altLang="zh-CN" b="1">
              <a:sym typeface="+mn-ea"/>
            </a:endParaRPr>
          </a:p>
          <a:p>
            <a:endParaRPr lang="en-US" altLang="zh-CN" b="1">
              <a:sym typeface="+mn-ea"/>
            </a:endParaRPr>
          </a:p>
          <a:p>
            <a:endParaRPr lang="en-US" altLang="zh-CN" b="1">
              <a:sym typeface="+mn-ea"/>
            </a:endParaRPr>
          </a:p>
          <a:p>
            <a:r>
              <a:rPr lang="en-US" altLang="zh-CN" b="1">
                <a:sym typeface="+mn-ea"/>
              </a:rPr>
              <a:t>(虚拟行操作类似于攻击行，但它可以在SoftMC程序中更有效地实现，因为虚拟行不需要像攻击行那样用特定的数据进行初始化。)</a:t>
            </a:r>
            <a:endParaRPr lang="en-US" altLang="zh-CN" b="1">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能够灵活地发布REF命令</a:t>
            </a:r>
            <a:endParaRPr lang="zh-CN" altLang="en-US"/>
          </a:p>
          <a:p>
            <a:r>
              <a:rPr lang="zh-CN" altLang="en-US"/>
              <a:t>为了在实验过程中强制TRR机制执行额外的刷新操作，TRR- a应该允许在任意时间灵活地发出任意数量的REF命令。</a:t>
            </a:r>
            <a:endParaRPr lang="zh-CN" altLang="en-US"/>
          </a:p>
          <a:p>
            <a:endParaRPr lang="zh-CN" altLang="en-US"/>
          </a:p>
          <a:p>
            <a:r>
              <a:rPr lang="zh-CN" altLang="en-US"/>
              <a:t>能够重置TRR机制的内部状态</a:t>
            </a:r>
            <a:endParaRPr lang="zh-CN" altLang="en-US"/>
          </a:p>
          <a:p>
            <a:r>
              <a:rPr lang="zh-CN" altLang="en-US"/>
              <a:t>研究中的TRR机制可能会在单个实验之外保持其状态，可能导致TRR机制根据之前的实验检测不同的行作为攻击者。</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初始化行数据</a:t>
            </a:r>
            <a:endParaRPr lang="zh-CN" altLang="en-US"/>
          </a:p>
          <a:p>
            <a:r>
              <a:rPr lang="zh-CN" altLang="en-US"/>
              <a:t>TRR-A通过将RS用于分析这些行的相同数据模式写入这些行来初始化RS提供的行。TRR-A还初始化攻击行，其地址在实验配置中指定。</a:t>
            </a:r>
            <a:endParaRPr lang="zh-CN" altLang="en-US"/>
          </a:p>
          <a:p>
            <a:r>
              <a:rPr lang="zh-CN" altLang="en-US"/>
              <a:t>重置内部TRR状态</a:t>
            </a:r>
            <a:endParaRPr lang="zh-CN" altLang="en-US"/>
          </a:p>
          <a:p>
            <a:r>
              <a:rPr lang="zh-CN" altLang="en-US"/>
              <a:t>我们在这一步中执行的操作，使TRR机制清除任何与过去实验中激活的行相关的内部状态或在注释期间。</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To cause the TRR mechanism to perform TRRinduced refresh operations on the victim rows, TRR-A issues a number of REF commands.</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low latency and low</a:t>
            </a:r>
            <a:r>
              <a:rPr lang="en-US" altLang="zh-CN"/>
              <a:t> </a:t>
            </a:r>
            <a:r>
              <a:rPr lang="zh-CN" altLang="en-US"/>
              <a:t>cost per bit</a:t>
            </a:r>
            <a:endParaRPr lang="zh-CN" altLang="en-US"/>
          </a:p>
          <a:p>
            <a:r>
              <a:rPr lang="zh-CN" altLang="en-US"/>
              <a:t>DRAM vendors still push DRAM technology scaling</a:t>
            </a:r>
            <a:r>
              <a:rPr lang="en-US" altLang="zh-CN"/>
              <a:t> </a:t>
            </a:r>
            <a:r>
              <a:rPr lang="zh-CN" altLang="en-US"/>
              <a:t>forward to continuously shrink DRAM cells to further reduce the</a:t>
            </a:r>
            <a:r>
              <a:rPr lang="en-US" altLang="zh-CN"/>
              <a:t> </a:t>
            </a:r>
            <a:r>
              <a:rPr lang="zh-CN" altLang="en-US"/>
              <a:t>cost of DRAM</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现代DRAM芯片遭受干扰错误，当一个DRAM行的大量激活(在刷新间隔内)无意中影响附近行中的单元格的值时，会发生这种错误</a:t>
            </a:r>
            <a:endParaRPr lang="en-US" altLang="zh-CN">
              <a:sym typeface="+mn-ea"/>
            </a:endParaRPr>
          </a:p>
          <a:p>
            <a:r>
              <a:rPr lang="en-US" altLang="zh-CN">
                <a:sym typeface="+mn-ea"/>
              </a:rPr>
              <a:t>electromagnetic interference between circuit elements </a:t>
            </a:r>
            <a:r>
              <a:rPr lang="zh-CN" altLang="en-US"/>
              <a:t>电路元件之间的电磁干扰</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1)增加刷新速率以减少在刷新间隔内可以执行的激活数量</a:t>
            </a:r>
            <a:endParaRPr lang="zh-CN" altLang="en-US"/>
          </a:p>
          <a:p>
            <a:r>
              <a:rPr lang="zh-CN" altLang="en-US"/>
              <a:t>2)将敏感数据与攻击者可能破坏的DRAM行隔离</a:t>
            </a:r>
            <a:endParaRPr lang="zh-CN" altLang="en-US"/>
          </a:p>
          <a:p>
            <a:r>
              <a:rPr lang="zh-CN" altLang="en-US"/>
              <a:t>3)记录行激活信息并刷新潜在的victim row</a:t>
            </a:r>
            <a:endParaRPr lang="zh-CN" altLang="en-US"/>
          </a:p>
          <a:p>
            <a:r>
              <a:rPr lang="zh-CN" altLang="en-US"/>
              <a:t>4)限制行激活，以限制在刷新间隔内可以激活行的次数</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TRR机制可以同时刷新多个受害行。为了检查TRR是否可以同时刷新多个受害行，RS必须提供具有相同保留时间的多个行。</a:t>
            </a:r>
            <a:endParaRPr lang="zh-CN" altLang="en-US"/>
          </a:p>
          <a:p>
            <a:endParaRPr lang="zh-CN" altLang="en-US"/>
          </a:p>
          <a:p>
            <a:r>
              <a:rPr lang="zh-CN" altLang="en-US"/>
              <a:t>受害者行的位置取决于U-TRR用户为实验指定的攻击者行的位置。例如，对于双面RowHammer攻击，RS必须提供具有相同保留时间的三行，它们之间相隔一行。然后TRR- a可以分析当敲击放置在受害者行之间的两个攻击者行时，TRR刷新了三个受害者行中的哪一个。</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TRR可以在不同的粒度上独立操作，以不同的方式处理DRAM芯片的不同部分中的行。</a:t>
            </a:r>
            <a:endParaRPr lang="zh-CN" altLang="en-US"/>
          </a:p>
          <a:p>
            <a:endParaRPr lang="zh-CN" altLang="en-US"/>
          </a:p>
          <a:p>
            <a:r>
              <a:rPr lang="zh-CN" altLang="en-US"/>
              <a:t>完成一个U-TRR实验所需的时间取决于RS发现的行保留时间。为了减少整个实验时间，RS识别数据保留时间短的行是至关重要的。</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RS扫描DRAM银行中所有的DRAM行，在分析配置中指定，并收集如果没有在时间间隔T刷新，经历保留失败的行地址。</a:t>
            </a:r>
            <a:endParaRPr lang="zh-CN" altLang="en-US"/>
          </a:p>
          <a:p>
            <a:endParaRPr lang="zh-CN" altLang="en-US"/>
          </a:p>
          <a:p>
            <a:r>
              <a:rPr lang="en-US" altLang="zh-CN">
                <a:sym typeface="+mn-ea"/>
              </a:rPr>
              <a:t>2) RS通过组合与分析配置中指定的行组布局相匹配的适当行地址(具有保留时间T)来创建候选行组。</a:t>
            </a:r>
            <a:endParaRPr lang="en-US" altLang="zh-CN">
              <a:sym typeface="+mn-ea"/>
            </a:endParaRPr>
          </a:p>
          <a:p>
            <a:endParaRPr lang="zh-CN" altLang="en-US"/>
          </a:p>
          <a:p>
            <a:r>
              <a:rPr lang="en-US" altLang="zh-CN"/>
              <a:t>3) </a:t>
            </a:r>
            <a:r>
              <a:rPr lang="zh-CN" altLang="en-US"/>
              <a:t>若候选组的数量达不到配置所需的数量，则增大</a:t>
            </a:r>
            <a:r>
              <a:rPr lang="en-US" altLang="zh-CN"/>
              <a:t>T</a:t>
            </a:r>
            <a:r>
              <a:rPr lang="zh-CN" altLang="en-US"/>
              <a:t>，然后从</a:t>
            </a:r>
            <a:r>
              <a:rPr lang="en-US" altLang="zh-CN"/>
              <a:t>1</a:t>
            </a:r>
            <a:r>
              <a:rPr lang="zh-CN" altLang="en-US"/>
              <a:t>开始</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4) </a:t>
            </a:r>
            <a:r>
              <a:rPr lang="zh-CN" altLang="en-US"/>
              <a:t>RS对候选行组中的每一行进行1000次测试，以确保候选行组中的所有行具有一致的保留时间，该保留时间等于T。</a:t>
            </a:r>
            <a:endParaRPr lang="zh-CN" altLang="en-US"/>
          </a:p>
          <a:p>
            <a:endParaRPr lang="zh-CN" altLang="en-US"/>
          </a:p>
          <a:p>
            <a:r>
              <a:rPr lang="en-US" altLang="zh-CN">
                <a:sym typeface="+mn-ea"/>
              </a:rPr>
              <a:t>5) </a:t>
            </a:r>
            <a:r>
              <a:rPr lang="zh-CN" altLang="en-US">
                <a:sym typeface="+mn-ea"/>
              </a:rPr>
              <a:t>若候选组的数量达不到配置所需的数量，则增大</a:t>
            </a:r>
            <a:r>
              <a:rPr lang="en-US" altLang="zh-CN">
                <a:sym typeface="+mn-ea"/>
              </a:rPr>
              <a:t>T</a:t>
            </a:r>
            <a:r>
              <a:rPr lang="zh-CN" altLang="en-US">
                <a:sym typeface="+mn-ea"/>
              </a:rPr>
              <a:t>，然后从</a:t>
            </a:r>
            <a:r>
              <a:rPr lang="en-US" altLang="zh-CN">
                <a:sym typeface="+mn-ea"/>
              </a:rPr>
              <a:t>1</a:t>
            </a:r>
            <a:r>
              <a:rPr lang="zh-CN" altLang="en-US">
                <a:sym typeface="+mn-ea"/>
              </a:rPr>
              <a:t>开始</a:t>
            </a:r>
            <a:endParaRPr lang="zh-CN" altLang="en-US">
              <a:sym typeface="+mn-ea"/>
            </a:endParaRPr>
          </a:p>
          <a:p>
            <a:endParaRPr lang="zh-CN" altLang="en-US">
              <a:sym typeface="+mn-ea"/>
            </a:endParaRPr>
          </a:p>
          <a:p>
            <a:r>
              <a:rPr lang="en-US" altLang="zh-CN">
                <a:sym typeface="+mn-ea"/>
              </a:rPr>
              <a:t>6) </a:t>
            </a:r>
            <a:r>
              <a:rPr lang="zh-CN" altLang="en-US">
                <a:sym typeface="+mn-ea"/>
              </a:rPr>
              <a:t>将候选组传入到</a:t>
            </a:r>
            <a:r>
              <a:rPr lang="en-US" altLang="zh-CN">
                <a:sym typeface="+mn-ea"/>
              </a:rPr>
              <a:t>TRR-A</a:t>
            </a:r>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TRR-A是一个可配置和可扩展的U-TRR组件，用于分析trr诱导以及定期刷新操作。在支持DDR4的SoftMC改进版本上实现TRR-A</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image" Target="../media/image2.png"/><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0" y="914400"/>
            <a:ext cx="12192000" cy="2570480"/>
          </a:xfrm>
        </p:spPr>
        <p:txBody>
          <a:bodyPr>
            <a:normAutofit/>
          </a:bodyPr>
          <a:p>
            <a:pPr algn="ctr"/>
            <a:r>
              <a:rPr lang="zh-CN" altLang="zh-CN" sz="2200"/>
              <a:t>Uncovering In-DRAM RowHammer</a:t>
            </a:r>
            <a:r>
              <a:rPr lang="en-US" altLang="zh-CN" sz="2200"/>
              <a:t> </a:t>
            </a:r>
            <a:r>
              <a:rPr lang="zh-CN" altLang="zh-CN" sz="2200"/>
              <a:t>Protection Mechanisms:</a:t>
            </a:r>
            <a:br>
              <a:rPr lang="zh-CN" altLang="zh-CN" sz="2200"/>
            </a:br>
            <a:r>
              <a:rPr lang="zh-CN" altLang="zh-CN" sz="2200"/>
              <a:t>A New Methodology, Custom RowHammer </a:t>
            </a:r>
            <a:r>
              <a:rPr lang="zh-CN" altLang="zh-CN" sz="2200">
                <a:sym typeface="+mn-ea"/>
              </a:rPr>
              <a:t>Patterns</a:t>
            </a:r>
            <a:r>
              <a:rPr lang="zh-CN" altLang="zh-CN" sz="2200"/>
              <a:t>, and Implications</a:t>
            </a:r>
            <a:endParaRPr lang="zh-CN" altLang="zh-CN" sz="2200"/>
          </a:p>
        </p:txBody>
      </p:sp>
      <p:sp>
        <p:nvSpPr>
          <p:cNvPr id="3" name="副标题 2"/>
          <p:cNvSpPr>
            <a:spLocks noGrp="1"/>
          </p:cNvSpPr>
          <p:nvPr>
            <p:ph type="subTitle" idx="1"/>
            <p:custDataLst>
              <p:tags r:id="rId2"/>
            </p:custDataLst>
          </p:nvPr>
        </p:nvSpPr>
        <p:spPr>
          <a:xfrm>
            <a:off x="5495290" y="4521835"/>
            <a:ext cx="6696710" cy="1472565"/>
          </a:xfrm>
        </p:spPr>
        <p:txBody>
          <a:bodyPr/>
          <a:p>
            <a:r>
              <a:rPr lang="en-US" altLang="zh-CN">
                <a:solidFill>
                  <a:schemeClr val="tx1"/>
                </a:solidFill>
              </a:rPr>
              <a:t>Renqiu Ouyang</a:t>
            </a:r>
            <a:endParaRPr lang="en-US" altLang="zh-CN">
              <a:solidFill>
                <a:schemeClr val="tx1"/>
              </a:solidFill>
            </a:endParaRPr>
          </a:p>
          <a:p>
            <a:r>
              <a:rPr lang="en-US" altLang="zh-CN">
                <a:solidFill>
                  <a:schemeClr val="tx1"/>
                </a:solidFill>
              </a:rPr>
              <a:t>2021.12.9</a:t>
            </a:r>
            <a:endParaRPr lang="en-US" altLang="zh-CN">
              <a:solidFill>
                <a:schemeClr val="tx1"/>
              </a:solidFill>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Uncovering TRR</a:t>
            </a:r>
            <a:r>
              <a:rPr lang="en-US" altLang="zh-CN"/>
              <a:t>(</a:t>
            </a:r>
            <a:r>
              <a:rPr lang="en-US" altLang="zh-CN">
                <a:sym typeface="+mn-ea"/>
              </a:rPr>
              <a:t>U-TRR</a:t>
            </a:r>
            <a:r>
              <a:rPr lang="en-US" altLang="zh-CN"/>
              <a:t>)</a:t>
            </a:r>
            <a:endParaRPr lang="en-US" altLang="zh-CN"/>
          </a:p>
        </p:txBody>
      </p:sp>
      <p:sp>
        <p:nvSpPr>
          <p:cNvPr id="3" name="内容占位符 2"/>
          <p:cNvSpPr>
            <a:spLocks noGrp="1"/>
          </p:cNvSpPr>
          <p:nvPr>
            <p:ph idx="1"/>
          </p:nvPr>
        </p:nvSpPr>
        <p:spPr/>
        <p:txBody>
          <a:bodyPr/>
          <a:p>
            <a:pPr marL="285750" indent="-285750"/>
            <a:r>
              <a:rPr lang="en-US" altLang="zh-CN">
                <a:solidFill>
                  <a:schemeClr val="tx1"/>
                </a:solidFill>
              </a:rPr>
              <a:t>A</a:t>
            </a:r>
            <a:r>
              <a:rPr lang="zh-CN" altLang="en-US">
                <a:solidFill>
                  <a:schemeClr val="tx1"/>
                </a:solidFill>
              </a:rPr>
              <a:t> new methodology for gaining visibility into Target</a:t>
            </a:r>
            <a:r>
              <a:rPr lang="en-US" altLang="zh-CN">
                <a:solidFill>
                  <a:schemeClr val="tx1"/>
                </a:solidFill>
              </a:rPr>
              <a:t> </a:t>
            </a:r>
            <a:r>
              <a:rPr lang="zh-CN" altLang="en-US">
                <a:solidFill>
                  <a:schemeClr val="tx1"/>
                </a:solidFill>
              </a:rPr>
              <a:t>Row Refresh (TRR) operations</a:t>
            </a:r>
            <a:r>
              <a:rPr lang="en-US" altLang="zh-CN">
                <a:solidFill>
                  <a:schemeClr val="tx1"/>
                </a:solidFill>
              </a:rPr>
              <a:t>.</a:t>
            </a:r>
            <a:endParaRPr lang="en-US" altLang="zh-CN">
              <a:solidFill>
                <a:schemeClr val="tx1"/>
              </a:solidFill>
            </a:endParaRPr>
          </a:p>
          <a:p>
            <a:pPr marL="285750" indent="-285750"/>
            <a:r>
              <a:rPr lang="en-US" altLang="zh-CN">
                <a:solidFill>
                  <a:schemeClr val="tx1"/>
                </a:solidFill>
              </a:rPr>
              <a:t>The two components of U-TRR: </a:t>
            </a:r>
            <a:r>
              <a:rPr lang="en-US" altLang="zh-CN" b="1">
                <a:solidFill>
                  <a:schemeClr val="tx1"/>
                </a:solidFill>
              </a:rPr>
              <a:t>Row Scout (RS)</a:t>
            </a:r>
            <a:r>
              <a:rPr lang="en-US" altLang="zh-CN">
                <a:solidFill>
                  <a:schemeClr val="tx1"/>
                </a:solidFill>
              </a:rPr>
              <a:t> and </a:t>
            </a:r>
            <a:r>
              <a:rPr lang="en-US" altLang="zh-CN" b="1">
                <a:solidFill>
                  <a:schemeClr val="tx1"/>
                </a:solidFill>
              </a:rPr>
              <a:t>TRR Analyzer (TRR-A)</a:t>
            </a:r>
            <a:endParaRPr lang="en-US" altLang="zh-CN" b="1">
              <a:solidFill>
                <a:schemeClr val="tx1"/>
              </a:solidFill>
            </a:endParaRPr>
          </a:p>
          <a:p>
            <a:pPr marL="0" indent="495300">
              <a:buNone/>
              <a:extLst>
                <a:ext uri="{35155182-B16C-46BC-9424-99874614C6A1}">
                  <wpsdc:indentchars xmlns:wpsdc="http://www.wps.cn/officeDocument/2017/drawingmlCustomData" val="200" checksum="1284436320"/>
                </a:ext>
              </a:extLst>
            </a:pPr>
            <a:r>
              <a:rPr lang="en-US" altLang="zh-CN">
                <a:solidFill>
                  <a:schemeClr val="tx1"/>
                </a:solidFill>
                <a:sym typeface="+mn-ea"/>
              </a:rPr>
              <a:t>RS finds a set of DRAM rows that meet certain requirements as needed by TRR-A and identifies the data retention times of these rows.TRR-A uses the RS-provided rows to distinguish between TRR refreshes and regular refreshes, and thus builds an understanding of the underlying TRR mechanism.</a:t>
            </a:r>
            <a:endParaRPr lang="en-US" altLang="zh-CN">
              <a:solidFill>
                <a:schemeClr val="tx1"/>
              </a:solidFill>
            </a:endParaRPr>
          </a:p>
          <a:p>
            <a:pPr marL="0" indent="0">
              <a:buNone/>
            </a:pPr>
            <a:endParaRPr lang="en-US" altLang="zh-CN" b="1">
              <a:solidFill>
                <a:schemeClr val="tx1"/>
              </a:solidFill>
            </a:endParaRPr>
          </a:p>
        </p:txBody>
      </p:sp>
      <p:pic>
        <p:nvPicPr>
          <p:cNvPr id="4" name="图片 3"/>
          <p:cNvPicPr>
            <a:picLocks noChangeAspect="1"/>
          </p:cNvPicPr>
          <p:nvPr/>
        </p:nvPicPr>
        <p:blipFill>
          <a:blip r:embed="rId1"/>
          <a:stretch>
            <a:fillRect/>
          </a:stretch>
        </p:blipFill>
        <p:spPr>
          <a:xfrm>
            <a:off x="2602865" y="4090670"/>
            <a:ext cx="5768340" cy="2458085"/>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sym typeface="+mn-ea"/>
              </a:rPr>
              <a:t>Row Scout (RS)</a:t>
            </a:r>
            <a:endParaRPr lang="en-US" altLang="zh-CN"/>
          </a:p>
        </p:txBody>
      </p:sp>
      <p:sp>
        <p:nvSpPr>
          <p:cNvPr id="3" name="内容占位符 2"/>
          <p:cNvSpPr>
            <a:spLocks noGrp="1"/>
          </p:cNvSpPr>
          <p:nvPr>
            <p:ph idx="1"/>
          </p:nvPr>
        </p:nvSpPr>
        <p:spPr/>
        <p:txBody>
          <a:bodyPr/>
          <a:p>
            <a:pPr marL="0" indent="495300">
              <a:buNone/>
              <a:extLst>
                <a:ext uri="{35155182-B16C-46BC-9424-99874614C6A1}">
                  <wpsdc:indentchars xmlns:wpsdc="http://www.wps.cn/officeDocument/2017/drawingmlCustomData" val="200" checksum="1284436320"/>
                </a:ext>
              </a:extLst>
            </a:pPr>
            <a:r>
              <a:rPr lang="en-US" altLang="zh-CN" b="1">
                <a:solidFill>
                  <a:schemeClr val="tx1"/>
                </a:solidFill>
              </a:rPr>
              <a:t>Goal</a:t>
            </a:r>
            <a:r>
              <a:rPr lang="en-US" altLang="zh-CN">
                <a:solidFill>
                  <a:schemeClr val="tx1"/>
                </a:solidFill>
              </a:rPr>
              <a:t>: To identify a list of useful DRAM rows and their retention times, and provide this list to TRR-A.</a:t>
            </a:r>
            <a:endParaRPr lang="en-US" altLang="zh-CN">
              <a:solidFill>
                <a:schemeClr val="tx1"/>
              </a:solidFill>
            </a:endParaRPr>
          </a:p>
          <a:p>
            <a:pPr marL="0" indent="495300">
              <a:buNone/>
              <a:extLst>
                <a:ext uri="{35155182-B16C-46BC-9424-99874614C6A1}">
                  <wpsdc:indentchars xmlns:wpsdc="http://www.wps.cn/officeDocument/2017/drawingmlCustomData" val="200" checksum="1284436320"/>
                </a:ext>
              </a:extLst>
            </a:pPr>
            <a:endParaRPr lang="en-US" altLang="zh-CN">
              <a:solidFill>
                <a:schemeClr val="tx1"/>
              </a:solidFill>
            </a:endParaRPr>
          </a:p>
          <a:p>
            <a:pPr marL="0" indent="495300">
              <a:buNone/>
              <a:extLst>
                <a:ext uri="{35155182-B16C-46BC-9424-99874614C6A1}">
                  <wpsdc:indentchars xmlns:wpsdc="http://www.wps.cn/officeDocument/2017/drawingmlCustomData" val="200" checksum="1284436320"/>
                </a:ext>
              </a:extLst>
            </a:pPr>
            <a:r>
              <a:rPr lang="en-US" altLang="zh-CN" b="1">
                <a:solidFill>
                  <a:schemeClr val="tx1"/>
                </a:solidFill>
              </a:rPr>
              <a:t>Requirement</a:t>
            </a:r>
            <a:r>
              <a:rPr lang="en-US" altLang="zh-CN">
                <a:solidFill>
                  <a:schemeClr val="tx1"/>
                </a:solidFill>
              </a:rPr>
              <a:t>:</a:t>
            </a:r>
            <a:endParaRPr lang="en-US" altLang="zh-CN">
              <a:solidFill>
                <a:schemeClr val="tx1"/>
              </a:solidFill>
            </a:endParaRPr>
          </a:p>
          <a:p>
            <a:pPr lvl="2"/>
            <a:r>
              <a:rPr lang="en-US" altLang="zh-CN">
                <a:solidFill>
                  <a:schemeClr val="tx1"/>
                </a:solidFill>
              </a:rPr>
              <a:t>Rows with uniform retention time</a:t>
            </a:r>
            <a:endParaRPr lang="en-US" altLang="zh-CN">
              <a:solidFill>
                <a:schemeClr val="tx1"/>
              </a:solidFill>
            </a:endParaRPr>
          </a:p>
          <a:p>
            <a:pPr lvl="2"/>
            <a:r>
              <a:rPr lang="en-US" altLang="zh-CN">
                <a:solidFill>
                  <a:schemeClr val="tx1"/>
                </a:solidFill>
              </a:rPr>
              <a:t>Relative positions of profiled rows</a:t>
            </a:r>
            <a:endParaRPr lang="en-US" altLang="zh-CN">
              <a:solidFill>
                <a:schemeClr val="tx1"/>
              </a:solidFill>
            </a:endParaRPr>
          </a:p>
          <a:p>
            <a:pPr lvl="2"/>
            <a:r>
              <a:rPr lang="en-US" altLang="zh-CN">
                <a:solidFill>
                  <a:schemeClr val="tx1"/>
                </a:solidFill>
              </a:rPr>
              <a:t>Rows in specific DRAM regions</a:t>
            </a:r>
            <a:endParaRPr lang="en-US" altLang="zh-CN">
              <a:solidFill>
                <a:schemeClr val="tx1"/>
              </a:solidFill>
            </a:endParaRPr>
          </a:p>
          <a:p>
            <a:pPr lvl="2"/>
            <a:r>
              <a:rPr lang="en-US" altLang="zh-CN">
                <a:solidFill>
                  <a:schemeClr val="tx1"/>
                </a:solidFill>
              </a:rPr>
              <a:t>Rows with short retention times</a:t>
            </a:r>
            <a:endParaRPr lang="en-US" altLang="zh-CN">
              <a:solidFill>
                <a:schemeClr val="tx1"/>
              </a:solidFill>
            </a:endParaRPr>
          </a:p>
          <a:p>
            <a:pPr marL="0" indent="495300">
              <a:buNone/>
              <a:extLst>
                <a:ext uri="{35155182-B16C-46BC-9424-99874614C6A1}">
                  <wpsdc:indentchars xmlns:wpsdc="http://www.wps.cn/officeDocument/2017/drawingmlCustomData" val="200" checksum="1284436320"/>
                </a:ext>
              </a:extLst>
            </a:pPr>
            <a:endParaRPr lang="en-US" altLang="zh-CN">
              <a:solidFill>
                <a:schemeClr val="tx1"/>
              </a:solidFill>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sym typeface="+mn-ea"/>
              </a:rPr>
              <a:t>Row Scout (RS)</a:t>
            </a:r>
            <a:endParaRPr lang="zh-CN" altLang="en-US"/>
          </a:p>
        </p:txBody>
      </p:sp>
      <p:sp>
        <p:nvSpPr>
          <p:cNvPr id="3" name="内容占位符 2"/>
          <p:cNvSpPr>
            <a:spLocks noGrp="1"/>
          </p:cNvSpPr>
          <p:nvPr>
            <p:ph idx="1"/>
          </p:nvPr>
        </p:nvSpPr>
        <p:spPr/>
        <p:txBody>
          <a:bodyPr>
            <a:normAutofit lnSpcReduction="10000"/>
          </a:bodyPr>
          <a:p>
            <a:pPr marL="0" indent="0">
              <a:buNone/>
            </a:pPr>
            <a:r>
              <a:rPr lang="en-US" altLang="zh-CN" b="1">
                <a:solidFill>
                  <a:schemeClr val="tx1"/>
                </a:solidFill>
                <a:sym typeface="+mn-ea"/>
              </a:rPr>
              <a:t>Requirement</a:t>
            </a:r>
            <a:endParaRPr lang="zh-CN" altLang="en-US" b="1">
              <a:solidFill>
                <a:schemeClr val="tx1"/>
              </a:solidFill>
            </a:endParaRPr>
          </a:p>
          <a:p>
            <a:pPr marL="285750" lvl="2" indent="-285750"/>
            <a:r>
              <a:rPr lang="en-US" altLang="zh-CN" sz="1400" b="1">
                <a:solidFill>
                  <a:schemeClr val="tx1"/>
                </a:solidFill>
                <a:sym typeface="+mn-ea"/>
              </a:rPr>
              <a:t>Rows with uniform retention time</a:t>
            </a:r>
            <a:endParaRPr lang="zh-CN" altLang="en-US" sz="1400">
              <a:solidFill>
                <a:schemeClr val="tx1"/>
              </a:solidFill>
            </a:endParaRPr>
          </a:p>
          <a:p>
            <a:pPr marL="0" indent="393700">
              <a:buNone/>
              <a:extLst>
                <a:ext uri="{35155182-B16C-46BC-9424-99874614C6A1}">
                  <wpsdc:indentchars xmlns:wpsdc="http://www.wps.cn/officeDocument/2017/drawingmlCustomData" val="200" checksum="3005609720"/>
                </a:ext>
              </a:extLst>
            </a:pPr>
            <a:r>
              <a:rPr lang="zh-CN" altLang="en-US" sz="1400">
                <a:solidFill>
                  <a:schemeClr val="tx1"/>
                </a:solidFill>
              </a:rPr>
              <a:t>A TRR mechanism may</a:t>
            </a:r>
            <a:r>
              <a:rPr lang="en-US" altLang="zh-CN" sz="1400">
                <a:solidFill>
                  <a:schemeClr val="tx1"/>
                </a:solidFill>
              </a:rPr>
              <a:t> </a:t>
            </a:r>
            <a:r>
              <a:rPr lang="zh-CN" altLang="en-US" sz="1400">
                <a:solidFill>
                  <a:schemeClr val="tx1"/>
                </a:solidFill>
              </a:rPr>
              <a:t>refresh multiple victim rows</a:t>
            </a:r>
            <a:r>
              <a:rPr lang="en-US" altLang="zh-CN" sz="1400">
                <a:solidFill>
                  <a:schemeClr val="tx1"/>
                </a:solidFill>
              </a:rPr>
              <a:t> at the same time. </a:t>
            </a:r>
            <a:r>
              <a:rPr lang="zh-CN" altLang="en-US" sz="1400">
                <a:solidFill>
                  <a:schemeClr val="tx1"/>
                </a:solidFill>
              </a:rPr>
              <a:t>To examine</a:t>
            </a:r>
            <a:r>
              <a:rPr lang="en-US" altLang="zh-CN" sz="1400">
                <a:solidFill>
                  <a:schemeClr val="tx1"/>
                </a:solidFill>
              </a:rPr>
              <a:t> </a:t>
            </a:r>
            <a:r>
              <a:rPr lang="zh-CN" altLang="en-US" sz="1400">
                <a:solidFill>
                  <a:schemeClr val="tx1"/>
                </a:solidFill>
              </a:rPr>
              <a:t>whether or not TRR can refresh multiple victim rows at the same</a:t>
            </a:r>
            <a:r>
              <a:rPr lang="en-US" altLang="zh-CN" sz="1400">
                <a:solidFill>
                  <a:schemeClr val="tx1"/>
                </a:solidFill>
              </a:rPr>
              <a:t> </a:t>
            </a:r>
            <a:r>
              <a:rPr lang="zh-CN" altLang="en-US" sz="1400">
                <a:solidFill>
                  <a:schemeClr val="tx1"/>
                </a:solidFill>
              </a:rPr>
              <a:t>time, RS must provide multiple rows that have the same retention time</a:t>
            </a:r>
            <a:r>
              <a:rPr lang="en-US" altLang="zh-CN" sz="1400">
                <a:solidFill>
                  <a:schemeClr val="tx1"/>
                </a:solidFill>
              </a:rPr>
              <a:t>.</a:t>
            </a:r>
            <a:endParaRPr lang="en-US" altLang="zh-CN" sz="1400">
              <a:solidFill>
                <a:schemeClr val="tx1"/>
              </a:solidFill>
            </a:endParaRPr>
          </a:p>
          <a:p>
            <a:pPr marL="0" lvl="2" indent="-285750"/>
            <a:r>
              <a:rPr lang="en-US" altLang="zh-CN" sz="1400" b="1">
                <a:solidFill>
                  <a:schemeClr val="tx1"/>
                </a:solidFill>
                <a:sym typeface="+mn-ea"/>
              </a:rPr>
              <a:t>Relative positions of profiled rows</a:t>
            </a:r>
            <a:endParaRPr lang="en-US" altLang="zh-CN" sz="1400" b="1">
              <a:solidFill>
                <a:schemeClr val="tx1"/>
              </a:solidFill>
            </a:endParaRPr>
          </a:p>
          <a:p>
            <a:pPr marL="0" indent="393700">
              <a:buNone/>
              <a:extLst>
                <a:ext uri="{35155182-B16C-46BC-9424-99874614C6A1}">
                  <wpsdc:indentchars xmlns:wpsdc="http://www.wps.cn/officeDocument/2017/drawingmlCustomData" val="200" checksum="3005609720"/>
                </a:ext>
              </a:extLst>
            </a:pPr>
            <a:r>
              <a:rPr lang="en-US" altLang="zh-CN" sz="1400">
                <a:solidFill>
                  <a:schemeClr val="tx1"/>
                </a:solidFill>
              </a:rPr>
              <a:t>The location of a victim row depends on the location of the aggressor rows that the U-TRR user specifies for an experiment. For example, for a double-sided RowHammer attack, RS must provide three rows with the same retention time that are exactly one row apart from each other. TRR-A can then analyze which of the three victim rows get refreshed by TRR when hammering the two aggressor rows that are placed between the victim rows. </a:t>
            </a:r>
            <a:endParaRPr lang="en-US" altLang="zh-CN" sz="1400">
              <a:solidFill>
                <a:schemeClr val="tx1"/>
              </a:solidFill>
            </a:endParaRPr>
          </a:p>
        </p:txBody>
      </p:sp>
      <p:pic>
        <p:nvPicPr>
          <p:cNvPr id="4" name="图片 3"/>
          <p:cNvPicPr>
            <a:picLocks noChangeAspect="1"/>
          </p:cNvPicPr>
          <p:nvPr/>
        </p:nvPicPr>
        <p:blipFill>
          <a:blip r:embed="rId1"/>
          <a:stretch>
            <a:fillRect/>
          </a:stretch>
        </p:blipFill>
        <p:spPr>
          <a:xfrm>
            <a:off x="8390255" y="4631055"/>
            <a:ext cx="2446020" cy="1493520"/>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sym typeface="+mn-ea"/>
              </a:rPr>
              <a:t>Row Scout (RS)</a:t>
            </a:r>
            <a:endParaRPr lang="zh-CN" altLang="en-US"/>
          </a:p>
        </p:txBody>
      </p:sp>
      <p:sp>
        <p:nvSpPr>
          <p:cNvPr id="3" name="内容占位符 2"/>
          <p:cNvSpPr>
            <a:spLocks noGrp="1"/>
          </p:cNvSpPr>
          <p:nvPr>
            <p:ph idx="1"/>
          </p:nvPr>
        </p:nvSpPr>
        <p:spPr/>
        <p:txBody>
          <a:bodyPr>
            <a:normAutofit lnSpcReduction="10000"/>
          </a:bodyPr>
          <a:p>
            <a:pPr marL="0" indent="0">
              <a:buNone/>
            </a:pPr>
            <a:r>
              <a:rPr lang="en-US" altLang="zh-CN" b="1">
                <a:solidFill>
                  <a:schemeClr val="tx1"/>
                </a:solidFill>
                <a:sym typeface="+mn-ea"/>
              </a:rPr>
              <a:t>Requirement</a:t>
            </a:r>
            <a:endParaRPr lang="zh-CN" altLang="en-US" b="1">
              <a:solidFill>
                <a:schemeClr val="tx1"/>
              </a:solidFill>
            </a:endParaRPr>
          </a:p>
          <a:p>
            <a:pPr marL="285750" lvl="2" indent="-285750"/>
            <a:r>
              <a:rPr lang="en-US" altLang="zh-CN" sz="1400" b="1">
                <a:solidFill>
                  <a:schemeClr val="tx1"/>
                </a:solidFill>
                <a:sym typeface="+mn-ea"/>
              </a:rPr>
              <a:t>Rows in specific DRAM regions</a:t>
            </a:r>
            <a:endParaRPr lang="en-US" altLang="zh-CN" sz="1400" b="1">
              <a:solidFill>
                <a:schemeClr val="tx1"/>
              </a:solidFill>
            </a:endParaRPr>
          </a:p>
          <a:p>
            <a:pPr marL="0" indent="393700">
              <a:buNone/>
              <a:extLst>
                <a:ext uri="{35155182-B16C-46BC-9424-99874614C6A1}">
                  <wpsdc:indentchars xmlns:wpsdc="http://www.wps.cn/officeDocument/2017/drawingmlCustomData" val="200" checksum="3005609720"/>
                </a:ext>
              </a:extLst>
            </a:pPr>
            <a:r>
              <a:rPr sz="1400">
                <a:solidFill>
                  <a:schemeClr val="tx1"/>
                </a:solidFill>
              </a:rPr>
              <a:t>TRR may treat rows in different parts of a DRAM chip differently by operating independently</a:t>
            </a:r>
            <a:r>
              <a:rPr lang="en-US" sz="1400">
                <a:solidFill>
                  <a:schemeClr val="tx1"/>
                </a:solidFill>
              </a:rPr>
              <a:t> </a:t>
            </a:r>
            <a:r>
              <a:rPr sz="1400">
                <a:solidFill>
                  <a:schemeClr val="tx1"/>
                </a:solidFill>
              </a:rPr>
              <a:t>at different granularities</a:t>
            </a:r>
            <a:r>
              <a:rPr lang="en-US" sz="1400">
                <a:solidFill>
                  <a:schemeClr val="tx1"/>
                </a:solidFill>
              </a:rPr>
              <a:t>.</a:t>
            </a:r>
            <a:endParaRPr lang="en-US" sz="1400">
              <a:solidFill>
                <a:schemeClr val="tx1"/>
              </a:solidFill>
            </a:endParaRPr>
          </a:p>
          <a:p>
            <a:pPr marL="0" indent="393700">
              <a:buNone/>
              <a:extLst>
                <a:ext uri="{35155182-B16C-46BC-9424-99874614C6A1}">
                  <wpsdc:indentchars xmlns:wpsdc="http://www.wps.cn/officeDocument/2017/drawingmlCustomData" val="200" checksum="3005609720"/>
                </a:ext>
              </a:extLst>
            </a:pPr>
            <a:endParaRPr lang="en-US" sz="1400">
              <a:solidFill>
                <a:schemeClr val="tx1"/>
              </a:solidFill>
            </a:endParaRPr>
          </a:p>
          <a:p>
            <a:pPr marL="0" indent="393700">
              <a:buNone/>
              <a:extLst>
                <a:ext uri="{35155182-B16C-46BC-9424-99874614C6A1}">
                  <wpsdc:indentchars xmlns:wpsdc="http://www.wps.cn/officeDocument/2017/drawingmlCustomData" val="200" checksum="3005609720"/>
                </a:ext>
              </a:extLst>
            </a:pPr>
            <a:endParaRPr sz="1400">
              <a:solidFill>
                <a:schemeClr val="tx1"/>
              </a:solidFill>
            </a:endParaRPr>
          </a:p>
          <a:p>
            <a:pPr marL="285750" lvl="2" indent="-285750"/>
            <a:r>
              <a:rPr lang="en-US" altLang="zh-CN" sz="1400" b="1">
                <a:solidFill>
                  <a:schemeClr val="tx1"/>
                </a:solidFill>
                <a:sym typeface="+mn-ea"/>
              </a:rPr>
              <a:t>Rows with short retention times</a:t>
            </a:r>
            <a:endParaRPr lang="en-US" altLang="zh-CN" sz="1400" b="1">
              <a:solidFill>
                <a:schemeClr val="tx1"/>
              </a:solidFill>
            </a:endParaRPr>
          </a:p>
          <a:p>
            <a:pPr marL="0" indent="393700">
              <a:buNone/>
              <a:extLst>
                <a:ext uri="{35155182-B16C-46BC-9424-99874614C6A1}">
                  <wpsdc:indentchars xmlns:wpsdc="http://www.wps.cn/officeDocument/2017/drawingmlCustomData" val="200" checksum="3005609720"/>
                </a:ext>
              </a:extLst>
            </a:pPr>
            <a:r>
              <a:rPr lang="en-US" altLang="zh-CN" sz="1400">
                <a:solidFill>
                  <a:schemeClr val="tx1"/>
                </a:solidFill>
              </a:rPr>
              <a:t>The time it takes to finish a single U-TRR experiment depends on the retention time of the rows RS finds. To reduce the overall experiment time, it is </a:t>
            </a:r>
            <a:r>
              <a:rPr lang="zh-CN" altLang="en-US" sz="1400">
                <a:solidFill>
                  <a:schemeClr val="tx1"/>
                </a:solidFill>
              </a:rPr>
              <a:t>critical for RS to identify rows with short data retention times.</a:t>
            </a:r>
            <a:endParaRPr lang="zh-CN" altLang="en-US" sz="1400">
              <a:solidFill>
                <a:schemeClr val="tx1"/>
              </a:solidFill>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olidFill>
                  <a:schemeClr val="tx1"/>
                </a:solidFill>
                <a:sym typeface="+mn-ea"/>
              </a:rPr>
              <a:t>Row Scout (RS)</a:t>
            </a:r>
            <a:endParaRPr lang="zh-CN" altLang="en-US"/>
          </a:p>
        </p:txBody>
      </p:sp>
      <p:sp>
        <p:nvSpPr>
          <p:cNvPr id="3" name="内容占位符 2"/>
          <p:cNvSpPr>
            <a:spLocks noGrp="1"/>
          </p:cNvSpPr>
          <p:nvPr>
            <p:ph idx="1"/>
          </p:nvPr>
        </p:nvSpPr>
        <p:spPr>
          <a:xfrm>
            <a:off x="611575" y="1235130"/>
            <a:ext cx="10969200" cy="4759200"/>
          </a:xfrm>
        </p:spPr>
        <p:txBody>
          <a:bodyPr>
            <a:normAutofit lnSpcReduction="10000"/>
          </a:bodyPr>
          <a:p>
            <a:pPr marL="0" indent="0">
              <a:spcAft>
                <a:spcPts val="500"/>
              </a:spcAft>
              <a:buNone/>
            </a:pPr>
            <a:r>
              <a:rPr lang="en-US" altLang="zh-CN" b="1">
                <a:solidFill>
                  <a:schemeClr val="tx1"/>
                </a:solidFill>
                <a:sym typeface="+mn-ea"/>
              </a:rPr>
              <a:t>Operation</a:t>
            </a:r>
            <a:endParaRPr lang="en-US" altLang="zh-CN">
              <a:solidFill>
                <a:schemeClr val="tx1"/>
              </a:solidFill>
            </a:endParaRPr>
          </a:p>
          <a:p>
            <a:pPr marL="0" indent="0">
              <a:spcAft>
                <a:spcPts val="500"/>
              </a:spcAft>
              <a:buNone/>
            </a:pPr>
            <a:r>
              <a:rPr lang="en-US" altLang="zh-CN">
                <a:solidFill>
                  <a:schemeClr val="tx1"/>
                </a:solidFill>
                <a:sym typeface="+mn-ea"/>
              </a:rPr>
              <a:t>❶ </a:t>
            </a:r>
            <a:r>
              <a:rPr lang="en-US" altLang="zh-CN">
                <a:solidFill>
                  <a:schemeClr val="tx1"/>
                </a:solidFill>
              </a:rPr>
              <a:t>RS scans a full rangeof DRAM rows within a DRAM bank, as specified in the profiling configuration, and collects the addresses of rows that experience retention failures if not refreshed over the time interval T. </a:t>
            </a:r>
            <a:endParaRPr lang="en-US" altLang="zh-CN">
              <a:solidFill>
                <a:schemeClr val="tx1"/>
              </a:solidFill>
            </a:endParaRPr>
          </a:p>
          <a:p>
            <a:pPr marL="0" indent="0">
              <a:spcAft>
                <a:spcPts val="500"/>
              </a:spcAft>
              <a:buNone/>
            </a:pPr>
            <a:r>
              <a:rPr lang="en-US" altLang="zh-CN">
                <a:solidFill>
                  <a:schemeClr val="tx1"/>
                </a:solidFill>
              </a:rPr>
              <a:t>❷ RS creates candidate row groups by combining the appropriate row addresses (with retention time T) that match the row group layout specified in the profiling configuration.</a:t>
            </a:r>
            <a:endParaRPr lang="en-US" altLang="zh-CN">
              <a:solidFill>
                <a:schemeClr val="tx1"/>
              </a:solidFill>
            </a:endParaRPr>
          </a:p>
          <a:p>
            <a:pPr marL="0" indent="0">
              <a:spcAft>
                <a:spcPts val="500"/>
              </a:spcAft>
              <a:buNone/>
            </a:pPr>
            <a:r>
              <a:rPr lang="en-US" altLang="zh-CN">
                <a:solidFill>
                  <a:schemeClr val="tx1"/>
                </a:solidFill>
              </a:rPr>
              <a:t>❸ If the number of candidate row groups is less than the number of row groups to find according to the profiling configuration, RS increases T by a certain amount and starts over from </a:t>
            </a:r>
            <a:r>
              <a:rPr lang="en-US" altLang="zh-CN">
                <a:solidFill>
                  <a:schemeClr val="tx1"/>
                </a:solidFill>
                <a:sym typeface="+mn-ea"/>
              </a:rPr>
              <a:t>❶</a:t>
            </a:r>
            <a:r>
              <a:rPr lang="en-US" altLang="zh-CN">
                <a:solidFill>
                  <a:schemeClr val="tx1"/>
                </a:solidFill>
              </a:rPr>
              <a:t>.</a:t>
            </a:r>
            <a:endParaRPr lang="en-US" altLang="zh-CN">
              <a:solidFill>
                <a:schemeClr val="tx1"/>
              </a:solidFill>
            </a:endParaRPr>
          </a:p>
          <a:p>
            <a:pPr marL="0" indent="0">
              <a:spcAft>
                <a:spcPts val="500"/>
              </a:spcAft>
              <a:buNone/>
            </a:pPr>
            <a:endParaRPr lang="en-US" altLang="zh-CN">
              <a:solidFill>
                <a:schemeClr val="tx1"/>
              </a:solidFill>
            </a:endParaRPr>
          </a:p>
        </p:txBody>
      </p:sp>
      <p:pic>
        <p:nvPicPr>
          <p:cNvPr id="4" name="图片 3"/>
          <p:cNvPicPr>
            <a:picLocks noChangeAspect="1"/>
          </p:cNvPicPr>
          <p:nvPr/>
        </p:nvPicPr>
        <p:blipFill>
          <a:blip r:embed="rId1"/>
          <a:stretch>
            <a:fillRect/>
          </a:stretch>
        </p:blipFill>
        <p:spPr>
          <a:xfrm>
            <a:off x="2225040" y="4283710"/>
            <a:ext cx="6143625" cy="2064385"/>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olidFill>
                  <a:schemeClr val="tx1"/>
                </a:solidFill>
                <a:sym typeface="+mn-ea"/>
              </a:rPr>
              <a:t>Row Scout (RS)</a:t>
            </a:r>
            <a:endParaRPr lang="zh-CN" altLang="en-US"/>
          </a:p>
        </p:txBody>
      </p:sp>
      <p:sp>
        <p:nvSpPr>
          <p:cNvPr id="3" name="内容占位符 2"/>
          <p:cNvSpPr>
            <a:spLocks noGrp="1"/>
          </p:cNvSpPr>
          <p:nvPr>
            <p:ph idx="1"/>
          </p:nvPr>
        </p:nvSpPr>
        <p:spPr>
          <a:xfrm>
            <a:off x="611575" y="1235130"/>
            <a:ext cx="10969200" cy="4759200"/>
          </a:xfrm>
        </p:spPr>
        <p:txBody>
          <a:bodyPr>
            <a:normAutofit lnSpcReduction="10000"/>
          </a:bodyPr>
          <a:p>
            <a:pPr marL="0" indent="0">
              <a:spcAft>
                <a:spcPts val="500"/>
              </a:spcAft>
              <a:buNone/>
            </a:pPr>
            <a:r>
              <a:rPr lang="en-US" altLang="zh-CN" b="1">
                <a:solidFill>
                  <a:schemeClr val="tx1"/>
                </a:solidFill>
                <a:sym typeface="+mn-ea"/>
              </a:rPr>
              <a:t>Operation</a:t>
            </a:r>
            <a:endParaRPr lang="en-US" altLang="zh-CN">
              <a:solidFill>
                <a:schemeClr val="tx1"/>
              </a:solidFill>
            </a:endParaRPr>
          </a:p>
          <a:p>
            <a:pPr marL="0" indent="0">
              <a:spcAft>
                <a:spcPts val="500"/>
              </a:spcAft>
              <a:buNone/>
            </a:pPr>
            <a:r>
              <a:rPr lang="en-US" altLang="zh-CN">
                <a:solidFill>
                  <a:schemeClr val="tx1"/>
                </a:solidFill>
                <a:sym typeface="+mn-ea"/>
              </a:rPr>
              <a:t>❹ RS tests each row in a candidate row group one thousand times to ensure that all rows in the candidate row group have a consistent retention time that is equal to T.</a:t>
            </a:r>
            <a:endParaRPr lang="en-US" altLang="zh-CN">
              <a:solidFill>
                <a:schemeClr val="tx1"/>
              </a:solidFill>
              <a:sym typeface="+mn-ea"/>
            </a:endParaRPr>
          </a:p>
          <a:p>
            <a:pPr marL="0" indent="0">
              <a:spcAft>
                <a:spcPts val="500"/>
              </a:spcAft>
              <a:buNone/>
            </a:pPr>
            <a:r>
              <a:rPr lang="en-US" altLang="zh-CN">
                <a:solidFill>
                  <a:schemeClr val="tx1"/>
                </a:solidFill>
                <a:sym typeface="+mn-ea"/>
              </a:rPr>
              <a:t>❺ </a:t>
            </a:r>
            <a:r>
              <a:rPr lang="en-US" altLang="zh-CN">
                <a:solidFill>
                  <a:schemeClr val="tx1"/>
                </a:solidFill>
              </a:rPr>
              <a:t>If the number of candidate row groups that pass the retention time consistency test is less than the number of row groups to find according to the profiling configuration, RS increases T by a certain amount and starts over from ❶. </a:t>
            </a:r>
            <a:endParaRPr lang="en-US" altLang="zh-CN">
              <a:solidFill>
                <a:schemeClr val="tx1"/>
              </a:solidFill>
            </a:endParaRPr>
          </a:p>
          <a:p>
            <a:pPr marL="0" indent="0">
              <a:spcAft>
                <a:spcPts val="500"/>
              </a:spcAft>
              <a:buNone/>
            </a:pPr>
            <a:r>
              <a:rPr lang="en-US" altLang="zh-CN">
                <a:solidFill>
                  <a:schemeClr val="tx1"/>
                </a:solidFill>
              </a:rPr>
              <a:t>❻ RS provides a list of retention time-profiled rows to be used by TRR-A</a:t>
            </a:r>
            <a:endParaRPr lang="en-US" altLang="zh-CN">
              <a:solidFill>
                <a:schemeClr val="tx1"/>
              </a:solidFill>
            </a:endParaRPr>
          </a:p>
        </p:txBody>
      </p:sp>
      <p:pic>
        <p:nvPicPr>
          <p:cNvPr id="4" name="图片 3"/>
          <p:cNvPicPr>
            <a:picLocks noChangeAspect="1"/>
          </p:cNvPicPr>
          <p:nvPr/>
        </p:nvPicPr>
        <p:blipFill>
          <a:blip r:embed="rId1"/>
          <a:stretch>
            <a:fillRect/>
          </a:stretch>
        </p:blipFill>
        <p:spPr>
          <a:xfrm>
            <a:off x="2692400" y="4247515"/>
            <a:ext cx="5781675" cy="1943100"/>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TRR Analyzer</a:t>
            </a:r>
            <a:r>
              <a:rPr lang="en-US" altLang="zh-CN"/>
              <a:t>(TRR-A)</a:t>
            </a:r>
            <a:endParaRPr lang="en-US" altLang="zh-CN"/>
          </a:p>
        </p:txBody>
      </p:sp>
      <p:sp>
        <p:nvSpPr>
          <p:cNvPr id="3" name="内容占位符 2"/>
          <p:cNvSpPr>
            <a:spLocks noGrp="1"/>
          </p:cNvSpPr>
          <p:nvPr>
            <p:ph idx="1"/>
          </p:nvPr>
        </p:nvSpPr>
        <p:spPr/>
        <p:txBody>
          <a:bodyPr>
            <a:normAutofit lnSpcReduction="10000"/>
          </a:bodyPr>
          <a:p>
            <a:pPr marL="0" indent="0">
              <a:buNone/>
            </a:pPr>
            <a:r>
              <a:rPr lang="zh-CN" altLang="en-US">
                <a:solidFill>
                  <a:schemeClr val="tx1"/>
                </a:solidFill>
              </a:rPr>
              <a:t>TRR-A is a configurable and extensible component in U-TRR for analyzing TRR-induced</a:t>
            </a:r>
            <a:r>
              <a:rPr lang="en-US" altLang="zh-CN">
                <a:solidFill>
                  <a:schemeClr val="tx1"/>
                </a:solidFill>
              </a:rPr>
              <a:t> </a:t>
            </a:r>
            <a:r>
              <a:rPr lang="zh-CN" altLang="en-US">
                <a:solidFill>
                  <a:schemeClr val="tx1"/>
                </a:solidFill>
              </a:rPr>
              <a:t>as well as regular refresh operations. </a:t>
            </a:r>
            <a:r>
              <a:rPr lang="en-US" altLang="zh-CN">
                <a:solidFill>
                  <a:schemeClr val="tx1"/>
                </a:solidFill>
                <a:sym typeface="+mn-ea"/>
              </a:rPr>
              <a:t>I</a:t>
            </a:r>
            <a:r>
              <a:rPr lang="zh-CN" altLang="en-US">
                <a:solidFill>
                  <a:schemeClr val="tx1"/>
                </a:solidFill>
                <a:sym typeface="+mn-ea"/>
              </a:rPr>
              <a:t>mplement</a:t>
            </a:r>
            <a:r>
              <a:rPr lang="en-US" altLang="zh-CN">
                <a:solidFill>
                  <a:schemeClr val="tx1"/>
                </a:solidFill>
                <a:sym typeface="+mn-ea"/>
              </a:rPr>
              <a:t>ing</a:t>
            </a:r>
            <a:r>
              <a:rPr lang="zh-CN" altLang="en-US">
                <a:solidFill>
                  <a:schemeClr val="tx1"/>
                </a:solidFill>
                <a:sym typeface="+mn-ea"/>
              </a:rPr>
              <a:t> TRR-A on</a:t>
            </a:r>
            <a:r>
              <a:rPr lang="en-US" altLang="zh-CN">
                <a:solidFill>
                  <a:schemeClr val="tx1"/>
                </a:solidFill>
                <a:sym typeface="+mn-ea"/>
              </a:rPr>
              <a:t> </a:t>
            </a:r>
            <a:r>
              <a:rPr lang="zh-CN" altLang="en-US">
                <a:solidFill>
                  <a:schemeClr val="tx1"/>
                </a:solidFill>
                <a:sym typeface="+mn-ea"/>
              </a:rPr>
              <a:t>top of a modified version of SoftMC with DDR4 support</a:t>
            </a:r>
            <a:endParaRPr lang="zh-CN" altLang="en-US">
              <a:solidFill>
                <a:schemeClr val="tx1"/>
              </a:solidFill>
            </a:endParaRPr>
          </a:p>
          <a:p>
            <a:pPr marL="0" indent="0">
              <a:buNone/>
            </a:pPr>
            <a:endParaRPr lang="zh-CN" altLang="en-US">
              <a:solidFill>
                <a:schemeClr val="tx1"/>
              </a:solidFill>
            </a:endParaRPr>
          </a:p>
          <a:p>
            <a:pPr marL="0" indent="0">
              <a:buNone/>
            </a:pPr>
            <a:r>
              <a:rPr lang="en-US" altLang="zh-CN" b="1">
                <a:solidFill>
                  <a:schemeClr val="tx1"/>
                </a:solidFill>
              </a:rPr>
              <a:t>Requirement</a:t>
            </a:r>
            <a:endParaRPr lang="en-US" altLang="zh-CN" b="1">
              <a:solidFill>
                <a:schemeClr val="tx1"/>
              </a:solidFill>
            </a:endParaRPr>
          </a:p>
          <a:p>
            <a:r>
              <a:rPr lang="en-US" altLang="zh-CN">
                <a:solidFill>
                  <a:schemeClr val="tx1"/>
                </a:solidFill>
              </a:rPr>
              <a:t>Ability to hammer multiple aggressor rows with individually configurable hammer counts in a configurable order</a:t>
            </a:r>
            <a:endParaRPr lang="en-US" altLang="zh-CN">
              <a:solidFill>
                <a:schemeClr val="tx1"/>
              </a:solidFill>
            </a:endParaRPr>
          </a:p>
          <a:p>
            <a:r>
              <a:rPr lang="en-US" altLang="zh-CN">
                <a:solidFill>
                  <a:schemeClr val="tx1"/>
                </a:solidFill>
              </a:rPr>
              <a:t>Ability to specify dummy rows that are hammered in addition to the aggressor rows</a:t>
            </a:r>
            <a:endParaRPr lang="en-US" altLang="zh-CN">
              <a:solidFill>
                <a:schemeClr val="tx1"/>
              </a:solidFill>
            </a:endParaRPr>
          </a:p>
          <a:p>
            <a:r>
              <a:rPr lang="en-US" altLang="zh-CN">
                <a:solidFill>
                  <a:schemeClr val="tx1"/>
                </a:solidFill>
              </a:rPr>
              <a:t>Ability to flexibly issue REF commands</a:t>
            </a:r>
            <a:endParaRPr lang="en-US" altLang="zh-CN">
              <a:solidFill>
                <a:schemeClr val="tx1"/>
              </a:solidFill>
            </a:endParaRPr>
          </a:p>
          <a:p>
            <a:r>
              <a:rPr lang="en-US" altLang="zh-CN">
                <a:solidFill>
                  <a:schemeClr val="tx1"/>
                </a:solidFill>
              </a:rPr>
              <a:t>Ability to reset TRR mechanism’s internal state</a:t>
            </a:r>
            <a:endParaRPr lang="en-US" altLang="zh-CN">
              <a:solidFill>
                <a:schemeClr val="tx1"/>
              </a:solidFill>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TRR Analyzer</a:t>
            </a:r>
            <a:r>
              <a:rPr lang="en-US" altLang="zh-CN">
                <a:sym typeface="+mn-ea"/>
              </a:rPr>
              <a:t>(TRR-A)</a:t>
            </a:r>
            <a:endParaRPr lang="zh-CN" altLang="en-US"/>
          </a:p>
        </p:txBody>
      </p:sp>
      <p:sp>
        <p:nvSpPr>
          <p:cNvPr id="3" name="内容占位符 2"/>
          <p:cNvSpPr>
            <a:spLocks noGrp="1"/>
          </p:cNvSpPr>
          <p:nvPr>
            <p:ph idx="1"/>
          </p:nvPr>
        </p:nvSpPr>
        <p:spPr/>
        <p:txBody>
          <a:bodyPr>
            <a:normAutofit fontScale="90000" lnSpcReduction="20000"/>
          </a:bodyPr>
          <a:p>
            <a:pPr marL="0" indent="0">
              <a:buNone/>
            </a:pPr>
            <a:r>
              <a:rPr lang="en-US" altLang="zh-CN" b="1">
                <a:solidFill>
                  <a:schemeClr val="tx1"/>
                </a:solidFill>
                <a:sym typeface="+mn-ea"/>
              </a:rPr>
              <a:t>Requirement</a:t>
            </a:r>
            <a:endParaRPr lang="en-US" altLang="zh-CN" b="1">
              <a:solidFill>
                <a:schemeClr val="tx1"/>
              </a:solidFill>
            </a:endParaRPr>
          </a:p>
          <a:p>
            <a:r>
              <a:rPr lang="en-US" altLang="zh-CN" b="1">
                <a:solidFill>
                  <a:schemeClr val="tx1"/>
                </a:solidFill>
                <a:sym typeface="+mn-ea"/>
              </a:rPr>
              <a:t>Ability to hammer multiple aggressor rows with individually configurable hammer counts in a configurable order</a:t>
            </a:r>
            <a:endParaRPr lang="en-US" altLang="zh-CN" b="1"/>
          </a:p>
          <a:p>
            <a:pPr marL="0" indent="444500">
              <a:buNone/>
              <a:extLst>
                <a:ext uri="{35155182-B16C-46BC-9424-99874614C6A1}">
                  <wpsdc:indentchars xmlns:wpsdc="http://www.wps.cn/officeDocument/2017/drawingmlCustomData" val="200" checksum="909944644"/>
                </a:ext>
              </a:extLst>
            </a:pPr>
            <a:r>
              <a:rPr lang="en-US" altLang="zh-CN">
                <a:solidFill>
                  <a:schemeClr val="tx1"/>
                </a:solidFill>
              </a:rPr>
              <a:t>T</a:t>
            </a:r>
            <a:r>
              <a:rPr lang="zh-CN" altLang="en-US">
                <a:solidFill>
                  <a:schemeClr val="tx1"/>
                </a:solidFill>
              </a:rPr>
              <a:t>o analyze the capability of TRR in detecting multiple aggressor</a:t>
            </a:r>
            <a:r>
              <a:rPr lang="en-US" altLang="zh-CN">
                <a:solidFill>
                  <a:schemeClr val="tx1"/>
                </a:solidFill>
              </a:rPr>
              <a:t> </a:t>
            </a:r>
            <a:r>
              <a:rPr lang="zh-CN" altLang="en-US">
                <a:solidFill>
                  <a:schemeClr val="tx1"/>
                </a:solidFill>
              </a:rPr>
              <a:t>rows, TRR-A should allow the user to specify one or more aggressor</a:t>
            </a:r>
            <a:r>
              <a:rPr lang="en-US" altLang="zh-CN">
                <a:solidFill>
                  <a:schemeClr val="tx1"/>
                </a:solidFill>
              </a:rPr>
              <a:t> </a:t>
            </a:r>
            <a:r>
              <a:rPr lang="zh-CN" altLang="en-US">
                <a:solidFill>
                  <a:schemeClr val="tx1"/>
                </a:solidFill>
              </a:rPr>
              <a:t>rows, their corresponding hammer counts, and the order in which</a:t>
            </a:r>
            <a:r>
              <a:rPr lang="en-US" altLang="zh-CN">
                <a:solidFill>
                  <a:schemeClr val="tx1"/>
                </a:solidFill>
              </a:rPr>
              <a:t> </a:t>
            </a:r>
            <a:r>
              <a:rPr lang="zh-CN" altLang="en-US">
                <a:solidFill>
                  <a:schemeClr val="tx1"/>
                </a:solidFill>
              </a:rPr>
              <a:t>to hammer the aggressor rows.</a:t>
            </a:r>
            <a:endParaRPr lang="zh-CN" altLang="en-US">
              <a:solidFill>
                <a:schemeClr val="tx1"/>
              </a:solidFill>
            </a:endParaRPr>
          </a:p>
          <a:p>
            <a:pPr marL="0" indent="444500">
              <a:buNone/>
              <a:extLst>
                <a:ext uri="{35155182-B16C-46BC-9424-99874614C6A1}">
                  <wpsdc:indentchars xmlns:wpsdc="http://www.wps.cn/officeDocument/2017/drawingmlCustomData" val="200" checksum="909944644"/>
                </a:ext>
              </a:extLst>
            </a:pPr>
            <a:endParaRPr lang="zh-CN" altLang="en-US">
              <a:solidFill>
                <a:schemeClr val="tx1"/>
              </a:solidFill>
            </a:endParaRPr>
          </a:p>
          <a:p>
            <a:pPr marL="285750" indent="-285750"/>
            <a:r>
              <a:rPr lang="en-US" altLang="zh-CN" b="1">
                <a:solidFill>
                  <a:schemeClr val="tx1"/>
                </a:solidFill>
                <a:sym typeface="+mn-ea"/>
              </a:rPr>
              <a:t>Ability to specify dummy rows that are hammered in addition to the aggressor rows</a:t>
            </a:r>
            <a:endParaRPr lang="en-US" altLang="zh-CN" b="1">
              <a:solidFill>
                <a:schemeClr val="tx1"/>
              </a:solidFill>
            </a:endParaRPr>
          </a:p>
          <a:p>
            <a:pPr marL="0" indent="444500">
              <a:buNone/>
              <a:extLst>
                <a:ext uri="{35155182-B16C-46BC-9424-99874614C6A1}">
                  <wpsdc:indentchars xmlns:wpsdc="http://www.wps.cn/officeDocument/2017/drawingmlCustomData" val="200" checksum="909944644"/>
                </a:ext>
              </a:extLst>
            </a:pPr>
            <a:r>
              <a:rPr lang="zh-CN" altLang="en-US">
                <a:solidFill>
                  <a:schemeClr val="tx1"/>
                </a:solidFill>
              </a:rPr>
              <a:t>The user should be able to specify dummy rows</a:t>
            </a:r>
            <a:r>
              <a:rPr lang="en-US" altLang="zh-CN" baseline="30000">
                <a:solidFill>
                  <a:schemeClr val="tx1"/>
                </a:solidFill>
              </a:rPr>
              <a:t>1</a:t>
            </a:r>
            <a:r>
              <a:rPr lang="en-US" altLang="zh-CN">
                <a:solidFill>
                  <a:schemeClr val="tx1"/>
                </a:solidFill>
              </a:rPr>
              <a:t> </a:t>
            </a:r>
            <a:r>
              <a:rPr lang="zh-CN" altLang="en-US">
                <a:solidFill>
                  <a:schemeClr val="tx1"/>
                </a:solidFill>
              </a:rPr>
              <a:t>that can be</a:t>
            </a:r>
            <a:r>
              <a:rPr lang="en-US" altLang="zh-CN">
                <a:solidFill>
                  <a:schemeClr val="tx1"/>
                </a:solidFill>
              </a:rPr>
              <a:t> </a:t>
            </a:r>
            <a:r>
              <a:rPr lang="zh-CN" altLang="en-US">
                <a:solidFill>
                  <a:schemeClr val="tx1"/>
                </a:solidFill>
              </a:rPr>
              <a:t>hammered to divert the TRR mechanism to refresh the neighbors</a:t>
            </a:r>
            <a:r>
              <a:rPr lang="en-US" altLang="zh-CN">
                <a:solidFill>
                  <a:schemeClr val="tx1"/>
                </a:solidFill>
              </a:rPr>
              <a:t> </a:t>
            </a:r>
            <a:r>
              <a:rPr lang="zh-CN" altLang="en-US">
                <a:solidFill>
                  <a:schemeClr val="tx1"/>
                </a:solidFill>
              </a:rPr>
              <a:t>of a dummy row instead of victims of an aggressor row.</a:t>
            </a:r>
            <a:endParaRPr lang="zh-CN" altLang="en-US">
              <a:solidFill>
                <a:schemeClr val="tx1"/>
              </a:solidFill>
            </a:endParaRPr>
          </a:p>
          <a:p>
            <a:pPr marL="0" indent="393700">
              <a:buNone/>
              <a:extLst>
                <a:ext uri="{35155182-B16C-46BC-9424-99874614C6A1}">
                  <wpsdc:indentchars xmlns:wpsdc="http://www.wps.cn/officeDocument/2017/drawingmlCustomData" val="200" checksum="3005609720"/>
                </a:ext>
              </a:extLst>
            </a:pPr>
            <a:endParaRPr lang="zh-CN" altLang="en-US" sz="1555">
              <a:solidFill>
                <a:schemeClr val="tx1"/>
              </a:solidFill>
            </a:endParaRPr>
          </a:p>
          <a:p>
            <a:pPr marL="0" indent="393700">
              <a:buNone/>
              <a:extLst>
                <a:ext uri="{35155182-B16C-46BC-9424-99874614C6A1}">
                  <wpsdc:indentchars xmlns:wpsdc="http://www.wps.cn/officeDocument/2017/drawingmlCustomData" val="200" checksum="3005609720"/>
                </a:ext>
              </a:extLst>
            </a:pPr>
            <a:endParaRPr lang="zh-CN" altLang="en-US" sz="1555">
              <a:solidFill>
                <a:schemeClr val="tx1"/>
              </a:solidFill>
            </a:endParaRPr>
          </a:p>
          <a:p>
            <a:pPr marL="0" indent="0">
              <a:buNone/>
            </a:pPr>
            <a:r>
              <a:rPr lang="en-US" altLang="zh-CN" sz="1555" baseline="30000">
                <a:solidFill>
                  <a:schemeClr val="tx1"/>
                </a:solidFill>
              </a:rPr>
              <a:t>1</a:t>
            </a:r>
            <a:r>
              <a:rPr lang="en-US" altLang="zh-CN" sz="1555">
                <a:solidFill>
                  <a:schemeClr val="tx1"/>
                </a:solidFill>
              </a:rPr>
              <a:t>(</a:t>
            </a:r>
            <a:r>
              <a:rPr lang="zh-CN" altLang="en-US" sz="1555">
                <a:solidFill>
                  <a:schemeClr val="tx1"/>
                </a:solidFill>
              </a:rPr>
              <a:t>A dummy row operates similarly to an aggressor row, but it can be implemented more</a:t>
            </a:r>
            <a:r>
              <a:rPr lang="en-US" altLang="zh-CN" sz="1555">
                <a:solidFill>
                  <a:schemeClr val="tx1"/>
                </a:solidFill>
              </a:rPr>
              <a:t> </a:t>
            </a:r>
            <a:r>
              <a:rPr lang="zh-CN" altLang="en-US" sz="1555">
                <a:solidFill>
                  <a:schemeClr val="tx1"/>
                </a:solidFill>
              </a:rPr>
              <a:t>efficiently in a SoftMC program since a dummy row does not need to be initialized</a:t>
            </a:r>
            <a:r>
              <a:rPr lang="en-US" altLang="zh-CN" sz="1555">
                <a:solidFill>
                  <a:schemeClr val="tx1"/>
                </a:solidFill>
              </a:rPr>
              <a:t> </a:t>
            </a:r>
            <a:r>
              <a:rPr lang="zh-CN" altLang="en-US" sz="1555">
                <a:solidFill>
                  <a:schemeClr val="tx1"/>
                </a:solidFill>
              </a:rPr>
              <a:t>with specific data unlike an aggressor row.</a:t>
            </a:r>
            <a:r>
              <a:rPr lang="en-US" altLang="zh-CN" sz="1555">
                <a:solidFill>
                  <a:schemeClr val="tx1"/>
                </a:solidFill>
              </a:rPr>
              <a:t>)</a:t>
            </a:r>
            <a:endParaRPr lang="en-US" altLang="zh-CN" sz="1555">
              <a:solidFill>
                <a:schemeClr val="tx1"/>
              </a:solidFill>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TRR Analyzer</a:t>
            </a:r>
            <a:r>
              <a:rPr lang="en-US" altLang="zh-CN">
                <a:sym typeface="+mn-ea"/>
              </a:rPr>
              <a:t>(TRR-A)</a:t>
            </a:r>
            <a:endParaRPr lang="zh-CN" altLang="en-US"/>
          </a:p>
        </p:txBody>
      </p:sp>
      <p:sp>
        <p:nvSpPr>
          <p:cNvPr id="3" name="内容占位符 2"/>
          <p:cNvSpPr>
            <a:spLocks noGrp="1"/>
          </p:cNvSpPr>
          <p:nvPr>
            <p:ph idx="1"/>
          </p:nvPr>
        </p:nvSpPr>
        <p:spPr/>
        <p:txBody>
          <a:bodyPr>
            <a:normAutofit/>
          </a:bodyPr>
          <a:p>
            <a:pPr marL="0" indent="0">
              <a:buNone/>
            </a:pPr>
            <a:r>
              <a:rPr lang="en-US" altLang="zh-CN" b="1">
                <a:solidFill>
                  <a:schemeClr val="tx1"/>
                </a:solidFill>
                <a:sym typeface="+mn-ea"/>
              </a:rPr>
              <a:t>Requirement</a:t>
            </a:r>
            <a:endParaRPr lang="en-US" altLang="zh-CN" b="1">
              <a:solidFill>
                <a:schemeClr val="tx1"/>
              </a:solidFill>
            </a:endParaRPr>
          </a:p>
          <a:p>
            <a:pPr marL="285750" indent="-285750"/>
            <a:r>
              <a:rPr lang="en-US" altLang="zh-CN" b="1">
                <a:solidFill>
                  <a:schemeClr val="tx1"/>
                </a:solidFill>
                <a:sym typeface="+mn-ea"/>
              </a:rPr>
              <a:t>Ability to flexibly issue REF commands</a:t>
            </a:r>
            <a:endParaRPr lang="en-US" altLang="zh-CN" b="1">
              <a:solidFill>
                <a:schemeClr val="tx1"/>
              </a:solidFill>
            </a:endParaRPr>
          </a:p>
          <a:p>
            <a:pPr marL="0" indent="495300">
              <a:buNone/>
              <a:extLst>
                <a:ext uri="{35155182-B16C-46BC-9424-99874614C6A1}">
                  <wpsdc:indentchars xmlns:wpsdc="http://www.wps.cn/officeDocument/2017/drawingmlCustomData" val="200" checksum="1284436320"/>
                </a:ext>
              </a:extLst>
            </a:pPr>
            <a:r>
              <a:rPr>
                <a:solidFill>
                  <a:schemeClr val="tx1"/>
                </a:solidFill>
              </a:rPr>
              <a:t>To force the TRR mechanism to perform an additional refresh</a:t>
            </a:r>
            <a:r>
              <a:rPr lang="en-US">
                <a:solidFill>
                  <a:schemeClr val="tx1"/>
                </a:solidFill>
              </a:rPr>
              <a:t> </a:t>
            </a:r>
            <a:r>
              <a:rPr>
                <a:solidFill>
                  <a:schemeClr val="tx1"/>
                </a:solidFill>
              </a:rPr>
              <a:t>operation when desired during the experiment, TRR-A should allow</a:t>
            </a:r>
            <a:r>
              <a:rPr lang="en-US">
                <a:solidFill>
                  <a:schemeClr val="tx1"/>
                </a:solidFill>
              </a:rPr>
              <a:t> </a:t>
            </a:r>
            <a:r>
              <a:rPr>
                <a:solidFill>
                  <a:schemeClr val="tx1"/>
                </a:solidFill>
              </a:rPr>
              <a:t>flexibly issuing an any number of REF commands at arbitrary times.</a:t>
            </a:r>
            <a:endParaRPr>
              <a:solidFill>
                <a:schemeClr val="tx1"/>
              </a:solidFill>
            </a:endParaRPr>
          </a:p>
          <a:p>
            <a:pPr marL="0" indent="495300">
              <a:buNone/>
              <a:extLst>
                <a:ext uri="{35155182-B16C-46BC-9424-99874614C6A1}">
                  <wpsdc:indentchars xmlns:wpsdc="http://www.wps.cn/officeDocument/2017/drawingmlCustomData" val="200" checksum="1284436320"/>
                </a:ext>
              </a:extLst>
            </a:pPr>
            <a:endParaRPr>
              <a:solidFill>
                <a:schemeClr val="tx1"/>
              </a:solidFill>
            </a:endParaRPr>
          </a:p>
          <a:p>
            <a:pPr marL="285750" indent="-285750"/>
            <a:r>
              <a:rPr lang="en-US" altLang="zh-CN" b="1">
                <a:solidFill>
                  <a:schemeClr val="tx1"/>
                </a:solidFill>
                <a:sym typeface="+mn-ea"/>
              </a:rPr>
              <a:t>Ability to reset TRR mechanism’s internal state</a:t>
            </a:r>
            <a:endParaRPr lang="en-US" altLang="zh-CN" b="1">
              <a:solidFill>
                <a:schemeClr val="tx1"/>
              </a:solidFill>
            </a:endParaRPr>
          </a:p>
          <a:p>
            <a:pPr marL="0" indent="495300">
              <a:buNone/>
              <a:extLst>
                <a:ext uri="{35155182-B16C-46BC-9424-99874614C6A1}">
                  <wpsdc:indentchars xmlns:wpsdc="http://www.wps.cn/officeDocument/2017/drawingmlCustomData" val="200" checksum="1284436320"/>
                </a:ext>
              </a:extLst>
            </a:pPr>
            <a:r>
              <a:rPr>
                <a:solidFill>
                  <a:schemeClr val="tx1"/>
                </a:solidFill>
              </a:rPr>
              <a:t>The TRR mechanism under study may retain its state beyond a</a:t>
            </a:r>
            <a:r>
              <a:rPr lang="en-US">
                <a:solidFill>
                  <a:schemeClr val="tx1"/>
                </a:solidFill>
              </a:rPr>
              <a:t> </a:t>
            </a:r>
            <a:r>
              <a:rPr>
                <a:solidFill>
                  <a:schemeClr val="tx1"/>
                </a:solidFill>
              </a:rPr>
              <a:t>single experiment, potentially causing the TRR mechanism to detect</a:t>
            </a:r>
            <a:r>
              <a:rPr lang="en-US">
                <a:solidFill>
                  <a:schemeClr val="tx1"/>
                </a:solidFill>
              </a:rPr>
              <a:t> </a:t>
            </a:r>
            <a:r>
              <a:rPr>
                <a:solidFill>
                  <a:schemeClr val="tx1"/>
                </a:solidFill>
              </a:rPr>
              <a:t>different rows as aggressors depending on previous experiments</a:t>
            </a:r>
            <a:r>
              <a:rPr lang="zh-CN" altLang="en-US">
                <a:solidFill>
                  <a:schemeClr val="tx1"/>
                </a:solidFill>
              </a:rPr>
              <a:t>.</a:t>
            </a:r>
            <a:endParaRPr lang="zh-CN" altLang="en-US">
              <a:solidFill>
                <a:schemeClr val="tx1"/>
              </a:solidFill>
            </a:endParaRPr>
          </a:p>
          <a:p>
            <a:pPr marL="0" indent="434340">
              <a:buNone/>
              <a:extLst>
                <a:ext uri="{35155182-B16C-46BC-9424-99874614C6A1}">
                  <wpsdc:indentchars xmlns:wpsdc="http://www.wps.cn/officeDocument/2017/drawingmlCustomData" val="200" checksum="2483722031"/>
                </a:ext>
              </a:extLst>
            </a:pPr>
            <a:endParaRPr lang="zh-CN" altLang="en-US" sz="1555">
              <a:solidFill>
                <a:schemeClr val="tx1"/>
              </a:solidFill>
            </a:endParaRPr>
          </a:p>
          <a:p>
            <a:pPr marL="0" indent="434340">
              <a:buNone/>
              <a:extLst>
                <a:ext uri="{35155182-B16C-46BC-9424-99874614C6A1}">
                  <wpsdc:indentchars xmlns:wpsdc="http://www.wps.cn/officeDocument/2017/drawingmlCustomData" val="200" checksum="2483722031"/>
                </a:ext>
              </a:extLst>
            </a:pPr>
            <a:endParaRPr lang="zh-CN" altLang="en-US" sz="1555">
              <a:solidFill>
                <a:schemeClr val="tx1"/>
              </a:solidFill>
            </a:endParaRPr>
          </a:p>
          <a:p>
            <a:pPr marL="0" indent="0">
              <a:buNone/>
            </a:pPr>
            <a:endParaRPr lang="en-US" altLang="zh-CN" sz="1555">
              <a:solidFill>
                <a:schemeClr val="tx1"/>
              </a:solidFill>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TRR Analyzer</a:t>
            </a:r>
            <a:r>
              <a:rPr lang="en-US" altLang="zh-CN">
                <a:sym typeface="+mn-ea"/>
              </a:rPr>
              <a:t>(TRR-A)</a:t>
            </a:r>
            <a:endParaRPr lang="zh-CN" altLang="en-US"/>
          </a:p>
        </p:txBody>
      </p:sp>
      <p:sp>
        <p:nvSpPr>
          <p:cNvPr id="3" name="内容占位符 2"/>
          <p:cNvSpPr>
            <a:spLocks noGrp="1"/>
          </p:cNvSpPr>
          <p:nvPr>
            <p:ph idx="1"/>
          </p:nvPr>
        </p:nvSpPr>
        <p:spPr/>
        <p:txBody>
          <a:bodyPr/>
          <a:p>
            <a:pPr marL="0" indent="0">
              <a:buNone/>
            </a:pPr>
            <a:r>
              <a:rPr lang="en-US" altLang="zh-CN" b="1">
                <a:solidFill>
                  <a:schemeClr val="tx1"/>
                </a:solidFill>
                <a:sym typeface="+mn-ea"/>
              </a:rPr>
              <a:t>Operation</a:t>
            </a:r>
            <a:endParaRPr lang="en-US" altLang="zh-CN">
              <a:solidFill>
                <a:schemeClr val="tx1"/>
              </a:solidFill>
            </a:endParaRPr>
          </a:p>
          <a:p>
            <a:pPr marL="0" indent="0">
              <a:buNone/>
            </a:pPr>
            <a:r>
              <a:rPr lang="zh-CN" altLang="en-US">
                <a:solidFill>
                  <a:schemeClr val="tx1"/>
                </a:solidFill>
                <a:sym typeface="+mn-ea"/>
              </a:rPr>
              <a:t>❶</a:t>
            </a:r>
            <a:r>
              <a:rPr lang="en-US" altLang="zh-CN">
                <a:solidFill>
                  <a:schemeClr val="tx1"/>
                </a:solidFill>
                <a:sym typeface="+mn-ea"/>
              </a:rPr>
              <a:t> Initializing rows’ data</a:t>
            </a:r>
            <a:endParaRPr lang="en-US" altLang="zh-CN">
              <a:solidFill>
                <a:schemeClr val="tx1"/>
              </a:solidFill>
              <a:sym typeface="+mn-ea"/>
            </a:endParaRPr>
          </a:p>
          <a:p>
            <a:pPr marL="0" indent="495300">
              <a:buNone/>
              <a:extLst>
                <a:ext uri="{35155182-B16C-46BC-9424-99874614C6A1}">
                  <wpsdc:indentchars xmlns:wpsdc="http://www.wps.cn/officeDocument/2017/drawingmlCustomData" val="200" checksum="1284436320"/>
                </a:ext>
              </a:extLst>
            </a:pPr>
            <a:r>
              <a:rPr lang="zh-CN" altLang="en-US">
                <a:solidFill>
                  <a:schemeClr val="tx1"/>
                </a:solidFill>
              </a:rPr>
              <a:t>TRR-A initializes the RS-provided</a:t>
            </a:r>
            <a:r>
              <a:rPr lang="en-US" altLang="zh-CN">
                <a:solidFill>
                  <a:schemeClr val="tx1"/>
                </a:solidFill>
              </a:rPr>
              <a:t> </a:t>
            </a:r>
            <a:r>
              <a:rPr lang="zh-CN" altLang="en-US">
                <a:solidFill>
                  <a:schemeClr val="tx1"/>
                </a:solidFill>
              </a:rPr>
              <a:t>rows by writing into them the same data pattern that that RS used</a:t>
            </a:r>
            <a:r>
              <a:rPr lang="en-US" altLang="zh-CN">
                <a:solidFill>
                  <a:schemeClr val="tx1"/>
                </a:solidFill>
              </a:rPr>
              <a:t> </a:t>
            </a:r>
            <a:r>
              <a:rPr lang="zh-CN" altLang="en-US">
                <a:solidFill>
                  <a:schemeClr val="tx1"/>
                </a:solidFill>
              </a:rPr>
              <a:t>for profiling these rows. TRR-A also initializes the aggressor rows,</a:t>
            </a:r>
            <a:r>
              <a:rPr lang="en-US" altLang="zh-CN">
                <a:solidFill>
                  <a:schemeClr val="tx1"/>
                </a:solidFill>
              </a:rPr>
              <a:t> </a:t>
            </a:r>
            <a:r>
              <a:rPr lang="zh-CN" altLang="en-US">
                <a:solidFill>
                  <a:schemeClr val="tx1"/>
                </a:solidFill>
              </a:rPr>
              <a:t>whose addresses are specified in the experiment configuration</a:t>
            </a:r>
            <a:r>
              <a:rPr lang="en-US" altLang="zh-CN">
                <a:solidFill>
                  <a:schemeClr val="tx1"/>
                </a:solidFill>
              </a:rPr>
              <a:t>.</a:t>
            </a:r>
            <a:endParaRPr lang="en-US" altLang="zh-CN">
              <a:solidFill>
                <a:schemeClr val="tx1"/>
              </a:solidFill>
            </a:endParaRPr>
          </a:p>
          <a:p>
            <a:pPr marL="0" indent="0">
              <a:buNone/>
            </a:pPr>
            <a:r>
              <a:rPr lang="en-US" altLang="zh-CN">
                <a:solidFill>
                  <a:schemeClr val="tx1"/>
                </a:solidFill>
              </a:rPr>
              <a:t>❷ Resetting internal TRR state</a:t>
            </a:r>
            <a:endParaRPr lang="en-US" altLang="zh-CN">
              <a:solidFill>
                <a:schemeClr val="tx1"/>
              </a:solidFill>
            </a:endParaRPr>
          </a:p>
          <a:p>
            <a:pPr marL="0" indent="0">
              <a:buNone/>
            </a:pPr>
            <a:r>
              <a:rPr lang="en-US" altLang="zh-CN">
                <a:solidFill>
                  <a:schemeClr val="tx1"/>
                </a:solidFill>
              </a:rPr>
              <a:t> the operations we perform in this step make the TRR mechanism clear any internal state that is relevant to rows activated in past experiments or during ❶.</a:t>
            </a:r>
            <a:endParaRPr lang="en-US" altLang="zh-CN">
              <a:solidFill>
                <a:schemeClr val="tx1"/>
              </a:solidFill>
            </a:endParaRPr>
          </a:p>
          <a:p>
            <a:pPr marL="0" indent="495300">
              <a:buNone/>
              <a:extLst>
                <a:ext uri="{35155182-B16C-46BC-9424-99874614C6A1}">
                  <wpsdc:indentchars xmlns:wpsdc="http://www.wps.cn/officeDocument/2017/drawingmlCustomData" val="200" checksum="1284436320"/>
                </a:ext>
              </a:extLst>
            </a:pPr>
            <a:endParaRPr lang="en-US" altLang="zh-CN">
              <a:solidFill>
                <a:schemeClr val="tx1"/>
              </a:solidFill>
            </a:endParaRPr>
          </a:p>
        </p:txBody>
      </p:sp>
      <p:pic>
        <p:nvPicPr>
          <p:cNvPr id="4" name="图片 3"/>
          <p:cNvPicPr>
            <a:picLocks noChangeAspect="1"/>
          </p:cNvPicPr>
          <p:nvPr/>
        </p:nvPicPr>
        <p:blipFill>
          <a:blip r:embed="rId1"/>
          <a:stretch>
            <a:fillRect/>
          </a:stretch>
        </p:blipFill>
        <p:spPr>
          <a:xfrm>
            <a:off x="2707640" y="4875530"/>
            <a:ext cx="4013200" cy="1900555"/>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solidFill>
                  <a:schemeClr val="tx1"/>
                </a:solidFill>
              </a:rPr>
              <a:t>IEEE/ACM International Symposium on Microarchitecture（</a:t>
            </a:r>
            <a:r>
              <a:rPr lang="en-US" altLang="zh-CN">
                <a:solidFill>
                  <a:schemeClr val="tx1"/>
                </a:solidFill>
              </a:rPr>
              <a:t>micro</a:t>
            </a:r>
            <a:r>
              <a:rPr lang="zh-CN" altLang="en-US">
                <a:solidFill>
                  <a:schemeClr val="tx1"/>
                </a:solidFill>
              </a:rPr>
              <a:t>）</a:t>
            </a:r>
            <a:endParaRPr lang="zh-CN" altLang="en-US">
              <a:solidFill>
                <a:schemeClr val="tx1"/>
              </a:solidFill>
            </a:endParaRPr>
          </a:p>
          <a:p>
            <a:endParaRPr lang="zh-CN" altLang="en-US">
              <a:solidFill>
                <a:schemeClr val="tx1"/>
              </a:solidFill>
            </a:endParaRPr>
          </a:p>
          <a:p>
            <a:r>
              <a:rPr lang="zh-CN" altLang="en-US">
                <a:solidFill>
                  <a:schemeClr val="tx1"/>
                </a:solidFill>
              </a:rPr>
              <a:t>Hasan Hassan</a:t>
            </a:r>
            <a:endParaRPr lang="zh-CN" altLang="en-US">
              <a:solidFill>
                <a:schemeClr val="tx1"/>
              </a:solidFill>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TRR Analyzer</a:t>
            </a:r>
            <a:r>
              <a:rPr lang="en-US" altLang="zh-CN">
                <a:sym typeface="+mn-ea"/>
              </a:rPr>
              <a:t>(TRR-A)</a:t>
            </a:r>
            <a:endParaRPr lang="zh-CN" altLang="en-US"/>
          </a:p>
        </p:txBody>
      </p:sp>
      <p:sp>
        <p:nvSpPr>
          <p:cNvPr id="3" name="内容占位符 2"/>
          <p:cNvSpPr>
            <a:spLocks noGrp="1"/>
          </p:cNvSpPr>
          <p:nvPr>
            <p:ph idx="1"/>
          </p:nvPr>
        </p:nvSpPr>
        <p:spPr/>
        <p:txBody>
          <a:bodyPr/>
          <a:p>
            <a:pPr marL="0" indent="0">
              <a:buNone/>
            </a:pPr>
            <a:r>
              <a:rPr lang="en-US" altLang="zh-CN" b="1">
                <a:solidFill>
                  <a:schemeClr val="tx1"/>
                </a:solidFill>
                <a:sym typeface="+mn-ea"/>
              </a:rPr>
              <a:t>Operation</a:t>
            </a:r>
            <a:endParaRPr lang="en-US" altLang="zh-CN" b="1">
              <a:solidFill>
                <a:schemeClr val="tx1"/>
              </a:solidFill>
              <a:sym typeface="+mn-ea"/>
            </a:endParaRPr>
          </a:p>
          <a:p>
            <a:pPr marL="0" indent="0">
              <a:buNone/>
            </a:pPr>
            <a:r>
              <a:rPr lang="en-US" altLang="zh-CN">
                <a:solidFill>
                  <a:schemeClr val="tx1"/>
                </a:solidFill>
              </a:rPr>
              <a:t>❸ Hammering aggressor and dummy rows.</a:t>
            </a:r>
            <a:endParaRPr lang="en-US" altLang="zh-CN">
              <a:solidFill>
                <a:schemeClr val="tx1"/>
              </a:solidFill>
            </a:endParaRPr>
          </a:p>
          <a:p>
            <a:pPr marL="0" indent="0">
              <a:buNone/>
            </a:pPr>
            <a:r>
              <a:rPr lang="en-US" altLang="zh-CN">
                <a:solidFill>
                  <a:schemeClr val="tx1"/>
                </a:solidFill>
              </a:rPr>
              <a:t>❹ Issuing REFs</a:t>
            </a:r>
            <a:endParaRPr lang="en-US" altLang="zh-CN">
              <a:solidFill>
                <a:schemeClr val="tx1"/>
              </a:solidFill>
            </a:endParaRPr>
          </a:p>
          <a:p>
            <a:pPr marL="0" indent="0">
              <a:buNone/>
            </a:pPr>
            <a:r>
              <a:rPr lang="en-US" altLang="zh-CN">
                <a:solidFill>
                  <a:schemeClr val="tx1"/>
                </a:solidFill>
              </a:rPr>
              <a:t>To cause the TRR mechanism to perform TRRinduced refresh operations on the victim rows, TRR-A issues a number of REF commands. </a:t>
            </a:r>
            <a:endParaRPr lang="en-US" altLang="zh-CN">
              <a:solidFill>
                <a:schemeClr val="tx1"/>
              </a:solidFill>
            </a:endParaRPr>
          </a:p>
          <a:p>
            <a:pPr marL="0" indent="0">
              <a:buNone/>
            </a:pPr>
            <a:r>
              <a:rPr lang="en-US" altLang="zh-CN">
                <a:solidFill>
                  <a:schemeClr val="tx1"/>
                </a:solidFill>
              </a:rPr>
              <a:t>❺Reading datas and checking for bit flips</a:t>
            </a:r>
            <a:endParaRPr lang="en-US" altLang="zh-CN">
              <a:solidFill>
                <a:schemeClr val="tx1"/>
              </a:solidFill>
            </a:endParaRPr>
          </a:p>
        </p:txBody>
      </p:sp>
      <p:pic>
        <p:nvPicPr>
          <p:cNvPr id="4" name="图片 3"/>
          <p:cNvPicPr>
            <a:picLocks noChangeAspect="1"/>
          </p:cNvPicPr>
          <p:nvPr/>
        </p:nvPicPr>
        <p:blipFill>
          <a:blip r:embed="rId1"/>
          <a:stretch>
            <a:fillRect/>
          </a:stretch>
        </p:blipFill>
        <p:spPr>
          <a:xfrm>
            <a:off x="6101715" y="3888105"/>
            <a:ext cx="4829810" cy="2287270"/>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Experiment and Conclusion</a:t>
            </a:r>
            <a:endParaRPr lang="en-US" altLang="zh-CN"/>
          </a:p>
        </p:txBody>
      </p:sp>
      <p:pic>
        <p:nvPicPr>
          <p:cNvPr id="4" name="内容占位符 3"/>
          <p:cNvPicPr>
            <a:picLocks noChangeAspect="1"/>
          </p:cNvPicPr>
          <p:nvPr>
            <p:ph idx="1"/>
          </p:nvPr>
        </p:nvPicPr>
        <p:blipFill>
          <a:blip r:embed="rId1"/>
          <a:stretch>
            <a:fillRect/>
          </a:stretch>
        </p:blipFill>
        <p:spPr>
          <a:xfrm>
            <a:off x="608330" y="1435100"/>
            <a:ext cx="11177905" cy="1757045"/>
          </a:xfrm>
          <a:prstGeom prst="rect">
            <a:avLst/>
          </a:prstGeom>
        </p:spPr>
      </p:pic>
      <p:sp>
        <p:nvSpPr>
          <p:cNvPr id="5" name="文本框 4"/>
          <p:cNvSpPr txBox="1"/>
          <p:nvPr/>
        </p:nvSpPr>
        <p:spPr>
          <a:xfrm>
            <a:off x="353060" y="5293360"/>
            <a:ext cx="10922635" cy="1337945"/>
          </a:xfrm>
          <a:prstGeom prst="rect">
            <a:avLst/>
          </a:prstGeom>
          <a:noFill/>
        </p:spPr>
        <p:txBody>
          <a:bodyPr wrap="square" rtlCol="0">
            <a:spAutoFit/>
          </a:bodyPr>
          <a:p>
            <a:pPr indent="0" fontAlgn="auto">
              <a:lnSpc>
                <a:spcPct val="150000"/>
              </a:lnSpc>
              <a:buFont typeface="Arial" panose="020B0604020202020204" pitchFamily="34" charset="0"/>
              <a:buNone/>
            </a:pPr>
            <a:r>
              <a:rPr lang="en-US" altLang="zh-CN"/>
              <a:t>Conclusion:</a:t>
            </a:r>
            <a:endParaRPr lang="zh-CN" altLang="en-US"/>
          </a:p>
          <a:p>
            <a:pPr indent="457200" fontAlgn="auto">
              <a:lnSpc>
                <a:spcPct val="150000"/>
              </a:lnSpc>
              <a:extLst>
                <a:ext uri="{35155182-B16C-46BC-9424-99874614C6A1}">
                  <wpsdc:indentchars xmlns:wpsdc="http://www.wps.cn/officeDocument/2017/drawingmlCustomData" val="200" checksum="59296752"/>
                </a:ext>
              </a:extLst>
            </a:pPr>
            <a:r>
              <a:rPr lang="zh-CN" altLang="en-US"/>
              <a:t>TRR does not provide security against RowHammer and can be easily</a:t>
            </a:r>
            <a:r>
              <a:rPr lang="en-US" altLang="zh-CN"/>
              <a:t> </a:t>
            </a:r>
            <a:r>
              <a:rPr lang="zh-CN" altLang="en-US"/>
              <a:t>circumvented using the new</a:t>
            </a:r>
            <a:r>
              <a:rPr lang="en-US" altLang="zh-CN"/>
              <a:t> </a:t>
            </a:r>
            <a:r>
              <a:rPr lang="zh-CN" altLang="en-US"/>
              <a:t>understanding provided by U-TRR</a:t>
            </a:r>
            <a:endParaRPr lang="zh-CN" altLang="en-US"/>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3076645"/>
            <a:ext cx="10969200" cy="705600"/>
          </a:xfrm>
        </p:spPr>
        <p:txBody>
          <a:bodyPr>
            <a:noAutofit/>
          </a:bodyPr>
          <a:p>
            <a:pPr algn="ctr"/>
            <a:r>
              <a:rPr lang="en-US" altLang="zh-CN" sz="5400"/>
              <a:t>Thank you!</a:t>
            </a:r>
            <a:endParaRPr lang="en-US" altLang="zh-CN" sz="54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Outline</a:t>
            </a:r>
            <a:endParaRPr lang="en-US" altLang="zh-CN"/>
          </a:p>
        </p:txBody>
      </p:sp>
      <p:sp>
        <p:nvSpPr>
          <p:cNvPr id="3" name="内容占位符 2"/>
          <p:cNvSpPr>
            <a:spLocks noGrp="1"/>
          </p:cNvSpPr>
          <p:nvPr>
            <p:ph idx="1"/>
          </p:nvPr>
        </p:nvSpPr>
        <p:spPr/>
        <p:txBody>
          <a:bodyPr/>
          <a:p>
            <a:r>
              <a:rPr lang="en-US" altLang="zh-CN">
                <a:solidFill>
                  <a:schemeClr val="tx1"/>
                </a:solidFill>
              </a:rPr>
              <a:t>Abstart</a:t>
            </a:r>
            <a:endParaRPr lang="en-US" altLang="zh-CN">
              <a:solidFill>
                <a:schemeClr val="tx1"/>
              </a:solidFill>
            </a:endParaRPr>
          </a:p>
          <a:p>
            <a:r>
              <a:rPr lang="en-US" altLang="zh-CN">
                <a:solidFill>
                  <a:schemeClr val="tx1"/>
                </a:solidFill>
              </a:rPr>
              <a:t>DRAM</a:t>
            </a:r>
            <a:endParaRPr lang="en-US" altLang="zh-CN">
              <a:solidFill>
                <a:schemeClr val="tx1"/>
              </a:solidFill>
            </a:endParaRPr>
          </a:p>
          <a:p>
            <a:r>
              <a:rPr lang="en-US" altLang="zh-CN">
                <a:solidFill>
                  <a:schemeClr val="tx1"/>
                </a:solidFill>
              </a:rPr>
              <a:t>RowHammer</a:t>
            </a:r>
            <a:endParaRPr lang="en-US" altLang="zh-CN">
              <a:solidFill>
                <a:schemeClr val="tx1"/>
              </a:solidFill>
            </a:endParaRPr>
          </a:p>
          <a:p>
            <a:r>
              <a:rPr lang="en-US" altLang="zh-CN">
                <a:solidFill>
                  <a:schemeClr val="tx1"/>
                </a:solidFill>
              </a:rPr>
              <a:t>TRR</a:t>
            </a:r>
            <a:endParaRPr lang="en-US" altLang="zh-CN">
              <a:solidFill>
                <a:schemeClr val="tx1"/>
              </a:solidFill>
            </a:endParaRPr>
          </a:p>
          <a:p>
            <a:r>
              <a:rPr lang="en-US" altLang="zh-CN">
                <a:solidFill>
                  <a:schemeClr val="tx1"/>
                </a:solidFill>
              </a:rPr>
              <a:t>U-TRR</a:t>
            </a:r>
            <a:endParaRPr lang="en-US" altLang="zh-CN">
              <a:solidFill>
                <a:schemeClr val="tx1"/>
              </a:solidFill>
            </a:endParaRPr>
          </a:p>
          <a:p>
            <a:r>
              <a:rPr lang="en-US" altLang="zh-CN">
                <a:solidFill>
                  <a:schemeClr val="tx1"/>
                </a:solidFill>
              </a:rPr>
              <a:t>RS</a:t>
            </a:r>
            <a:endParaRPr lang="en-US" altLang="zh-CN">
              <a:solidFill>
                <a:schemeClr val="tx1"/>
              </a:solidFill>
            </a:endParaRPr>
          </a:p>
          <a:p>
            <a:r>
              <a:rPr lang="en-US" altLang="zh-CN">
                <a:solidFill>
                  <a:schemeClr val="tx1"/>
                </a:solidFill>
              </a:rPr>
              <a:t>TRR-A</a:t>
            </a:r>
            <a:endParaRPr lang="en-US" altLang="zh-CN">
              <a:solidFill>
                <a:schemeClr val="tx1"/>
              </a:solidFill>
            </a:endParaRPr>
          </a:p>
          <a:p>
            <a:r>
              <a:rPr lang="en-US" altLang="zh-CN">
                <a:solidFill>
                  <a:schemeClr val="tx1"/>
                </a:solidFill>
                <a:sym typeface="+mn-ea"/>
              </a:rPr>
              <a:t>Experiment and Conclusion</a:t>
            </a:r>
            <a:endParaRPr lang="en-US" altLang="zh-CN">
              <a:solidFill>
                <a:schemeClr val="tx1"/>
              </a:solidFill>
            </a:endParaRPr>
          </a:p>
          <a:p>
            <a:endParaRPr lang="en-US" altLang="zh-CN">
              <a:solidFill>
                <a:schemeClr val="tx1"/>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Abstart</a:t>
            </a:r>
            <a:endParaRPr lang="en-US" altLang="zh-CN"/>
          </a:p>
        </p:txBody>
      </p:sp>
      <p:sp>
        <p:nvSpPr>
          <p:cNvPr id="3" name="内容占位符 2"/>
          <p:cNvSpPr>
            <a:spLocks noGrp="1"/>
          </p:cNvSpPr>
          <p:nvPr>
            <p:ph idx="1"/>
          </p:nvPr>
        </p:nvSpPr>
        <p:spPr/>
        <p:txBody>
          <a:bodyPr/>
          <a:p>
            <a:pPr marL="0" indent="495300">
              <a:buNone/>
              <a:extLst>
                <a:ext uri="{35155182-B16C-46BC-9424-99874614C6A1}">
                  <wpsdc:indentchars xmlns:wpsdc="http://www.wps.cn/officeDocument/2017/drawingmlCustomData" val="200" checksum="1284436320"/>
                </a:ext>
              </a:extLst>
            </a:pPr>
            <a:r>
              <a:rPr lang="zh-CN" altLang="en-US">
                <a:solidFill>
                  <a:schemeClr val="tx1"/>
                </a:solidFill>
              </a:rPr>
              <a:t>The </a:t>
            </a:r>
            <a:r>
              <a:rPr lang="zh-CN" altLang="en-US" b="1">
                <a:solidFill>
                  <a:schemeClr val="tx1"/>
                </a:solidFill>
              </a:rPr>
              <a:t>RowHammer</a:t>
            </a:r>
            <a:r>
              <a:rPr lang="zh-CN" altLang="en-US">
                <a:solidFill>
                  <a:schemeClr val="tx1"/>
                </a:solidFill>
              </a:rPr>
              <a:t> vulnerability in DRAM is a critical threat to</a:t>
            </a:r>
            <a:r>
              <a:rPr lang="en-US" altLang="zh-CN">
                <a:solidFill>
                  <a:schemeClr val="tx1"/>
                </a:solidFill>
              </a:rPr>
              <a:t> </a:t>
            </a:r>
            <a:r>
              <a:rPr lang="zh-CN" altLang="en-US">
                <a:solidFill>
                  <a:schemeClr val="tx1"/>
                </a:solidFill>
              </a:rPr>
              <a:t>system security. To protect against RowHammer, vendors commit</a:t>
            </a:r>
            <a:r>
              <a:rPr lang="en-US" altLang="zh-CN">
                <a:solidFill>
                  <a:schemeClr val="tx1"/>
                </a:solidFill>
              </a:rPr>
              <a:t> </a:t>
            </a:r>
            <a:r>
              <a:rPr lang="zh-CN" altLang="en-US">
                <a:solidFill>
                  <a:schemeClr val="tx1"/>
                </a:solidFill>
              </a:rPr>
              <a:t>to security-through-obscurity: modern DRAM chips rely on undocumented, proprietary, on-die mitigations, commonly known as</a:t>
            </a:r>
            <a:r>
              <a:rPr lang="en-US" altLang="zh-CN">
                <a:solidFill>
                  <a:schemeClr val="tx1"/>
                </a:solidFill>
              </a:rPr>
              <a:t> </a:t>
            </a:r>
            <a:r>
              <a:rPr lang="zh-CN" altLang="en-US" b="1">
                <a:solidFill>
                  <a:schemeClr val="tx1"/>
                </a:solidFill>
              </a:rPr>
              <a:t>Target Row Refresh (TRR)</a:t>
            </a:r>
            <a:r>
              <a:rPr lang="zh-CN" altLang="en-US">
                <a:solidFill>
                  <a:schemeClr val="tx1"/>
                </a:solidFill>
              </a:rPr>
              <a:t>.The article put forward </a:t>
            </a:r>
            <a:r>
              <a:rPr lang="zh-CN" altLang="en-US" b="1">
                <a:solidFill>
                  <a:schemeClr val="tx1"/>
                </a:solidFill>
              </a:rPr>
              <a:t>Uncovering TRR (U-TRR)</a:t>
            </a:r>
            <a:r>
              <a:rPr lang="zh-CN" altLang="en-US">
                <a:solidFill>
                  <a:schemeClr val="tx1"/>
                </a:solidFill>
              </a:rPr>
              <a:t>, an experimental methodology to analyze in-DRAM TRR implementations. U-TRR is based on the new observation that data retention failures in DRAM enable a side channel that leaks information on how TRR refreshes potential victim rows.</a:t>
            </a:r>
            <a:endParaRPr lang="zh-CN" altLang="en-US">
              <a:solidFill>
                <a:schemeClr val="tx1"/>
              </a:solidFil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DRAM</a:t>
            </a:r>
            <a:endParaRPr lang="en-US" altLang="zh-CN"/>
          </a:p>
        </p:txBody>
      </p:sp>
      <p:sp>
        <p:nvSpPr>
          <p:cNvPr id="3" name="内容占位符 2"/>
          <p:cNvSpPr>
            <a:spLocks noGrp="1"/>
          </p:cNvSpPr>
          <p:nvPr>
            <p:ph idx="1"/>
          </p:nvPr>
        </p:nvSpPr>
        <p:spPr/>
        <p:txBody>
          <a:bodyPr>
            <a:normAutofit lnSpcReduction="10000"/>
          </a:bodyPr>
          <a:p>
            <a:pPr marL="0" indent="495300">
              <a:buNone/>
              <a:extLst>
                <a:ext uri="{35155182-B16C-46BC-9424-99874614C6A1}">
                  <wpsdc:indentchars xmlns:wpsdc="http://www.wps.cn/officeDocument/2017/drawingmlCustomData" val="200" checksum="1284436320"/>
                </a:ext>
              </a:extLst>
            </a:pPr>
            <a:r>
              <a:rPr lang="zh-CN" altLang="en-US">
                <a:solidFill>
                  <a:schemeClr val="tx1"/>
                </a:solidFill>
              </a:rPr>
              <a:t>A </a:t>
            </a:r>
            <a:r>
              <a:rPr lang="zh-CN" altLang="en-US" b="1">
                <a:solidFill>
                  <a:schemeClr val="tx1"/>
                </a:solidFill>
              </a:rPr>
              <a:t>DRAM channel</a:t>
            </a:r>
            <a:r>
              <a:rPr lang="en-US" altLang="zh-CN">
                <a:solidFill>
                  <a:schemeClr val="tx1"/>
                </a:solidFill>
              </a:rPr>
              <a:t> </a:t>
            </a:r>
            <a:r>
              <a:rPr lang="zh-CN" altLang="en-US">
                <a:solidFill>
                  <a:schemeClr val="tx1"/>
                </a:solidFill>
              </a:rPr>
              <a:t>can host one or more </a:t>
            </a:r>
            <a:r>
              <a:rPr lang="zh-CN" altLang="en-US" b="1">
                <a:solidFill>
                  <a:schemeClr val="tx1"/>
                </a:solidFill>
              </a:rPr>
              <a:t>DRAM module</a:t>
            </a:r>
            <a:r>
              <a:rPr lang="zh-CN" altLang="en-US">
                <a:solidFill>
                  <a:schemeClr val="tx1"/>
                </a:solidFill>
              </a:rPr>
              <a:t>s, where each module consists of one or more </a:t>
            </a:r>
            <a:r>
              <a:rPr lang="zh-CN" altLang="en-US" b="1">
                <a:solidFill>
                  <a:schemeClr val="tx1"/>
                </a:solidFill>
              </a:rPr>
              <a:t>DRAM rank</a:t>
            </a:r>
            <a:r>
              <a:rPr lang="zh-CN" altLang="en-US">
                <a:solidFill>
                  <a:schemeClr val="tx1"/>
                </a:solidFill>
              </a:rPr>
              <a:t>s. A rank is comprised of multiple</a:t>
            </a:r>
            <a:r>
              <a:rPr lang="en-US" altLang="zh-CN">
                <a:solidFill>
                  <a:schemeClr val="tx1"/>
                </a:solidFill>
              </a:rPr>
              <a:t> </a:t>
            </a:r>
            <a:r>
              <a:rPr lang="zh-CN" altLang="en-US">
                <a:solidFill>
                  <a:schemeClr val="tx1"/>
                </a:solidFill>
              </a:rPr>
              <a:t>DRAM chips.</a:t>
            </a:r>
            <a:r>
              <a:rPr lang="en-US" altLang="zh-CN">
                <a:solidFill>
                  <a:schemeClr val="tx1"/>
                </a:solidFill>
              </a:rPr>
              <a:t> A </a:t>
            </a:r>
            <a:r>
              <a:rPr lang="en-US" altLang="zh-CN" b="1">
                <a:solidFill>
                  <a:schemeClr val="tx1"/>
                </a:solidFill>
              </a:rPr>
              <a:t>DRAM chip</a:t>
            </a:r>
            <a:r>
              <a:rPr lang="en-US" altLang="zh-CN">
                <a:solidFill>
                  <a:schemeClr val="tx1"/>
                </a:solidFill>
              </a:rPr>
              <a:t> consists of multiple DRAM banks, which share an internal data/command bus. Within a </a:t>
            </a:r>
            <a:r>
              <a:rPr lang="en-US" altLang="zh-CN" b="1">
                <a:solidFill>
                  <a:schemeClr val="tx1"/>
                </a:solidFill>
              </a:rPr>
              <a:t>DRAM bank</a:t>
            </a:r>
            <a:r>
              <a:rPr lang="en-US" altLang="zh-CN">
                <a:solidFill>
                  <a:schemeClr val="tx1"/>
                </a:solidFill>
              </a:rPr>
              <a:t>, </a:t>
            </a:r>
            <a:r>
              <a:rPr lang="en-US" altLang="zh-CN">
                <a:solidFill>
                  <a:schemeClr val="tx1"/>
                </a:solidFill>
              </a:rPr>
              <a:t>DRAM cells are organized into multiple dense two-dimensional arrays of </a:t>
            </a:r>
            <a:r>
              <a:rPr lang="en-US" altLang="zh-CN" b="1">
                <a:solidFill>
                  <a:schemeClr val="tx1"/>
                </a:solidFill>
              </a:rPr>
              <a:t>DRAM cells</a:t>
            </a:r>
            <a:r>
              <a:rPr lang="en-US" altLang="zh-CN">
                <a:solidFill>
                  <a:schemeClr val="tx1"/>
                </a:solidFill>
              </a:rPr>
              <a:t> called </a:t>
            </a:r>
            <a:r>
              <a:rPr lang="en-US" altLang="zh-CN" b="1">
                <a:solidFill>
                  <a:schemeClr val="tx1"/>
                </a:solidFill>
              </a:rPr>
              <a:t>subarrays</a:t>
            </a:r>
            <a:r>
              <a:rPr lang="en-US" altLang="zh-CN">
                <a:solidFill>
                  <a:schemeClr val="tx1"/>
                </a:solidFill>
              </a:rPr>
              <a:t>. </a:t>
            </a:r>
            <a:endParaRPr lang="en-US" altLang="zh-CN">
              <a:solidFill>
                <a:schemeClr val="tx1"/>
              </a:solidFill>
            </a:endParaRPr>
          </a:p>
          <a:p>
            <a:pPr marL="0" indent="495300">
              <a:buNone/>
              <a:extLst>
                <a:ext uri="{35155182-B16C-46BC-9424-99874614C6A1}">
                  <wpsdc:indentchars xmlns:wpsdc="http://www.wps.cn/officeDocument/2017/drawingmlCustomData" val="200" checksum="1284436320"/>
                </a:ext>
              </a:extLst>
            </a:pPr>
            <a:r>
              <a:rPr lang="en-US" altLang="zh-CN" b="1">
                <a:solidFill>
                  <a:schemeClr val="tx1"/>
                </a:solidFill>
              </a:rPr>
              <a:t>DRAM row</a:t>
            </a:r>
            <a:r>
              <a:rPr lang="en-US" altLang="zh-CN">
                <a:solidFill>
                  <a:schemeClr val="tx1"/>
                </a:solidFill>
              </a:rPr>
              <a:t> within a subarray share a wordline, which is driven by a row decoder to open the row of cells to be read or written. </a:t>
            </a:r>
            <a:r>
              <a:rPr lang="en-US" altLang="zh-CN" b="1">
                <a:solidFill>
                  <a:schemeClr val="tx1"/>
                </a:solidFill>
              </a:rPr>
              <a:t>DRAM column</a:t>
            </a:r>
            <a:r>
              <a:rPr lang="en-US" altLang="zh-CN">
                <a:solidFill>
                  <a:schemeClr val="tx1"/>
                </a:solidFill>
              </a:rPr>
              <a:t> within a subarray share a bitline, which is used to read and write to the cells with the help of a row buffer. </a:t>
            </a:r>
            <a:endParaRPr lang="en-US" altLang="zh-CN">
              <a:solidFill>
                <a:schemeClr val="tx1"/>
              </a:solidFill>
            </a:endParaRPr>
          </a:p>
        </p:txBody>
      </p:sp>
      <p:pic>
        <p:nvPicPr>
          <p:cNvPr id="4" name="图片 3"/>
          <p:cNvPicPr>
            <a:picLocks noChangeAspect="1"/>
          </p:cNvPicPr>
          <p:nvPr/>
        </p:nvPicPr>
        <p:blipFill>
          <a:blip r:embed="rId1"/>
          <a:stretch>
            <a:fillRect/>
          </a:stretch>
        </p:blipFill>
        <p:spPr>
          <a:xfrm>
            <a:off x="2429510" y="4417060"/>
            <a:ext cx="7117715" cy="199453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RowHammer</a:t>
            </a:r>
            <a:endParaRPr lang="en-US" altLang="zh-CN"/>
          </a:p>
        </p:txBody>
      </p:sp>
      <p:sp>
        <p:nvSpPr>
          <p:cNvPr id="3" name="内容占位符 2"/>
          <p:cNvSpPr>
            <a:spLocks noGrp="1"/>
          </p:cNvSpPr>
          <p:nvPr>
            <p:ph idx="1"/>
          </p:nvPr>
        </p:nvSpPr>
        <p:spPr/>
        <p:txBody>
          <a:bodyPr/>
          <a:p>
            <a:pPr marL="0" indent="495300">
              <a:buNone/>
              <a:extLst>
                <a:ext uri="{35155182-B16C-46BC-9424-99874614C6A1}">
                  <wpsdc:indentchars xmlns:wpsdc="http://www.wps.cn/officeDocument/2017/drawingmlCustomData" val="200" checksum="1284436320"/>
                </a:ext>
              </a:extLst>
            </a:pPr>
            <a:r>
              <a:rPr lang="zh-CN" altLang="en-US">
                <a:solidFill>
                  <a:schemeClr val="tx1"/>
                </a:solidFill>
              </a:rPr>
              <a:t>Modern DRAM chips suffer from disturbance errors that occur when a high number of activations (within a refresh interval) to one DRAM row unintentionally affects the values of cells in nearby rows</a:t>
            </a:r>
            <a:r>
              <a:rPr lang="en-US" altLang="zh-CN">
                <a:solidFill>
                  <a:schemeClr val="tx1"/>
                </a:solidFill>
              </a:rPr>
              <a:t>.This phenomenon, popularly called RowHammer.</a:t>
            </a:r>
            <a:endParaRPr lang="en-US" altLang="zh-CN">
              <a:solidFill>
                <a:schemeClr val="tx1"/>
              </a:solidFill>
            </a:endParaRPr>
          </a:p>
          <a:p>
            <a:pPr marL="0" indent="495300">
              <a:buNone/>
              <a:extLst>
                <a:ext uri="{35155182-B16C-46BC-9424-99874614C6A1}">
                  <wpsdc:indentchars xmlns:wpsdc="http://www.wps.cn/officeDocument/2017/drawingmlCustomData" val="200" checksum="1284436320"/>
                </a:ext>
              </a:extLst>
            </a:pPr>
            <a:r>
              <a:rPr lang="en-US" altLang="zh-CN">
                <a:solidFill>
                  <a:schemeClr val="tx1"/>
                </a:solidFill>
              </a:rPr>
              <a:t>This Phenomenon stems from electromagnetic interference between circuit elements RowHammer becomes exacerbated as manufacturing process technology node size (and hence DRAM cell size) shrinks and circuit elements are placed closer together.</a:t>
            </a:r>
            <a:endParaRPr lang="en-US" altLang="zh-CN">
              <a:solidFill>
                <a:schemeClr val="tx1"/>
              </a:solidFill>
            </a:endParaRPr>
          </a:p>
          <a:p>
            <a:pPr marL="0" indent="495300">
              <a:buNone/>
              <a:extLst>
                <a:ext uri="{35155182-B16C-46BC-9424-99874614C6A1}">
                  <wpsdc:indentchars xmlns:wpsdc="http://www.wps.cn/officeDocument/2017/drawingmlCustomData" val="200" checksum="1284436320"/>
                </a:ext>
              </a:extLst>
            </a:pPr>
            <a:endParaRPr lang="zh-CN" altLang="en-US">
              <a:solidFill>
                <a:schemeClr val="tx1"/>
              </a:solidFill>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RowHammer</a:t>
            </a:r>
            <a:endParaRPr lang="en-US" altLang="zh-CN"/>
          </a:p>
        </p:txBody>
      </p:sp>
      <p:sp>
        <p:nvSpPr>
          <p:cNvPr id="3" name="内容占位符 2"/>
          <p:cNvSpPr>
            <a:spLocks noGrp="1"/>
          </p:cNvSpPr>
          <p:nvPr>
            <p:ph idx="1"/>
          </p:nvPr>
        </p:nvSpPr>
        <p:spPr/>
        <p:txBody>
          <a:bodyPr/>
          <a:p>
            <a:r>
              <a:rPr lang="en-US" altLang="zh-CN">
                <a:solidFill>
                  <a:schemeClr val="tx1"/>
                </a:solidFill>
                <a:sym typeface="+mn-ea"/>
              </a:rPr>
              <a:t>A</a:t>
            </a:r>
            <a:r>
              <a:rPr lang="zh-CN" altLang="en-US">
                <a:solidFill>
                  <a:schemeClr val="tx1"/>
                </a:solidFill>
                <a:sym typeface="+mn-ea"/>
              </a:rPr>
              <a:t>ggressor row</a:t>
            </a:r>
            <a:r>
              <a:rPr lang="en-US" altLang="zh-CN">
                <a:solidFill>
                  <a:schemeClr val="tx1"/>
                </a:solidFill>
                <a:sym typeface="+mn-ea"/>
              </a:rPr>
              <a:t> : </a:t>
            </a:r>
            <a:r>
              <a:rPr lang="zh-CN" altLang="en-US">
                <a:solidFill>
                  <a:schemeClr val="tx1"/>
                </a:solidFill>
                <a:sym typeface="+mn-ea"/>
              </a:rPr>
              <a:t>hammered row</a:t>
            </a:r>
            <a:r>
              <a:rPr lang="en-US" altLang="zh-CN">
                <a:solidFill>
                  <a:schemeClr val="tx1"/>
                </a:solidFill>
                <a:sym typeface="+mn-ea"/>
              </a:rPr>
              <a:t>.</a:t>
            </a:r>
            <a:endParaRPr lang="en-US" altLang="zh-CN">
              <a:solidFill>
                <a:schemeClr val="tx1"/>
              </a:solidFill>
              <a:sym typeface="+mn-ea"/>
            </a:endParaRPr>
          </a:p>
          <a:p>
            <a:endParaRPr lang="en-US" altLang="zh-CN">
              <a:solidFill>
                <a:schemeClr val="tx1"/>
              </a:solidFill>
              <a:sym typeface="+mn-ea"/>
            </a:endParaRPr>
          </a:p>
          <a:p>
            <a:r>
              <a:rPr lang="en-US" altLang="zh-CN">
                <a:solidFill>
                  <a:schemeClr val="tx1"/>
                </a:solidFill>
                <a:sym typeface="+mn-ea"/>
              </a:rPr>
              <a:t>V</a:t>
            </a:r>
            <a:r>
              <a:rPr lang="zh-CN" altLang="en-US">
                <a:solidFill>
                  <a:schemeClr val="tx1"/>
                </a:solidFill>
                <a:sym typeface="+mn-ea"/>
              </a:rPr>
              <a:t>ictim row</a:t>
            </a:r>
            <a:r>
              <a:rPr lang="en-US" altLang="zh-CN">
                <a:solidFill>
                  <a:schemeClr val="tx1"/>
                </a:solidFill>
                <a:sym typeface="+mn-ea"/>
              </a:rPr>
              <a:t> : </a:t>
            </a:r>
            <a:r>
              <a:rPr lang="zh-CN" altLang="en-US">
                <a:solidFill>
                  <a:schemeClr val="tx1"/>
                </a:solidFill>
                <a:sym typeface="+mn-ea"/>
              </a:rPr>
              <a:t>a nearby row that is affected by</a:t>
            </a:r>
            <a:r>
              <a:rPr lang="en-US" altLang="zh-CN">
                <a:solidFill>
                  <a:schemeClr val="tx1"/>
                </a:solidFill>
                <a:sym typeface="+mn-ea"/>
              </a:rPr>
              <a:t> </a:t>
            </a:r>
            <a:r>
              <a:rPr lang="zh-CN" altLang="en-US">
                <a:solidFill>
                  <a:schemeClr val="tx1"/>
                </a:solidFill>
                <a:sym typeface="+mn-ea"/>
              </a:rPr>
              <a:t>the hammered row, regardless of</a:t>
            </a:r>
            <a:r>
              <a:rPr lang="en-US" altLang="zh-CN">
                <a:solidFill>
                  <a:schemeClr val="tx1"/>
                </a:solidFill>
                <a:sym typeface="+mn-ea"/>
              </a:rPr>
              <a:t> </a:t>
            </a:r>
            <a:r>
              <a:rPr lang="zh-CN" altLang="en-US">
                <a:solidFill>
                  <a:schemeClr val="tx1"/>
                </a:solidFill>
                <a:sym typeface="+mn-ea"/>
              </a:rPr>
              <a:t>whether or</a:t>
            </a:r>
            <a:r>
              <a:rPr lang="en-US" altLang="zh-CN">
                <a:solidFill>
                  <a:schemeClr val="tx1"/>
                </a:solidFill>
                <a:sym typeface="+mn-ea"/>
              </a:rPr>
              <a:t> </a:t>
            </a:r>
            <a:r>
              <a:rPr lang="zh-CN" altLang="en-US">
                <a:solidFill>
                  <a:schemeClr val="tx1"/>
                </a:solidFill>
                <a:sym typeface="+mn-ea"/>
              </a:rPr>
              <a:t>not the victim row actually experiences RowHammer bit flips.</a:t>
            </a:r>
            <a:endParaRPr lang="zh-CN" altLang="en-US">
              <a:solidFill>
                <a:schemeClr val="tx1"/>
              </a:solidFill>
            </a:endParaRPr>
          </a:p>
          <a:p>
            <a:endParaRPr lang="en-US" altLang="zh-CN">
              <a:solidFill>
                <a:schemeClr val="tx1"/>
              </a:solidFill>
            </a:endParaRPr>
          </a:p>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3136900" y="3598545"/>
            <a:ext cx="5741035" cy="2496820"/>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RowHammer</a:t>
            </a:r>
            <a:endParaRPr lang="en-US" altLang="zh-CN"/>
          </a:p>
        </p:txBody>
      </p:sp>
      <p:sp>
        <p:nvSpPr>
          <p:cNvPr id="3" name="内容占位符 2"/>
          <p:cNvSpPr>
            <a:spLocks noGrp="1"/>
          </p:cNvSpPr>
          <p:nvPr>
            <p:ph idx="1"/>
          </p:nvPr>
        </p:nvSpPr>
        <p:spPr/>
        <p:txBody>
          <a:bodyPr/>
          <a:p>
            <a:pPr marL="0" indent="0">
              <a:buNone/>
            </a:pPr>
            <a:r>
              <a:rPr lang="en-US" altLang="zh-CN">
                <a:solidFill>
                  <a:schemeClr val="tx1"/>
                </a:solidFill>
              </a:rPr>
              <a:t>Four groups of </a:t>
            </a:r>
            <a:r>
              <a:rPr lang="zh-CN" altLang="en-US">
                <a:solidFill>
                  <a:schemeClr val="tx1"/>
                </a:solidFill>
              </a:rPr>
              <a:t>mitigation</a:t>
            </a:r>
            <a:r>
              <a:rPr lang="en-US" altLang="zh-CN">
                <a:solidFill>
                  <a:schemeClr val="tx1"/>
                </a:solidFill>
              </a:rPr>
              <a:t> </a:t>
            </a:r>
            <a:r>
              <a:rPr lang="zh-CN" altLang="en-US">
                <a:solidFill>
                  <a:schemeClr val="tx1"/>
                </a:solidFill>
              </a:rPr>
              <a:t>mechanisms：</a:t>
            </a:r>
            <a:endParaRPr lang="zh-CN" altLang="en-US">
              <a:solidFill>
                <a:schemeClr val="tx1"/>
              </a:solidFill>
            </a:endParaRPr>
          </a:p>
          <a:p>
            <a:r>
              <a:rPr lang="en-US" altLang="zh-CN">
                <a:solidFill>
                  <a:schemeClr val="tx1"/>
                </a:solidFill>
              </a:rPr>
              <a:t>1)</a:t>
            </a:r>
            <a:r>
              <a:rPr lang="zh-CN" altLang="en-US">
                <a:solidFill>
                  <a:schemeClr val="tx1"/>
                </a:solidFill>
              </a:rPr>
              <a:t> increasing the refresh rate to reduce the number of</a:t>
            </a:r>
            <a:r>
              <a:rPr lang="en-US" altLang="zh-CN">
                <a:solidFill>
                  <a:schemeClr val="tx1"/>
                </a:solidFill>
              </a:rPr>
              <a:t> </a:t>
            </a:r>
            <a:r>
              <a:rPr lang="zh-CN" altLang="en-US">
                <a:solidFill>
                  <a:schemeClr val="tx1"/>
                </a:solidFill>
              </a:rPr>
              <a:t>activations that can be performed within a refresh interval</a:t>
            </a:r>
            <a:r>
              <a:rPr lang="en-US" altLang="zh-CN">
                <a:solidFill>
                  <a:schemeClr val="tx1"/>
                </a:solidFill>
              </a:rPr>
              <a:t>;</a:t>
            </a:r>
            <a:endParaRPr lang="zh-CN" altLang="en-US">
              <a:solidFill>
                <a:schemeClr val="tx1"/>
              </a:solidFill>
            </a:endParaRPr>
          </a:p>
          <a:p>
            <a:r>
              <a:rPr lang="en-US" altLang="zh-CN">
                <a:solidFill>
                  <a:schemeClr val="tx1"/>
                </a:solidFill>
              </a:rPr>
              <a:t>2)</a:t>
            </a:r>
            <a:r>
              <a:rPr lang="zh-CN" altLang="en-US">
                <a:solidFill>
                  <a:schemeClr val="tx1"/>
                </a:solidFill>
              </a:rPr>
              <a:t>isolating sensitive data from DRAM rows that an attacker can potentially hammer</a:t>
            </a:r>
            <a:r>
              <a:rPr lang="en-US" altLang="zh-CN">
                <a:solidFill>
                  <a:schemeClr val="tx1"/>
                </a:solidFill>
              </a:rPr>
              <a:t>;</a:t>
            </a:r>
            <a:r>
              <a:rPr lang="zh-CN" altLang="en-US">
                <a:solidFill>
                  <a:schemeClr val="tx1"/>
                </a:solidFill>
              </a:rPr>
              <a:t> </a:t>
            </a:r>
            <a:endParaRPr lang="zh-CN" altLang="en-US">
              <a:solidFill>
                <a:schemeClr val="tx1"/>
              </a:solidFill>
            </a:endParaRPr>
          </a:p>
          <a:p>
            <a:r>
              <a:rPr lang="en-US" altLang="zh-CN">
                <a:solidFill>
                  <a:schemeClr val="tx1"/>
                </a:solidFill>
              </a:rPr>
              <a:t>3)</a:t>
            </a:r>
            <a:r>
              <a:rPr lang="zh-CN" altLang="en-US">
                <a:solidFill>
                  <a:schemeClr val="tx1"/>
                </a:solidFill>
              </a:rPr>
              <a:t>keeping track of row activations</a:t>
            </a:r>
            <a:r>
              <a:rPr lang="en-US" altLang="zh-CN">
                <a:solidFill>
                  <a:schemeClr val="tx1"/>
                </a:solidFill>
              </a:rPr>
              <a:t> </a:t>
            </a:r>
            <a:r>
              <a:rPr lang="zh-CN" altLang="en-US">
                <a:solidFill>
                  <a:schemeClr val="tx1"/>
                </a:solidFill>
              </a:rPr>
              <a:t>and refreshing potential victim rows</a:t>
            </a:r>
            <a:r>
              <a:rPr lang="en-US" altLang="zh-CN">
                <a:solidFill>
                  <a:schemeClr val="tx1"/>
                </a:solidFill>
              </a:rPr>
              <a:t>;</a:t>
            </a:r>
            <a:endParaRPr lang="zh-CN" altLang="en-US">
              <a:solidFill>
                <a:schemeClr val="tx1"/>
              </a:solidFill>
            </a:endParaRPr>
          </a:p>
          <a:p>
            <a:r>
              <a:rPr lang="en-US" altLang="zh-CN">
                <a:solidFill>
                  <a:schemeClr val="tx1"/>
                </a:solidFill>
              </a:rPr>
              <a:t>4)</a:t>
            </a:r>
            <a:r>
              <a:rPr lang="zh-CN" altLang="en-US">
                <a:solidFill>
                  <a:schemeClr val="tx1"/>
                </a:solidFill>
              </a:rPr>
              <a:t>throttling row activations to limit the times</a:t>
            </a:r>
            <a:r>
              <a:rPr lang="en-US" altLang="zh-CN">
                <a:solidFill>
                  <a:schemeClr val="tx1"/>
                </a:solidFill>
              </a:rPr>
              <a:t> </a:t>
            </a:r>
            <a:r>
              <a:rPr lang="zh-CN" altLang="en-US">
                <a:solidFill>
                  <a:schemeClr val="tx1"/>
                </a:solidFill>
              </a:rPr>
              <a:t>a row can be activated within a refresh interval</a:t>
            </a:r>
            <a:endParaRPr lang="en-US" altLang="zh-CN">
              <a:solidFill>
                <a:schemeClr val="tx1"/>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Target Row Refresh</a:t>
            </a:r>
            <a:r>
              <a:rPr lang="en-US" altLang="zh-CN"/>
              <a:t>(</a:t>
            </a:r>
            <a:r>
              <a:rPr lang="en-US" altLang="zh-CN">
                <a:sym typeface="+mn-ea"/>
              </a:rPr>
              <a:t>TRR</a:t>
            </a:r>
            <a:r>
              <a:rPr lang="en-US" altLang="zh-CN"/>
              <a:t>)</a:t>
            </a:r>
            <a:endParaRPr lang="en-US" altLang="zh-CN"/>
          </a:p>
        </p:txBody>
      </p:sp>
      <p:sp>
        <p:nvSpPr>
          <p:cNvPr id="3" name="内容占位符 2"/>
          <p:cNvSpPr>
            <a:spLocks noGrp="1"/>
          </p:cNvSpPr>
          <p:nvPr>
            <p:ph idx="1"/>
          </p:nvPr>
        </p:nvSpPr>
        <p:spPr/>
        <p:txBody>
          <a:bodyPr/>
          <a:p>
            <a:pPr marL="0" indent="495300">
              <a:buNone/>
              <a:extLst>
                <a:ext uri="{35155182-B16C-46BC-9424-99874614C6A1}">
                  <wpsdc:indentchars xmlns:wpsdc="http://www.wps.cn/officeDocument/2017/drawingmlCustomData" val="200" checksum="1284436320"/>
                </a:ext>
              </a:extLst>
            </a:pPr>
            <a:r>
              <a:rPr>
                <a:solidFill>
                  <a:schemeClr val="tx1"/>
                </a:solidFill>
              </a:rPr>
              <a:t>The main idea of TRR is to detect an aggressor</a:t>
            </a:r>
            <a:r>
              <a:rPr lang="en-US">
                <a:solidFill>
                  <a:schemeClr val="tx1"/>
                </a:solidFill>
              </a:rPr>
              <a:t> </a:t>
            </a:r>
            <a:r>
              <a:rPr>
                <a:solidFill>
                  <a:schemeClr val="tx1"/>
                </a:solidFill>
              </a:rPr>
              <a:t>row (a row that is being rapidly activated) and refresh its victim</a:t>
            </a:r>
            <a:r>
              <a:rPr lang="en-US">
                <a:solidFill>
                  <a:schemeClr val="tx1"/>
                </a:solidFill>
              </a:rPr>
              <a:t> </a:t>
            </a:r>
            <a:r>
              <a:rPr>
                <a:solidFill>
                  <a:schemeClr val="tx1"/>
                </a:solidFill>
              </a:rPr>
              <a:t>rows (neighboring rows that are physically adjacent to the</a:t>
            </a:r>
            <a:r>
              <a:rPr lang="en-US">
                <a:solidFill>
                  <a:schemeClr val="tx1"/>
                </a:solidFill>
              </a:rPr>
              <a:t> </a:t>
            </a:r>
            <a:r>
              <a:rPr>
                <a:solidFill>
                  <a:schemeClr val="tx1"/>
                </a:solidFill>
              </a:rPr>
              <a:t>aggressor row)</a:t>
            </a:r>
            <a:r>
              <a:rPr lang="en-US">
                <a:solidFill>
                  <a:schemeClr val="tx1"/>
                </a:solidFill>
              </a:rPr>
              <a:t>.</a:t>
            </a:r>
            <a:endParaRPr>
              <a:solidFill>
                <a:schemeClr val="tx1"/>
              </a:solidFill>
            </a:endParaRPr>
          </a:p>
          <a:p>
            <a:pPr marL="0" indent="495300">
              <a:buNone/>
              <a:extLst>
                <a:ext uri="{35155182-B16C-46BC-9424-99874614C6A1}">
                  <wpsdc:indentchars xmlns:wpsdc="http://www.wps.cn/officeDocument/2017/drawingmlCustomData" val="200" checksum="1284436320"/>
                </a:ext>
              </a:extLst>
            </a:pPr>
            <a:r>
              <a:rPr lang="en-US">
                <a:solidFill>
                  <a:schemeClr val="tx1"/>
                </a:solidFill>
              </a:rPr>
              <a:t>The recent work shows that in certain DRAM chips, the TRR mechanism keeps track of only a few aggressor rows.Hence, an access pattern that hammers many aggressor rows can circumvent the TRR protection and induce RowHammer bit flips.</a:t>
            </a:r>
            <a:endParaRPr lang="en-US">
              <a:solidFill>
                <a:schemeClr val="tx1"/>
              </a:solidFill>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UNIT_PLACING_PICTURE_USER_VIEWPORT" val="{&quot;height&quot;:2604,&quot;width&quot;:5988}"/>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8652</Words>
  <Application>WPS 演示</Application>
  <PresentationFormat>宽屏</PresentationFormat>
  <Paragraphs>166</Paragraphs>
  <Slides>22</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宋体</vt:lpstr>
      <vt:lpstr>Wingdings</vt:lpstr>
      <vt:lpstr>微软雅黑</vt:lpstr>
      <vt:lpstr>Wingdings</vt:lpstr>
      <vt:lpstr>Arial Unicode MS</vt:lpstr>
      <vt:lpstr>Calibri</vt:lpstr>
      <vt:lpstr>Office 主题​​</vt:lpstr>
      <vt:lpstr>Uncovering In-DRAM RowHammer Protection Mechanisms: A New Methodology, Custom RowHammer Patterns, and Implications</vt:lpstr>
      <vt:lpstr>PowerPoint 演示文稿</vt:lpstr>
      <vt:lpstr>PowerPoint 演示文稿</vt:lpstr>
      <vt:lpstr>Abstart</vt:lpstr>
      <vt:lpstr>DRAM</vt:lpstr>
      <vt:lpstr>RowHammer</vt:lpstr>
      <vt:lpstr>RowHammer</vt:lpstr>
      <vt:lpstr>RowHammer</vt:lpstr>
      <vt:lpstr>Target Row Refresh(TRR)</vt:lpstr>
      <vt:lpstr>Uncovering TRR(U-TRR)</vt:lpstr>
      <vt:lpstr>Row Scout (RS)</vt:lpstr>
      <vt:lpstr>Row Scout (RS)</vt:lpstr>
      <vt:lpstr>Row Scout (RS)</vt:lpstr>
      <vt:lpstr>Row Scout (RS)</vt:lpstr>
      <vt:lpstr>Row Scout (RS)</vt:lpstr>
      <vt:lpstr>TRR Analyzer(TRR-A)</vt:lpstr>
      <vt:lpstr>TRR Analyzer(TRR-A)</vt:lpstr>
      <vt:lpstr>TRR Analyzer(TRR-A)</vt:lpstr>
      <vt:lpstr>TRR Analyzer(TRR-A)</vt:lpstr>
      <vt:lpstr>TRR Analyzer(TRR-A)</vt:lpstr>
      <vt:lpstr>Experiment and 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OYYYY</cp:lastModifiedBy>
  <cp:revision>151</cp:revision>
  <dcterms:created xsi:type="dcterms:W3CDTF">2019-06-19T02:08:00Z</dcterms:created>
  <dcterms:modified xsi:type="dcterms:W3CDTF">2021-12-09T11:10:42Z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0574B0E14B7B4CC79E5182F05AFC3BC4</vt:lpwstr>
  </property>
</Properties>
</file>