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8" r:id="rId2"/>
    <p:sldId id="279" r:id="rId3"/>
    <p:sldId id="298" r:id="rId4"/>
    <p:sldId id="299"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6B53E-16D8-4A17-8C5E-164178702AC4}" type="datetimeFigureOut">
              <a:rPr lang="zh-CN" altLang="en-US" smtClean="0"/>
              <a:t>2021/12/8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B5477-9CAB-4AED-942E-C2DF574CECD5}" type="slidenum">
              <a:rPr lang="zh-CN" altLang="en-US" smtClean="0"/>
              <a:t>‹#›</a:t>
            </a:fld>
            <a:endParaRPr lang="zh-CN" altLang="en-US"/>
          </a:p>
        </p:txBody>
      </p:sp>
    </p:spTree>
    <p:extLst>
      <p:ext uri="{BB962C8B-B14F-4D97-AF65-F5344CB8AC3E}">
        <p14:creationId xmlns:p14="http://schemas.microsoft.com/office/powerpoint/2010/main" val="3784198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30DDD4-5DEE-4CCC-BC0D-00E77074E1E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10FB7DB-A281-4590-A775-3CD993919B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FDE2CE4-EFF4-41A6-B352-E6B53A840CCC}"/>
              </a:ext>
            </a:extLst>
          </p:cNvPr>
          <p:cNvSpPr>
            <a:spLocks noGrp="1"/>
          </p:cNvSpPr>
          <p:nvPr>
            <p:ph type="dt" sz="half" idx="10"/>
          </p:nvPr>
        </p:nvSpPr>
        <p:spPr/>
        <p:txBody>
          <a:bodyPr/>
          <a:lstStyle/>
          <a:p>
            <a:fld id="{A0A6402C-B236-4BDE-B967-BC465F1205B6}"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68BF44F5-A42C-4E82-9B55-0423043C9B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DBB9A5-B73D-4949-81DD-535657BC099F}"/>
              </a:ext>
            </a:extLst>
          </p:cNvPr>
          <p:cNvSpPr>
            <a:spLocks noGrp="1"/>
          </p:cNvSpPr>
          <p:nvPr>
            <p:ph type="sldNum" sz="quarter" idx="12"/>
          </p:nvPr>
        </p:nvSpPr>
        <p:spPr/>
        <p:txBody>
          <a:bodyPr/>
          <a:lstStyle/>
          <a:p>
            <a:fld id="{EF073146-DA41-4703-A51D-D3E47B231B64}" type="slidenum">
              <a:rPr lang="zh-CN" altLang="en-US" smtClean="0"/>
              <a:t>‹#›</a:t>
            </a:fld>
            <a:endParaRPr lang="zh-CN" altLang="en-US"/>
          </a:p>
        </p:txBody>
      </p:sp>
    </p:spTree>
    <p:extLst>
      <p:ext uri="{BB962C8B-B14F-4D97-AF65-F5344CB8AC3E}">
        <p14:creationId xmlns:p14="http://schemas.microsoft.com/office/powerpoint/2010/main" val="2407188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C0663-2354-4F75-A9D4-31816088A4C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36ABD43-DAEB-4F6A-945A-35B25B7F7BD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7576E7-5898-4C13-A468-9E6C8AFCE346}"/>
              </a:ext>
            </a:extLst>
          </p:cNvPr>
          <p:cNvSpPr>
            <a:spLocks noGrp="1"/>
          </p:cNvSpPr>
          <p:nvPr>
            <p:ph type="dt" sz="half" idx="10"/>
          </p:nvPr>
        </p:nvSpPr>
        <p:spPr/>
        <p:txBody>
          <a:bodyPr/>
          <a:lstStyle/>
          <a:p>
            <a:fld id="{A0A6402C-B236-4BDE-B967-BC465F1205B6}"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0F52F288-BEA6-4FA8-8767-F5935DA15E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60BC0E-8604-4A60-9A5D-2DE1447D5F84}"/>
              </a:ext>
            </a:extLst>
          </p:cNvPr>
          <p:cNvSpPr>
            <a:spLocks noGrp="1"/>
          </p:cNvSpPr>
          <p:nvPr>
            <p:ph type="sldNum" sz="quarter" idx="12"/>
          </p:nvPr>
        </p:nvSpPr>
        <p:spPr/>
        <p:txBody>
          <a:bodyPr/>
          <a:lstStyle/>
          <a:p>
            <a:fld id="{EF073146-DA41-4703-A51D-D3E47B231B64}" type="slidenum">
              <a:rPr lang="zh-CN" altLang="en-US" smtClean="0"/>
              <a:t>‹#›</a:t>
            </a:fld>
            <a:endParaRPr lang="zh-CN" altLang="en-US"/>
          </a:p>
        </p:txBody>
      </p:sp>
    </p:spTree>
    <p:extLst>
      <p:ext uri="{BB962C8B-B14F-4D97-AF65-F5344CB8AC3E}">
        <p14:creationId xmlns:p14="http://schemas.microsoft.com/office/powerpoint/2010/main" val="112429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2EBAEBD-7C35-4F2C-A3B0-66EEDDA46F1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D1698A7-16CA-4333-9DC0-4C6097B9130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84C181-238E-4848-9D9E-1E3E49C15F55}"/>
              </a:ext>
            </a:extLst>
          </p:cNvPr>
          <p:cNvSpPr>
            <a:spLocks noGrp="1"/>
          </p:cNvSpPr>
          <p:nvPr>
            <p:ph type="dt" sz="half" idx="10"/>
          </p:nvPr>
        </p:nvSpPr>
        <p:spPr/>
        <p:txBody>
          <a:bodyPr/>
          <a:lstStyle/>
          <a:p>
            <a:fld id="{A0A6402C-B236-4BDE-B967-BC465F1205B6}"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4B88A122-9B1F-41E1-9397-5CBA066984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29AB82-68EB-4692-A889-10861BA667BB}"/>
              </a:ext>
            </a:extLst>
          </p:cNvPr>
          <p:cNvSpPr>
            <a:spLocks noGrp="1"/>
          </p:cNvSpPr>
          <p:nvPr>
            <p:ph type="sldNum" sz="quarter" idx="12"/>
          </p:nvPr>
        </p:nvSpPr>
        <p:spPr/>
        <p:txBody>
          <a:bodyPr/>
          <a:lstStyle/>
          <a:p>
            <a:fld id="{EF073146-DA41-4703-A51D-D3E47B231B64}" type="slidenum">
              <a:rPr lang="zh-CN" altLang="en-US" smtClean="0"/>
              <a:t>‹#›</a:t>
            </a:fld>
            <a:endParaRPr lang="zh-CN" altLang="en-US"/>
          </a:p>
        </p:txBody>
      </p:sp>
    </p:spTree>
    <p:extLst>
      <p:ext uri="{BB962C8B-B14F-4D97-AF65-F5344CB8AC3E}">
        <p14:creationId xmlns:p14="http://schemas.microsoft.com/office/powerpoint/2010/main" val="2524604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95124E-E0BD-4C6D-A465-11047B1D9AE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F1B77F0-83E9-4FCF-B2B4-AF261E0ED5A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C5FAE96-FC81-4B8E-8A9D-9DC24DE2DA9E}"/>
              </a:ext>
            </a:extLst>
          </p:cNvPr>
          <p:cNvSpPr>
            <a:spLocks noGrp="1"/>
          </p:cNvSpPr>
          <p:nvPr>
            <p:ph type="dt" sz="half" idx="10"/>
          </p:nvPr>
        </p:nvSpPr>
        <p:spPr/>
        <p:txBody>
          <a:bodyPr/>
          <a:lstStyle/>
          <a:p>
            <a:fld id="{A0A6402C-B236-4BDE-B967-BC465F1205B6}"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E547B19F-05A4-44E2-A47D-1C37F0F27D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85DF6A-059C-49B6-8180-4EFE46BDE511}"/>
              </a:ext>
            </a:extLst>
          </p:cNvPr>
          <p:cNvSpPr>
            <a:spLocks noGrp="1"/>
          </p:cNvSpPr>
          <p:nvPr>
            <p:ph type="sldNum" sz="quarter" idx="12"/>
          </p:nvPr>
        </p:nvSpPr>
        <p:spPr/>
        <p:txBody>
          <a:bodyPr/>
          <a:lstStyle/>
          <a:p>
            <a:fld id="{EF073146-DA41-4703-A51D-D3E47B231B64}" type="slidenum">
              <a:rPr lang="zh-CN" altLang="en-US" smtClean="0"/>
              <a:t>‹#›</a:t>
            </a:fld>
            <a:endParaRPr lang="zh-CN" altLang="en-US"/>
          </a:p>
        </p:txBody>
      </p:sp>
    </p:spTree>
    <p:extLst>
      <p:ext uri="{BB962C8B-B14F-4D97-AF65-F5344CB8AC3E}">
        <p14:creationId xmlns:p14="http://schemas.microsoft.com/office/powerpoint/2010/main" val="1791636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C7A6C7-EE9E-4453-84E8-AD927A5F9E6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7D98BEE-FBCD-4B13-84FF-74990739AD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56F58AB-9E33-438E-98A2-10C2C8138A6E}"/>
              </a:ext>
            </a:extLst>
          </p:cNvPr>
          <p:cNvSpPr>
            <a:spLocks noGrp="1"/>
          </p:cNvSpPr>
          <p:nvPr>
            <p:ph type="dt" sz="half" idx="10"/>
          </p:nvPr>
        </p:nvSpPr>
        <p:spPr/>
        <p:txBody>
          <a:bodyPr/>
          <a:lstStyle/>
          <a:p>
            <a:fld id="{A0A6402C-B236-4BDE-B967-BC465F1205B6}"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5B5D44A9-2F6A-4705-8E5A-D224D69D85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8710A5-AAEF-43C2-B075-5AC66B30F593}"/>
              </a:ext>
            </a:extLst>
          </p:cNvPr>
          <p:cNvSpPr>
            <a:spLocks noGrp="1"/>
          </p:cNvSpPr>
          <p:nvPr>
            <p:ph type="sldNum" sz="quarter" idx="12"/>
          </p:nvPr>
        </p:nvSpPr>
        <p:spPr/>
        <p:txBody>
          <a:bodyPr/>
          <a:lstStyle/>
          <a:p>
            <a:fld id="{EF073146-DA41-4703-A51D-D3E47B231B64}" type="slidenum">
              <a:rPr lang="zh-CN" altLang="en-US" smtClean="0"/>
              <a:t>‹#›</a:t>
            </a:fld>
            <a:endParaRPr lang="zh-CN" altLang="en-US"/>
          </a:p>
        </p:txBody>
      </p:sp>
    </p:spTree>
    <p:extLst>
      <p:ext uri="{BB962C8B-B14F-4D97-AF65-F5344CB8AC3E}">
        <p14:creationId xmlns:p14="http://schemas.microsoft.com/office/powerpoint/2010/main" val="529936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53A63-438D-4CB8-BE28-74013BA627D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E94964-0437-4B80-82D3-0E9C6632DE7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B386D651-8880-43BB-88DD-C27FECF9C50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1227989-69E2-4A25-B686-B8B98930BEB9}"/>
              </a:ext>
            </a:extLst>
          </p:cNvPr>
          <p:cNvSpPr>
            <a:spLocks noGrp="1"/>
          </p:cNvSpPr>
          <p:nvPr>
            <p:ph type="dt" sz="half" idx="10"/>
          </p:nvPr>
        </p:nvSpPr>
        <p:spPr/>
        <p:txBody>
          <a:bodyPr/>
          <a:lstStyle/>
          <a:p>
            <a:fld id="{A0A6402C-B236-4BDE-B967-BC465F1205B6}" type="datetimeFigureOut">
              <a:rPr lang="zh-CN" altLang="en-US" smtClean="0"/>
              <a:t>2021/12/8</a:t>
            </a:fld>
            <a:endParaRPr lang="zh-CN" altLang="en-US"/>
          </a:p>
        </p:txBody>
      </p:sp>
      <p:sp>
        <p:nvSpPr>
          <p:cNvPr id="6" name="页脚占位符 5">
            <a:extLst>
              <a:ext uri="{FF2B5EF4-FFF2-40B4-BE49-F238E27FC236}">
                <a16:creationId xmlns:a16="http://schemas.microsoft.com/office/drawing/2014/main" id="{97D57439-40C6-47A6-8737-D8487764688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42AF74-306C-418B-ABC5-1176AB7F6BAD}"/>
              </a:ext>
            </a:extLst>
          </p:cNvPr>
          <p:cNvSpPr>
            <a:spLocks noGrp="1"/>
          </p:cNvSpPr>
          <p:nvPr>
            <p:ph type="sldNum" sz="quarter" idx="12"/>
          </p:nvPr>
        </p:nvSpPr>
        <p:spPr/>
        <p:txBody>
          <a:bodyPr/>
          <a:lstStyle/>
          <a:p>
            <a:fld id="{EF073146-DA41-4703-A51D-D3E47B231B64}" type="slidenum">
              <a:rPr lang="zh-CN" altLang="en-US" smtClean="0"/>
              <a:t>‹#›</a:t>
            </a:fld>
            <a:endParaRPr lang="zh-CN" altLang="en-US"/>
          </a:p>
        </p:txBody>
      </p:sp>
    </p:spTree>
    <p:extLst>
      <p:ext uri="{BB962C8B-B14F-4D97-AF65-F5344CB8AC3E}">
        <p14:creationId xmlns:p14="http://schemas.microsoft.com/office/powerpoint/2010/main" val="2895657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D7251-D837-4D74-A70E-13B64237504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E370CAD-5499-473E-A669-24EE62DA55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33BC501-CAF4-4511-B5DA-5C96AF12B68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B4E6F2B-3DE3-4D60-B5B6-F003D9714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0612BA4-ACCB-4CE7-B866-121561A43BA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6196B69-5E84-4740-A15C-A7FA03B590F4}"/>
              </a:ext>
            </a:extLst>
          </p:cNvPr>
          <p:cNvSpPr>
            <a:spLocks noGrp="1"/>
          </p:cNvSpPr>
          <p:nvPr>
            <p:ph type="dt" sz="half" idx="10"/>
          </p:nvPr>
        </p:nvSpPr>
        <p:spPr/>
        <p:txBody>
          <a:bodyPr/>
          <a:lstStyle/>
          <a:p>
            <a:fld id="{A0A6402C-B236-4BDE-B967-BC465F1205B6}" type="datetimeFigureOut">
              <a:rPr lang="zh-CN" altLang="en-US" smtClean="0"/>
              <a:t>2021/12/8</a:t>
            </a:fld>
            <a:endParaRPr lang="zh-CN" altLang="en-US"/>
          </a:p>
        </p:txBody>
      </p:sp>
      <p:sp>
        <p:nvSpPr>
          <p:cNvPr id="8" name="页脚占位符 7">
            <a:extLst>
              <a:ext uri="{FF2B5EF4-FFF2-40B4-BE49-F238E27FC236}">
                <a16:creationId xmlns:a16="http://schemas.microsoft.com/office/drawing/2014/main" id="{652A832F-832E-429A-9255-554D05B9E20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478BD03-95C0-4E80-A504-141C38000678}"/>
              </a:ext>
            </a:extLst>
          </p:cNvPr>
          <p:cNvSpPr>
            <a:spLocks noGrp="1"/>
          </p:cNvSpPr>
          <p:nvPr>
            <p:ph type="sldNum" sz="quarter" idx="12"/>
          </p:nvPr>
        </p:nvSpPr>
        <p:spPr/>
        <p:txBody>
          <a:bodyPr/>
          <a:lstStyle/>
          <a:p>
            <a:fld id="{EF073146-DA41-4703-A51D-D3E47B231B64}" type="slidenum">
              <a:rPr lang="zh-CN" altLang="en-US" smtClean="0"/>
              <a:t>‹#›</a:t>
            </a:fld>
            <a:endParaRPr lang="zh-CN" altLang="en-US"/>
          </a:p>
        </p:txBody>
      </p:sp>
    </p:spTree>
    <p:extLst>
      <p:ext uri="{BB962C8B-B14F-4D97-AF65-F5344CB8AC3E}">
        <p14:creationId xmlns:p14="http://schemas.microsoft.com/office/powerpoint/2010/main" val="340247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953704-4914-452B-810C-1DBB0BED134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BE671AA-A634-46F6-A3E5-15D81538EE36}"/>
              </a:ext>
            </a:extLst>
          </p:cNvPr>
          <p:cNvSpPr>
            <a:spLocks noGrp="1"/>
          </p:cNvSpPr>
          <p:nvPr>
            <p:ph type="dt" sz="half" idx="10"/>
          </p:nvPr>
        </p:nvSpPr>
        <p:spPr/>
        <p:txBody>
          <a:bodyPr/>
          <a:lstStyle/>
          <a:p>
            <a:fld id="{A0A6402C-B236-4BDE-B967-BC465F1205B6}" type="datetimeFigureOut">
              <a:rPr lang="zh-CN" altLang="en-US" smtClean="0"/>
              <a:t>2021/12/8</a:t>
            </a:fld>
            <a:endParaRPr lang="zh-CN" altLang="en-US"/>
          </a:p>
        </p:txBody>
      </p:sp>
      <p:sp>
        <p:nvSpPr>
          <p:cNvPr id="4" name="页脚占位符 3">
            <a:extLst>
              <a:ext uri="{FF2B5EF4-FFF2-40B4-BE49-F238E27FC236}">
                <a16:creationId xmlns:a16="http://schemas.microsoft.com/office/drawing/2014/main" id="{6AA6CBCC-376F-4A15-A012-D18D2A2612A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F228642-88C9-4B55-99CB-FAA097AFD733}"/>
              </a:ext>
            </a:extLst>
          </p:cNvPr>
          <p:cNvSpPr>
            <a:spLocks noGrp="1"/>
          </p:cNvSpPr>
          <p:nvPr>
            <p:ph type="sldNum" sz="quarter" idx="12"/>
          </p:nvPr>
        </p:nvSpPr>
        <p:spPr/>
        <p:txBody>
          <a:bodyPr/>
          <a:lstStyle/>
          <a:p>
            <a:fld id="{EF073146-DA41-4703-A51D-D3E47B231B64}" type="slidenum">
              <a:rPr lang="zh-CN" altLang="en-US" smtClean="0"/>
              <a:t>‹#›</a:t>
            </a:fld>
            <a:endParaRPr lang="zh-CN" altLang="en-US"/>
          </a:p>
        </p:txBody>
      </p:sp>
    </p:spTree>
    <p:extLst>
      <p:ext uri="{BB962C8B-B14F-4D97-AF65-F5344CB8AC3E}">
        <p14:creationId xmlns:p14="http://schemas.microsoft.com/office/powerpoint/2010/main" val="2045856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2EF5425-72AF-4630-B23F-FF023D1A9CBB}"/>
              </a:ext>
            </a:extLst>
          </p:cNvPr>
          <p:cNvSpPr>
            <a:spLocks noGrp="1"/>
          </p:cNvSpPr>
          <p:nvPr>
            <p:ph type="dt" sz="half" idx="10"/>
          </p:nvPr>
        </p:nvSpPr>
        <p:spPr/>
        <p:txBody>
          <a:bodyPr/>
          <a:lstStyle/>
          <a:p>
            <a:fld id="{A0A6402C-B236-4BDE-B967-BC465F1205B6}" type="datetimeFigureOut">
              <a:rPr lang="zh-CN" altLang="en-US" smtClean="0"/>
              <a:t>2021/12/8</a:t>
            </a:fld>
            <a:endParaRPr lang="zh-CN" altLang="en-US"/>
          </a:p>
        </p:txBody>
      </p:sp>
      <p:sp>
        <p:nvSpPr>
          <p:cNvPr id="3" name="页脚占位符 2">
            <a:extLst>
              <a:ext uri="{FF2B5EF4-FFF2-40B4-BE49-F238E27FC236}">
                <a16:creationId xmlns:a16="http://schemas.microsoft.com/office/drawing/2014/main" id="{1CAE2FC0-A735-4567-95B9-8ECC954DA41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2959761-D542-4DCE-9E81-72C26B57581E}"/>
              </a:ext>
            </a:extLst>
          </p:cNvPr>
          <p:cNvSpPr>
            <a:spLocks noGrp="1"/>
          </p:cNvSpPr>
          <p:nvPr>
            <p:ph type="sldNum" sz="quarter" idx="12"/>
          </p:nvPr>
        </p:nvSpPr>
        <p:spPr/>
        <p:txBody>
          <a:bodyPr/>
          <a:lstStyle/>
          <a:p>
            <a:fld id="{EF073146-DA41-4703-A51D-D3E47B231B64}" type="slidenum">
              <a:rPr lang="zh-CN" altLang="en-US" smtClean="0"/>
              <a:t>‹#›</a:t>
            </a:fld>
            <a:endParaRPr lang="zh-CN" altLang="en-US"/>
          </a:p>
        </p:txBody>
      </p:sp>
    </p:spTree>
    <p:extLst>
      <p:ext uri="{BB962C8B-B14F-4D97-AF65-F5344CB8AC3E}">
        <p14:creationId xmlns:p14="http://schemas.microsoft.com/office/powerpoint/2010/main" val="298281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3AF4F-9CDB-4027-8819-532DF6F6377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B5DFEBA5-24B1-4573-B0AE-72CED895AA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892BAE1-5D85-422A-A74B-57EC5D318F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225EF38-E243-40FB-9874-1FBFE2593937}"/>
              </a:ext>
            </a:extLst>
          </p:cNvPr>
          <p:cNvSpPr>
            <a:spLocks noGrp="1"/>
          </p:cNvSpPr>
          <p:nvPr>
            <p:ph type="dt" sz="half" idx="10"/>
          </p:nvPr>
        </p:nvSpPr>
        <p:spPr/>
        <p:txBody>
          <a:bodyPr/>
          <a:lstStyle/>
          <a:p>
            <a:fld id="{A0A6402C-B236-4BDE-B967-BC465F1205B6}" type="datetimeFigureOut">
              <a:rPr lang="zh-CN" altLang="en-US" smtClean="0"/>
              <a:t>2021/12/8</a:t>
            </a:fld>
            <a:endParaRPr lang="zh-CN" altLang="en-US"/>
          </a:p>
        </p:txBody>
      </p:sp>
      <p:sp>
        <p:nvSpPr>
          <p:cNvPr id="6" name="页脚占位符 5">
            <a:extLst>
              <a:ext uri="{FF2B5EF4-FFF2-40B4-BE49-F238E27FC236}">
                <a16:creationId xmlns:a16="http://schemas.microsoft.com/office/drawing/2014/main" id="{1DE3357A-4718-4F00-A58F-3B7228D9E1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4A40D3-CDFD-4A53-8327-235538B7C63F}"/>
              </a:ext>
            </a:extLst>
          </p:cNvPr>
          <p:cNvSpPr>
            <a:spLocks noGrp="1"/>
          </p:cNvSpPr>
          <p:nvPr>
            <p:ph type="sldNum" sz="quarter" idx="12"/>
          </p:nvPr>
        </p:nvSpPr>
        <p:spPr/>
        <p:txBody>
          <a:bodyPr/>
          <a:lstStyle/>
          <a:p>
            <a:fld id="{EF073146-DA41-4703-A51D-D3E47B231B64}" type="slidenum">
              <a:rPr lang="zh-CN" altLang="en-US" smtClean="0"/>
              <a:t>‹#›</a:t>
            </a:fld>
            <a:endParaRPr lang="zh-CN" altLang="en-US"/>
          </a:p>
        </p:txBody>
      </p:sp>
    </p:spTree>
    <p:extLst>
      <p:ext uri="{BB962C8B-B14F-4D97-AF65-F5344CB8AC3E}">
        <p14:creationId xmlns:p14="http://schemas.microsoft.com/office/powerpoint/2010/main" val="1886855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F6E52-E144-41B2-A4F6-4D8187B99F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BF16962-273F-4431-8A3F-3B577B444A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54E31F0-2558-4E4B-901D-95328E2146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9BEBF60-0ECD-4AF2-9F96-E63F4B0BBC87}"/>
              </a:ext>
            </a:extLst>
          </p:cNvPr>
          <p:cNvSpPr>
            <a:spLocks noGrp="1"/>
          </p:cNvSpPr>
          <p:nvPr>
            <p:ph type="dt" sz="half" idx="10"/>
          </p:nvPr>
        </p:nvSpPr>
        <p:spPr/>
        <p:txBody>
          <a:bodyPr/>
          <a:lstStyle/>
          <a:p>
            <a:fld id="{A0A6402C-B236-4BDE-B967-BC465F1205B6}" type="datetimeFigureOut">
              <a:rPr lang="zh-CN" altLang="en-US" smtClean="0"/>
              <a:t>2021/12/8</a:t>
            </a:fld>
            <a:endParaRPr lang="zh-CN" altLang="en-US"/>
          </a:p>
        </p:txBody>
      </p:sp>
      <p:sp>
        <p:nvSpPr>
          <p:cNvPr id="6" name="页脚占位符 5">
            <a:extLst>
              <a:ext uri="{FF2B5EF4-FFF2-40B4-BE49-F238E27FC236}">
                <a16:creationId xmlns:a16="http://schemas.microsoft.com/office/drawing/2014/main" id="{73DADA80-4D58-4B22-80C8-3F59E5CED65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52B36D-3805-48AC-8AE2-E5006D0790EC}"/>
              </a:ext>
            </a:extLst>
          </p:cNvPr>
          <p:cNvSpPr>
            <a:spLocks noGrp="1"/>
          </p:cNvSpPr>
          <p:nvPr>
            <p:ph type="sldNum" sz="quarter" idx="12"/>
          </p:nvPr>
        </p:nvSpPr>
        <p:spPr/>
        <p:txBody>
          <a:bodyPr/>
          <a:lstStyle/>
          <a:p>
            <a:fld id="{EF073146-DA41-4703-A51D-D3E47B231B64}" type="slidenum">
              <a:rPr lang="zh-CN" altLang="en-US" smtClean="0"/>
              <a:t>‹#›</a:t>
            </a:fld>
            <a:endParaRPr lang="zh-CN" altLang="en-US"/>
          </a:p>
        </p:txBody>
      </p:sp>
    </p:spTree>
    <p:extLst>
      <p:ext uri="{BB962C8B-B14F-4D97-AF65-F5344CB8AC3E}">
        <p14:creationId xmlns:p14="http://schemas.microsoft.com/office/powerpoint/2010/main" val="4154504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27B096F-8F4D-4744-AE41-2F768DAC33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5372A43-DD1C-4DA8-8A47-3E9D84B67C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658B52-1580-4C97-A448-9B382BDE15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A6402C-B236-4BDE-B967-BC465F1205B6}" type="datetimeFigureOut">
              <a:rPr lang="zh-CN" altLang="en-US" smtClean="0"/>
              <a:t>2021/12/8</a:t>
            </a:fld>
            <a:endParaRPr lang="zh-CN" altLang="en-US"/>
          </a:p>
        </p:txBody>
      </p:sp>
      <p:sp>
        <p:nvSpPr>
          <p:cNvPr id="5" name="页脚占位符 4">
            <a:extLst>
              <a:ext uri="{FF2B5EF4-FFF2-40B4-BE49-F238E27FC236}">
                <a16:creationId xmlns:a16="http://schemas.microsoft.com/office/drawing/2014/main" id="{4C50091A-AA16-4514-A94F-1DCB32B617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DEAB8E2-96B2-4D70-8028-6421CFE249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073146-DA41-4703-A51D-D3E47B231B64}" type="slidenum">
              <a:rPr lang="zh-CN" altLang="en-US" smtClean="0"/>
              <a:t>‹#›</a:t>
            </a:fld>
            <a:endParaRPr lang="zh-CN" altLang="en-US"/>
          </a:p>
        </p:txBody>
      </p:sp>
    </p:spTree>
    <p:extLst>
      <p:ext uri="{BB962C8B-B14F-4D97-AF65-F5344CB8AC3E}">
        <p14:creationId xmlns:p14="http://schemas.microsoft.com/office/powerpoint/2010/main" val="439812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9C99E363-9143-4850-9C53-71F2010A295C}"/>
              </a:ext>
            </a:extLst>
          </p:cNvPr>
          <p:cNvSpPr txBox="1"/>
          <p:nvPr/>
        </p:nvSpPr>
        <p:spPr>
          <a:xfrm>
            <a:off x="655163" y="1674674"/>
            <a:ext cx="10881674" cy="1754326"/>
          </a:xfrm>
          <a:prstGeom prst="rect">
            <a:avLst/>
          </a:prstGeom>
          <a:noFill/>
        </p:spPr>
        <p:txBody>
          <a:bodyPr wrap="square">
            <a:spAutoFit/>
          </a:bodyPr>
          <a:lstStyle/>
          <a:p>
            <a:r>
              <a:rPr lang="en-US" altLang="zh-CN" sz="3600" b="1" dirty="0">
                <a:latin typeface="Times New Roman" panose="02020603050405020304" pitchFamily="18" charset="0"/>
                <a:ea typeface="黑体" panose="02010609060101010101" pitchFamily="49" charset="-122"/>
                <a:cs typeface="Times New Roman" panose="02020603050405020304" pitchFamily="18" charset="0"/>
              </a:rPr>
              <a:t>SMASH: Co-designing Software Compression and Hardware-Accelerated Indexing for Efficient Sparse Matrix Operations</a:t>
            </a:r>
            <a:endParaRPr lang="zh-CN" altLang="en-US" sz="3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文本框 10">
            <a:extLst>
              <a:ext uri="{FF2B5EF4-FFF2-40B4-BE49-F238E27FC236}">
                <a16:creationId xmlns:a16="http://schemas.microsoft.com/office/drawing/2014/main" id="{A0C105A8-6A0B-41D6-A68F-3C76F55AE6FC}"/>
              </a:ext>
            </a:extLst>
          </p:cNvPr>
          <p:cNvSpPr txBox="1"/>
          <p:nvPr/>
        </p:nvSpPr>
        <p:spPr>
          <a:xfrm>
            <a:off x="10069397" y="5629911"/>
            <a:ext cx="884549" cy="369332"/>
          </a:xfrm>
          <a:prstGeom prst="rect">
            <a:avLst/>
          </a:prstGeom>
          <a:noFill/>
        </p:spPr>
        <p:txBody>
          <a:bodyPr wrap="square" rtlCol="0">
            <a:spAutoFit/>
          </a:bodyPr>
          <a:lstStyle/>
          <a:p>
            <a:r>
              <a:rPr lang="zh-CN" altLang="en-US" b="1" dirty="0">
                <a:latin typeface="宋体" panose="02010600030101010101" pitchFamily="2" charset="-122"/>
                <a:ea typeface="宋体" panose="02010600030101010101" pitchFamily="2" charset="-122"/>
              </a:rPr>
              <a:t>孙澄宇</a:t>
            </a:r>
          </a:p>
        </p:txBody>
      </p:sp>
      <p:sp>
        <p:nvSpPr>
          <p:cNvPr id="2" name="文本框 1">
            <a:extLst>
              <a:ext uri="{FF2B5EF4-FFF2-40B4-BE49-F238E27FC236}">
                <a16:creationId xmlns:a16="http://schemas.microsoft.com/office/drawing/2014/main" id="{39B31721-F912-4033-8A9E-1617B151AAB1}"/>
              </a:ext>
            </a:extLst>
          </p:cNvPr>
          <p:cNvSpPr txBox="1"/>
          <p:nvPr/>
        </p:nvSpPr>
        <p:spPr>
          <a:xfrm>
            <a:off x="9065442" y="4298623"/>
            <a:ext cx="2007910" cy="461665"/>
          </a:xfrm>
          <a:prstGeom prst="rect">
            <a:avLst/>
          </a:prstGeom>
          <a:no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MICRO2019</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9041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2.2 Limitations of Existing Compressed Storage Formats</a:t>
            </a:r>
            <a:endParaRPr lang="zh-CN" altLang="en-US" sz="32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1996ED6-3921-4C81-963F-2C8A4824032C}"/>
              </a:ext>
            </a:extLst>
          </p:cNvPr>
          <p:cNvSpPr txBox="1"/>
          <p:nvPr/>
        </p:nvSpPr>
        <p:spPr>
          <a:xfrm>
            <a:off x="1295353" y="1916671"/>
            <a:ext cx="9601292" cy="1384995"/>
          </a:xfrm>
          <a:prstGeom prst="rect">
            <a:avLst/>
          </a:prstGeom>
          <a:noFill/>
        </p:spPr>
        <p:txBody>
          <a:bodyPr wrap="square">
            <a:spAutoFit/>
          </a:bodyPr>
          <a:lstStyle/>
          <a:p>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they require additional computation and indirect memory accesses to find the indices, i.e., the row and column positions, of non-zero elements. </a:t>
            </a:r>
            <a:endParaRPr lang="zh-CN" altLang="en-US" dirty="0"/>
          </a:p>
        </p:txBody>
      </p:sp>
      <p:pic>
        <p:nvPicPr>
          <p:cNvPr id="3" name="图片 2">
            <a:extLst>
              <a:ext uri="{FF2B5EF4-FFF2-40B4-BE49-F238E27FC236}">
                <a16:creationId xmlns:a16="http://schemas.microsoft.com/office/drawing/2014/main" id="{FFFF1A54-94EE-4740-8718-693AA58C921F}"/>
              </a:ext>
            </a:extLst>
          </p:cNvPr>
          <p:cNvPicPr>
            <a:picLocks noChangeAspect="1"/>
          </p:cNvPicPr>
          <p:nvPr/>
        </p:nvPicPr>
        <p:blipFill>
          <a:blip r:embed="rId3"/>
          <a:stretch>
            <a:fillRect/>
          </a:stretch>
        </p:blipFill>
        <p:spPr>
          <a:xfrm>
            <a:off x="3112510" y="2975847"/>
            <a:ext cx="5966977" cy="3322608"/>
          </a:xfrm>
          <a:prstGeom prst="rect">
            <a:avLst/>
          </a:prstGeom>
        </p:spPr>
      </p:pic>
    </p:spTree>
    <p:extLst>
      <p:ext uri="{BB962C8B-B14F-4D97-AF65-F5344CB8AC3E}">
        <p14:creationId xmlns:p14="http://schemas.microsoft.com/office/powerpoint/2010/main" val="4244310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3 SMASH : DESIGN OVERVIEW</a:t>
            </a:r>
            <a:endParaRPr lang="zh-CN" altLang="en-US" sz="32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1996ED6-3921-4C81-963F-2C8A4824032C}"/>
              </a:ext>
            </a:extLst>
          </p:cNvPr>
          <p:cNvSpPr txBox="1"/>
          <p:nvPr/>
        </p:nvSpPr>
        <p:spPr>
          <a:xfrm>
            <a:off x="809503" y="1822403"/>
            <a:ext cx="10572993" cy="3970318"/>
          </a:xfrm>
          <a:prstGeom prst="rect">
            <a:avLst/>
          </a:prstGeom>
          <a:noFill/>
        </p:spPr>
        <p:txBody>
          <a:bodyPr wrap="square">
            <a:spAutoFit/>
          </a:bodyPr>
          <a:lstStyle/>
          <a:p>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The key idea of SMASH is to enable the hardware to </a:t>
            </a:r>
            <a:r>
              <a:rPr kumimoji="0" lang="en-US" altLang="zh-CN" sz="28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recognize</a:t>
            </a:r>
          </a:p>
          <a:p>
            <a:r>
              <a:rPr kumimoji="0" lang="en-US" altLang="zh-CN" sz="28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and exploit </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the compression encoding used in software. </a:t>
            </a:r>
          </a:p>
          <a:p>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We devise a new construct, recognized by both the hardware and software, to compress sparse matrices efficiently: </a:t>
            </a:r>
            <a:r>
              <a:rPr kumimoji="0" lang="en-US" altLang="zh-CN" sz="28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a hierarchy of bitmaps</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Each bitmap in the hierarchy efficiently encodes sparsity by denoting</a:t>
            </a:r>
          </a:p>
          <a:p>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the presence/absence of non-zero values in a matrix region using</a:t>
            </a:r>
          </a:p>
          <a:p>
            <a:r>
              <a:rPr kumimoji="0" lang="en-US" altLang="zh-CN" sz="28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a single bit</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p>
          <a:p>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The size of the region varies with the level of the bitmap in the hierarchy and can be adjusted by software. </a:t>
            </a:r>
            <a:endParaRPr lang="zh-CN" altLang="en-US" dirty="0"/>
          </a:p>
        </p:txBody>
      </p:sp>
    </p:spTree>
    <p:extLst>
      <p:ext uri="{BB962C8B-B14F-4D97-AF65-F5344CB8AC3E}">
        <p14:creationId xmlns:p14="http://schemas.microsoft.com/office/powerpoint/2010/main" val="249396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3.1 Design Challenges</a:t>
            </a:r>
            <a:endParaRPr lang="zh-CN" altLang="en-US" sz="32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1996ED6-3921-4C81-963F-2C8A4824032C}"/>
              </a:ext>
            </a:extLst>
          </p:cNvPr>
          <p:cNvSpPr txBox="1"/>
          <p:nvPr/>
        </p:nvSpPr>
        <p:spPr>
          <a:xfrm>
            <a:off x="809503" y="2105207"/>
            <a:ext cx="10572993" cy="3539430"/>
          </a:xfrm>
          <a:prstGeom prst="rect">
            <a:avLst/>
          </a:prstGeom>
          <a:noFill/>
        </p:spPr>
        <p:txBody>
          <a:bodyPr wrap="square">
            <a:spAutoFit/>
          </a:bodyPr>
          <a:lstStyle/>
          <a:p>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Challenge 1: Efficiently Encoding Bitmaps. We</a:t>
            </a:r>
            <a:r>
              <a:rPr lang="en-US" altLang="zh-CN" sz="28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need a more efficient bitmap representation that is effective </a:t>
            </a:r>
            <a:r>
              <a:rPr kumimoji="0" lang="en-US" altLang="zh-CN" sz="28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regardless of</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the matrix sparsity and the location/distribution of the non-zero values. At the same time, hardware should be able to flexibly </a:t>
            </a:r>
            <a:r>
              <a:rPr kumimoji="0" lang="en-US" altLang="zh-CN" sz="28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interpret and leverage </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this bitmap encoding.</a:t>
            </a:r>
          </a:p>
          <a:p>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Challenge 2: Flexibility and Expressiveness. To express a diverse set of sparse matrix operations in any application, we need a rich cross-layer interface between the application and the underlying hardware.</a:t>
            </a:r>
            <a:endParaRPr lang="zh-CN" altLang="en-US" dirty="0"/>
          </a:p>
        </p:txBody>
      </p:sp>
    </p:spTree>
    <p:extLst>
      <p:ext uri="{BB962C8B-B14F-4D97-AF65-F5344CB8AC3E}">
        <p14:creationId xmlns:p14="http://schemas.microsoft.com/office/powerpoint/2010/main" val="2291498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3.2 SMASH: Key Components</a:t>
            </a:r>
            <a:endParaRPr lang="zh-CN" altLang="en-US" sz="32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1996ED6-3921-4C81-963F-2C8A4824032C}"/>
              </a:ext>
            </a:extLst>
          </p:cNvPr>
          <p:cNvSpPr txBox="1"/>
          <p:nvPr/>
        </p:nvSpPr>
        <p:spPr>
          <a:xfrm>
            <a:off x="809503" y="2090172"/>
            <a:ext cx="10572993" cy="2677656"/>
          </a:xfrm>
          <a:prstGeom prst="rect">
            <a:avLst/>
          </a:prstGeom>
          <a:noFill/>
        </p:spPr>
        <p:txBody>
          <a:bodyPr wrap="square">
            <a:spAutoFit/>
          </a:bodyPr>
          <a:lstStyle/>
          <a:p>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Hierarchy of Bitmaps. </a:t>
            </a:r>
          </a:p>
          <a:p>
            <a:endParaRPr lang="en-US" altLang="zh-CN" sz="28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Each level of the hierarchy encodes the presence of non-zero values with a configurable compression ratio. This compression ratio is determined by the software based on the sparsity and distribution of non-zero values</a:t>
            </a:r>
          </a:p>
          <a:p>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 a given matrix.</a:t>
            </a:r>
          </a:p>
        </p:txBody>
      </p:sp>
    </p:spTree>
    <p:extLst>
      <p:ext uri="{BB962C8B-B14F-4D97-AF65-F5344CB8AC3E}">
        <p14:creationId xmlns:p14="http://schemas.microsoft.com/office/powerpoint/2010/main" val="1273055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3.2 SMASH: Key Components</a:t>
            </a:r>
            <a:endParaRPr lang="zh-CN" altLang="en-US" sz="32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1996ED6-3921-4C81-963F-2C8A4824032C}"/>
              </a:ext>
            </a:extLst>
          </p:cNvPr>
          <p:cNvSpPr txBox="1"/>
          <p:nvPr/>
        </p:nvSpPr>
        <p:spPr>
          <a:xfrm>
            <a:off x="357643" y="2182417"/>
            <a:ext cx="5738357" cy="3539430"/>
          </a:xfrm>
          <a:prstGeom prst="rect">
            <a:avLst/>
          </a:prstGeom>
          <a:noFill/>
        </p:spPr>
        <p:txBody>
          <a:bodyPr wrap="square">
            <a:spAutoFit/>
          </a:bodyPr>
          <a:lstStyle/>
          <a:p>
            <a:r>
              <a:rPr lang="en-US" altLang="zh-CN" sz="2800"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3-level</a:t>
            </a:r>
            <a:r>
              <a:rPr lang="en-US" altLang="zh-CN" sz="28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rPr>
              <a:t> bitmap hierarchy</a:t>
            </a:r>
          </a:p>
          <a:p>
            <a:endParaRPr lang="en-US" altLang="zh-CN" sz="28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r>
              <a:rPr lang="en-US" altLang="zh-CN" sz="2800" dirty="0">
                <a:solidFill>
                  <a:srgbClr val="FF0000"/>
                </a:solidFill>
                <a:latin typeface="Times New Roman" panose="02020603050405020304" pitchFamily="18" charset="0"/>
                <a:ea typeface="等线" panose="02010600030101010101" pitchFamily="2" charset="-122"/>
                <a:cs typeface="Times New Roman" panose="02020603050405020304" pitchFamily="18" charset="0"/>
              </a:rPr>
              <a:t>t</a:t>
            </a:r>
            <a:r>
              <a:rPr kumimoji="0" lang="en-US" altLang="zh-CN" sz="2800" b="0" i="0" u="none" strike="noStrike" kern="1200" cap="none" spc="0" normalizeH="0" baseline="0" noProof="0" dirty="0" err="1">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radeoff</a:t>
            </a:r>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between computation efficiency and storage efficiency</a:t>
            </a:r>
          </a:p>
          <a:p>
            <a:endParaRPr lang="en-US" altLang="zh-CN" sz="2800" dirty="0">
              <a:solidFill>
                <a:prstClr val="black"/>
              </a:solidFill>
              <a:latin typeface="Times New Roman" panose="02020603050405020304" pitchFamily="18" charset="0"/>
              <a:ea typeface="等线" panose="02010600030101010101" pitchFamily="2" charset="-122"/>
              <a:cs typeface="Times New Roman" panose="02020603050405020304" pitchFamily="18" charset="0"/>
            </a:endParaRPr>
          </a:p>
          <a:p>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The non-zero elements of the matrix are kept in a data structure called the </a:t>
            </a:r>
            <a:r>
              <a:rPr kumimoji="0" lang="en-US" altLang="zh-CN" sz="2800" b="0" i="0" u="none" strike="noStrike" kern="1200" cap="none" spc="0" normalizeH="0" baseline="0" noProof="0" dirty="0">
                <a:ln>
                  <a:noFill/>
                </a:ln>
                <a:solidFill>
                  <a:srgbClr val="FF0000"/>
                </a:solidFill>
                <a:effectLst/>
                <a:uLnTx/>
                <a:uFillTx/>
                <a:latin typeface="Times New Roman" panose="02020603050405020304" pitchFamily="18" charset="0"/>
                <a:ea typeface="等线" panose="02010600030101010101" pitchFamily="2" charset="-122"/>
                <a:cs typeface="Times New Roman" panose="02020603050405020304" pitchFamily="18" charset="0"/>
              </a:rPr>
              <a:t>Non-Zero Values Array (NZA).</a:t>
            </a:r>
          </a:p>
        </p:txBody>
      </p:sp>
      <p:pic>
        <p:nvPicPr>
          <p:cNvPr id="3" name="图片 2">
            <a:extLst>
              <a:ext uri="{FF2B5EF4-FFF2-40B4-BE49-F238E27FC236}">
                <a16:creationId xmlns:a16="http://schemas.microsoft.com/office/drawing/2014/main" id="{09566B28-4A7A-4284-80F3-74674E8444A6}"/>
              </a:ext>
            </a:extLst>
          </p:cNvPr>
          <p:cNvPicPr>
            <a:picLocks noChangeAspect="1"/>
          </p:cNvPicPr>
          <p:nvPr/>
        </p:nvPicPr>
        <p:blipFill>
          <a:blip r:embed="rId3"/>
          <a:stretch>
            <a:fillRect/>
          </a:stretch>
        </p:blipFill>
        <p:spPr>
          <a:xfrm>
            <a:off x="6096000" y="1323004"/>
            <a:ext cx="5738357" cy="5258256"/>
          </a:xfrm>
          <a:prstGeom prst="rect">
            <a:avLst/>
          </a:prstGeom>
        </p:spPr>
      </p:pic>
    </p:spTree>
    <p:extLst>
      <p:ext uri="{BB962C8B-B14F-4D97-AF65-F5344CB8AC3E}">
        <p14:creationId xmlns:p14="http://schemas.microsoft.com/office/powerpoint/2010/main" val="2590322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1077218"/>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4 SMASH: DETAILED DESIGN——4.1 Software Compression (Hierarchical Bitmap Compression)</a:t>
            </a:r>
            <a:endParaRPr lang="zh-CN" altLang="en-US" sz="32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1996ED6-3921-4C81-963F-2C8A4824032C}"/>
              </a:ext>
            </a:extLst>
          </p:cNvPr>
          <p:cNvSpPr txBox="1"/>
          <p:nvPr/>
        </p:nvSpPr>
        <p:spPr>
          <a:xfrm>
            <a:off x="524471" y="2399233"/>
            <a:ext cx="11143058" cy="3108543"/>
          </a:xfrm>
          <a:prstGeom prst="rect">
            <a:avLst/>
          </a:prstGeom>
          <a:noFill/>
        </p:spPr>
        <p:txBody>
          <a:bodyPr wrap="square">
            <a:spAutoFit/>
          </a:bodyPr>
          <a:lstStyle/>
          <a:p>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The Non-Zero Values Array (NZA) holds the actual values of the sparse </a:t>
            </a:r>
            <a:r>
              <a:rPr lang="en-US" altLang="zh-CN" sz="2800" dirty="0" err="1">
                <a:latin typeface="Times New Roman" panose="02020603050405020304" pitchFamily="18" charset="0"/>
                <a:ea typeface="等线" panose="02010600030101010101" pitchFamily="2" charset="-122"/>
                <a:cs typeface="Times New Roman" panose="02020603050405020304" pitchFamily="18" charset="0"/>
              </a:rPr>
              <a:t>matrix.Every</a:t>
            </a:r>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 set bit of the last-level Bitmap-0 corresponds to one non zero block in the NZA. </a:t>
            </a:r>
          </a:p>
          <a:p>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The size of each non-zero block in the NZA(that is encoded by a single set bit in Bitmap-0) depends on the compression ratio used for Bitmap-0.</a:t>
            </a:r>
            <a:endParaRPr kumimoji="0" lang="en-US" altLang="zh-CN" sz="2800" b="0" i="0" u="none" strike="noStrike" kern="1200" cap="none" spc="0" normalizeH="0" baseline="0" noProof="0" dirty="0">
              <a:ln>
                <a:noFill/>
              </a:ln>
              <a:effectLst/>
              <a:uLnTx/>
              <a:uFillTx/>
              <a:latin typeface="Times New Roman" panose="02020603050405020304" pitchFamily="18" charset="0"/>
              <a:ea typeface="等线" panose="02010600030101010101" pitchFamily="2" charset="-122"/>
              <a:cs typeface="Times New Roman" panose="02020603050405020304" pitchFamily="18" charset="0"/>
            </a:endParaRPr>
          </a:p>
          <a:p>
            <a:r>
              <a:rPr kumimoji="0" lang="en-US" altLang="zh-CN" sz="2800" b="0" i="0" u="none" strike="noStrike" kern="1200" cap="none" spc="0" normalizeH="0" baseline="0" noProof="0" dirty="0">
                <a:ln>
                  <a:noFill/>
                </a:ln>
                <a:effectLst/>
                <a:uLnTx/>
                <a:uFillTx/>
                <a:latin typeface="Times New Roman" panose="02020603050405020304" pitchFamily="18" charset="0"/>
                <a:ea typeface="等线" panose="02010600030101010101" pitchFamily="2" charset="-122"/>
                <a:cs typeface="Times New Roman" panose="02020603050405020304" pitchFamily="18" charset="0"/>
              </a:rPr>
              <a:t>There are two major factors that impact the effectiveness of our</a:t>
            </a:r>
          </a:p>
          <a:p>
            <a:r>
              <a:rPr kumimoji="0" lang="en-US" altLang="zh-CN" sz="2800" b="0" i="0" u="none" strike="noStrike" kern="1200" cap="none" spc="0" normalizeH="0" baseline="0" noProof="0" dirty="0">
                <a:ln>
                  <a:noFill/>
                </a:ln>
                <a:effectLst/>
                <a:uLnTx/>
                <a:uFillTx/>
                <a:latin typeface="Times New Roman" panose="02020603050405020304" pitchFamily="18" charset="0"/>
                <a:ea typeface="等线" panose="02010600030101010101" pitchFamily="2" charset="-122"/>
                <a:cs typeface="Times New Roman" panose="02020603050405020304" pitchFamily="18" charset="0"/>
              </a:rPr>
              <a:t>hierarchical bitmap compression scheme</a:t>
            </a:r>
          </a:p>
        </p:txBody>
      </p:sp>
    </p:spTree>
    <p:extLst>
      <p:ext uri="{BB962C8B-B14F-4D97-AF65-F5344CB8AC3E}">
        <p14:creationId xmlns:p14="http://schemas.microsoft.com/office/powerpoint/2010/main" val="474772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4.1.1 Impact of compression ratio.</a:t>
            </a:r>
            <a:endParaRPr lang="zh-CN" altLang="en-US" sz="32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9B7C73F4-D64C-49EE-91EB-9D39B17181A3}"/>
              </a:ext>
            </a:extLst>
          </p:cNvPr>
          <p:cNvPicPr>
            <a:picLocks noChangeAspect="1"/>
          </p:cNvPicPr>
          <p:nvPr/>
        </p:nvPicPr>
        <p:blipFill>
          <a:blip r:embed="rId3"/>
          <a:stretch>
            <a:fillRect/>
          </a:stretch>
        </p:blipFill>
        <p:spPr>
          <a:xfrm>
            <a:off x="3276355" y="1481921"/>
            <a:ext cx="5639289" cy="3894157"/>
          </a:xfrm>
          <a:prstGeom prst="rect">
            <a:avLst/>
          </a:prstGeom>
        </p:spPr>
      </p:pic>
    </p:spTree>
    <p:extLst>
      <p:ext uri="{BB962C8B-B14F-4D97-AF65-F5344CB8AC3E}">
        <p14:creationId xmlns:p14="http://schemas.microsoft.com/office/powerpoint/2010/main" val="1321147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1077218"/>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4.1.2 Impact of distribution of non-zero elements in the sparse matrix.</a:t>
            </a:r>
            <a:endParaRPr lang="zh-CN" altLang="en-US" sz="32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1996ED6-3921-4C81-963F-2C8A4824032C}"/>
              </a:ext>
            </a:extLst>
          </p:cNvPr>
          <p:cNvSpPr txBox="1"/>
          <p:nvPr/>
        </p:nvSpPr>
        <p:spPr>
          <a:xfrm>
            <a:off x="524471" y="2059868"/>
            <a:ext cx="11143058" cy="3970318"/>
          </a:xfrm>
          <a:prstGeom prst="rect">
            <a:avLst/>
          </a:prstGeom>
          <a:noFill/>
        </p:spPr>
        <p:txBody>
          <a:bodyPr wrap="square">
            <a:spAutoFit/>
          </a:bodyPr>
          <a:lstStyle/>
          <a:p>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The distribution of non-zero elements across the matrix also</a:t>
            </a:r>
          </a:p>
          <a:p>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affects the size of the NZA. </a:t>
            </a:r>
          </a:p>
          <a:p>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On the one hand, if the non-zero elements of the matrix are closely clustered, the number of non-zero blocks of the matrix decreases and the NZA stores fewer blocks.</a:t>
            </a:r>
          </a:p>
          <a:p>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On the other hand, if the non-zero elements of the matrix are distributed more uniformly across the matrix, the number of non-zero blocks of the matrix increases and the NZA may need to hold more non-zero blocks (that also contain more zeros).</a:t>
            </a:r>
            <a:endParaRPr kumimoji="0" lang="en-US" altLang="zh-CN" sz="2800" b="0" i="0" u="none" strike="noStrike" kern="1200" cap="none" spc="0" normalizeH="0" baseline="0" noProof="0" dirty="0">
              <a:ln>
                <a:noFill/>
              </a:ln>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72466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4.1.3 Conversion to the hierarchical bitmap format.</a:t>
            </a:r>
            <a:endParaRPr lang="zh-CN" altLang="en-US" sz="32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1996ED6-3921-4C81-963F-2C8A4824032C}"/>
              </a:ext>
            </a:extLst>
          </p:cNvPr>
          <p:cNvSpPr txBox="1"/>
          <p:nvPr/>
        </p:nvSpPr>
        <p:spPr>
          <a:xfrm>
            <a:off x="524471" y="2521059"/>
            <a:ext cx="11143058" cy="1815882"/>
          </a:xfrm>
          <a:prstGeom prst="rect">
            <a:avLst/>
          </a:prstGeom>
          <a:noFill/>
        </p:spPr>
        <p:txBody>
          <a:bodyPr wrap="square">
            <a:spAutoFit/>
          </a:bodyPr>
          <a:lstStyle/>
          <a:p>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Conversion to the hierarchical bitmap format. If the input data to any user application is already stored using another compression format (such as CSR), the application needs to convert the sparse matrices to the hierarchical bitmap encoding and the NZA used in SMASH.</a:t>
            </a:r>
            <a:endParaRPr kumimoji="0" lang="en-US" altLang="zh-CN" sz="2800" b="0" i="0" u="none" strike="noStrike" kern="1200" cap="none" spc="0" normalizeH="0" baseline="0" noProof="0" dirty="0">
              <a:ln>
                <a:noFill/>
              </a:ln>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756320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1077218"/>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4.2 Hardware Indexing (Bitmap Management Unit)——4.2.1 BMU components.</a:t>
            </a:r>
            <a:endParaRPr lang="zh-CN" altLang="en-US" sz="32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05BD948C-1CA6-4D26-A66F-A0A8679CE755}"/>
              </a:ext>
            </a:extLst>
          </p:cNvPr>
          <p:cNvPicPr>
            <a:picLocks noChangeAspect="1"/>
          </p:cNvPicPr>
          <p:nvPr/>
        </p:nvPicPr>
        <p:blipFill>
          <a:blip r:embed="rId3"/>
          <a:stretch>
            <a:fillRect/>
          </a:stretch>
        </p:blipFill>
        <p:spPr>
          <a:xfrm>
            <a:off x="3257304" y="1736916"/>
            <a:ext cx="5677392" cy="5121084"/>
          </a:xfrm>
          <a:prstGeom prst="rect">
            <a:avLst/>
          </a:prstGeom>
        </p:spPr>
      </p:pic>
    </p:spTree>
    <p:extLst>
      <p:ext uri="{BB962C8B-B14F-4D97-AF65-F5344CB8AC3E}">
        <p14:creationId xmlns:p14="http://schemas.microsoft.com/office/powerpoint/2010/main" val="3561420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4" y="559545"/>
            <a:ext cx="9631838"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1 INTRODUCTION</a:t>
            </a:r>
            <a:endParaRPr lang="zh-CN" altLang="en-US" sz="32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FA7611CF-FBE9-414B-9C92-B39510A22746}"/>
              </a:ext>
            </a:extLst>
          </p:cNvPr>
          <p:cNvSpPr txBox="1"/>
          <p:nvPr/>
        </p:nvSpPr>
        <p:spPr>
          <a:xfrm>
            <a:off x="643105" y="1897250"/>
            <a:ext cx="10905789" cy="4401205"/>
          </a:xfrm>
          <a:prstGeom prst="rect">
            <a:avLst/>
          </a:prstGeom>
          <a:noFill/>
        </p:spPr>
        <p:txBody>
          <a:bodyPr wrap="square" rtlCol="0">
            <a:spAutoFit/>
          </a:bodyPr>
          <a:lstStyle/>
          <a:p>
            <a:r>
              <a:rPr lang="en-US" altLang="zh-CN" sz="2800" dirty="0">
                <a:solidFill>
                  <a:srgbClr val="FF0000"/>
                </a:solidFill>
                <a:latin typeface="Times New Roman" panose="02020603050405020304" pitchFamily="18" charset="0"/>
                <a:cs typeface="Times New Roman" panose="02020603050405020304" pitchFamily="18" charset="0"/>
              </a:rPr>
              <a:t>Sparse linear algebra operations </a:t>
            </a:r>
            <a:r>
              <a:rPr lang="en-US" altLang="zh-CN" sz="2800" dirty="0">
                <a:solidFill>
                  <a:srgbClr val="000000"/>
                </a:solidFill>
                <a:latin typeface="Times New Roman" panose="02020603050405020304" pitchFamily="18" charset="0"/>
                <a:cs typeface="Times New Roman" panose="02020603050405020304" pitchFamily="18" charset="0"/>
              </a:rPr>
              <a:t>are widely used in modern applications like recommender systems ,neural networks , graph analytics , and high-performance computing . </a:t>
            </a:r>
          </a:p>
          <a:p>
            <a:r>
              <a:rPr lang="en-US" altLang="zh-CN" sz="2800" dirty="0">
                <a:solidFill>
                  <a:srgbClr val="000000"/>
                </a:solidFill>
                <a:latin typeface="Times New Roman" panose="02020603050405020304" pitchFamily="18" charset="0"/>
                <a:cs typeface="Times New Roman" panose="02020603050405020304" pitchFamily="18" charset="0"/>
              </a:rPr>
              <a:t>The matrices involved in these operations are very large in size and highly sparse, i.e., the vast majority of the elements are zeros. </a:t>
            </a:r>
          </a:p>
          <a:p>
            <a:r>
              <a:rPr lang="en-US" altLang="zh-CN" sz="2800" dirty="0">
                <a:solidFill>
                  <a:srgbClr val="000000"/>
                </a:solidFill>
                <a:latin typeface="Times New Roman" panose="02020603050405020304" pitchFamily="18" charset="0"/>
                <a:cs typeface="Times New Roman" panose="02020603050405020304" pitchFamily="18" charset="0"/>
              </a:rPr>
              <a:t>For example, the matrices that represent Facebook’s and YouTube’s social network connectivity contain 0.0003% and 2.31% non-zero elements, respectively. </a:t>
            </a:r>
          </a:p>
          <a:p>
            <a:r>
              <a:rPr lang="en-US" altLang="zh-CN" sz="2800" dirty="0">
                <a:solidFill>
                  <a:srgbClr val="000000"/>
                </a:solidFill>
                <a:latin typeface="Times New Roman" panose="02020603050405020304" pitchFamily="18" charset="0"/>
                <a:cs typeface="Times New Roman" panose="02020603050405020304" pitchFamily="18" charset="0"/>
              </a:rPr>
              <a:t>These highly sparse matrices lead to significant inefficiencies in both </a:t>
            </a:r>
            <a:r>
              <a:rPr lang="en-US" altLang="zh-CN" sz="2800" dirty="0">
                <a:solidFill>
                  <a:srgbClr val="FF0000"/>
                </a:solidFill>
                <a:latin typeface="Times New Roman" panose="02020603050405020304" pitchFamily="18" charset="0"/>
                <a:cs typeface="Times New Roman" panose="02020603050405020304" pitchFamily="18" charset="0"/>
              </a:rPr>
              <a:t>storage</a:t>
            </a:r>
            <a:r>
              <a:rPr lang="en-US" altLang="zh-CN" sz="2800" dirty="0">
                <a:solidFill>
                  <a:srgbClr val="000000"/>
                </a:solidFill>
                <a:latin typeface="Times New Roman" panose="02020603050405020304" pitchFamily="18" charset="0"/>
                <a:cs typeface="Times New Roman" panose="02020603050405020304" pitchFamily="18" charset="0"/>
              </a:rPr>
              <a:t> and </a:t>
            </a:r>
            <a:r>
              <a:rPr lang="en-US" altLang="zh-CN" sz="2800" dirty="0">
                <a:solidFill>
                  <a:srgbClr val="FF0000"/>
                </a:solidFill>
                <a:latin typeface="Times New Roman" panose="02020603050405020304" pitchFamily="18" charset="0"/>
                <a:cs typeface="Times New Roman" panose="02020603050405020304" pitchFamily="18" charset="0"/>
              </a:rPr>
              <a:t>computation</a:t>
            </a:r>
            <a:r>
              <a:rPr lang="en-US" altLang="zh-CN" sz="2800" dirty="0">
                <a:solidFill>
                  <a:srgbClr val="000000"/>
                </a:solidFill>
                <a:latin typeface="Times New Roman" panose="02020603050405020304" pitchFamily="18" charset="0"/>
                <a:cs typeface="Times New Roman" panose="02020603050405020304" pitchFamily="18" charset="0"/>
              </a:rPr>
              <a:t>. </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13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4.2.3 Efficient indexing with the BMU.</a:t>
            </a:r>
            <a:endParaRPr lang="zh-CN" altLang="en-US" sz="32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1996ED6-3921-4C81-963F-2C8A4824032C}"/>
              </a:ext>
            </a:extLst>
          </p:cNvPr>
          <p:cNvSpPr txBox="1"/>
          <p:nvPr/>
        </p:nvSpPr>
        <p:spPr>
          <a:xfrm>
            <a:off x="524471" y="1738634"/>
            <a:ext cx="11143058" cy="3970318"/>
          </a:xfrm>
          <a:prstGeom prst="rect">
            <a:avLst/>
          </a:prstGeom>
          <a:noFill/>
        </p:spPr>
        <p:txBody>
          <a:bodyPr wrap="square">
            <a:spAutoFit/>
          </a:bodyPr>
          <a:lstStyle/>
          <a:p>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The BMU iteratively communicates to the CPU the row and column indices of the non-zero elements in the sparse matrix. </a:t>
            </a:r>
          </a:p>
          <a:p>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The BMU traverses the hierarchy until it reaches Bitmap-0. </a:t>
            </a:r>
          </a:p>
          <a:p>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Any set bit in Bitmap-0 directly maps to a block of elements in the sparse matrix that has at least one non-zero element. </a:t>
            </a:r>
          </a:p>
          <a:p>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Using the saved indices of the set bits at each level of the hierarchy, as well as the corresponding compression ratios, the BMU calculates the index of the non-zero block in the original sparse matrix.</a:t>
            </a:r>
          </a:p>
          <a:p>
            <a:endParaRPr kumimoji="0" lang="en-US" altLang="zh-CN" sz="2800" b="0" i="0" u="none" strike="noStrike" kern="1200" cap="none" spc="0" normalizeH="0" baseline="0" noProof="0" dirty="0">
              <a:ln>
                <a:noFill/>
              </a:ln>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057817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4.2.3 Efficient indexing with the BMU.</a:t>
            </a:r>
            <a:endParaRPr lang="zh-CN" altLang="en-US" sz="32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40E265D9-253F-4F47-A9AF-1F921584398D}"/>
              </a:ext>
            </a:extLst>
          </p:cNvPr>
          <p:cNvPicPr>
            <a:picLocks noChangeAspect="1"/>
          </p:cNvPicPr>
          <p:nvPr/>
        </p:nvPicPr>
        <p:blipFill>
          <a:blip r:embed="rId3"/>
          <a:stretch>
            <a:fillRect/>
          </a:stretch>
        </p:blipFill>
        <p:spPr>
          <a:xfrm>
            <a:off x="952622" y="1611391"/>
            <a:ext cx="10286756" cy="800704"/>
          </a:xfrm>
          <a:prstGeom prst="rect">
            <a:avLst/>
          </a:prstGeom>
        </p:spPr>
      </p:pic>
      <p:sp>
        <p:nvSpPr>
          <p:cNvPr id="8" name="文本框 7">
            <a:extLst>
              <a:ext uri="{FF2B5EF4-FFF2-40B4-BE49-F238E27FC236}">
                <a16:creationId xmlns:a16="http://schemas.microsoft.com/office/drawing/2014/main" id="{13FD41EA-052C-436D-A276-3B5A15567AD7}"/>
              </a:ext>
            </a:extLst>
          </p:cNvPr>
          <p:cNvSpPr txBox="1"/>
          <p:nvPr/>
        </p:nvSpPr>
        <p:spPr>
          <a:xfrm>
            <a:off x="22779" y="2686984"/>
            <a:ext cx="5793559" cy="2062103"/>
          </a:xfrm>
          <a:prstGeom prst="rect">
            <a:avLst/>
          </a:prstGeom>
          <a:noFill/>
        </p:spPr>
        <p:txBody>
          <a:bodyPr wrap="square">
            <a:spAutoFit/>
          </a:bodyPr>
          <a:lstStyle/>
          <a:p>
            <a:r>
              <a:rPr lang="en-US" altLang="zh-CN" sz="3200" dirty="0" err="1">
                <a:latin typeface="Times New Roman" panose="02020603050405020304" pitchFamily="18" charset="0"/>
                <a:cs typeface="Times New Roman" panose="02020603050405020304" pitchFamily="18" charset="0"/>
              </a:rPr>
              <a:t>row_index</a:t>
            </a:r>
            <a:r>
              <a:rPr lang="en-US" altLang="zh-CN" sz="3200" dirty="0">
                <a:latin typeface="Times New Roman" panose="02020603050405020304" pitchFamily="18" charset="0"/>
                <a:cs typeface="Times New Roman" panose="02020603050405020304" pitchFamily="18" charset="0"/>
              </a:rPr>
              <a:t> = Index/</a:t>
            </a:r>
            <a:r>
              <a:rPr lang="en-US" altLang="zh-CN" sz="3200" dirty="0" err="1">
                <a:latin typeface="Times New Roman" panose="02020603050405020304" pitchFamily="18" charset="0"/>
                <a:cs typeface="Times New Roman" panose="02020603050405020304" pitchFamily="18" charset="0"/>
              </a:rPr>
              <a:t>matrix_columns</a:t>
            </a:r>
            <a:r>
              <a:rPr lang="en-US" altLang="zh-CN" sz="3200" dirty="0">
                <a:latin typeface="Times New Roman" panose="02020603050405020304" pitchFamily="18" charset="0"/>
                <a:cs typeface="Times New Roman" panose="02020603050405020304" pitchFamily="18" charset="0"/>
              </a:rPr>
              <a:t> and </a:t>
            </a:r>
            <a:r>
              <a:rPr lang="en-US" altLang="zh-CN" sz="3200" dirty="0" err="1">
                <a:latin typeface="Times New Roman" panose="02020603050405020304" pitchFamily="18" charset="0"/>
                <a:cs typeface="Times New Roman" panose="02020603050405020304" pitchFamily="18" charset="0"/>
              </a:rPr>
              <a:t>column_index</a:t>
            </a:r>
            <a:r>
              <a:rPr lang="en-US" altLang="zh-CN" sz="3200" dirty="0">
                <a:latin typeface="Times New Roman" panose="02020603050405020304" pitchFamily="18" charset="0"/>
                <a:cs typeface="Times New Roman" panose="02020603050405020304" pitchFamily="18" charset="0"/>
              </a:rPr>
              <a:t> =</a:t>
            </a:r>
            <a:r>
              <a:rPr lang="en-US" altLang="zh-CN" sz="3200" dirty="0" err="1">
                <a:latin typeface="Times New Roman" panose="02020603050405020304" pitchFamily="18" charset="0"/>
                <a:cs typeface="Times New Roman" panose="02020603050405020304" pitchFamily="18" charset="0"/>
              </a:rPr>
              <a:t>Index%matrix_columns</a:t>
            </a:r>
            <a:r>
              <a:rPr lang="en-US" altLang="zh-CN" sz="3200" dirty="0">
                <a:latin typeface="Times New Roman" panose="02020603050405020304" pitchFamily="18" charset="0"/>
                <a:cs typeface="Times New Roman" panose="02020603050405020304" pitchFamily="18" charset="0"/>
              </a:rPr>
              <a:t>.</a:t>
            </a:r>
            <a:endParaRPr lang="zh-CN" altLang="en-US" sz="32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7573D266-F88D-491C-8AF5-2FFD73A1C1B6}"/>
              </a:ext>
            </a:extLst>
          </p:cNvPr>
          <p:cNvPicPr>
            <a:picLocks noChangeAspect="1"/>
          </p:cNvPicPr>
          <p:nvPr/>
        </p:nvPicPr>
        <p:blipFill>
          <a:blip r:embed="rId4"/>
          <a:stretch>
            <a:fillRect/>
          </a:stretch>
        </p:blipFill>
        <p:spPr>
          <a:xfrm>
            <a:off x="5816338" y="2683888"/>
            <a:ext cx="5982218" cy="4130398"/>
          </a:xfrm>
          <a:prstGeom prst="rect">
            <a:avLst/>
          </a:prstGeom>
        </p:spPr>
      </p:pic>
    </p:spTree>
    <p:extLst>
      <p:ext uri="{BB962C8B-B14F-4D97-AF65-F5344CB8AC3E}">
        <p14:creationId xmlns:p14="http://schemas.microsoft.com/office/powerpoint/2010/main" val="2803130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4.3 SMASH ISA: Software/Hardware Interface</a:t>
            </a:r>
            <a:endParaRPr lang="zh-CN" altLang="en-US" sz="32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7EC6E0CE-F242-4E75-A2A8-B0C4C7E35732}"/>
              </a:ext>
            </a:extLst>
          </p:cNvPr>
          <p:cNvPicPr>
            <a:picLocks noChangeAspect="1"/>
          </p:cNvPicPr>
          <p:nvPr/>
        </p:nvPicPr>
        <p:blipFill>
          <a:blip r:embed="rId3"/>
          <a:stretch>
            <a:fillRect/>
          </a:stretch>
        </p:blipFill>
        <p:spPr>
          <a:xfrm>
            <a:off x="3211580" y="1459749"/>
            <a:ext cx="5768840" cy="5258256"/>
          </a:xfrm>
          <a:prstGeom prst="rect">
            <a:avLst/>
          </a:prstGeom>
        </p:spPr>
      </p:pic>
    </p:spTree>
    <p:extLst>
      <p:ext uri="{BB962C8B-B14F-4D97-AF65-F5344CB8AC3E}">
        <p14:creationId xmlns:p14="http://schemas.microsoft.com/office/powerpoint/2010/main" val="2591822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1077218"/>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5 SMASH EXAMPLE USE CASES——5.1 Example Use Case 1: </a:t>
            </a:r>
            <a:r>
              <a:rPr lang="en-US" altLang="zh-CN" sz="3200" b="1" dirty="0" err="1">
                <a:solidFill>
                  <a:srgbClr val="000000"/>
                </a:solidFill>
                <a:effectLst/>
                <a:latin typeface="Times New Roman" panose="02020603050405020304" pitchFamily="18" charset="0"/>
                <a:cs typeface="Times New Roman" panose="02020603050405020304" pitchFamily="18" charset="0"/>
              </a:rPr>
              <a:t>SpMV</a:t>
            </a:r>
            <a:endParaRPr lang="zh-CN" altLang="en-US" sz="32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2DD066CA-2360-41D4-8FDF-E7B7416A5D01}"/>
              </a:ext>
            </a:extLst>
          </p:cNvPr>
          <p:cNvPicPr>
            <a:picLocks noChangeAspect="1"/>
          </p:cNvPicPr>
          <p:nvPr/>
        </p:nvPicPr>
        <p:blipFill>
          <a:blip r:embed="rId3"/>
          <a:stretch>
            <a:fillRect/>
          </a:stretch>
        </p:blipFill>
        <p:spPr>
          <a:xfrm>
            <a:off x="363695" y="2057107"/>
            <a:ext cx="5959356" cy="3139712"/>
          </a:xfrm>
          <a:prstGeom prst="rect">
            <a:avLst/>
          </a:prstGeom>
        </p:spPr>
      </p:pic>
      <p:pic>
        <p:nvPicPr>
          <p:cNvPr id="7" name="图片 6">
            <a:extLst>
              <a:ext uri="{FF2B5EF4-FFF2-40B4-BE49-F238E27FC236}">
                <a16:creationId xmlns:a16="http://schemas.microsoft.com/office/drawing/2014/main" id="{EC1DC50F-AFCA-4C45-A77B-2BC4BA7FB452}"/>
              </a:ext>
            </a:extLst>
          </p:cNvPr>
          <p:cNvPicPr>
            <a:picLocks noChangeAspect="1"/>
          </p:cNvPicPr>
          <p:nvPr/>
        </p:nvPicPr>
        <p:blipFill>
          <a:blip r:embed="rId4"/>
          <a:stretch>
            <a:fillRect/>
          </a:stretch>
        </p:blipFill>
        <p:spPr>
          <a:xfrm>
            <a:off x="6217402" y="1361273"/>
            <a:ext cx="5974598" cy="5342083"/>
          </a:xfrm>
          <a:prstGeom prst="rect">
            <a:avLst/>
          </a:prstGeom>
        </p:spPr>
      </p:pic>
    </p:spTree>
    <p:extLst>
      <p:ext uri="{BB962C8B-B14F-4D97-AF65-F5344CB8AC3E}">
        <p14:creationId xmlns:p14="http://schemas.microsoft.com/office/powerpoint/2010/main" val="3621171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5.2 Example Use Case 2: </a:t>
            </a:r>
            <a:r>
              <a:rPr lang="en-US" altLang="zh-CN" sz="3200" b="1" dirty="0" err="1">
                <a:solidFill>
                  <a:srgbClr val="000000"/>
                </a:solidFill>
                <a:effectLst/>
                <a:latin typeface="Times New Roman" panose="02020603050405020304" pitchFamily="18" charset="0"/>
                <a:cs typeface="Times New Roman" panose="02020603050405020304" pitchFamily="18" charset="0"/>
              </a:rPr>
              <a:t>SpMM</a:t>
            </a:r>
            <a:endParaRPr lang="zh-CN" altLang="en-US" sz="32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47449BD6-55D4-49B4-9037-40A2FBCE9397}"/>
              </a:ext>
            </a:extLst>
          </p:cNvPr>
          <p:cNvPicPr>
            <a:picLocks noChangeAspect="1"/>
          </p:cNvPicPr>
          <p:nvPr/>
        </p:nvPicPr>
        <p:blipFill>
          <a:blip r:embed="rId3"/>
          <a:stretch>
            <a:fillRect/>
          </a:stretch>
        </p:blipFill>
        <p:spPr>
          <a:xfrm>
            <a:off x="98540" y="1798178"/>
            <a:ext cx="5997460" cy="3261643"/>
          </a:xfrm>
          <a:prstGeom prst="rect">
            <a:avLst/>
          </a:prstGeom>
        </p:spPr>
      </p:pic>
      <p:pic>
        <p:nvPicPr>
          <p:cNvPr id="8" name="图片 7">
            <a:extLst>
              <a:ext uri="{FF2B5EF4-FFF2-40B4-BE49-F238E27FC236}">
                <a16:creationId xmlns:a16="http://schemas.microsoft.com/office/drawing/2014/main" id="{110F4606-C06A-4435-B1DB-A7A171B3AA22}"/>
              </a:ext>
            </a:extLst>
          </p:cNvPr>
          <p:cNvPicPr>
            <a:picLocks noChangeAspect="1"/>
          </p:cNvPicPr>
          <p:nvPr/>
        </p:nvPicPr>
        <p:blipFill>
          <a:blip r:embed="rId4"/>
          <a:stretch>
            <a:fillRect/>
          </a:stretch>
        </p:blipFill>
        <p:spPr>
          <a:xfrm>
            <a:off x="6096001" y="1642311"/>
            <a:ext cx="6096000" cy="5006774"/>
          </a:xfrm>
          <a:prstGeom prst="rect">
            <a:avLst/>
          </a:prstGeom>
        </p:spPr>
      </p:pic>
    </p:spTree>
    <p:extLst>
      <p:ext uri="{BB962C8B-B14F-4D97-AF65-F5344CB8AC3E}">
        <p14:creationId xmlns:p14="http://schemas.microsoft.com/office/powerpoint/2010/main" val="429747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6 EXPERIMENTAL SETUP</a:t>
            </a:r>
            <a:endParaRPr lang="zh-CN" altLang="en-US" sz="32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536BE67D-4886-4852-B8E9-0C03AFE6C282}"/>
              </a:ext>
            </a:extLst>
          </p:cNvPr>
          <p:cNvSpPr txBox="1"/>
          <p:nvPr/>
        </p:nvSpPr>
        <p:spPr>
          <a:xfrm>
            <a:off x="2172734" y="1642311"/>
            <a:ext cx="7846531" cy="523220"/>
          </a:xfrm>
          <a:prstGeom prst="rect">
            <a:avLst/>
          </a:prstGeom>
          <a:noFill/>
        </p:spPr>
        <p:txBody>
          <a:bodyPr wrap="square">
            <a:spAutoFit/>
          </a:bodyPr>
          <a:lstStyle/>
          <a:p>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Workloads: Sparse Matrix Kernels. Graph Processing.</a:t>
            </a:r>
            <a:endParaRPr kumimoji="0" lang="en-US" altLang="zh-CN" sz="2800" b="0" i="0" u="none" strike="noStrike" kern="1200" cap="none" spc="0" normalizeH="0" baseline="0" noProof="0" dirty="0">
              <a:ln>
                <a:noFill/>
              </a:ln>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BC0C8447-388D-49A9-AB00-90B6E36FD0B7}"/>
              </a:ext>
            </a:extLst>
          </p:cNvPr>
          <p:cNvPicPr>
            <a:picLocks noChangeAspect="1"/>
          </p:cNvPicPr>
          <p:nvPr/>
        </p:nvPicPr>
        <p:blipFill>
          <a:blip r:embed="rId3"/>
          <a:stretch>
            <a:fillRect/>
          </a:stretch>
        </p:blipFill>
        <p:spPr>
          <a:xfrm>
            <a:off x="0" y="2054888"/>
            <a:ext cx="6836310" cy="3918794"/>
          </a:xfrm>
          <a:prstGeom prst="rect">
            <a:avLst/>
          </a:prstGeom>
        </p:spPr>
      </p:pic>
      <p:pic>
        <p:nvPicPr>
          <p:cNvPr id="9" name="图片 8">
            <a:extLst>
              <a:ext uri="{FF2B5EF4-FFF2-40B4-BE49-F238E27FC236}">
                <a16:creationId xmlns:a16="http://schemas.microsoft.com/office/drawing/2014/main" id="{0BB8C098-CC61-4D6C-9EF3-8A2ECE915E08}"/>
              </a:ext>
            </a:extLst>
          </p:cNvPr>
          <p:cNvPicPr>
            <a:picLocks noChangeAspect="1"/>
          </p:cNvPicPr>
          <p:nvPr/>
        </p:nvPicPr>
        <p:blipFill>
          <a:blip r:embed="rId4"/>
          <a:stretch>
            <a:fillRect/>
          </a:stretch>
        </p:blipFill>
        <p:spPr>
          <a:xfrm>
            <a:off x="6836310" y="2165531"/>
            <a:ext cx="5037257" cy="4478339"/>
          </a:xfrm>
          <a:prstGeom prst="rect">
            <a:avLst/>
          </a:prstGeom>
        </p:spPr>
      </p:pic>
      <p:pic>
        <p:nvPicPr>
          <p:cNvPr id="12" name="图片 11">
            <a:extLst>
              <a:ext uri="{FF2B5EF4-FFF2-40B4-BE49-F238E27FC236}">
                <a16:creationId xmlns:a16="http://schemas.microsoft.com/office/drawing/2014/main" id="{853E46DF-2E56-4A90-A6A6-DA02C78E7E41}"/>
              </a:ext>
            </a:extLst>
          </p:cNvPr>
          <p:cNvPicPr>
            <a:picLocks noChangeAspect="1"/>
          </p:cNvPicPr>
          <p:nvPr/>
        </p:nvPicPr>
        <p:blipFill>
          <a:blip r:embed="rId5"/>
          <a:stretch>
            <a:fillRect/>
          </a:stretch>
        </p:blipFill>
        <p:spPr>
          <a:xfrm>
            <a:off x="1642311" y="4334797"/>
            <a:ext cx="5037257" cy="2453853"/>
          </a:xfrm>
          <a:prstGeom prst="rect">
            <a:avLst/>
          </a:prstGeom>
        </p:spPr>
      </p:pic>
    </p:spTree>
    <p:extLst>
      <p:ext uri="{BB962C8B-B14F-4D97-AF65-F5344CB8AC3E}">
        <p14:creationId xmlns:p14="http://schemas.microsoft.com/office/powerpoint/2010/main" val="1026094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7 EVALUATION RESULTS</a:t>
            </a:r>
            <a:endParaRPr lang="zh-CN" altLang="en-US" sz="32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1996ED6-3921-4C81-963F-2C8A4824032C}"/>
              </a:ext>
            </a:extLst>
          </p:cNvPr>
          <p:cNvSpPr txBox="1"/>
          <p:nvPr/>
        </p:nvSpPr>
        <p:spPr>
          <a:xfrm>
            <a:off x="524471" y="1738634"/>
            <a:ext cx="11143058" cy="3108543"/>
          </a:xfrm>
          <a:prstGeom prst="rect">
            <a:avLst/>
          </a:prstGeom>
          <a:noFill/>
        </p:spPr>
        <p:txBody>
          <a:bodyPr wrap="square">
            <a:spAutoFit/>
          </a:bodyPr>
          <a:lstStyle/>
          <a:p>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We evaluate five different mechanisms: (</a:t>
            </a:r>
            <a:r>
              <a:rPr lang="en-US" altLang="zh-CN" sz="2800" dirty="0" err="1">
                <a:latin typeface="Times New Roman" panose="02020603050405020304" pitchFamily="18" charset="0"/>
                <a:ea typeface="等线" panose="02010600030101010101" pitchFamily="2" charset="-122"/>
                <a:cs typeface="Times New Roman" panose="02020603050405020304" pitchFamily="18" charset="0"/>
              </a:rPr>
              <a:t>i</a:t>
            </a:r>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 TACO-CSR: The CSR-based implementation from the TACO library; (ii) TACO-BCSR: The BCSR-based implementation from the TACO library; (iii) MKL-CSR: CSR-based </a:t>
            </a:r>
            <a:r>
              <a:rPr lang="en-US" altLang="zh-CN" sz="2800" dirty="0" err="1">
                <a:latin typeface="Times New Roman" panose="02020603050405020304" pitchFamily="18" charset="0"/>
                <a:ea typeface="等线" panose="02010600030101010101" pitchFamily="2" charset="-122"/>
                <a:cs typeface="Times New Roman" panose="02020603050405020304" pitchFamily="18" charset="0"/>
              </a:rPr>
              <a:t>SpMV</a:t>
            </a:r>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 and </a:t>
            </a:r>
            <a:r>
              <a:rPr lang="en-US" altLang="zh-CN" sz="2800" dirty="0" err="1">
                <a:latin typeface="Times New Roman" panose="02020603050405020304" pitchFamily="18" charset="0"/>
                <a:ea typeface="等线" panose="02010600030101010101" pitchFamily="2" charset="-122"/>
                <a:cs typeface="Times New Roman" panose="02020603050405020304" pitchFamily="18" charset="0"/>
              </a:rPr>
              <a:t>SpMM</a:t>
            </a:r>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 implementations from Intel MKL ; (iv) Software-only SMASH: SMASH’s hierarchical bitmap encoding implemented purely in software without the BMU; and (iv) SMASH: our complete proposed </a:t>
            </a:r>
            <a:r>
              <a:rPr lang="en-US" altLang="zh-CN" sz="2800" dirty="0" err="1">
                <a:latin typeface="Times New Roman" panose="02020603050405020304" pitchFamily="18" charset="0"/>
                <a:ea typeface="等线" panose="02010600030101010101" pitchFamily="2" charset="-122"/>
                <a:cs typeface="Times New Roman" panose="02020603050405020304" pitchFamily="18" charset="0"/>
              </a:rPr>
              <a:t>scheme,with</a:t>
            </a:r>
            <a:r>
              <a:rPr lang="en-US" altLang="zh-CN" sz="2800" dirty="0">
                <a:latin typeface="Times New Roman" panose="02020603050405020304" pitchFamily="18" charset="0"/>
                <a:ea typeface="等线" panose="02010600030101010101" pitchFamily="2" charset="-122"/>
                <a:cs typeface="Times New Roman" panose="02020603050405020304" pitchFamily="18" charset="0"/>
              </a:rPr>
              <a:t> the hierarchical bitmap encoding and the BMU.</a:t>
            </a:r>
            <a:endParaRPr kumimoji="0" lang="en-US" altLang="zh-CN" sz="2800" b="0" i="0" u="none" strike="noStrike" kern="1200" cap="none" spc="0" normalizeH="0" baseline="0" noProof="0" dirty="0">
              <a:ln>
                <a:noFill/>
              </a:ln>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73774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7.1 Software-only Approaches</a:t>
            </a:r>
            <a:endParaRPr lang="zh-CN" altLang="en-US" sz="32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CAA5E3DD-3961-49BE-A15A-274DF2DA28D7}"/>
              </a:ext>
            </a:extLst>
          </p:cNvPr>
          <p:cNvPicPr>
            <a:picLocks noChangeAspect="1"/>
          </p:cNvPicPr>
          <p:nvPr/>
        </p:nvPicPr>
        <p:blipFill>
          <a:blip r:embed="rId3"/>
          <a:stretch>
            <a:fillRect/>
          </a:stretch>
        </p:blipFill>
        <p:spPr>
          <a:xfrm>
            <a:off x="1078035" y="1642311"/>
            <a:ext cx="10035930" cy="4815741"/>
          </a:xfrm>
          <a:prstGeom prst="rect">
            <a:avLst/>
          </a:prstGeom>
        </p:spPr>
      </p:pic>
    </p:spTree>
    <p:extLst>
      <p:ext uri="{BB962C8B-B14F-4D97-AF65-F5344CB8AC3E}">
        <p14:creationId xmlns:p14="http://schemas.microsoft.com/office/powerpoint/2010/main" val="1457126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7.2 Sparse Matrix Kernels</a:t>
            </a:r>
            <a:endParaRPr lang="zh-CN" altLang="en-US" sz="32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5119063B-687B-470A-A45B-3F249B4F26A3}"/>
              </a:ext>
            </a:extLst>
          </p:cNvPr>
          <p:cNvPicPr>
            <a:picLocks noChangeAspect="1"/>
          </p:cNvPicPr>
          <p:nvPr/>
        </p:nvPicPr>
        <p:blipFill>
          <a:blip r:embed="rId3"/>
          <a:stretch>
            <a:fillRect/>
          </a:stretch>
        </p:blipFill>
        <p:spPr>
          <a:xfrm>
            <a:off x="2255187" y="1642311"/>
            <a:ext cx="7681626" cy="3627434"/>
          </a:xfrm>
          <a:prstGeom prst="rect">
            <a:avLst/>
          </a:prstGeom>
        </p:spPr>
      </p:pic>
    </p:spTree>
    <p:extLst>
      <p:ext uri="{BB962C8B-B14F-4D97-AF65-F5344CB8AC3E}">
        <p14:creationId xmlns:p14="http://schemas.microsoft.com/office/powerpoint/2010/main" val="1228996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7.2 Sparse Matrix Kernels</a:t>
            </a:r>
            <a:endParaRPr lang="zh-CN" altLang="en-US" sz="32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ECA485B8-CB46-42DA-B17C-866C6DDCD16F}"/>
              </a:ext>
            </a:extLst>
          </p:cNvPr>
          <p:cNvPicPr>
            <a:picLocks noChangeAspect="1"/>
          </p:cNvPicPr>
          <p:nvPr/>
        </p:nvPicPr>
        <p:blipFill>
          <a:blip r:embed="rId3"/>
          <a:stretch>
            <a:fillRect/>
          </a:stretch>
        </p:blipFill>
        <p:spPr>
          <a:xfrm>
            <a:off x="2186601" y="1797807"/>
            <a:ext cx="7818798" cy="3696020"/>
          </a:xfrm>
          <a:prstGeom prst="rect">
            <a:avLst/>
          </a:prstGeom>
        </p:spPr>
      </p:pic>
    </p:spTree>
    <p:extLst>
      <p:ext uri="{BB962C8B-B14F-4D97-AF65-F5344CB8AC3E}">
        <p14:creationId xmlns:p14="http://schemas.microsoft.com/office/powerpoint/2010/main" val="2100307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4" y="559545"/>
            <a:ext cx="9631838"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1 INTRODUCTION</a:t>
            </a:r>
            <a:endParaRPr lang="zh-CN" altLang="en-US" sz="32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FA7611CF-FBE9-414B-9C92-B39510A22746}"/>
              </a:ext>
            </a:extLst>
          </p:cNvPr>
          <p:cNvSpPr txBox="1"/>
          <p:nvPr/>
        </p:nvSpPr>
        <p:spPr>
          <a:xfrm>
            <a:off x="643105" y="1874728"/>
            <a:ext cx="10905789" cy="3108543"/>
          </a:xfrm>
          <a:prstGeom prst="rect">
            <a:avLst/>
          </a:prstGeom>
          <a:noFill/>
        </p:spPr>
        <p:txBody>
          <a:bodyPr wrap="square" rtlCol="0">
            <a:spAutoFit/>
          </a:bodyPr>
          <a:lstStyle/>
          <a:p>
            <a:r>
              <a:rPr lang="en-US" altLang="zh-CN" sz="2800" dirty="0">
                <a:solidFill>
                  <a:srgbClr val="000000"/>
                </a:solidFill>
                <a:latin typeface="Times New Roman" panose="02020603050405020304" pitchFamily="18" charset="0"/>
                <a:cs typeface="Times New Roman" panose="02020603050405020304" pitchFamily="18" charset="0"/>
              </a:rPr>
              <a:t>Prior works take </a:t>
            </a:r>
            <a:r>
              <a:rPr lang="en-US" altLang="zh-CN" sz="2800" dirty="0">
                <a:solidFill>
                  <a:srgbClr val="FF0000"/>
                </a:solidFill>
                <a:latin typeface="Times New Roman" panose="02020603050405020304" pitchFamily="18" charset="0"/>
                <a:cs typeface="Times New Roman" panose="02020603050405020304" pitchFamily="18" charset="0"/>
              </a:rPr>
              <a:t>two</a:t>
            </a:r>
            <a:r>
              <a:rPr lang="en-US" altLang="zh-CN" sz="2800" dirty="0">
                <a:solidFill>
                  <a:srgbClr val="000000"/>
                </a:solidFill>
                <a:latin typeface="Times New Roman" panose="02020603050405020304" pitchFamily="18" charset="0"/>
                <a:cs typeface="Times New Roman" panose="02020603050405020304" pitchFamily="18" charset="0"/>
              </a:rPr>
              <a:t> major approaches to designing such compression schemes. </a:t>
            </a:r>
          </a:p>
          <a:p>
            <a:r>
              <a:rPr lang="en-US" altLang="zh-CN" sz="2800" dirty="0">
                <a:solidFill>
                  <a:srgbClr val="000000"/>
                </a:solidFill>
                <a:latin typeface="Times New Roman" panose="02020603050405020304" pitchFamily="18" charset="0"/>
                <a:cs typeface="Times New Roman" panose="02020603050405020304" pitchFamily="18" charset="0"/>
              </a:rPr>
              <a:t>The </a:t>
            </a:r>
            <a:r>
              <a:rPr lang="en-US" altLang="zh-CN" sz="2800" dirty="0">
                <a:solidFill>
                  <a:srgbClr val="FF0000"/>
                </a:solidFill>
                <a:latin typeface="Times New Roman" panose="02020603050405020304" pitchFamily="18" charset="0"/>
                <a:cs typeface="Times New Roman" panose="02020603050405020304" pitchFamily="18" charset="0"/>
              </a:rPr>
              <a:t>first</a:t>
            </a:r>
            <a:r>
              <a:rPr lang="en-US" altLang="zh-CN" sz="2800" dirty="0">
                <a:solidFill>
                  <a:srgbClr val="000000"/>
                </a:solidFill>
                <a:latin typeface="Times New Roman" panose="02020603050405020304" pitchFamily="18" charset="0"/>
                <a:cs typeface="Times New Roman" panose="02020603050405020304" pitchFamily="18" charset="0"/>
              </a:rPr>
              <a:t> approach is to devise general compression formats or encodings:</a:t>
            </a:r>
          </a:p>
          <a:p>
            <a:r>
              <a:rPr lang="en-US" altLang="zh-CN" sz="2800" dirty="0">
                <a:latin typeface="Times New Roman" panose="02020603050405020304" pitchFamily="18" charset="0"/>
                <a:cs typeface="Times New Roman" panose="02020603050405020304" pitchFamily="18" charset="0"/>
              </a:rPr>
              <a:t>store the non-zero elements and their positions using additional data structures and different encodings.</a:t>
            </a:r>
          </a:p>
          <a:p>
            <a:r>
              <a:rPr lang="en-US" altLang="zh-CN" sz="2800" dirty="0">
                <a:latin typeface="Times New Roman" panose="02020603050405020304" pitchFamily="18" charset="0"/>
                <a:cs typeface="Times New Roman" panose="02020603050405020304" pitchFamily="18" charset="0"/>
              </a:rPr>
              <a:t>The </a:t>
            </a:r>
            <a:r>
              <a:rPr lang="en-US" altLang="zh-CN" sz="2800" dirty="0">
                <a:solidFill>
                  <a:srgbClr val="FF0000"/>
                </a:solidFill>
                <a:latin typeface="Times New Roman" panose="02020603050405020304" pitchFamily="18" charset="0"/>
                <a:cs typeface="Times New Roman" panose="02020603050405020304" pitchFamily="18" charset="0"/>
              </a:rPr>
              <a:t>second</a:t>
            </a:r>
            <a:r>
              <a:rPr lang="en-US" altLang="zh-CN" sz="2800" dirty="0">
                <a:latin typeface="Times New Roman" panose="02020603050405020304" pitchFamily="18" charset="0"/>
                <a:cs typeface="Times New Roman" panose="02020603050405020304" pitchFamily="18" charset="0"/>
              </a:rPr>
              <a:t> approach is to leverage a certain known structure in a given type of sparse matrix.</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1114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7.2 Sparse Matrix Kernels</a:t>
            </a:r>
            <a:endParaRPr lang="zh-CN" altLang="en-US" sz="32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483BC524-34F0-4E69-9C21-4E2EFBE2F515}"/>
              </a:ext>
            </a:extLst>
          </p:cNvPr>
          <p:cNvPicPr>
            <a:picLocks noChangeAspect="1"/>
          </p:cNvPicPr>
          <p:nvPr/>
        </p:nvPicPr>
        <p:blipFill>
          <a:blip r:embed="rId3"/>
          <a:stretch>
            <a:fillRect/>
          </a:stretch>
        </p:blipFill>
        <p:spPr>
          <a:xfrm>
            <a:off x="3206750" y="1174591"/>
            <a:ext cx="5778499" cy="5683409"/>
          </a:xfrm>
          <a:prstGeom prst="rect">
            <a:avLst/>
          </a:prstGeom>
        </p:spPr>
      </p:pic>
    </p:spTree>
    <p:extLst>
      <p:ext uri="{BB962C8B-B14F-4D97-AF65-F5344CB8AC3E}">
        <p14:creationId xmlns:p14="http://schemas.microsoft.com/office/powerpoint/2010/main" val="3220717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7.3 Graph Applications</a:t>
            </a:r>
            <a:endParaRPr lang="zh-CN" altLang="en-US" sz="32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BF9C6C9-25F1-4285-A33E-89653FEA05D8}"/>
              </a:ext>
            </a:extLst>
          </p:cNvPr>
          <p:cNvPicPr>
            <a:picLocks noChangeAspect="1"/>
          </p:cNvPicPr>
          <p:nvPr/>
        </p:nvPicPr>
        <p:blipFill>
          <a:blip r:embed="rId3"/>
          <a:stretch>
            <a:fillRect/>
          </a:stretch>
        </p:blipFill>
        <p:spPr>
          <a:xfrm>
            <a:off x="1961113" y="1351322"/>
            <a:ext cx="8269774" cy="4155356"/>
          </a:xfrm>
          <a:prstGeom prst="rect">
            <a:avLst/>
          </a:prstGeom>
        </p:spPr>
      </p:pic>
    </p:spTree>
    <p:extLst>
      <p:ext uri="{BB962C8B-B14F-4D97-AF65-F5344CB8AC3E}">
        <p14:creationId xmlns:p14="http://schemas.microsoft.com/office/powerpoint/2010/main" val="1953682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3" y="559545"/>
            <a:ext cx="10140885"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7.4 Storage Efficiency</a:t>
            </a:r>
            <a:endParaRPr lang="zh-CN" altLang="en-US" sz="32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94D4EC0F-06B0-41F8-91C8-45F5425399DA}"/>
              </a:ext>
            </a:extLst>
          </p:cNvPr>
          <p:cNvPicPr>
            <a:picLocks noChangeAspect="1"/>
          </p:cNvPicPr>
          <p:nvPr/>
        </p:nvPicPr>
        <p:blipFill>
          <a:blip r:embed="rId3"/>
          <a:stretch>
            <a:fillRect/>
          </a:stretch>
        </p:blipFill>
        <p:spPr>
          <a:xfrm>
            <a:off x="1961608" y="1269401"/>
            <a:ext cx="8268783" cy="4319198"/>
          </a:xfrm>
          <a:prstGeom prst="rect">
            <a:avLst/>
          </a:prstGeom>
        </p:spPr>
      </p:pic>
    </p:spTree>
    <p:extLst>
      <p:ext uri="{BB962C8B-B14F-4D97-AF65-F5344CB8AC3E}">
        <p14:creationId xmlns:p14="http://schemas.microsoft.com/office/powerpoint/2010/main" val="3342718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4" y="559545"/>
            <a:ext cx="9631838"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1 INTRODUCTION</a:t>
            </a:r>
            <a:endParaRPr lang="zh-CN" altLang="en-US" sz="32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FA7611CF-FBE9-414B-9C92-B39510A22746}"/>
              </a:ext>
            </a:extLst>
          </p:cNvPr>
          <p:cNvSpPr txBox="1"/>
          <p:nvPr/>
        </p:nvSpPr>
        <p:spPr>
          <a:xfrm>
            <a:off x="643105" y="2006703"/>
            <a:ext cx="10905789" cy="3108543"/>
          </a:xfrm>
          <a:prstGeom prst="rect">
            <a:avLst/>
          </a:prstGeom>
          <a:noFill/>
        </p:spPr>
        <p:txBody>
          <a:bodyPr wrap="square" rtlCol="0">
            <a:spAutoFit/>
          </a:bodyPr>
          <a:lstStyle/>
          <a:p>
            <a:r>
              <a:rPr lang="en-US" altLang="zh-CN" sz="2800" dirty="0">
                <a:solidFill>
                  <a:srgbClr val="FF0000"/>
                </a:solidFill>
                <a:latin typeface="Times New Roman" panose="02020603050405020304" pitchFamily="18" charset="0"/>
                <a:cs typeface="Times New Roman" panose="02020603050405020304" pitchFamily="18" charset="0"/>
              </a:rPr>
              <a:t>GOAL</a:t>
            </a:r>
            <a:r>
              <a:rPr lang="en-US" altLang="zh-CN" sz="2800" dirty="0">
                <a:solidFill>
                  <a:srgbClr val="000000"/>
                </a:solidFill>
                <a:latin typeface="Times New Roman" panose="02020603050405020304" pitchFamily="18" charset="0"/>
                <a:cs typeface="Times New Roman" panose="02020603050405020304" pitchFamily="18" charset="0"/>
              </a:rPr>
              <a:t>:</a:t>
            </a:r>
          </a:p>
          <a:p>
            <a:r>
              <a:rPr lang="en-US" altLang="zh-CN" sz="2800" dirty="0">
                <a:solidFill>
                  <a:srgbClr val="000000"/>
                </a:solidFill>
                <a:latin typeface="Times New Roman" panose="02020603050405020304" pitchFamily="18" charset="0"/>
                <a:cs typeface="Times New Roman" panose="02020603050405020304" pitchFamily="18" charset="0"/>
              </a:rPr>
              <a:t>three major requirements: </a:t>
            </a:r>
          </a:p>
          <a:p>
            <a:pPr marL="514350" indent="-514350">
              <a:buAutoNum type="arabicParenR"/>
            </a:pPr>
            <a:r>
              <a:rPr lang="en-US" altLang="zh-CN" sz="2800" dirty="0">
                <a:solidFill>
                  <a:srgbClr val="000000"/>
                </a:solidFill>
                <a:latin typeface="Times New Roman" panose="02020603050405020304" pitchFamily="18" charset="0"/>
                <a:cs typeface="Times New Roman" panose="02020603050405020304" pitchFamily="18" charset="0"/>
              </a:rPr>
              <a:t>high computation and storage efficiency </a:t>
            </a:r>
          </a:p>
          <a:p>
            <a:pPr marL="514350" indent="-514350">
              <a:buAutoNum type="arabicParenR"/>
            </a:pPr>
            <a:r>
              <a:rPr lang="en-US" altLang="zh-CN" sz="2800" dirty="0">
                <a:solidFill>
                  <a:srgbClr val="000000"/>
                </a:solidFill>
                <a:latin typeface="Times New Roman" panose="02020603050405020304" pitchFamily="18" charset="0"/>
                <a:cs typeface="Times New Roman" panose="02020603050405020304" pitchFamily="18" charset="0"/>
              </a:rPr>
              <a:t>minimal overheads from the compression scheme (e.g., efficient discovery of non-zero elements) </a:t>
            </a:r>
          </a:p>
          <a:p>
            <a:pPr marL="514350" indent="-514350">
              <a:buAutoNum type="arabicParenR"/>
            </a:pPr>
            <a:r>
              <a:rPr lang="en-US" altLang="zh-CN" sz="2800" dirty="0">
                <a:solidFill>
                  <a:srgbClr val="000000"/>
                </a:solidFill>
                <a:latin typeface="Times New Roman" panose="02020603050405020304" pitchFamily="18" charset="0"/>
                <a:cs typeface="Times New Roman" panose="02020603050405020304" pitchFamily="18" charset="0"/>
              </a:rPr>
              <a:t>generality and applicability to any sparse matrix, regardless of its structure or the extent of its sparsity.</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8178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4" y="559545"/>
            <a:ext cx="9631838" cy="584775"/>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1 INTRODUCTION</a:t>
            </a:r>
            <a:endParaRPr lang="zh-CN" altLang="en-US" sz="32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FA7611CF-FBE9-414B-9C92-B39510A22746}"/>
              </a:ext>
            </a:extLst>
          </p:cNvPr>
          <p:cNvSpPr txBox="1"/>
          <p:nvPr/>
        </p:nvSpPr>
        <p:spPr>
          <a:xfrm>
            <a:off x="643105" y="2082118"/>
            <a:ext cx="10905789" cy="3539430"/>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We propose </a:t>
            </a:r>
            <a:r>
              <a:rPr lang="en-US" altLang="zh-CN" sz="2800" dirty="0">
                <a:solidFill>
                  <a:srgbClr val="FF0000"/>
                </a:solidFill>
                <a:latin typeface="Times New Roman" panose="02020603050405020304" pitchFamily="18" charset="0"/>
                <a:cs typeface="Times New Roman" panose="02020603050405020304" pitchFamily="18" charset="0"/>
              </a:rPr>
              <a:t>SMASH</a:t>
            </a:r>
            <a:r>
              <a:rPr lang="en-US" altLang="zh-CN" sz="2800" dirty="0">
                <a:latin typeface="Times New Roman" panose="02020603050405020304" pitchFamily="18" charset="0"/>
                <a:cs typeface="Times New Roman" panose="02020603050405020304" pitchFamily="18" charset="0"/>
              </a:rPr>
              <a:t> (Sparse </a:t>
            </a:r>
            <a:r>
              <a:rPr lang="en-US" altLang="zh-CN" sz="2800" dirty="0" err="1">
                <a:latin typeface="Times New Roman" panose="02020603050405020304" pitchFamily="18" charset="0"/>
                <a:cs typeface="Times New Roman" panose="02020603050405020304" pitchFamily="18" charset="0"/>
              </a:rPr>
              <a:t>MAtrix</a:t>
            </a:r>
            <a:r>
              <a:rPr lang="en-US" altLang="zh-CN" sz="2800" dirty="0">
                <a:latin typeface="Times New Roman" panose="02020603050405020304" pitchFamily="18" charset="0"/>
                <a:cs typeface="Times New Roman" panose="02020603050405020304" pitchFamily="18" charset="0"/>
              </a:rPr>
              <a:t> Software/Hardware), a general hardware-software cooperative mechanism that efficiently compresses and operates on sparse matrices. The key construct behind SMASH is the use of efficiently encoded hierarchical bitmaps to express sparsity, where each bit represents a region of non-zero values.</a:t>
            </a:r>
          </a:p>
          <a:p>
            <a:r>
              <a:rPr lang="en-US" altLang="zh-CN" sz="2800" dirty="0">
                <a:latin typeface="Times New Roman" panose="02020603050405020304" pitchFamily="18" charset="0"/>
                <a:cs typeface="Times New Roman" panose="02020603050405020304" pitchFamily="18" charset="0"/>
              </a:rPr>
              <a:t>On the hardware side, the bitmap representation allows us to use a lightweight hardware unit, the Bitmap Management Unit (BMU), to perform highly-efficient scans of the bitmap hierarchy.</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654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4" y="559545"/>
            <a:ext cx="9631838" cy="1077218"/>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2 MOTIVATION——2.1 Compressed Storage Formats</a:t>
            </a:r>
            <a:endParaRPr lang="zh-CN" altLang="en-US" sz="32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FA7611CF-FBE9-414B-9C92-B39510A22746}"/>
              </a:ext>
            </a:extLst>
          </p:cNvPr>
          <p:cNvSpPr txBox="1"/>
          <p:nvPr/>
        </p:nvSpPr>
        <p:spPr>
          <a:xfrm>
            <a:off x="643105" y="2082118"/>
            <a:ext cx="10905789" cy="1384995"/>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The Compressed Sparse Row (CSR) format is widely used in many libraries that involve sparse matrix. </a:t>
            </a:r>
          </a:p>
          <a:p>
            <a:r>
              <a:rPr lang="en-US" altLang="zh-CN" sz="2800" dirty="0">
                <a:latin typeface="Times New Roman" panose="02020603050405020304" pitchFamily="18" charset="0"/>
                <a:cs typeface="Times New Roman" panose="02020603050405020304" pitchFamily="18" charset="0"/>
              </a:rPr>
              <a:t>It consists of </a:t>
            </a:r>
            <a:r>
              <a:rPr lang="en-US" altLang="zh-CN" sz="2800" dirty="0">
                <a:solidFill>
                  <a:srgbClr val="FF0000"/>
                </a:solidFill>
                <a:latin typeface="Times New Roman" panose="02020603050405020304" pitchFamily="18" charset="0"/>
                <a:cs typeface="Times New Roman" panose="02020603050405020304" pitchFamily="18" charset="0"/>
              </a:rPr>
              <a:t>three one-dimensional arrays</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row_ptr</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col_ind</a:t>
            </a:r>
            <a:r>
              <a:rPr lang="en-US" altLang="zh-CN" sz="2800" dirty="0">
                <a:latin typeface="Times New Roman" panose="02020603050405020304" pitchFamily="18" charset="0"/>
                <a:cs typeface="Times New Roman" panose="02020603050405020304" pitchFamily="18" charset="0"/>
              </a:rPr>
              <a:t>, and values. </a:t>
            </a:r>
          </a:p>
        </p:txBody>
      </p:sp>
      <p:pic>
        <p:nvPicPr>
          <p:cNvPr id="3" name="图片 2">
            <a:extLst>
              <a:ext uri="{FF2B5EF4-FFF2-40B4-BE49-F238E27FC236}">
                <a16:creationId xmlns:a16="http://schemas.microsoft.com/office/drawing/2014/main" id="{D9F72AC0-BFCF-4D61-B19B-436B894C2B59}"/>
              </a:ext>
            </a:extLst>
          </p:cNvPr>
          <p:cNvPicPr>
            <a:picLocks noChangeAspect="1"/>
          </p:cNvPicPr>
          <p:nvPr/>
        </p:nvPicPr>
        <p:blipFill>
          <a:blip r:embed="rId3"/>
          <a:stretch>
            <a:fillRect/>
          </a:stretch>
        </p:blipFill>
        <p:spPr>
          <a:xfrm>
            <a:off x="2397089" y="3467113"/>
            <a:ext cx="7397820" cy="3358284"/>
          </a:xfrm>
          <a:prstGeom prst="rect">
            <a:avLst/>
          </a:prstGeom>
        </p:spPr>
      </p:pic>
    </p:spTree>
    <p:extLst>
      <p:ext uri="{BB962C8B-B14F-4D97-AF65-F5344CB8AC3E}">
        <p14:creationId xmlns:p14="http://schemas.microsoft.com/office/powerpoint/2010/main" val="3158911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4" y="559545"/>
            <a:ext cx="9631838" cy="1077218"/>
          </a:xfrm>
          <a:prstGeom prst="rect">
            <a:avLst/>
          </a:prstGeom>
          <a:noFill/>
        </p:spPr>
        <p:txBody>
          <a:bodyPr wrap="square">
            <a:spAutoFit/>
          </a:bodyPr>
          <a:lstStyle/>
          <a:p>
            <a:r>
              <a:rPr lang="en-US" altLang="zh-CN" sz="3200" b="1" dirty="0">
                <a:solidFill>
                  <a:srgbClr val="000000"/>
                </a:solidFill>
                <a:effectLst/>
                <a:latin typeface="Times New Roman" panose="02020603050405020304" pitchFamily="18" charset="0"/>
                <a:cs typeface="Times New Roman" panose="02020603050405020304" pitchFamily="18" charset="0"/>
              </a:rPr>
              <a:t>2 MOTIVATION——2.1 Compressed Storage Formats</a:t>
            </a:r>
            <a:endParaRPr lang="zh-CN" altLang="en-US" sz="32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FA7611CF-FBE9-414B-9C92-B39510A22746}"/>
              </a:ext>
            </a:extLst>
          </p:cNvPr>
          <p:cNvSpPr txBox="1"/>
          <p:nvPr/>
        </p:nvSpPr>
        <p:spPr>
          <a:xfrm>
            <a:off x="643105" y="2091545"/>
            <a:ext cx="10905789" cy="2246769"/>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However, CSR and schemes with CSR-like structures have one major requirement: in order to determine where the non-zero elements are located in the original </a:t>
            </a:r>
            <a:r>
              <a:rPr lang="en-US" altLang="zh-CN" sz="2800" dirty="0" err="1">
                <a:latin typeface="Times New Roman" panose="02020603050405020304" pitchFamily="18" charset="0"/>
                <a:cs typeface="Times New Roman" panose="02020603050405020304" pitchFamily="18" charset="0"/>
              </a:rPr>
              <a:t>matrix,the</a:t>
            </a:r>
            <a:r>
              <a:rPr lang="en-US" altLang="zh-CN" sz="2800" dirty="0">
                <a:latin typeface="Times New Roman" panose="02020603050405020304" pitchFamily="18" charset="0"/>
                <a:cs typeface="Times New Roman" panose="02020603050405020304" pitchFamily="18" charset="0"/>
              </a:rPr>
              <a:t> corresponding indices need to be retrieved from the </a:t>
            </a:r>
            <a:r>
              <a:rPr lang="en-US" altLang="zh-CN" sz="2800" dirty="0" err="1">
                <a:latin typeface="Times New Roman" panose="02020603050405020304" pitchFamily="18" charset="0"/>
                <a:cs typeface="Times New Roman" panose="02020603050405020304" pitchFamily="18" charset="0"/>
              </a:rPr>
              <a:t>row_ptr</a:t>
            </a:r>
            <a:r>
              <a:rPr lang="en-US" altLang="zh-CN" sz="2800" dirty="0">
                <a:latin typeface="Times New Roman" panose="02020603050405020304" pitchFamily="18" charset="0"/>
                <a:cs typeface="Times New Roman" panose="02020603050405020304" pitchFamily="18" charset="0"/>
              </a:rPr>
              <a:t> and </a:t>
            </a:r>
            <a:r>
              <a:rPr lang="en-US" altLang="zh-CN" sz="2800" dirty="0" err="1">
                <a:latin typeface="Times New Roman" panose="02020603050405020304" pitchFamily="18" charset="0"/>
                <a:cs typeface="Times New Roman" panose="02020603050405020304" pitchFamily="18" charset="0"/>
              </a:rPr>
              <a:t>col_ind</a:t>
            </a:r>
            <a:r>
              <a:rPr lang="en-US" altLang="zh-CN" sz="2800" dirty="0">
                <a:latin typeface="Times New Roman" panose="02020603050405020304" pitchFamily="18" charset="0"/>
                <a:cs typeface="Times New Roman" panose="02020603050405020304" pitchFamily="18" charset="0"/>
              </a:rPr>
              <a:t> data structures. Accessing these data structures adds many additional instructions overheads.</a:t>
            </a:r>
          </a:p>
        </p:txBody>
      </p:sp>
    </p:spTree>
    <p:extLst>
      <p:ext uri="{BB962C8B-B14F-4D97-AF65-F5344CB8AC3E}">
        <p14:creationId xmlns:p14="http://schemas.microsoft.com/office/powerpoint/2010/main" val="25040582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4" y="559545"/>
            <a:ext cx="9631838" cy="584775"/>
          </a:xfrm>
          <a:prstGeom prst="rect">
            <a:avLst/>
          </a:prstGeom>
          <a:noFill/>
        </p:spPr>
        <p:txBody>
          <a:bodyPr wrap="square">
            <a:spAutoFit/>
          </a:bodyPr>
          <a:lstStyle/>
          <a:p>
            <a:r>
              <a:rPr lang="fr-FR" altLang="zh-CN" sz="3200" b="1" dirty="0">
                <a:solidFill>
                  <a:srgbClr val="000000"/>
                </a:solidFill>
                <a:effectLst/>
                <a:latin typeface="Times New Roman" panose="02020603050405020304" pitchFamily="18" charset="0"/>
                <a:cs typeface="Times New Roman" panose="02020603050405020304" pitchFamily="18" charset="0"/>
              </a:rPr>
              <a:t>2.1.1 Sparse Matrix Vector Multiplication (SpMV).</a:t>
            </a:r>
            <a:endParaRPr lang="zh-CN" altLang="en-US" sz="32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C87A2653-D679-43C8-BC30-A6FAE0C3E204}"/>
              </a:ext>
            </a:extLst>
          </p:cNvPr>
          <p:cNvPicPr>
            <a:picLocks noChangeAspect="1"/>
          </p:cNvPicPr>
          <p:nvPr/>
        </p:nvPicPr>
        <p:blipFill>
          <a:blip r:embed="rId3"/>
          <a:stretch>
            <a:fillRect/>
          </a:stretch>
        </p:blipFill>
        <p:spPr>
          <a:xfrm>
            <a:off x="1384557" y="2088318"/>
            <a:ext cx="9422886" cy="2844645"/>
          </a:xfrm>
          <a:prstGeom prst="rect">
            <a:avLst/>
          </a:prstGeom>
        </p:spPr>
      </p:pic>
    </p:spTree>
    <p:extLst>
      <p:ext uri="{BB962C8B-B14F-4D97-AF65-F5344CB8AC3E}">
        <p14:creationId xmlns:p14="http://schemas.microsoft.com/office/powerpoint/2010/main" val="3952622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B6F0AF19-703E-40AB-A479-94F204B12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642311" cy="1642311"/>
          </a:xfrm>
          <a:prstGeom prst="rect">
            <a:avLst/>
          </a:prstGeom>
        </p:spPr>
      </p:pic>
      <p:sp>
        <p:nvSpPr>
          <p:cNvPr id="10" name="文本框 9">
            <a:extLst>
              <a:ext uri="{FF2B5EF4-FFF2-40B4-BE49-F238E27FC236}">
                <a16:creationId xmlns:a16="http://schemas.microsoft.com/office/drawing/2014/main" id="{A6379F3C-E733-4666-9DAC-00BD9B9384BC}"/>
              </a:ext>
            </a:extLst>
          </p:cNvPr>
          <p:cNvSpPr txBox="1"/>
          <p:nvPr/>
        </p:nvSpPr>
        <p:spPr>
          <a:xfrm>
            <a:off x="1925424" y="559545"/>
            <a:ext cx="9631838" cy="584775"/>
          </a:xfrm>
          <a:prstGeom prst="rect">
            <a:avLst/>
          </a:prstGeom>
          <a:noFill/>
        </p:spPr>
        <p:txBody>
          <a:bodyPr wrap="square">
            <a:spAutoFit/>
          </a:bodyPr>
          <a:lstStyle/>
          <a:p>
            <a:r>
              <a:rPr lang="fr-FR" altLang="zh-CN" sz="3200" b="1" dirty="0">
                <a:solidFill>
                  <a:srgbClr val="000000"/>
                </a:solidFill>
                <a:effectLst/>
                <a:latin typeface="Times New Roman" panose="02020603050405020304" pitchFamily="18" charset="0"/>
                <a:cs typeface="Times New Roman" panose="02020603050405020304" pitchFamily="18" charset="0"/>
              </a:rPr>
              <a:t>2.1.2 Sparse Matrix Matrix Multiplication (SpMM).</a:t>
            </a:r>
            <a:endParaRPr lang="zh-CN" altLang="en-US" sz="32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8DD71E1E-1FC2-480E-82EF-63425E68DB59}"/>
              </a:ext>
            </a:extLst>
          </p:cNvPr>
          <p:cNvPicPr>
            <a:picLocks noChangeAspect="1"/>
          </p:cNvPicPr>
          <p:nvPr/>
        </p:nvPicPr>
        <p:blipFill>
          <a:blip r:embed="rId3"/>
          <a:stretch>
            <a:fillRect/>
          </a:stretch>
        </p:blipFill>
        <p:spPr>
          <a:xfrm>
            <a:off x="494815" y="2110626"/>
            <a:ext cx="5601185" cy="2636748"/>
          </a:xfrm>
          <a:prstGeom prst="rect">
            <a:avLst/>
          </a:prstGeom>
        </p:spPr>
      </p:pic>
      <p:pic>
        <p:nvPicPr>
          <p:cNvPr id="7" name="图片 6">
            <a:extLst>
              <a:ext uri="{FF2B5EF4-FFF2-40B4-BE49-F238E27FC236}">
                <a16:creationId xmlns:a16="http://schemas.microsoft.com/office/drawing/2014/main" id="{70017308-7B8D-4E45-9DAB-FC2E91A296FE}"/>
              </a:ext>
            </a:extLst>
          </p:cNvPr>
          <p:cNvPicPr>
            <a:picLocks noChangeAspect="1"/>
          </p:cNvPicPr>
          <p:nvPr/>
        </p:nvPicPr>
        <p:blipFill>
          <a:blip r:embed="rId4"/>
          <a:stretch>
            <a:fillRect/>
          </a:stretch>
        </p:blipFill>
        <p:spPr>
          <a:xfrm>
            <a:off x="6096000" y="1642311"/>
            <a:ext cx="5738357" cy="4907705"/>
          </a:xfrm>
          <a:prstGeom prst="rect">
            <a:avLst/>
          </a:prstGeom>
        </p:spPr>
      </p:pic>
      <p:sp>
        <p:nvSpPr>
          <p:cNvPr id="11" name="文本框 10">
            <a:extLst>
              <a:ext uri="{FF2B5EF4-FFF2-40B4-BE49-F238E27FC236}">
                <a16:creationId xmlns:a16="http://schemas.microsoft.com/office/drawing/2014/main" id="{41996ED6-3921-4C81-963F-2C8A4824032C}"/>
              </a:ext>
            </a:extLst>
          </p:cNvPr>
          <p:cNvSpPr txBox="1"/>
          <p:nvPr/>
        </p:nvSpPr>
        <p:spPr>
          <a:xfrm>
            <a:off x="494815" y="5171641"/>
            <a:ext cx="5858851" cy="954107"/>
          </a:xfrm>
          <a:prstGeom prst="rect">
            <a:avLst/>
          </a:prstGeom>
          <a:noFill/>
        </p:spPr>
        <p:txBody>
          <a:bodyPr wrap="square">
            <a:spAutoFit/>
          </a:bodyPr>
          <a:lstStyle/>
          <a:p>
            <a:r>
              <a:rPr kumimoji="0" lang="en-US" altLang="zh-CN" sz="28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indexing mechanism plays a critical role in performance and efficiency.</a:t>
            </a:r>
            <a:endParaRPr lang="zh-CN" altLang="en-US" dirty="0"/>
          </a:p>
        </p:txBody>
      </p:sp>
    </p:spTree>
    <p:extLst>
      <p:ext uri="{BB962C8B-B14F-4D97-AF65-F5344CB8AC3E}">
        <p14:creationId xmlns:p14="http://schemas.microsoft.com/office/powerpoint/2010/main" val="22669674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TotalTime>
  <Words>1287</Words>
  <Application>Microsoft Office PowerPoint</Application>
  <PresentationFormat>宽屏</PresentationFormat>
  <Paragraphs>87</Paragraphs>
  <Slides>32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等线</vt:lpstr>
      <vt:lpstr>等线 Light</vt:lpstr>
      <vt:lpstr>宋体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变量关系的度量</dc:title>
  <dc:creator>孙 澄宇</dc:creator>
  <cp:lastModifiedBy>孙 澄宇</cp:lastModifiedBy>
  <cp:revision>7</cp:revision>
  <dcterms:created xsi:type="dcterms:W3CDTF">2021-11-08T10:48:30Z</dcterms:created>
  <dcterms:modified xsi:type="dcterms:W3CDTF">2021-12-08T07:47:42Z</dcterms:modified>
</cp:coreProperties>
</file>