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handoutMasterIdLst>
    <p:handoutMasterId r:id="rId24"/>
  </p:handoutMasterIdLst>
  <p:sldIdLst>
    <p:sldId id="256" r:id="rId3"/>
    <p:sldId id="260" r:id="rId4"/>
    <p:sldId id="262" r:id="rId5"/>
    <p:sldId id="263" r:id="rId6"/>
    <p:sldId id="506" r:id="rId7"/>
    <p:sldId id="505" r:id="rId8"/>
    <p:sldId id="503" r:id="rId9"/>
    <p:sldId id="514" r:id="rId10"/>
    <p:sldId id="507" r:id="rId11"/>
    <p:sldId id="504" r:id="rId12"/>
    <p:sldId id="512" r:id="rId13"/>
    <p:sldId id="515" r:id="rId14"/>
    <p:sldId id="519" r:id="rId15"/>
    <p:sldId id="511" r:id="rId16"/>
    <p:sldId id="508" r:id="rId17"/>
    <p:sldId id="518" r:id="rId18"/>
    <p:sldId id="517" r:id="rId19"/>
    <p:sldId id="525" r:id="rId20"/>
    <p:sldId id="521" r:id="rId21"/>
    <p:sldId id="522"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C5F0"/>
    <a:srgbClr val="D5BB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0" autoAdjust="0"/>
    <p:restoredTop sz="94660"/>
  </p:normalViewPr>
  <p:slideViewPr>
    <p:cSldViewPr snapToGrid="0">
      <p:cViewPr varScale="1">
        <p:scale>
          <a:sx n="106" d="100"/>
          <a:sy n="106" d="100"/>
        </p:scale>
        <p:origin x="212" y="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FF99FD-5250-49EF-8B7A-E29DEAE4D87A}" type="datetimeFigureOut">
              <a:rPr lang="zh-CN" altLang="en-US" smtClean="0"/>
              <a:t>2021/11/11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68B295-6C35-44CF-B31C-B5B2F7818DEE}" type="slidenum">
              <a:rPr lang="zh-CN" altLang="en-US" smtClean="0"/>
              <a:t>‹#›</a:t>
            </a:fld>
            <a:endParaRPr lang="zh-CN" altLang="en-US"/>
          </a:p>
        </p:txBody>
      </p:sp>
    </p:spTree>
    <p:extLst>
      <p:ext uri="{BB962C8B-B14F-4D97-AF65-F5344CB8AC3E}">
        <p14:creationId xmlns:p14="http://schemas.microsoft.com/office/powerpoint/2010/main" val="2716652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DC9DB-7C17-474B-8BD9-77D1BBD53599}"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8A14C-083F-45FF-BCF2-23E273FDD534}" type="slidenum">
              <a:rPr lang="zh-CN" altLang="en-US" smtClean="0"/>
              <a:t>‹#›</a:t>
            </a:fld>
            <a:endParaRPr lang="zh-CN" altLang="en-US"/>
          </a:p>
        </p:txBody>
      </p:sp>
    </p:spTree>
    <p:extLst>
      <p:ext uri="{BB962C8B-B14F-4D97-AF65-F5344CB8AC3E}">
        <p14:creationId xmlns:p14="http://schemas.microsoft.com/office/powerpoint/2010/main" val="64591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a:t>
            </a:fld>
            <a:endParaRPr lang="zh-CN" altLang="en-US"/>
          </a:p>
        </p:txBody>
      </p:sp>
    </p:spTree>
    <p:extLst>
      <p:ext uri="{BB962C8B-B14F-4D97-AF65-F5344CB8AC3E}">
        <p14:creationId xmlns:p14="http://schemas.microsoft.com/office/powerpoint/2010/main" val="1315239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58A14C-083F-45FF-BCF2-23E273FDD534}" type="slidenum">
              <a:rPr lang="zh-CN" altLang="en-US" smtClean="0"/>
              <a:t>10</a:t>
            </a:fld>
            <a:endParaRPr lang="zh-CN" altLang="en-US"/>
          </a:p>
        </p:txBody>
      </p:sp>
    </p:spTree>
    <p:extLst>
      <p:ext uri="{BB962C8B-B14F-4D97-AF65-F5344CB8AC3E}">
        <p14:creationId xmlns:p14="http://schemas.microsoft.com/office/powerpoint/2010/main" val="317123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11</a:t>
            </a:fld>
            <a:endParaRPr lang="zh-CN" altLang="en-US"/>
          </a:p>
        </p:txBody>
      </p:sp>
    </p:spTree>
    <p:extLst>
      <p:ext uri="{BB962C8B-B14F-4D97-AF65-F5344CB8AC3E}">
        <p14:creationId xmlns:p14="http://schemas.microsoft.com/office/powerpoint/2010/main" val="415213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12</a:t>
            </a:fld>
            <a:endParaRPr lang="zh-CN" altLang="en-US"/>
          </a:p>
        </p:txBody>
      </p:sp>
    </p:spTree>
    <p:extLst>
      <p:ext uri="{BB962C8B-B14F-4D97-AF65-F5344CB8AC3E}">
        <p14:creationId xmlns:p14="http://schemas.microsoft.com/office/powerpoint/2010/main" val="873723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13</a:t>
            </a:fld>
            <a:endParaRPr lang="zh-CN" altLang="en-US"/>
          </a:p>
        </p:txBody>
      </p:sp>
    </p:spTree>
    <p:extLst>
      <p:ext uri="{BB962C8B-B14F-4D97-AF65-F5344CB8AC3E}">
        <p14:creationId xmlns:p14="http://schemas.microsoft.com/office/powerpoint/2010/main" val="1800923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14</a:t>
            </a:fld>
            <a:endParaRPr lang="zh-CN" altLang="en-US"/>
          </a:p>
        </p:txBody>
      </p:sp>
    </p:spTree>
    <p:extLst>
      <p:ext uri="{BB962C8B-B14F-4D97-AF65-F5344CB8AC3E}">
        <p14:creationId xmlns:p14="http://schemas.microsoft.com/office/powerpoint/2010/main" val="2382061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15</a:t>
            </a:fld>
            <a:endParaRPr lang="zh-CN" altLang="en-US"/>
          </a:p>
        </p:txBody>
      </p:sp>
    </p:spTree>
    <p:extLst>
      <p:ext uri="{BB962C8B-B14F-4D97-AF65-F5344CB8AC3E}">
        <p14:creationId xmlns:p14="http://schemas.microsoft.com/office/powerpoint/2010/main" val="58930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16</a:t>
            </a:fld>
            <a:endParaRPr lang="zh-CN" altLang="en-US"/>
          </a:p>
        </p:txBody>
      </p:sp>
    </p:spTree>
    <p:extLst>
      <p:ext uri="{BB962C8B-B14F-4D97-AF65-F5344CB8AC3E}">
        <p14:creationId xmlns:p14="http://schemas.microsoft.com/office/powerpoint/2010/main" val="3712611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17</a:t>
            </a:fld>
            <a:endParaRPr lang="zh-CN" altLang="en-US"/>
          </a:p>
        </p:txBody>
      </p:sp>
    </p:spTree>
    <p:extLst>
      <p:ext uri="{BB962C8B-B14F-4D97-AF65-F5344CB8AC3E}">
        <p14:creationId xmlns:p14="http://schemas.microsoft.com/office/powerpoint/2010/main" val="1066431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58A14C-083F-45FF-BCF2-23E273FDD53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0826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19</a:t>
            </a:fld>
            <a:endParaRPr lang="zh-CN" altLang="en-US"/>
          </a:p>
        </p:txBody>
      </p:sp>
    </p:spTree>
    <p:extLst>
      <p:ext uri="{BB962C8B-B14F-4D97-AF65-F5344CB8AC3E}">
        <p14:creationId xmlns:p14="http://schemas.microsoft.com/office/powerpoint/2010/main" val="412709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2</a:t>
            </a:fld>
            <a:endParaRPr lang="zh-CN" altLang="en-US"/>
          </a:p>
        </p:txBody>
      </p:sp>
    </p:spTree>
    <p:extLst>
      <p:ext uri="{BB962C8B-B14F-4D97-AF65-F5344CB8AC3E}">
        <p14:creationId xmlns:p14="http://schemas.microsoft.com/office/powerpoint/2010/main" val="244979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20</a:t>
            </a:fld>
            <a:endParaRPr lang="zh-CN" altLang="en-US"/>
          </a:p>
        </p:txBody>
      </p:sp>
    </p:spTree>
    <p:extLst>
      <p:ext uri="{BB962C8B-B14F-4D97-AF65-F5344CB8AC3E}">
        <p14:creationId xmlns:p14="http://schemas.microsoft.com/office/powerpoint/2010/main" val="87008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3</a:t>
            </a:fld>
            <a:endParaRPr lang="zh-CN" altLang="en-US"/>
          </a:p>
        </p:txBody>
      </p:sp>
    </p:spTree>
    <p:extLst>
      <p:ext uri="{BB962C8B-B14F-4D97-AF65-F5344CB8AC3E}">
        <p14:creationId xmlns:p14="http://schemas.microsoft.com/office/powerpoint/2010/main" val="313602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4</a:t>
            </a:fld>
            <a:endParaRPr lang="zh-CN" altLang="en-US"/>
          </a:p>
        </p:txBody>
      </p:sp>
    </p:spTree>
    <p:extLst>
      <p:ext uri="{BB962C8B-B14F-4D97-AF65-F5344CB8AC3E}">
        <p14:creationId xmlns:p14="http://schemas.microsoft.com/office/powerpoint/2010/main" val="54005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5</a:t>
            </a:fld>
            <a:endParaRPr lang="zh-CN" altLang="en-US"/>
          </a:p>
        </p:txBody>
      </p:sp>
    </p:spTree>
    <p:extLst>
      <p:ext uri="{BB962C8B-B14F-4D97-AF65-F5344CB8AC3E}">
        <p14:creationId xmlns:p14="http://schemas.microsoft.com/office/powerpoint/2010/main" val="12655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6</a:t>
            </a:fld>
            <a:endParaRPr lang="zh-CN" altLang="en-US"/>
          </a:p>
        </p:txBody>
      </p:sp>
    </p:spTree>
    <p:extLst>
      <p:ext uri="{BB962C8B-B14F-4D97-AF65-F5344CB8AC3E}">
        <p14:creationId xmlns:p14="http://schemas.microsoft.com/office/powerpoint/2010/main" val="75081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7</a:t>
            </a:fld>
            <a:endParaRPr lang="zh-CN" altLang="en-US"/>
          </a:p>
        </p:txBody>
      </p:sp>
    </p:spTree>
    <p:extLst>
      <p:ext uri="{BB962C8B-B14F-4D97-AF65-F5344CB8AC3E}">
        <p14:creationId xmlns:p14="http://schemas.microsoft.com/office/powerpoint/2010/main" val="335019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8</a:t>
            </a:fld>
            <a:endParaRPr lang="zh-CN" altLang="en-US"/>
          </a:p>
        </p:txBody>
      </p:sp>
    </p:spTree>
    <p:extLst>
      <p:ext uri="{BB962C8B-B14F-4D97-AF65-F5344CB8AC3E}">
        <p14:creationId xmlns:p14="http://schemas.microsoft.com/office/powerpoint/2010/main" val="2583052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58A14C-083F-45FF-BCF2-23E273FDD534}" type="slidenum">
              <a:rPr lang="zh-CN" altLang="en-US" smtClean="0"/>
              <a:t>9</a:t>
            </a:fld>
            <a:endParaRPr lang="zh-CN" altLang="en-US"/>
          </a:p>
        </p:txBody>
      </p:sp>
    </p:spTree>
    <p:extLst>
      <p:ext uri="{BB962C8B-B14F-4D97-AF65-F5344CB8AC3E}">
        <p14:creationId xmlns:p14="http://schemas.microsoft.com/office/powerpoint/2010/main" val="123665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429B4-C7BC-4E8A-9DF2-BA733F6A58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A49D9E-A221-4397-9055-D7DCE5A3E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ADADAC-D2F5-4671-8309-A7F5484638FB}"/>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AA8A6FA3-8CD0-4812-8D7B-4DC51F255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29B7FC-A0BD-41DA-BCCD-0308E22A2E78}"/>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349551274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18300-FC47-4979-9E46-7D9C565618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978AB1-EE23-4BE7-BD15-E7B77B65E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B4CB8B-7EE8-4F0E-8AA0-186E9E7B4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30DA78E-503E-4CF3-BBE2-C2822B3832DC}"/>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6" name="页脚占位符 5">
            <a:extLst>
              <a:ext uri="{FF2B5EF4-FFF2-40B4-BE49-F238E27FC236}">
                <a16:creationId xmlns:a16="http://schemas.microsoft.com/office/drawing/2014/main" id="{2AA98974-58EC-45E3-899F-ADCC0ABDDB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0492EB-2CE9-4A8A-92D9-E934FB4C80C6}"/>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71881840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5BD9F-F490-4178-967D-D4A2FF103B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74923D-10D0-45A4-8483-129EADB29F5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1779E4-F491-4986-A8A1-00505F7D52FD}"/>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2748E737-69FE-4833-863C-E10BB1DA33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9FE6C-083E-4E6B-8FAC-0B71BA1F5E6F}"/>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47563768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DA8525-9695-456D-A5AD-2F4790ECAA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AD23B5E-EC08-4D70-AC0D-22DB20CEAFB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325B99-465C-4E86-904A-06FAE81DC6AA}"/>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2DB2D76F-D333-4E4F-AF7A-C40B28C480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DDEF77-0C79-4806-8F29-6460761A6F8D}"/>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35083046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61188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65350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75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E30A0-4502-4AA6-8E93-FB39596651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66CC80-DDC0-4189-BD8A-74EB25A5948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244488-3056-4C0D-A7DF-2844D5A7E762}"/>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93415D12-12FA-4B25-89B3-5D9F4EA2F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364085-1D87-436A-A223-855E51987774}"/>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3647193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B3BFD-F217-4F10-84CA-B2B2D2CAD1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311A2A-AFDD-4BB2-95B7-E5D01E86B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9F7086B-50E9-44FE-8EBA-31DC0DEA0901}"/>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C1BB0D4A-9C5E-4A57-B075-3358F26303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8F525B-E1DC-49CB-BF44-49E24A9D8046}"/>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411132442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316A7-8F99-45A4-A298-681EBFC818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AFC41E-ABE7-473A-8B51-D7DF8AA17AC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C4A43C-9236-4CC3-B383-67185A89FCF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0BAEFA5-FA5C-44D1-8259-EE708BD57DDD}"/>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6" name="页脚占位符 5">
            <a:extLst>
              <a:ext uri="{FF2B5EF4-FFF2-40B4-BE49-F238E27FC236}">
                <a16:creationId xmlns:a16="http://schemas.microsoft.com/office/drawing/2014/main" id="{F0219A63-DEBF-45AF-AE92-B2C36E2605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6F2319-CDA3-442E-B51F-B5D3F17FC7D5}"/>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797335205"/>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7A947-B263-4EF4-97C4-8A9C595C29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CAE4BD-6234-4ABE-9A81-C9E431192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C4D8DF7-7078-4FEB-BD2B-547BB07478C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3A1D81B-FBBE-4255-A402-6A39BB7A2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D614714-455B-42A1-9B2B-3396CAC844D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97D926C-B100-4F33-B79D-3866769002A6}"/>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8" name="页脚占位符 7">
            <a:extLst>
              <a:ext uri="{FF2B5EF4-FFF2-40B4-BE49-F238E27FC236}">
                <a16:creationId xmlns:a16="http://schemas.microsoft.com/office/drawing/2014/main" id="{5A9A2C5D-F628-47ED-AF3B-7DC6A011CE0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3CB4AF-5E3D-4EC9-9793-C52C4F342420}"/>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237015095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7A947-B263-4EF4-97C4-8A9C595C29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CAE4BD-6234-4ABE-9A81-C9E431192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C4D8DF7-7078-4FEB-BD2B-547BB07478C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3A1D81B-FBBE-4255-A402-6A39BB7A2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D614714-455B-42A1-9B2B-3396CAC844D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97D926C-B100-4F33-B79D-3866769002A6}"/>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8" name="页脚占位符 7">
            <a:extLst>
              <a:ext uri="{FF2B5EF4-FFF2-40B4-BE49-F238E27FC236}">
                <a16:creationId xmlns:a16="http://schemas.microsoft.com/office/drawing/2014/main" id="{5A9A2C5D-F628-47ED-AF3B-7DC6A011CE0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3CB4AF-5E3D-4EC9-9793-C52C4F342420}"/>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
        <p:nvSpPr>
          <p:cNvPr id="11" name="TextBox 10"/>
          <p:cNvSpPr txBox="1"/>
          <p:nvPr userDrawn="1"/>
        </p:nvSpPr>
        <p:spPr>
          <a:xfrm>
            <a:off x="173625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21358598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EB4F2-5C18-4B15-B0C5-E2F3B4C5BF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014406A-C61D-4490-8E60-9E787A4ED238}"/>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4" name="页脚占位符 3">
            <a:extLst>
              <a:ext uri="{FF2B5EF4-FFF2-40B4-BE49-F238E27FC236}">
                <a16:creationId xmlns:a16="http://schemas.microsoft.com/office/drawing/2014/main" id="{856C7ADE-E936-4F09-9A16-E8BD08F3BE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C25648-AC5F-4FFC-A89A-E01FE00151BC}"/>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330022796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184B97-7875-42E7-95CC-D63CA0E1A0DD}"/>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3" name="页脚占位符 2">
            <a:extLst>
              <a:ext uri="{FF2B5EF4-FFF2-40B4-BE49-F238E27FC236}">
                <a16:creationId xmlns:a16="http://schemas.microsoft.com/office/drawing/2014/main" id="{E53C324A-A697-40B8-B97F-E6B9DA6E476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C386CE-0477-41BA-B276-B80455D30198}"/>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98546310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366A9-B2CE-4B33-A180-2B5BD0A72B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711E2C-4176-4C5B-827F-9C148DFB7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37EB2A7-31A4-4D59-B087-53D4AEA3E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47A4573-8C0B-4DDF-8EEE-38ADB291241C}"/>
              </a:ext>
            </a:extLst>
          </p:cNvPr>
          <p:cNvSpPr>
            <a:spLocks noGrp="1"/>
          </p:cNvSpPr>
          <p:nvPr>
            <p:ph type="dt" sz="half" idx="10"/>
          </p:nvPr>
        </p:nvSpPr>
        <p:spPr/>
        <p:txBody>
          <a:bodyPr/>
          <a:lstStyle/>
          <a:p>
            <a:fld id="{9C3B7C12-F0E2-47BC-9A45-315512E15454}" type="datetimeFigureOut">
              <a:rPr lang="zh-CN" altLang="en-US" smtClean="0"/>
              <a:t>2021/11/11</a:t>
            </a:fld>
            <a:endParaRPr lang="zh-CN" altLang="en-US"/>
          </a:p>
        </p:txBody>
      </p:sp>
      <p:sp>
        <p:nvSpPr>
          <p:cNvPr id="6" name="页脚占位符 5">
            <a:extLst>
              <a:ext uri="{FF2B5EF4-FFF2-40B4-BE49-F238E27FC236}">
                <a16:creationId xmlns:a16="http://schemas.microsoft.com/office/drawing/2014/main" id="{B5696B7A-FD07-4153-A898-A4ED8E80A5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2369B5-6639-4047-B68D-64BF82E49267}"/>
              </a:ext>
            </a:extLst>
          </p:cNvPr>
          <p:cNvSpPr>
            <a:spLocks noGrp="1"/>
          </p:cNvSpPr>
          <p:nvPr>
            <p:ph type="sldNum" sz="quarter" idx="12"/>
          </p:nvPr>
        </p:nvSpPr>
        <p:spPr/>
        <p:txBody>
          <a:body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379375380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B914C3-3510-4889-B2B4-2D94422397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0C2DA9-A499-4055-8AF7-B5CA9986C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511061-9FB5-4378-A463-A625CACEA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B7C12-F0E2-47BC-9A45-315512E15454}"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A33AFA35-005F-4E7D-A7AB-61B00AB13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1AFACD-F0E9-45B0-9D09-7DA389942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C5AAD-5527-43A8-BE44-0BB7E74E714F}" type="slidenum">
              <a:rPr lang="zh-CN" altLang="en-US" smtClean="0"/>
              <a:t>‹#›</a:t>
            </a:fld>
            <a:endParaRPr lang="zh-CN" altLang="en-US"/>
          </a:p>
        </p:txBody>
      </p:sp>
    </p:spTree>
    <p:extLst>
      <p:ext uri="{BB962C8B-B14F-4D97-AF65-F5344CB8AC3E}">
        <p14:creationId xmlns:p14="http://schemas.microsoft.com/office/powerpoint/2010/main" val="838421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3350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8505AD-06A8-49D7-90A5-CC56E71E812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矩形 13">
            <a:extLst>
              <a:ext uri="{FF2B5EF4-FFF2-40B4-BE49-F238E27FC236}">
                <a16:creationId xmlns:a16="http://schemas.microsoft.com/office/drawing/2014/main" id="{9632FAE3-9F50-4656-BF9D-81617A08A3DB}"/>
              </a:ext>
            </a:extLst>
          </p:cNvPr>
          <p:cNvSpPr/>
          <p:nvPr/>
        </p:nvSpPr>
        <p:spPr>
          <a:xfrm>
            <a:off x="2835346" y="2232025"/>
            <a:ext cx="76200" cy="2291080"/>
          </a:xfrm>
          <a:prstGeom prst="rect">
            <a:avLst/>
          </a:prstGeom>
          <a:solidFill>
            <a:srgbClr val="19C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16" name="文本框 15">
            <a:extLst>
              <a:ext uri="{FF2B5EF4-FFF2-40B4-BE49-F238E27FC236}">
                <a16:creationId xmlns:a16="http://schemas.microsoft.com/office/drawing/2014/main" id="{967E330A-7666-4875-8472-534BCF1DDE29}"/>
              </a:ext>
            </a:extLst>
          </p:cNvPr>
          <p:cNvSpPr txBox="1"/>
          <p:nvPr/>
        </p:nvSpPr>
        <p:spPr>
          <a:xfrm>
            <a:off x="3072130" y="2188845"/>
            <a:ext cx="7678086" cy="1569660"/>
          </a:xfrm>
          <a:prstGeom prst="rect">
            <a:avLst/>
          </a:prstGeom>
          <a:noFill/>
        </p:spPr>
        <p:txBody>
          <a:bodyPr wrap="square" rtlCol="0">
            <a:spAutoFit/>
          </a:bodyPr>
          <a:lstStyle/>
          <a:p>
            <a:r>
              <a:rPr lang="en-US" altLang="zh-CN" sz="3200" dirty="0"/>
              <a:t>ISAAC: A Convolutional Neural Network Accelerator with In-Situ Analog Arithmetic in Crossbars</a:t>
            </a:r>
            <a:endParaRPr lang="zh-CN" altLang="en-US" sz="3200" b="1" dirty="0">
              <a:cs typeface="+mn-ea"/>
              <a:sym typeface="+mn-lt"/>
            </a:endParaRPr>
          </a:p>
        </p:txBody>
      </p:sp>
      <p:sp>
        <p:nvSpPr>
          <p:cNvPr id="17" name="文本框 16">
            <a:extLst>
              <a:ext uri="{FF2B5EF4-FFF2-40B4-BE49-F238E27FC236}">
                <a16:creationId xmlns:a16="http://schemas.microsoft.com/office/drawing/2014/main" id="{A0ED0979-BD29-49E7-907E-A40B5BA23E1D}"/>
              </a:ext>
            </a:extLst>
          </p:cNvPr>
          <p:cNvSpPr txBox="1"/>
          <p:nvPr/>
        </p:nvSpPr>
        <p:spPr>
          <a:xfrm>
            <a:off x="3072130" y="4107180"/>
            <a:ext cx="3942105" cy="400110"/>
          </a:xfrm>
          <a:prstGeom prst="rect">
            <a:avLst/>
          </a:prstGeom>
          <a:noFill/>
        </p:spPr>
        <p:txBody>
          <a:bodyPr wrap="none" rtlCol="0">
            <a:spAutoFit/>
          </a:bodyPr>
          <a:lstStyle/>
          <a:p>
            <a:pPr lvl="0">
              <a:defRPr/>
            </a:pPr>
            <a:r>
              <a:rPr lang="zh-CN" altLang="en-US" sz="2000" kern="0" dirty="0">
                <a:solidFill>
                  <a:prstClr val="black"/>
                </a:solidFill>
              </a:rPr>
              <a:t>汇报人：潘景渝</a:t>
            </a:r>
            <a:r>
              <a:rPr lang="en-US" altLang="zh-CN" sz="2000" kern="0" dirty="0">
                <a:solidFill>
                  <a:prstClr val="black"/>
                </a:solidFill>
              </a:rPr>
              <a:t>   </a:t>
            </a:r>
            <a:r>
              <a:rPr lang="zh-CN" altLang="en-US" sz="2000" kern="0" dirty="0">
                <a:solidFill>
                  <a:prstClr val="black"/>
                </a:solidFill>
              </a:rPr>
              <a:t>时间：</a:t>
            </a:r>
            <a:r>
              <a:rPr lang="en-US" altLang="zh-CN" sz="2000" kern="0" dirty="0">
                <a:solidFill>
                  <a:prstClr val="black"/>
                </a:solidFill>
              </a:rPr>
              <a:t>2021.11</a:t>
            </a:r>
            <a:endParaRPr lang="zh-CN" altLang="en-US" sz="2000" kern="0" dirty="0">
              <a:solidFill>
                <a:prstClr val="black"/>
              </a:solidFill>
            </a:endParaRPr>
          </a:p>
        </p:txBody>
      </p:sp>
      <p:grpSp>
        <p:nvGrpSpPr>
          <p:cNvPr id="18" name="组合 17">
            <a:extLst>
              <a:ext uri="{FF2B5EF4-FFF2-40B4-BE49-F238E27FC236}">
                <a16:creationId xmlns:a16="http://schemas.microsoft.com/office/drawing/2014/main" id="{88F52AAB-2C71-4CDB-9404-C93BB51E2E08}"/>
              </a:ext>
            </a:extLst>
          </p:cNvPr>
          <p:cNvGrpSpPr/>
          <p:nvPr/>
        </p:nvGrpSpPr>
        <p:grpSpPr>
          <a:xfrm>
            <a:off x="8480742" y="4248467"/>
            <a:ext cx="2132965" cy="179070"/>
            <a:chOff x="9459" y="6428"/>
            <a:chExt cx="3359" cy="282"/>
          </a:xfrm>
          <a:solidFill>
            <a:srgbClr val="00B0F0"/>
          </a:solidFill>
        </p:grpSpPr>
        <p:sp>
          <p:nvSpPr>
            <p:cNvPr id="19" name="矩形 18">
              <a:extLst>
                <a:ext uri="{FF2B5EF4-FFF2-40B4-BE49-F238E27FC236}">
                  <a16:creationId xmlns:a16="http://schemas.microsoft.com/office/drawing/2014/main" id="{785EDCCA-0461-4A76-B3C6-95A3BEBF426F}"/>
                </a:ext>
              </a:extLst>
            </p:cNvPr>
            <p:cNvSpPr/>
            <p:nvPr/>
          </p:nvSpPr>
          <p:spPr>
            <a:xfrm>
              <a:off x="9459"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0" name="矩形 19">
              <a:extLst>
                <a:ext uri="{FF2B5EF4-FFF2-40B4-BE49-F238E27FC236}">
                  <a16:creationId xmlns:a16="http://schemas.microsoft.com/office/drawing/2014/main" id="{D4E28C9F-3B3E-4EC7-8E41-81C4ED0B979D}"/>
                </a:ext>
              </a:extLst>
            </p:cNvPr>
            <p:cNvSpPr/>
            <p:nvPr/>
          </p:nvSpPr>
          <p:spPr>
            <a:xfrm>
              <a:off x="10011"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1" name="矩形 20">
              <a:extLst>
                <a:ext uri="{FF2B5EF4-FFF2-40B4-BE49-F238E27FC236}">
                  <a16:creationId xmlns:a16="http://schemas.microsoft.com/office/drawing/2014/main" id="{C3E115BB-8FF5-4CAB-A1B9-EC22409BCB1B}"/>
                </a:ext>
              </a:extLst>
            </p:cNvPr>
            <p:cNvSpPr/>
            <p:nvPr/>
          </p:nvSpPr>
          <p:spPr>
            <a:xfrm>
              <a:off x="10729"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2" name="矩形 21">
              <a:extLst>
                <a:ext uri="{FF2B5EF4-FFF2-40B4-BE49-F238E27FC236}">
                  <a16:creationId xmlns:a16="http://schemas.microsoft.com/office/drawing/2014/main" id="{1211088D-06C9-4577-ADEF-E854F18B0447}"/>
                </a:ext>
              </a:extLst>
            </p:cNvPr>
            <p:cNvSpPr/>
            <p:nvPr/>
          </p:nvSpPr>
          <p:spPr>
            <a:xfrm>
              <a:off x="11132"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3" name="矩形 22">
              <a:extLst>
                <a:ext uri="{FF2B5EF4-FFF2-40B4-BE49-F238E27FC236}">
                  <a16:creationId xmlns:a16="http://schemas.microsoft.com/office/drawing/2014/main" id="{53CF5502-109D-43EB-A8FC-FED20280B9F8}"/>
                </a:ext>
              </a:extLst>
            </p:cNvPr>
            <p:cNvSpPr/>
            <p:nvPr/>
          </p:nvSpPr>
          <p:spPr>
            <a:xfrm>
              <a:off x="12536"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grpSp>
        <p:nvGrpSpPr>
          <p:cNvPr id="52" name="组合 51">
            <a:extLst>
              <a:ext uri="{FF2B5EF4-FFF2-40B4-BE49-F238E27FC236}">
                <a16:creationId xmlns:a16="http://schemas.microsoft.com/office/drawing/2014/main" id="{A0BDAD7A-CB48-4579-82B5-61264FC00802}"/>
              </a:ext>
            </a:extLst>
          </p:cNvPr>
          <p:cNvGrpSpPr/>
          <p:nvPr/>
        </p:nvGrpSpPr>
        <p:grpSpPr>
          <a:xfrm>
            <a:off x="2057967" y="2230563"/>
            <a:ext cx="666321" cy="2291081"/>
            <a:chOff x="2057967" y="2094517"/>
            <a:chExt cx="705888" cy="2427128"/>
          </a:xfrm>
          <a:solidFill>
            <a:srgbClr val="19C5F0"/>
          </a:solidFill>
        </p:grpSpPr>
        <p:sp>
          <p:nvSpPr>
            <p:cNvPr id="29" name="平行四边形 28">
              <a:extLst>
                <a:ext uri="{FF2B5EF4-FFF2-40B4-BE49-F238E27FC236}">
                  <a16:creationId xmlns:a16="http://schemas.microsoft.com/office/drawing/2014/main" id="{6B558D27-2DE8-491A-81E0-B4074BB271A9}"/>
                </a:ext>
              </a:extLst>
            </p:cNvPr>
            <p:cNvSpPr/>
            <p:nvPr/>
          </p:nvSpPr>
          <p:spPr>
            <a:xfrm rot="20018165">
              <a:off x="2072253" y="4168338"/>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斜纹 36">
              <a:extLst>
                <a:ext uri="{FF2B5EF4-FFF2-40B4-BE49-F238E27FC236}">
                  <a16:creationId xmlns:a16="http://schemas.microsoft.com/office/drawing/2014/main" id="{7FAA88BB-8345-4C7E-B889-5DD1FF8C7DA5}"/>
                </a:ext>
              </a:extLst>
            </p:cNvPr>
            <p:cNvSpPr/>
            <p:nvPr/>
          </p:nvSpPr>
          <p:spPr>
            <a:xfrm flipH="1" flipV="1">
              <a:off x="2118775" y="4228329"/>
              <a:ext cx="584348" cy="292173"/>
            </a:xfrm>
            <a:prstGeom prst="diagStripe">
              <a:avLst>
                <a:gd name="adj" fmla="val 5842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0" name="等腰三角形 39">
              <a:extLst>
                <a:ext uri="{FF2B5EF4-FFF2-40B4-BE49-F238E27FC236}">
                  <a16:creationId xmlns:a16="http://schemas.microsoft.com/office/drawing/2014/main" id="{F2FA647A-61F0-40F5-B876-CD04413347A6}"/>
                </a:ext>
              </a:extLst>
            </p:cNvPr>
            <p:cNvSpPr/>
            <p:nvPr/>
          </p:nvSpPr>
          <p:spPr>
            <a:xfrm>
              <a:off x="2505392" y="4427511"/>
              <a:ext cx="194311" cy="94134"/>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平行四边形 40">
              <a:extLst>
                <a:ext uri="{FF2B5EF4-FFF2-40B4-BE49-F238E27FC236}">
                  <a16:creationId xmlns:a16="http://schemas.microsoft.com/office/drawing/2014/main" id="{87D5F9D3-3C41-457C-9F0B-57E2968FE853}"/>
                </a:ext>
              </a:extLst>
            </p:cNvPr>
            <p:cNvSpPr/>
            <p:nvPr/>
          </p:nvSpPr>
          <p:spPr>
            <a:xfrm rot="20018165">
              <a:off x="2065110" y="3963662"/>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平行四边形 41">
              <a:extLst>
                <a:ext uri="{FF2B5EF4-FFF2-40B4-BE49-F238E27FC236}">
                  <a16:creationId xmlns:a16="http://schemas.microsoft.com/office/drawing/2014/main" id="{6E4360E5-229A-42CB-A3A6-63A907878474}"/>
                </a:ext>
              </a:extLst>
            </p:cNvPr>
            <p:cNvSpPr/>
            <p:nvPr/>
          </p:nvSpPr>
          <p:spPr>
            <a:xfrm rot="20018165">
              <a:off x="2068298" y="3762415"/>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平行四边形 42">
              <a:extLst>
                <a:ext uri="{FF2B5EF4-FFF2-40B4-BE49-F238E27FC236}">
                  <a16:creationId xmlns:a16="http://schemas.microsoft.com/office/drawing/2014/main" id="{30EADD95-9D2A-4932-A65B-C868CACD1CA1}"/>
                </a:ext>
              </a:extLst>
            </p:cNvPr>
            <p:cNvSpPr/>
            <p:nvPr/>
          </p:nvSpPr>
          <p:spPr>
            <a:xfrm rot="20018165">
              <a:off x="2068298" y="3557739"/>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平行四边形 43">
              <a:extLst>
                <a:ext uri="{FF2B5EF4-FFF2-40B4-BE49-F238E27FC236}">
                  <a16:creationId xmlns:a16="http://schemas.microsoft.com/office/drawing/2014/main" id="{DB3CB61D-64A5-438E-926A-5F812AE1DDAD}"/>
                </a:ext>
              </a:extLst>
            </p:cNvPr>
            <p:cNvSpPr/>
            <p:nvPr/>
          </p:nvSpPr>
          <p:spPr>
            <a:xfrm rot="20018165">
              <a:off x="2065110" y="3349857"/>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平行四边形 44">
              <a:extLst>
                <a:ext uri="{FF2B5EF4-FFF2-40B4-BE49-F238E27FC236}">
                  <a16:creationId xmlns:a16="http://schemas.microsoft.com/office/drawing/2014/main" id="{9EF5F6F0-4404-45D1-A321-DAC443633788}"/>
                </a:ext>
              </a:extLst>
            </p:cNvPr>
            <p:cNvSpPr/>
            <p:nvPr/>
          </p:nvSpPr>
          <p:spPr>
            <a:xfrm rot="20018165">
              <a:off x="2057967" y="3145181"/>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平行四边形 45">
              <a:extLst>
                <a:ext uri="{FF2B5EF4-FFF2-40B4-BE49-F238E27FC236}">
                  <a16:creationId xmlns:a16="http://schemas.microsoft.com/office/drawing/2014/main" id="{A4908ECC-67BA-410E-8763-C479D74A9A18}"/>
                </a:ext>
              </a:extLst>
            </p:cNvPr>
            <p:cNvSpPr/>
            <p:nvPr/>
          </p:nvSpPr>
          <p:spPr>
            <a:xfrm rot="20018165">
              <a:off x="2061155" y="2943934"/>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平行四边形 46">
              <a:extLst>
                <a:ext uri="{FF2B5EF4-FFF2-40B4-BE49-F238E27FC236}">
                  <a16:creationId xmlns:a16="http://schemas.microsoft.com/office/drawing/2014/main" id="{ACF4BA85-677D-45E2-922F-2AE02C612363}"/>
                </a:ext>
              </a:extLst>
            </p:cNvPr>
            <p:cNvSpPr/>
            <p:nvPr/>
          </p:nvSpPr>
          <p:spPr>
            <a:xfrm rot="20018165">
              <a:off x="2061155" y="2739258"/>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平行四边形 47">
              <a:extLst>
                <a:ext uri="{FF2B5EF4-FFF2-40B4-BE49-F238E27FC236}">
                  <a16:creationId xmlns:a16="http://schemas.microsoft.com/office/drawing/2014/main" id="{1E935D17-63C6-4C3A-B34D-F6189055F515}"/>
                </a:ext>
              </a:extLst>
            </p:cNvPr>
            <p:cNvSpPr/>
            <p:nvPr/>
          </p:nvSpPr>
          <p:spPr>
            <a:xfrm rot="20018165">
              <a:off x="2065109" y="2529089"/>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平行四边形 48">
              <a:extLst>
                <a:ext uri="{FF2B5EF4-FFF2-40B4-BE49-F238E27FC236}">
                  <a16:creationId xmlns:a16="http://schemas.microsoft.com/office/drawing/2014/main" id="{306E58E8-F29E-4C32-92D2-9605B88E6102}"/>
                </a:ext>
              </a:extLst>
            </p:cNvPr>
            <p:cNvSpPr/>
            <p:nvPr/>
          </p:nvSpPr>
          <p:spPr>
            <a:xfrm rot="20018165">
              <a:off x="2065109" y="2324413"/>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斜纹 49">
              <a:extLst>
                <a:ext uri="{FF2B5EF4-FFF2-40B4-BE49-F238E27FC236}">
                  <a16:creationId xmlns:a16="http://schemas.microsoft.com/office/drawing/2014/main" id="{079FF045-171D-4C96-8CA0-7F766FF78D3B}"/>
                </a:ext>
              </a:extLst>
            </p:cNvPr>
            <p:cNvSpPr/>
            <p:nvPr/>
          </p:nvSpPr>
          <p:spPr>
            <a:xfrm>
              <a:off x="2125880" y="2094517"/>
              <a:ext cx="584348" cy="292173"/>
            </a:xfrm>
            <a:prstGeom prst="diagStripe">
              <a:avLst>
                <a:gd name="adj" fmla="val 5842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1" name="等腰三角形 50">
              <a:extLst>
                <a:ext uri="{FF2B5EF4-FFF2-40B4-BE49-F238E27FC236}">
                  <a16:creationId xmlns:a16="http://schemas.microsoft.com/office/drawing/2014/main" id="{0EDA767F-62B5-4936-A9BA-C79FF88C6450}"/>
                </a:ext>
              </a:extLst>
            </p:cNvPr>
            <p:cNvSpPr/>
            <p:nvPr/>
          </p:nvSpPr>
          <p:spPr>
            <a:xfrm flipH="1" flipV="1">
              <a:off x="2125880" y="2097841"/>
              <a:ext cx="194311" cy="94134"/>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08902035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7"/>
                                        </p:tgtEl>
                                        <p:attrNameLst>
                                          <p:attrName>ppt_y</p:attrName>
                                        </p:attrNameLst>
                                      </p:cBhvr>
                                      <p:tavLst>
                                        <p:tav tm="0">
                                          <p:val>
                                            <p:strVal val="#ppt_y"/>
                                          </p:val>
                                        </p:tav>
                                        <p:tav tm="100000">
                                          <p:val>
                                            <p:strVal val="#ppt_y"/>
                                          </p:val>
                                        </p:tav>
                                      </p:tavLst>
                                    </p:anim>
                                    <p:anim calcmode="lin" valueType="num">
                                      <p:cBhvr>
                                        <p:cTn id="1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7"/>
                                        </p:tgtEl>
                                      </p:cBhvr>
                                    </p:animEffect>
                                  </p:childTnLst>
                                </p:cTn>
                              </p:par>
                            </p:childTnLst>
                          </p:cTn>
                        </p:par>
                        <p:par>
                          <p:cTn id="22" fill="hold">
                            <p:stCondLst>
                              <p:cond delay="2300"/>
                            </p:stCondLst>
                            <p:childTnLst>
                              <p:par>
                                <p:cTn id="23" presetID="14" presetClass="entr" presetSubtype="1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par>
                          <p:cTn id="26" fill="hold">
                            <p:stCondLst>
                              <p:cond delay="2800"/>
                            </p:stCondLst>
                            <p:childTnLst>
                              <p:par>
                                <p:cTn id="27" presetID="22" presetClass="entr" presetSubtype="4"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par>
                          <p:cTn id="30" fill="hold">
                            <p:stCondLst>
                              <p:cond delay="3300"/>
                            </p:stCondLst>
                            <p:childTnLst>
                              <p:par>
                                <p:cTn id="31" presetID="14" presetClass="entr" presetSubtype="10"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randombar(horizontal)">
                                      <p:cBhvr>
                                        <p:cTn id="3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1415772" cy="461665"/>
          </a:xfrm>
          <a:prstGeom prst="rect">
            <a:avLst/>
          </a:prstGeom>
          <a:noFill/>
        </p:spPr>
        <p:txBody>
          <a:bodyPr wrap="none" rtlCol="0">
            <a:spAutoFit/>
          </a:bodyPr>
          <a:lstStyle/>
          <a:p>
            <a:pPr algn="l"/>
            <a:r>
              <a:rPr lang="zh-CN" altLang="en-US" sz="2400" b="1" dirty="0">
                <a:solidFill>
                  <a:schemeClr val="tx1">
                    <a:lumMod val="85000"/>
                    <a:lumOff val="15000"/>
                  </a:schemeClr>
                </a:solidFill>
                <a:effectLst/>
                <a:cs typeface="+mn-ea"/>
                <a:sym typeface="+mn-lt"/>
              </a:rPr>
              <a:t>整体架构</a:t>
            </a: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sp>
        <p:nvSpPr>
          <p:cNvPr id="17" name="文本框 16">
            <a:extLst>
              <a:ext uri="{FF2B5EF4-FFF2-40B4-BE49-F238E27FC236}">
                <a16:creationId xmlns:a16="http://schemas.microsoft.com/office/drawing/2014/main" id="{E75D5D06-1784-40D4-B80D-565B021736B3}"/>
              </a:ext>
            </a:extLst>
          </p:cNvPr>
          <p:cNvSpPr txBox="1"/>
          <p:nvPr/>
        </p:nvSpPr>
        <p:spPr>
          <a:xfrm>
            <a:off x="6706395" y="1945603"/>
            <a:ext cx="2680335" cy="3954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defRPr/>
            </a:pPr>
            <a:r>
              <a:rPr lang="zh-CN" altLang="en-US" b="1" dirty="0">
                <a:solidFill>
                  <a:schemeClr val="tx1">
                    <a:lumMod val="85000"/>
                    <a:lumOff val="15000"/>
                  </a:schemeClr>
                </a:solidFill>
                <a:cs typeface="+mn-ea"/>
                <a:sym typeface="+mn-lt"/>
              </a:rPr>
              <a:t>整体架构</a:t>
            </a:r>
          </a:p>
        </p:txBody>
      </p:sp>
      <p:sp>
        <p:nvSpPr>
          <p:cNvPr id="18" name="文本框 17">
            <a:extLst>
              <a:ext uri="{FF2B5EF4-FFF2-40B4-BE49-F238E27FC236}">
                <a16:creationId xmlns:a16="http://schemas.microsoft.com/office/drawing/2014/main" id="{F338D4AB-5F71-4F86-A3EB-B466D7068B33}"/>
              </a:ext>
            </a:extLst>
          </p:cNvPr>
          <p:cNvSpPr txBox="1"/>
          <p:nvPr/>
        </p:nvSpPr>
        <p:spPr>
          <a:xfrm>
            <a:off x="6706395" y="2533108"/>
            <a:ext cx="4086860" cy="17545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ts val="2000"/>
              </a:lnSpc>
              <a:spcBef>
                <a:spcPts val="1200"/>
              </a:spcBef>
              <a:buFont typeface="Wingdings" panose="05000000000000000000" pitchFamily="2" charset="2"/>
              <a:buChar char="Ø"/>
            </a:pPr>
            <a:r>
              <a:rPr lang="zh-CN" altLang="en-US" sz="1100" dirty="0">
                <a:solidFill>
                  <a:schemeClr val="tx1">
                    <a:lumMod val="85000"/>
                    <a:lumOff val="15000"/>
                  </a:schemeClr>
                </a:solidFill>
                <a:cs typeface="+mn-ea"/>
                <a:sym typeface="+mn-lt"/>
              </a:rPr>
              <a:t>一个芯片上有</a:t>
            </a:r>
            <a:r>
              <a:rPr lang="en-US" altLang="zh-CN" sz="1100" dirty="0">
                <a:solidFill>
                  <a:schemeClr val="tx1">
                    <a:lumMod val="85000"/>
                    <a:lumOff val="15000"/>
                  </a:schemeClr>
                </a:solidFill>
                <a:cs typeface="+mn-ea"/>
                <a:sym typeface="+mn-lt"/>
              </a:rPr>
              <a:t>16</a:t>
            </a:r>
            <a:r>
              <a:rPr lang="zh-CN" altLang="en-US" sz="1100" dirty="0">
                <a:solidFill>
                  <a:schemeClr val="tx1">
                    <a:lumMod val="85000"/>
                    <a:lumOff val="15000"/>
                  </a:schemeClr>
                </a:solidFill>
                <a:cs typeface="+mn-ea"/>
                <a:sym typeface="+mn-lt"/>
              </a:rPr>
              <a:t>个</a:t>
            </a:r>
            <a:r>
              <a:rPr lang="en-US" altLang="zh-CN" sz="1100" dirty="0">
                <a:solidFill>
                  <a:schemeClr val="tx1">
                    <a:lumMod val="85000"/>
                    <a:lumOff val="15000"/>
                  </a:schemeClr>
                </a:solidFill>
                <a:cs typeface="+mn-ea"/>
                <a:sym typeface="+mn-lt"/>
              </a:rPr>
              <a:t>tile</a:t>
            </a:r>
            <a:r>
              <a:rPr lang="zh-CN" altLang="en-US" sz="1100" dirty="0">
                <a:solidFill>
                  <a:schemeClr val="tx1">
                    <a:lumMod val="85000"/>
                    <a:lumOff val="15000"/>
                  </a:schemeClr>
                </a:solidFill>
                <a:cs typeface="+mn-ea"/>
                <a:sym typeface="+mn-lt"/>
              </a:rPr>
              <a:t>，他们呈网格状排列，</a:t>
            </a:r>
            <a:r>
              <a:rPr lang="en-US" altLang="zh-CN" sz="1100" dirty="0">
                <a:solidFill>
                  <a:schemeClr val="tx1">
                    <a:lumMod val="85000"/>
                    <a:lumOff val="15000"/>
                  </a:schemeClr>
                </a:solidFill>
                <a:cs typeface="+mn-ea"/>
                <a:sym typeface="+mn-lt"/>
              </a:rPr>
              <a:t>title</a:t>
            </a:r>
            <a:r>
              <a:rPr lang="zh-CN" altLang="en-US" sz="1100" dirty="0">
                <a:solidFill>
                  <a:schemeClr val="tx1">
                    <a:lumMod val="85000"/>
                    <a:lumOff val="15000"/>
                  </a:schemeClr>
                </a:solidFill>
                <a:cs typeface="+mn-ea"/>
                <a:sym typeface="+mn-lt"/>
              </a:rPr>
              <a:t>间有管道连接以传输数据。</a:t>
            </a:r>
            <a:endParaRPr lang="en-US" altLang="zh-CN" sz="1100" dirty="0">
              <a:solidFill>
                <a:schemeClr val="tx1">
                  <a:lumMod val="85000"/>
                  <a:lumOff val="15000"/>
                </a:schemeClr>
              </a:solidFill>
              <a:cs typeface="+mn-ea"/>
              <a:sym typeface="+mn-lt"/>
            </a:endParaRPr>
          </a:p>
          <a:p>
            <a:pPr marL="285750" indent="-285750">
              <a:lnSpc>
                <a:spcPts val="2000"/>
              </a:lnSpc>
              <a:spcBef>
                <a:spcPts val="1200"/>
              </a:spcBef>
              <a:buFont typeface="Wingdings" panose="05000000000000000000" pitchFamily="2" charset="2"/>
              <a:buChar char="Ø"/>
            </a:pPr>
            <a:r>
              <a:rPr lang="zh-CN" altLang="en-US" sz="1100" dirty="0">
                <a:solidFill>
                  <a:schemeClr val="tx1">
                    <a:lumMod val="85000"/>
                    <a:lumOff val="15000"/>
                  </a:schemeClr>
                </a:solidFill>
                <a:cs typeface="+mn-ea"/>
                <a:sym typeface="+mn-lt"/>
              </a:rPr>
              <a:t>每个</a:t>
            </a:r>
            <a:r>
              <a:rPr lang="en-US" altLang="zh-CN" sz="1100" dirty="0">
                <a:solidFill>
                  <a:schemeClr val="tx1">
                    <a:lumMod val="85000"/>
                    <a:lumOff val="15000"/>
                  </a:schemeClr>
                </a:solidFill>
                <a:cs typeface="+mn-ea"/>
                <a:sym typeface="+mn-lt"/>
              </a:rPr>
              <a:t>tile</a:t>
            </a:r>
            <a:r>
              <a:rPr lang="zh-CN" altLang="en-US" sz="1100" dirty="0">
                <a:solidFill>
                  <a:schemeClr val="tx1">
                    <a:lumMod val="85000"/>
                    <a:lumOff val="15000"/>
                  </a:schemeClr>
                </a:solidFill>
                <a:cs typeface="+mn-ea"/>
                <a:sym typeface="+mn-lt"/>
              </a:rPr>
              <a:t>内部有一个</a:t>
            </a:r>
            <a:r>
              <a:rPr lang="en-US" altLang="zh-CN" sz="1100" dirty="0" err="1">
                <a:solidFill>
                  <a:schemeClr val="tx1">
                    <a:lumMod val="85000"/>
                    <a:lumOff val="15000"/>
                  </a:schemeClr>
                </a:solidFill>
                <a:cs typeface="+mn-ea"/>
                <a:sym typeface="+mn-lt"/>
              </a:rPr>
              <a:t>eDRAM</a:t>
            </a:r>
            <a:r>
              <a:rPr lang="zh-CN" altLang="en-US" sz="1100" dirty="0">
                <a:solidFill>
                  <a:schemeClr val="tx1">
                    <a:lumMod val="85000"/>
                    <a:lumOff val="15000"/>
                  </a:schemeClr>
                </a:solidFill>
                <a:cs typeface="+mn-ea"/>
                <a:sym typeface="+mn-lt"/>
              </a:rPr>
              <a:t>，保存输出并给下一层输入；</a:t>
            </a:r>
            <a:r>
              <a:rPr lang="en-US" altLang="zh-CN" sz="1100" dirty="0">
                <a:solidFill>
                  <a:schemeClr val="tx1">
                    <a:lumMod val="85000"/>
                    <a:lumOff val="15000"/>
                  </a:schemeClr>
                </a:solidFill>
                <a:cs typeface="+mn-ea"/>
                <a:sym typeface="+mn-lt"/>
              </a:rPr>
              <a:t>8</a:t>
            </a:r>
            <a:r>
              <a:rPr lang="zh-CN" altLang="en-US" sz="1100" dirty="0">
                <a:solidFill>
                  <a:schemeClr val="tx1">
                    <a:lumMod val="85000"/>
                    <a:lumOff val="15000"/>
                  </a:schemeClr>
                </a:solidFill>
                <a:cs typeface="+mn-ea"/>
                <a:sym typeface="+mn-lt"/>
              </a:rPr>
              <a:t>个</a:t>
            </a:r>
            <a:r>
              <a:rPr lang="en-US" altLang="zh-CN" sz="1100" dirty="0">
                <a:solidFill>
                  <a:schemeClr val="tx1">
                    <a:lumMod val="85000"/>
                    <a:lumOff val="15000"/>
                  </a:schemeClr>
                </a:solidFill>
                <a:cs typeface="+mn-ea"/>
                <a:sym typeface="+mn-lt"/>
              </a:rPr>
              <a:t>IMA</a:t>
            </a:r>
            <a:r>
              <a:rPr lang="zh-CN" altLang="en-US" sz="1100" dirty="0">
                <a:solidFill>
                  <a:schemeClr val="tx1">
                    <a:lumMod val="85000"/>
                    <a:lumOff val="15000"/>
                  </a:schemeClr>
                </a:solidFill>
                <a:cs typeface="+mn-ea"/>
                <a:sym typeface="+mn-lt"/>
              </a:rPr>
              <a:t>；移加电路，激活函数电路，输出寄存器；每个</a:t>
            </a:r>
            <a:r>
              <a:rPr lang="en-US" altLang="zh-CN" sz="1100" dirty="0">
                <a:solidFill>
                  <a:schemeClr val="tx1">
                    <a:lumMod val="85000"/>
                    <a:lumOff val="15000"/>
                  </a:schemeClr>
                </a:solidFill>
                <a:cs typeface="+mn-ea"/>
                <a:sym typeface="+mn-lt"/>
              </a:rPr>
              <a:t>IMA</a:t>
            </a:r>
            <a:r>
              <a:rPr lang="zh-CN" altLang="en-US" sz="1100" dirty="0">
                <a:solidFill>
                  <a:schemeClr val="tx1">
                    <a:lumMod val="85000"/>
                    <a:lumOff val="15000"/>
                  </a:schemeClr>
                </a:solidFill>
                <a:cs typeface="+mn-ea"/>
                <a:sym typeface="+mn-lt"/>
              </a:rPr>
              <a:t>有</a:t>
            </a:r>
            <a:r>
              <a:rPr lang="en-US" altLang="zh-CN" sz="1100" dirty="0">
                <a:solidFill>
                  <a:schemeClr val="tx1">
                    <a:lumMod val="85000"/>
                    <a:lumOff val="15000"/>
                  </a:schemeClr>
                </a:solidFill>
                <a:cs typeface="+mn-ea"/>
                <a:sym typeface="+mn-lt"/>
              </a:rPr>
              <a:t>DAC</a:t>
            </a:r>
            <a:r>
              <a:rPr lang="zh-CN" altLang="en-US" sz="1100" dirty="0">
                <a:solidFill>
                  <a:schemeClr val="tx1">
                    <a:lumMod val="85000"/>
                    <a:lumOff val="15000"/>
                  </a:schemeClr>
                </a:solidFill>
                <a:cs typeface="+mn-ea"/>
                <a:sym typeface="+mn-lt"/>
              </a:rPr>
              <a:t>，</a:t>
            </a:r>
            <a:r>
              <a:rPr lang="en-US" altLang="zh-CN" sz="1100" dirty="0">
                <a:solidFill>
                  <a:schemeClr val="tx1">
                    <a:lumMod val="85000"/>
                    <a:lumOff val="15000"/>
                  </a:schemeClr>
                </a:solidFill>
                <a:cs typeface="+mn-ea"/>
                <a:sym typeface="+mn-lt"/>
              </a:rPr>
              <a:t>4</a:t>
            </a:r>
            <a:r>
              <a:rPr lang="zh-CN" altLang="en-US" sz="1100" dirty="0">
                <a:solidFill>
                  <a:schemeClr val="tx1">
                    <a:lumMod val="85000"/>
                    <a:lumOff val="15000"/>
                  </a:schemeClr>
                </a:solidFill>
                <a:cs typeface="+mn-ea"/>
                <a:sym typeface="+mn-lt"/>
              </a:rPr>
              <a:t>个</a:t>
            </a:r>
            <a:r>
              <a:rPr lang="en-US" altLang="zh-CN" sz="1100" dirty="0">
                <a:solidFill>
                  <a:schemeClr val="tx1">
                    <a:lumMod val="85000"/>
                    <a:lumOff val="15000"/>
                  </a:schemeClr>
                </a:solidFill>
                <a:cs typeface="+mn-ea"/>
                <a:sym typeface="+mn-lt"/>
              </a:rPr>
              <a:t>XB</a:t>
            </a:r>
            <a:r>
              <a:rPr lang="zh-CN" altLang="en-US" sz="1100" dirty="0">
                <a:solidFill>
                  <a:schemeClr val="tx1">
                    <a:lumMod val="85000"/>
                    <a:lumOff val="15000"/>
                  </a:schemeClr>
                </a:solidFill>
                <a:cs typeface="+mn-ea"/>
                <a:sym typeface="+mn-lt"/>
              </a:rPr>
              <a:t>（</a:t>
            </a:r>
            <a:r>
              <a:rPr lang="en-US" altLang="zh-CN" sz="1100" dirty="0" err="1">
                <a:solidFill>
                  <a:schemeClr val="tx1">
                    <a:lumMod val="85000"/>
                    <a:lumOff val="15000"/>
                  </a:schemeClr>
                </a:solidFill>
                <a:cs typeface="+mn-ea"/>
                <a:sym typeface="+mn-lt"/>
              </a:rPr>
              <a:t>ReRam</a:t>
            </a:r>
            <a:r>
              <a:rPr lang="zh-CN" altLang="en-US" sz="1100" dirty="0">
                <a:solidFill>
                  <a:schemeClr val="tx1">
                    <a:lumMod val="85000"/>
                    <a:lumOff val="15000"/>
                  </a:schemeClr>
                </a:solidFill>
                <a:cs typeface="+mn-ea"/>
                <a:sym typeface="+mn-lt"/>
              </a:rPr>
              <a:t>），采样与保持电路，</a:t>
            </a:r>
            <a:r>
              <a:rPr lang="en-US" altLang="zh-CN" sz="1100" dirty="0">
                <a:solidFill>
                  <a:schemeClr val="tx1">
                    <a:lumMod val="85000"/>
                    <a:lumOff val="15000"/>
                  </a:schemeClr>
                </a:solidFill>
                <a:cs typeface="+mn-ea"/>
                <a:sym typeface="+mn-lt"/>
              </a:rPr>
              <a:t>ADC</a:t>
            </a:r>
            <a:r>
              <a:rPr lang="zh-CN" altLang="en-US" sz="1100" dirty="0">
                <a:solidFill>
                  <a:schemeClr val="tx1">
                    <a:lumMod val="85000"/>
                    <a:lumOff val="15000"/>
                  </a:schemeClr>
                </a:solidFill>
                <a:cs typeface="+mn-ea"/>
                <a:sym typeface="+mn-lt"/>
              </a:rPr>
              <a:t>，移加电路，输入输出寄存器；。</a:t>
            </a:r>
            <a:endParaRPr lang="en-US" altLang="zh-CN" sz="1100" dirty="0">
              <a:solidFill>
                <a:schemeClr val="tx1">
                  <a:lumMod val="85000"/>
                  <a:lumOff val="15000"/>
                </a:schemeClr>
              </a:solidFill>
              <a:cs typeface="+mn-ea"/>
              <a:sym typeface="+mn-lt"/>
            </a:endParaRPr>
          </a:p>
        </p:txBody>
      </p:sp>
      <p:pic>
        <p:nvPicPr>
          <p:cNvPr id="6" name="图片 5">
            <a:extLst>
              <a:ext uri="{FF2B5EF4-FFF2-40B4-BE49-F238E27FC236}">
                <a16:creationId xmlns:a16="http://schemas.microsoft.com/office/drawing/2014/main" id="{15785896-AE40-4948-96A1-C1F01683B752}"/>
              </a:ext>
            </a:extLst>
          </p:cNvPr>
          <p:cNvPicPr>
            <a:picLocks noChangeAspect="1"/>
          </p:cNvPicPr>
          <p:nvPr/>
        </p:nvPicPr>
        <p:blipFill>
          <a:blip r:embed="rId8"/>
          <a:stretch>
            <a:fillRect/>
          </a:stretch>
        </p:blipFill>
        <p:spPr>
          <a:xfrm>
            <a:off x="952774" y="1902021"/>
            <a:ext cx="4800847" cy="3778444"/>
          </a:xfrm>
          <a:prstGeom prst="rect">
            <a:avLst/>
          </a:prstGeom>
        </p:spPr>
      </p:pic>
    </p:spTree>
    <p:extLst>
      <p:ext uri="{BB962C8B-B14F-4D97-AF65-F5344CB8AC3E}">
        <p14:creationId xmlns:p14="http://schemas.microsoft.com/office/powerpoint/2010/main" val="2562815575"/>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2000"/>
                            </p:stCondLst>
                            <p:childTnLst>
                              <p:par>
                                <p:cTn id="22" presetID="14" presetClass="entr" presetSubtype="5" fill="hold" grpId="1"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vertical)">
                                      <p:cBhvr>
                                        <p:cTn id="24" dur="500"/>
                                        <p:tgtEl>
                                          <p:spTgt spid="18"/>
                                        </p:tgtEl>
                                      </p:cBhvr>
                                    </p:animEffect>
                                  </p:childTnLst>
                                </p:cTn>
                              </p:par>
                              <p:par>
                                <p:cTn id="25" presetID="14" presetClass="entr" presetSubtype="1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1723549" cy="461665"/>
          </a:xfrm>
          <a:prstGeom prst="rect">
            <a:avLst/>
          </a:prstGeom>
          <a:noFill/>
        </p:spPr>
        <p:txBody>
          <a:bodyPr wrap="none" rtlCol="0">
            <a:spAutoFit/>
          </a:bodyPr>
          <a:lstStyle/>
          <a:p>
            <a:r>
              <a:rPr lang="zh-CN" altLang="en-US" sz="2400" b="1" dirty="0">
                <a:solidFill>
                  <a:schemeClr val="tx1">
                    <a:lumMod val="85000"/>
                    <a:lumOff val="15000"/>
                  </a:schemeClr>
                </a:solidFill>
                <a:cs typeface="+mn-ea"/>
                <a:sym typeface="+mn-lt"/>
              </a:rPr>
              <a:t>层间流水线</a:t>
            </a: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sp>
        <p:nvSpPr>
          <p:cNvPr id="12" name="矩形 11">
            <a:extLst>
              <a:ext uri="{FF2B5EF4-FFF2-40B4-BE49-F238E27FC236}">
                <a16:creationId xmlns:a16="http://schemas.microsoft.com/office/drawing/2014/main" id="{28A51443-904C-4E38-9074-A28684EC45C1}"/>
              </a:ext>
            </a:extLst>
          </p:cNvPr>
          <p:cNvSpPr/>
          <p:nvPr/>
        </p:nvSpPr>
        <p:spPr>
          <a:xfrm>
            <a:off x="5315159" y="1667087"/>
            <a:ext cx="3612515" cy="41572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a:extLst>
              <a:ext uri="{FF2B5EF4-FFF2-40B4-BE49-F238E27FC236}">
                <a16:creationId xmlns:a16="http://schemas.microsoft.com/office/drawing/2014/main" id="{C9543B74-EB52-4FF3-94C7-E9609C5A4FFA}"/>
              </a:ext>
            </a:extLst>
          </p:cNvPr>
          <p:cNvSpPr txBox="1"/>
          <p:nvPr/>
        </p:nvSpPr>
        <p:spPr>
          <a:xfrm>
            <a:off x="5432613" y="1952601"/>
            <a:ext cx="3188970" cy="27774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000"/>
              </a:lnSpc>
              <a:spcBef>
                <a:spcPts val="1200"/>
              </a:spcBef>
            </a:pPr>
            <a:r>
              <a:rPr lang="zh-CN" altLang="en-US" sz="1000" dirty="0">
                <a:solidFill>
                  <a:schemeClr val="tx1">
                    <a:lumMod val="85000"/>
                    <a:lumOff val="15000"/>
                  </a:schemeClr>
                </a:solidFill>
                <a:cs typeface="+mn-ea"/>
                <a:sym typeface="+mn-lt"/>
              </a:rPr>
              <a:t>正如前面说的由于权重需要静态映射，每个</a:t>
            </a:r>
            <a:r>
              <a:rPr lang="en-US" altLang="zh-CN" sz="1000" dirty="0">
                <a:solidFill>
                  <a:schemeClr val="tx1">
                    <a:lumMod val="85000"/>
                    <a:lumOff val="15000"/>
                  </a:schemeClr>
                </a:solidFill>
                <a:cs typeface="+mn-ea"/>
                <a:sym typeface="+mn-lt"/>
              </a:rPr>
              <a:t>tile</a:t>
            </a:r>
            <a:r>
              <a:rPr lang="zh-CN" altLang="en-US" sz="1000" dirty="0">
                <a:solidFill>
                  <a:schemeClr val="tx1">
                    <a:lumMod val="85000"/>
                    <a:lumOff val="15000"/>
                  </a:schemeClr>
                </a:solidFill>
                <a:cs typeface="+mn-ea"/>
                <a:sym typeface="+mn-lt"/>
              </a:rPr>
              <a:t>只能处理固定的层，比如</a:t>
            </a:r>
            <a:r>
              <a:rPr lang="en-US" altLang="zh-CN" sz="1000" dirty="0">
                <a:solidFill>
                  <a:schemeClr val="tx1">
                    <a:lumMod val="85000"/>
                    <a:lumOff val="15000"/>
                  </a:schemeClr>
                </a:solidFill>
                <a:cs typeface="+mn-ea"/>
                <a:sym typeface="+mn-lt"/>
              </a:rPr>
              <a:t>0</a:t>
            </a:r>
            <a:r>
              <a:rPr lang="zh-CN" altLang="en-US" sz="1000" dirty="0">
                <a:solidFill>
                  <a:schemeClr val="tx1">
                    <a:lumMod val="85000"/>
                    <a:lumOff val="15000"/>
                  </a:schemeClr>
                </a:solidFill>
                <a:cs typeface="+mn-ea"/>
                <a:sym typeface="+mn-lt"/>
              </a:rPr>
              <a:t>，</a:t>
            </a:r>
            <a:r>
              <a:rPr lang="en-US" altLang="zh-CN" sz="1000" dirty="0">
                <a:solidFill>
                  <a:schemeClr val="tx1">
                    <a:lumMod val="85000"/>
                    <a:lumOff val="15000"/>
                  </a:schemeClr>
                </a:solidFill>
                <a:cs typeface="+mn-ea"/>
                <a:sym typeface="+mn-lt"/>
              </a:rPr>
              <a:t>1</a:t>
            </a:r>
            <a:r>
              <a:rPr lang="zh-CN" altLang="en-US" sz="1000" dirty="0">
                <a:solidFill>
                  <a:schemeClr val="tx1">
                    <a:lumMod val="85000"/>
                    <a:lumOff val="15000"/>
                  </a:schemeClr>
                </a:solidFill>
                <a:cs typeface="+mn-ea"/>
                <a:sym typeface="+mn-lt"/>
              </a:rPr>
              <a:t>，</a:t>
            </a:r>
            <a:r>
              <a:rPr lang="en-US" altLang="zh-CN" sz="1000" dirty="0">
                <a:solidFill>
                  <a:schemeClr val="tx1">
                    <a:lumMod val="85000"/>
                    <a:lumOff val="15000"/>
                  </a:schemeClr>
                </a:solidFill>
                <a:cs typeface="+mn-ea"/>
                <a:sym typeface="+mn-lt"/>
              </a:rPr>
              <a:t>2</a:t>
            </a:r>
            <a:r>
              <a:rPr lang="zh-CN" altLang="en-US" sz="1000" dirty="0">
                <a:solidFill>
                  <a:schemeClr val="tx1">
                    <a:lumMod val="85000"/>
                    <a:lumOff val="15000"/>
                  </a:schemeClr>
                </a:solidFill>
                <a:cs typeface="+mn-ea"/>
                <a:sym typeface="+mn-lt"/>
              </a:rPr>
              <a:t>，</a:t>
            </a:r>
            <a:r>
              <a:rPr lang="en-US" altLang="zh-CN" sz="1000" dirty="0">
                <a:solidFill>
                  <a:schemeClr val="tx1">
                    <a:lumMod val="85000"/>
                    <a:lumOff val="15000"/>
                  </a:schemeClr>
                </a:solidFill>
                <a:cs typeface="+mn-ea"/>
                <a:sym typeface="+mn-lt"/>
              </a:rPr>
              <a:t>3</a:t>
            </a:r>
            <a:r>
              <a:rPr lang="zh-CN" altLang="en-US" sz="1000" dirty="0">
                <a:solidFill>
                  <a:schemeClr val="tx1">
                    <a:lumMod val="85000"/>
                    <a:lumOff val="15000"/>
                  </a:schemeClr>
                </a:solidFill>
                <a:cs typeface="+mn-ea"/>
                <a:sym typeface="+mn-lt"/>
              </a:rPr>
              <a:t>保存第一层的权重，</a:t>
            </a:r>
            <a:r>
              <a:rPr lang="en-US" altLang="zh-CN" sz="1000" dirty="0">
                <a:solidFill>
                  <a:schemeClr val="tx1">
                    <a:lumMod val="85000"/>
                    <a:lumOff val="15000"/>
                  </a:schemeClr>
                </a:solidFill>
                <a:cs typeface="+mn-ea"/>
                <a:sym typeface="+mn-lt"/>
              </a:rPr>
              <a:t>4</a:t>
            </a:r>
            <a:r>
              <a:rPr lang="zh-CN" altLang="en-US" sz="1000" dirty="0">
                <a:solidFill>
                  <a:schemeClr val="tx1">
                    <a:lumMod val="85000"/>
                    <a:lumOff val="15000"/>
                  </a:schemeClr>
                </a:solidFill>
                <a:cs typeface="+mn-ea"/>
                <a:sym typeface="+mn-lt"/>
              </a:rPr>
              <a:t>，</a:t>
            </a:r>
            <a:r>
              <a:rPr lang="en-US" altLang="zh-CN" sz="1000" dirty="0">
                <a:solidFill>
                  <a:schemeClr val="tx1">
                    <a:lumMod val="85000"/>
                    <a:lumOff val="15000"/>
                  </a:schemeClr>
                </a:solidFill>
                <a:cs typeface="+mn-ea"/>
                <a:sym typeface="+mn-lt"/>
              </a:rPr>
              <a:t>5</a:t>
            </a:r>
            <a:r>
              <a:rPr lang="zh-CN" altLang="en-US" sz="1000" dirty="0">
                <a:solidFill>
                  <a:schemeClr val="tx1">
                    <a:lumMod val="85000"/>
                    <a:lumOff val="15000"/>
                  </a:schemeClr>
                </a:solidFill>
                <a:cs typeface="+mn-ea"/>
                <a:sym typeface="+mn-lt"/>
              </a:rPr>
              <a:t>，</a:t>
            </a:r>
            <a:r>
              <a:rPr lang="en-US" altLang="zh-CN" sz="1000" dirty="0">
                <a:solidFill>
                  <a:schemeClr val="tx1">
                    <a:lumMod val="85000"/>
                    <a:lumOff val="15000"/>
                  </a:schemeClr>
                </a:solidFill>
                <a:cs typeface="+mn-ea"/>
                <a:sym typeface="+mn-lt"/>
              </a:rPr>
              <a:t>6</a:t>
            </a:r>
            <a:r>
              <a:rPr lang="zh-CN" altLang="en-US" sz="1000" dirty="0">
                <a:solidFill>
                  <a:schemeClr val="tx1">
                    <a:lumMod val="85000"/>
                    <a:lumOff val="15000"/>
                  </a:schemeClr>
                </a:solidFill>
                <a:cs typeface="+mn-ea"/>
                <a:sym typeface="+mn-lt"/>
              </a:rPr>
              <a:t>，</a:t>
            </a:r>
            <a:r>
              <a:rPr lang="en-US" altLang="zh-CN" sz="1000" dirty="0">
                <a:solidFill>
                  <a:schemeClr val="tx1">
                    <a:lumMod val="85000"/>
                    <a:lumOff val="15000"/>
                  </a:schemeClr>
                </a:solidFill>
                <a:cs typeface="+mn-ea"/>
                <a:sym typeface="+mn-lt"/>
              </a:rPr>
              <a:t>7</a:t>
            </a:r>
            <a:r>
              <a:rPr lang="zh-CN" altLang="en-US" sz="1000" dirty="0">
                <a:solidFill>
                  <a:schemeClr val="tx1">
                    <a:lumMod val="85000"/>
                    <a:lumOff val="15000"/>
                  </a:schemeClr>
                </a:solidFill>
                <a:cs typeface="+mn-ea"/>
                <a:sym typeface="+mn-lt"/>
              </a:rPr>
              <a:t>保存第二层，以此类推。</a:t>
            </a:r>
            <a:endParaRPr lang="en-US" altLang="zh-CN" sz="1000" dirty="0">
              <a:solidFill>
                <a:schemeClr val="tx1">
                  <a:lumMod val="85000"/>
                  <a:lumOff val="15000"/>
                </a:schemeClr>
              </a:solidFill>
              <a:cs typeface="+mn-ea"/>
              <a:sym typeface="+mn-lt"/>
            </a:endParaRPr>
          </a:p>
          <a:p>
            <a:pPr>
              <a:lnSpc>
                <a:spcPts val="2000"/>
              </a:lnSpc>
              <a:spcBef>
                <a:spcPts val="1200"/>
              </a:spcBef>
            </a:pPr>
            <a:r>
              <a:rPr lang="zh-CN" altLang="en-US" sz="1000" dirty="0">
                <a:solidFill>
                  <a:schemeClr val="tx1">
                    <a:lumMod val="85000"/>
                    <a:lumOff val="15000"/>
                  </a:schemeClr>
                </a:solidFill>
                <a:cs typeface="+mn-ea"/>
                <a:sym typeface="+mn-lt"/>
              </a:rPr>
              <a:t>如图所示，若步长为</a:t>
            </a:r>
            <a:r>
              <a:rPr lang="en-US" altLang="zh-CN" sz="1000" dirty="0">
                <a:solidFill>
                  <a:schemeClr val="tx1">
                    <a:lumMod val="85000"/>
                    <a:lumOff val="15000"/>
                  </a:schemeClr>
                </a:solidFill>
                <a:cs typeface="+mn-ea"/>
                <a:sym typeface="+mn-lt"/>
              </a:rPr>
              <a:t>1x1</a:t>
            </a:r>
            <a:r>
              <a:rPr lang="zh-CN" altLang="en-US" sz="1000" dirty="0">
                <a:solidFill>
                  <a:schemeClr val="tx1">
                    <a:lumMod val="85000"/>
                    <a:lumOff val="15000"/>
                  </a:schemeClr>
                </a:solidFill>
                <a:cs typeface="+mn-ea"/>
                <a:sym typeface="+mn-lt"/>
              </a:rPr>
              <a:t>，当输出第</a:t>
            </a:r>
            <a:r>
              <a:rPr lang="en-US" altLang="zh-CN" sz="1000" dirty="0">
                <a:solidFill>
                  <a:schemeClr val="tx1">
                    <a:lumMod val="85000"/>
                    <a:lumOff val="15000"/>
                  </a:schemeClr>
                </a:solidFill>
                <a:cs typeface="+mn-ea"/>
                <a:sym typeface="+mn-lt"/>
              </a:rPr>
              <a:t>2</a:t>
            </a:r>
            <a:r>
              <a:rPr lang="zh-CN" altLang="en-US" sz="1000" dirty="0">
                <a:solidFill>
                  <a:schemeClr val="tx1">
                    <a:lumMod val="85000"/>
                    <a:lumOff val="15000"/>
                  </a:schemeClr>
                </a:solidFill>
                <a:cs typeface="+mn-ea"/>
                <a:sym typeface="+mn-lt"/>
              </a:rPr>
              <a:t>列时</a:t>
            </a:r>
            <a:r>
              <a:rPr lang="en-US" altLang="zh-CN" sz="1000" dirty="0">
                <a:solidFill>
                  <a:schemeClr val="tx1">
                    <a:lumMod val="85000"/>
                    <a:lumOff val="15000"/>
                  </a:schemeClr>
                </a:solidFill>
                <a:cs typeface="+mn-ea"/>
                <a:sym typeface="+mn-lt"/>
              </a:rPr>
              <a:t>i-1</a:t>
            </a:r>
            <a:r>
              <a:rPr lang="zh-CN" altLang="en-US" sz="1000" dirty="0">
                <a:solidFill>
                  <a:schemeClr val="tx1">
                    <a:lumMod val="85000"/>
                    <a:lumOff val="15000"/>
                  </a:schemeClr>
                </a:solidFill>
                <a:cs typeface="+mn-ea"/>
                <a:sym typeface="+mn-lt"/>
              </a:rPr>
              <a:t>层每输出一个值，</a:t>
            </a:r>
            <a:r>
              <a:rPr lang="en-US" altLang="zh-CN" sz="1000" dirty="0" err="1">
                <a:solidFill>
                  <a:schemeClr val="tx1">
                    <a:lumMod val="85000"/>
                    <a:lumOff val="15000"/>
                  </a:schemeClr>
                </a:solidFill>
                <a:cs typeface="+mn-ea"/>
                <a:sym typeface="+mn-lt"/>
              </a:rPr>
              <a:t>i</a:t>
            </a:r>
            <a:r>
              <a:rPr lang="zh-CN" altLang="en-US" sz="1000" dirty="0">
                <a:solidFill>
                  <a:schemeClr val="tx1">
                    <a:lumMod val="85000"/>
                    <a:lumOff val="15000"/>
                  </a:schemeClr>
                </a:solidFill>
                <a:cs typeface="+mn-ea"/>
                <a:sym typeface="+mn-lt"/>
              </a:rPr>
              <a:t>层就可以开始一个操作，此时为了让第</a:t>
            </a:r>
            <a:r>
              <a:rPr lang="en-US" altLang="zh-CN" sz="1000" dirty="0" err="1">
                <a:solidFill>
                  <a:schemeClr val="tx1">
                    <a:lumMod val="85000"/>
                    <a:lumOff val="15000"/>
                  </a:schemeClr>
                </a:solidFill>
                <a:cs typeface="+mn-ea"/>
                <a:sym typeface="+mn-lt"/>
              </a:rPr>
              <a:t>i</a:t>
            </a:r>
            <a:r>
              <a:rPr lang="zh-CN" altLang="en-US" sz="1000" dirty="0">
                <a:solidFill>
                  <a:schemeClr val="tx1">
                    <a:lumMod val="85000"/>
                    <a:lumOff val="15000"/>
                  </a:schemeClr>
                </a:solidFill>
                <a:cs typeface="+mn-ea"/>
                <a:sym typeface="+mn-lt"/>
              </a:rPr>
              <a:t>层每个时钟周期保持繁忙，</a:t>
            </a:r>
            <a:r>
              <a:rPr lang="en-US" altLang="zh-CN" sz="1000" dirty="0">
                <a:solidFill>
                  <a:schemeClr val="tx1">
                    <a:lumMod val="85000"/>
                    <a:lumOff val="15000"/>
                  </a:schemeClr>
                </a:solidFill>
                <a:cs typeface="+mn-ea"/>
                <a:sym typeface="+mn-lt"/>
              </a:rPr>
              <a:t>i-1</a:t>
            </a:r>
            <a:r>
              <a:rPr lang="zh-CN" altLang="en-US" sz="1000" dirty="0">
                <a:solidFill>
                  <a:schemeClr val="tx1">
                    <a:lumMod val="85000"/>
                    <a:lumOff val="15000"/>
                  </a:schemeClr>
                </a:solidFill>
                <a:cs typeface="+mn-ea"/>
                <a:sym typeface="+mn-lt"/>
              </a:rPr>
              <a:t>层只用每个时钟周期只用输出一个值；现在我们考虑</a:t>
            </a:r>
            <a:r>
              <a:rPr lang="en-US" altLang="zh-CN" sz="1000" dirty="0">
                <a:solidFill>
                  <a:schemeClr val="tx1">
                    <a:lumMod val="85000"/>
                    <a:lumOff val="15000"/>
                  </a:schemeClr>
                </a:solidFill>
                <a:cs typeface="+mn-ea"/>
                <a:sym typeface="+mn-lt"/>
              </a:rPr>
              <a:t>2x1</a:t>
            </a:r>
            <a:r>
              <a:rPr lang="zh-CN" altLang="en-US" sz="1000" dirty="0">
                <a:solidFill>
                  <a:schemeClr val="tx1">
                    <a:lumMod val="85000"/>
                    <a:lumOff val="15000"/>
                  </a:schemeClr>
                </a:solidFill>
                <a:cs typeface="+mn-ea"/>
                <a:sym typeface="+mn-lt"/>
              </a:rPr>
              <a:t>的步长，则</a:t>
            </a:r>
            <a:r>
              <a:rPr lang="en-US" altLang="zh-CN" sz="1000" dirty="0">
                <a:solidFill>
                  <a:schemeClr val="tx1">
                    <a:lumMod val="85000"/>
                    <a:lumOff val="15000"/>
                  </a:schemeClr>
                </a:solidFill>
                <a:cs typeface="+mn-ea"/>
                <a:sym typeface="+mn-lt"/>
              </a:rPr>
              <a:t>i-1</a:t>
            </a:r>
            <a:r>
              <a:rPr lang="zh-CN" altLang="en-US" sz="1000" dirty="0">
                <a:solidFill>
                  <a:schemeClr val="tx1">
                    <a:lumMod val="85000"/>
                    <a:lumOff val="15000"/>
                  </a:schemeClr>
                </a:solidFill>
                <a:cs typeface="+mn-ea"/>
                <a:sym typeface="+mn-lt"/>
              </a:rPr>
              <a:t>层要输出两个值，第</a:t>
            </a:r>
            <a:r>
              <a:rPr lang="en-US" altLang="zh-CN" sz="1000" dirty="0" err="1">
                <a:solidFill>
                  <a:schemeClr val="tx1">
                    <a:lumMod val="85000"/>
                    <a:lumOff val="15000"/>
                  </a:schemeClr>
                </a:solidFill>
                <a:cs typeface="+mn-ea"/>
                <a:sym typeface="+mn-lt"/>
              </a:rPr>
              <a:t>i</a:t>
            </a:r>
            <a:r>
              <a:rPr lang="zh-CN" altLang="en-US" sz="1000" dirty="0">
                <a:solidFill>
                  <a:schemeClr val="tx1">
                    <a:lumMod val="85000"/>
                    <a:lumOff val="15000"/>
                  </a:schemeClr>
                </a:solidFill>
                <a:cs typeface="+mn-ea"/>
                <a:sym typeface="+mn-lt"/>
              </a:rPr>
              <a:t>层才可以继续下一步操作，所以第</a:t>
            </a:r>
            <a:r>
              <a:rPr lang="en-US" altLang="zh-CN" sz="1000" dirty="0">
                <a:solidFill>
                  <a:schemeClr val="tx1">
                    <a:lumMod val="85000"/>
                    <a:lumOff val="15000"/>
                  </a:schemeClr>
                </a:solidFill>
                <a:cs typeface="+mn-ea"/>
                <a:sym typeface="+mn-lt"/>
              </a:rPr>
              <a:t>i-1</a:t>
            </a:r>
            <a:r>
              <a:rPr lang="zh-CN" altLang="en-US" sz="1000" dirty="0">
                <a:solidFill>
                  <a:schemeClr val="tx1">
                    <a:lumMod val="85000"/>
                    <a:lumOff val="15000"/>
                  </a:schemeClr>
                </a:solidFill>
                <a:cs typeface="+mn-ea"/>
                <a:sym typeface="+mn-lt"/>
              </a:rPr>
              <a:t>层每个时钟周期要输出两个值，所以第</a:t>
            </a:r>
            <a:r>
              <a:rPr lang="en-US" altLang="zh-CN" sz="1000" dirty="0">
                <a:solidFill>
                  <a:schemeClr val="tx1">
                    <a:lumMod val="85000"/>
                    <a:lumOff val="15000"/>
                  </a:schemeClr>
                </a:solidFill>
                <a:cs typeface="+mn-ea"/>
                <a:sym typeface="+mn-lt"/>
              </a:rPr>
              <a:t>i-1</a:t>
            </a:r>
            <a:r>
              <a:rPr lang="zh-CN" altLang="en-US" sz="1000" dirty="0">
                <a:solidFill>
                  <a:schemeClr val="tx1">
                    <a:lumMod val="85000"/>
                    <a:lumOff val="15000"/>
                  </a:schemeClr>
                </a:solidFill>
                <a:cs typeface="+mn-ea"/>
                <a:sym typeface="+mn-lt"/>
              </a:rPr>
              <a:t>层需要复制两份。构造流水线的关键在于根据步长从最后一层往前构造。</a:t>
            </a:r>
            <a:endParaRPr lang="en-US" altLang="zh-CN" sz="1000" dirty="0">
              <a:solidFill>
                <a:schemeClr val="tx1">
                  <a:lumMod val="85000"/>
                  <a:lumOff val="15000"/>
                </a:schemeClr>
              </a:solidFill>
              <a:cs typeface="+mn-ea"/>
              <a:sym typeface="+mn-lt"/>
            </a:endParaRPr>
          </a:p>
        </p:txBody>
      </p:sp>
      <p:pic>
        <p:nvPicPr>
          <p:cNvPr id="6" name="图片 5">
            <a:extLst>
              <a:ext uri="{FF2B5EF4-FFF2-40B4-BE49-F238E27FC236}">
                <a16:creationId xmlns:a16="http://schemas.microsoft.com/office/drawing/2014/main" id="{FC4EF68B-92F5-4946-803C-8C1F0F2A0F49}"/>
              </a:ext>
            </a:extLst>
          </p:cNvPr>
          <p:cNvPicPr>
            <a:picLocks noChangeAspect="1"/>
          </p:cNvPicPr>
          <p:nvPr/>
        </p:nvPicPr>
        <p:blipFill>
          <a:blip r:embed="rId8"/>
          <a:stretch>
            <a:fillRect/>
          </a:stretch>
        </p:blipFill>
        <p:spPr>
          <a:xfrm>
            <a:off x="586539" y="1667087"/>
            <a:ext cx="3676499" cy="3619579"/>
          </a:xfrm>
          <a:prstGeom prst="rect">
            <a:avLst/>
          </a:prstGeom>
        </p:spPr>
      </p:pic>
    </p:spTree>
    <p:extLst>
      <p:ext uri="{BB962C8B-B14F-4D97-AF65-F5344CB8AC3E}">
        <p14:creationId xmlns:p14="http://schemas.microsoft.com/office/powerpoint/2010/main" val="32712265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500"/>
                                        <p:tgtEl>
                                          <p:spTgt spid="12"/>
                                        </p:tgtEl>
                                      </p:cBhvr>
                                    </p:animEffect>
                                  </p:childTnLst>
                                </p:cTn>
                              </p:par>
                            </p:childTnLst>
                          </p:cTn>
                        </p:par>
                        <p:par>
                          <p:cTn id="21" fill="hold">
                            <p:stCondLst>
                              <p:cond delay="2000"/>
                            </p:stCondLst>
                            <p:childTnLst>
                              <p:par>
                                <p:cTn id="22" presetID="14" presetClass="entr" presetSubtype="5" fill="hold" grpId="1"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vertical)">
                                      <p:cBhvr>
                                        <p:cTn id="24" dur="500"/>
                                        <p:tgtEl>
                                          <p:spTgt spid="18"/>
                                        </p:tgtEl>
                                      </p:cBhvr>
                                    </p:animEffect>
                                  </p:childTnLst>
                                </p:cTn>
                              </p:par>
                              <p:par>
                                <p:cTn id="25" presetID="14" presetClass="entr" presetSubtype="1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8" grpId="0"/>
      <p:bldP spid="1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2064989" cy="461665"/>
          </a:xfrm>
          <a:prstGeom prst="rect">
            <a:avLst/>
          </a:prstGeom>
          <a:noFill/>
        </p:spPr>
        <p:txBody>
          <a:bodyPr wrap="none" rtlCol="0">
            <a:spAutoFit/>
          </a:bodyPr>
          <a:lstStyle>
            <a:defPPr>
              <a:defRPr lang="zh-CN"/>
            </a:defPPr>
            <a:lvl1pPr>
              <a:defRPr sz="2400" b="1">
                <a:solidFill>
                  <a:schemeClr val="tx1">
                    <a:lumMod val="85000"/>
                    <a:lumOff val="15000"/>
                  </a:schemeClr>
                </a:solidFill>
                <a:latin typeface="+mn-ea"/>
              </a:defRPr>
            </a:lvl1pPr>
          </a:lstStyle>
          <a:p>
            <a:r>
              <a:rPr lang="en-US" altLang="zh-CN" dirty="0">
                <a:latin typeface="+mn-lt"/>
                <a:cs typeface="+mn-ea"/>
                <a:sym typeface="+mn-lt"/>
              </a:rPr>
              <a:t>IMA</a:t>
            </a:r>
            <a:r>
              <a:rPr lang="zh-CN" altLang="en-US" dirty="0">
                <a:latin typeface="+mn-lt"/>
                <a:cs typeface="+mn-ea"/>
                <a:sym typeface="+mn-lt"/>
              </a:rPr>
              <a:t>内部设计</a:t>
            </a:r>
            <a:endParaRPr lang="fr-FR" altLang="zh-CN" dirty="0">
              <a:latin typeface="+mn-lt"/>
              <a:cs typeface="+mn-ea"/>
              <a:sym typeface="+mn-lt"/>
            </a:endParaRP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cxnSp>
        <p:nvCxnSpPr>
          <p:cNvPr id="16" name="Shape 2142">
            <a:extLst>
              <a:ext uri="{FF2B5EF4-FFF2-40B4-BE49-F238E27FC236}">
                <a16:creationId xmlns:a16="http://schemas.microsoft.com/office/drawing/2014/main" id="{D6306970-122B-4405-B05A-FFF6DF26221A}"/>
              </a:ext>
            </a:extLst>
          </p:cNvPr>
          <p:cNvCxnSpPr/>
          <p:nvPr/>
        </p:nvCxnSpPr>
        <p:spPr>
          <a:xfrm>
            <a:off x="3076571" y="2147757"/>
            <a:ext cx="758790" cy="0"/>
          </a:xfrm>
          <a:prstGeom prst="straightConnector1">
            <a:avLst/>
          </a:prstGeom>
          <a:noFill/>
          <a:ln w="9525" cap="flat" cmpd="sng">
            <a:solidFill>
              <a:srgbClr val="6F7C8F"/>
            </a:solidFill>
            <a:prstDash val="solid"/>
            <a:miter/>
            <a:headEnd type="none" w="med" len="med"/>
            <a:tailEnd type="oval" w="med" len="med"/>
          </a:ln>
        </p:spPr>
      </p:cxnSp>
      <p:cxnSp>
        <p:nvCxnSpPr>
          <p:cNvPr id="17" name="Shape 2143">
            <a:extLst>
              <a:ext uri="{FF2B5EF4-FFF2-40B4-BE49-F238E27FC236}">
                <a16:creationId xmlns:a16="http://schemas.microsoft.com/office/drawing/2014/main" id="{D4B875E5-2317-4613-96D7-1B31B3865979}"/>
              </a:ext>
            </a:extLst>
          </p:cNvPr>
          <p:cNvCxnSpPr/>
          <p:nvPr/>
        </p:nvCxnSpPr>
        <p:spPr>
          <a:xfrm rot="10800000" flipH="1">
            <a:off x="3037525" y="3905141"/>
            <a:ext cx="793277" cy="316151"/>
          </a:xfrm>
          <a:prstGeom prst="bentConnector3">
            <a:avLst>
              <a:gd name="adj1" fmla="val 50003"/>
            </a:avLst>
          </a:prstGeom>
          <a:noFill/>
          <a:ln w="9525" cap="flat" cmpd="sng">
            <a:solidFill>
              <a:srgbClr val="414955"/>
            </a:solidFill>
            <a:prstDash val="solid"/>
            <a:miter/>
            <a:headEnd type="none" w="med" len="med"/>
            <a:tailEnd type="oval" w="med" len="med"/>
          </a:ln>
        </p:spPr>
      </p:cxnSp>
      <p:cxnSp>
        <p:nvCxnSpPr>
          <p:cNvPr id="18" name="Shape 2144">
            <a:extLst>
              <a:ext uri="{FF2B5EF4-FFF2-40B4-BE49-F238E27FC236}">
                <a16:creationId xmlns:a16="http://schemas.microsoft.com/office/drawing/2014/main" id="{6F39FDAF-2A8F-40AB-9A99-0A7689FF6A0F}"/>
              </a:ext>
            </a:extLst>
          </p:cNvPr>
          <p:cNvCxnSpPr/>
          <p:nvPr/>
        </p:nvCxnSpPr>
        <p:spPr>
          <a:xfrm rot="10800000" flipH="1">
            <a:off x="7105914" y="2175798"/>
            <a:ext cx="1046017" cy="1"/>
          </a:xfrm>
          <a:prstGeom prst="straightConnector1">
            <a:avLst/>
          </a:prstGeom>
          <a:noFill/>
          <a:ln w="9525" cap="flat" cmpd="sng">
            <a:solidFill>
              <a:srgbClr val="6F7C8F"/>
            </a:solidFill>
            <a:prstDash val="solid"/>
            <a:miter/>
            <a:headEnd type="oval" w="med" len="med"/>
            <a:tailEnd type="none" w="med" len="med"/>
          </a:ln>
        </p:spPr>
      </p:cxnSp>
      <p:sp>
        <p:nvSpPr>
          <p:cNvPr id="20" name="Shape 2146">
            <a:extLst>
              <a:ext uri="{FF2B5EF4-FFF2-40B4-BE49-F238E27FC236}">
                <a16:creationId xmlns:a16="http://schemas.microsoft.com/office/drawing/2014/main" id="{0DFF66CC-5094-4CA4-B0DF-08FF3E8A8755}"/>
              </a:ext>
            </a:extLst>
          </p:cNvPr>
          <p:cNvSpPr/>
          <p:nvPr/>
        </p:nvSpPr>
        <p:spPr>
          <a:xfrm>
            <a:off x="2570399" y="1894670"/>
            <a:ext cx="506173" cy="506173"/>
          </a:xfrm>
          <a:prstGeom prst="ellipse">
            <a:avLst/>
          </a:prstGeom>
          <a:solidFill>
            <a:schemeClr val="lt1"/>
          </a:solidFill>
          <a:ln w="9525" cap="flat" cmpd="sng">
            <a:solidFill>
              <a:srgbClr val="6F7C8F"/>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cs typeface="+mn-ea"/>
              <a:sym typeface="+mn-lt"/>
            </a:endParaRPr>
          </a:p>
        </p:txBody>
      </p:sp>
      <p:sp>
        <p:nvSpPr>
          <p:cNvPr id="21" name="Shape 2147">
            <a:extLst>
              <a:ext uri="{FF2B5EF4-FFF2-40B4-BE49-F238E27FC236}">
                <a16:creationId xmlns:a16="http://schemas.microsoft.com/office/drawing/2014/main" id="{6F63BCD7-0D34-4823-B2F7-504555FB0762}"/>
              </a:ext>
            </a:extLst>
          </p:cNvPr>
          <p:cNvSpPr/>
          <p:nvPr/>
        </p:nvSpPr>
        <p:spPr>
          <a:xfrm>
            <a:off x="2531352" y="3968206"/>
            <a:ext cx="506173" cy="506173"/>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cs typeface="+mn-ea"/>
              <a:sym typeface="+mn-lt"/>
            </a:endParaRPr>
          </a:p>
        </p:txBody>
      </p:sp>
      <p:sp>
        <p:nvSpPr>
          <p:cNvPr id="22" name="Shape 2148">
            <a:extLst>
              <a:ext uri="{FF2B5EF4-FFF2-40B4-BE49-F238E27FC236}">
                <a16:creationId xmlns:a16="http://schemas.microsoft.com/office/drawing/2014/main" id="{386CA187-DCAB-4120-9139-A02AAAAF31E5}"/>
              </a:ext>
            </a:extLst>
          </p:cNvPr>
          <p:cNvSpPr/>
          <p:nvPr/>
        </p:nvSpPr>
        <p:spPr>
          <a:xfrm>
            <a:off x="2705094" y="2035145"/>
            <a:ext cx="242961" cy="241713"/>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cs typeface="+mn-ea"/>
              <a:sym typeface="+mn-lt"/>
            </a:endParaRPr>
          </a:p>
        </p:txBody>
      </p:sp>
      <p:sp>
        <p:nvSpPr>
          <p:cNvPr id="23" name="Shape 2149">
            <a:extLst>
              <a:ext uri="{FF2B5EF4-FFF2-40B4-BE49-F238E27FC236}">
                <a16:creationId xmlns:a16="http://schemas.microsoft.com/office/drawing/2014/main" id="{FF9A494F-6251-4471-9AB7-6D8442F82D06}"/>
              </a:ext>
            </a:extLst>
          </p:cNvPr>
          <p:cNvSpPr/>
          <p:nvPr/>
        </p:nvSpPr>
        <p:spPr>
          <a:xfrm>
            <a:off x="2693458" y="4127846"/>
            <a:ext cx="188139" cy="186892"/>
          </a:xfrm>
          <a:custGeom>
            <a:avLst/>
            <a:gdLst/>
            <a:ahLst/>
            <a:cxnLst/>
            <a:rect l="0" t="0" r="0" b="0"/>
            <a:pathLst>
              <a:path w="120000" h="120000" extrusionOk="0">
                <a:moveTo>
                  <a:pt x="87345" y="60000"/>
                </a:moveTo>
                <a:lnTo>
                  <a:pt x="117079" y="30265"/>
                </a:lnTo>
                <a:lnTo>
                  <a:pt x="118407" y="28938"/>
                </a:lnTo>
                <a:lnTo>
                  <a:pt x="119203" y="27079"/>
                </a:lnTo>
                <a:lnTo>
                  <a:pt x="119469" y="25486"/>
                </a:lnTo>
                <a:lnTo>
                  <a:pt x="120000" y="23362"/>
                </a:lnTo>
                <a:lnTo>
                  <a:pt x="119469" y="21504"/>
                </a:lnTo>
                <a:lnTo>
                  <a:pt x="119203" y="19646"/>
                </a:lnTo>
                <a:lnTo>
                  <a:pt x="118407" y="18053"/>
                </a:lnTo>
                <a:lnTo>
                  <a:pt x="117079" y="16460"/>
                </a:lnTo>
                <a:lnTo>
                  <a:pt x="103274" y="2654"/>
                </a:lnTo>
                <a:lnTo>
                  <a:pt x="101681" y="1592"/>
                </a:lnTo>
                <a:lnTo>
                  <a:pt x="100088" y="796"/>
                </a:lnTo>
                <a:lnTo>
                  <a:pt x="98495" y="265"/>
                </a:lnTo>
                <a:lnTo>
                  <a:pt x="96371" y="0"/>
                </a:lnTo>
                <a:lnTo>
                  <a:pt x="94513" y="265"/>
                </a:lnTo>
                <a:lnTo>
                  <a:pt x="92654" y="796"/>
                </a:lnTo>
                <a:lnTo>
                  <a:pt x="91327" y="1592"/>
                </a:lnTo>
                <a:lnTo>
                  <a:pt x="89469" y="2654"/>
                </a:lnTo>
                <a:lnTo>
                  <a:pt x="60000" y="32654"/>
                </a:lnTo>
                <a:lnTo>
                  <a:pt x="30000" y="2654"/>
                </a:lnTo>
                <a:lnTo>
                  <a:pt x="28672" y="1592"/>
                </a:lnTo>
                <a:lnTo>
                  <a:pt x="27079" y="796"/>
                </a:lnTo>
                <a:lnTo>
                  <a:pt x="25221" y="265"/>
                </a:lnTo>
                <a:lnTo>
                  <a:pt x="23362" y="0"/>
                </a:lnTo>
                <a:lnTo>
                  <a:pt x="21504" y="265"/>
                </a:lnTo>
                <a:lnTo>
                  <a:pt x="19646" y="796"/>
                </a:lnTo>
                <a:lnTo>
                  <a:pt x="18053" y="1592"/>
                </a:lnTo>
                <a:lnTo>
                  <a:pt x="16460" y="2654"/>
                </a:lnTo>
                <a:lnTo>
                  <a:pt x="2654" y="16460"/>
                </a:lnTo>
                <a:lnTo>
                  <a:pt x="1327" y="18053"/>
                </a:lnTo>
                <a:lnTo>
                  <a:pt x="530" y="19646"/>
                </a:lnTo>
                <a:lnTo>
                  <a:pt x="0" y="21504"/>
                </a:lnTo>
                <a:lnTo>
                  <a:pt x="0" y="23362"/>
                </a:lnTo>
                <a:lnTo>
                  <a:pt x="0" y="25486"/>
                </a:lnTo>
                <a:lnTo>
                  <a:pt x="530" y="27079"/>
                </a:lnTo>
                <a:lnTo>
                  <a:pt x="1327" y="28938"/>
                </a:lnTo>
                <a:lnTo>
                  <a:pt x="2654" y="30265"/>
                </a:lnTo>
                <a:lnTo>
                  <a:pt x="32389" y="60000"/>
                </a:lnTo>
                <a:lnTo>
                  <a:pt x="2654" y="89734"/>
                </a:lnTo>
                <a:lnTo>
                  <a:pt x="1327" y="91327"/>
                </a:lnTo>
                <a:lnTo>
                  <a:pt x="530" y="92654"/>
                </a:lnTo>
                <a:lnTo>
                  <a:pt x="0" y="94778"/>
                </a:lnTo>
                <a:lnTo>
                  <a:pt x="0" y="96371"/>
                </a:lnTo>
                <a:lnTo>
                  <a:pt x="0" y="98495"/>
                </a:lnTo>
                <a:lnTo>
                  <a:pt x="530" y="100353"/>
                </a:lnTo>
                <a:lnTo>
                  <a:pt x="1327" y="101946"/>
                </a:lnTo>
                <a:lnTo>
                  <a:pt x="2654" y="103274"/>
                </a:lnTo>
                <a:lnTo>
                  <a:pt x="16460" y="117079"/>
                </a:lnTo>
                <a:lnTo>
                  <a:pt x="18053" y="118672"/>
                </a:lnTo>
                <a:lnTo>
                  <a:pt x="19646" y="119469"/>
                </a:lnTo>
                <a:lnTo>
                  <a:pt x="21504" y="119734"/>
                </a:lnTo>
                <a:lnTo>
                  <a:pt x="23362" y="120000"/>
                </a:lnTo>
                <a:lnTo>
                  <a:pt x="25221" y="119734"/>
                </a:lnTo>
                <a:lnTo>
                  <a:pt x="27079" y="119469"/>
                </a:lnTo>
                <a:lnTo>
                  <a:pt x="28672" y="118672"/>
                </a:lnTo>
                <a:lnTo>
                  <a:pt x="30000" y="117079"/>
                </a:lnTo>
                <a:lnTo>
                  <a:pt x="60000" y="87610"/>
                </a:lnTo>
                <a:lnTo>
                  <a:pt x="89469" y="117079"/>
                </a:lnTo>
                <a:lnTo>
                  <a:pt x="91327" y="118672"/>
                </a:lnTo>
                <a:lnTo>
                  <a:pt x="92654" y="119469"/>
                </a:lnTo>
                <a:lnTo>
                  <a:pt x="94513" y="119734"/>
                </a:lnTo>
                <a:lnTo>
                  <a:pt x="96371" y="120000"/>
                </a:lnTo>
                <a:lnTo>
                  <a:pt x="98495" y="119734"/>
                </a:lnTo>
                <a:lnTo>
                  <a:pt x="100088" y="119469"/>
                </a:lnTo>
                <a:lnTo>
                  <a:pt x="101681" y="118672"/>
                </a:lnTo>
                <a:lnTo>
                  <a:pt x="103274" y="117079"/>
                </a:lnTo>
                <a:lnTo>
                  <a:pt x="117079" y="103274"/>
                </a:lnTo>
                <a:lnTo>
                  <a:pt x="118407" y="101946"/>
                </a:lnTo>
                <a:lnTo>
                  <a:pt x="119203" y="100353"/>
                </a:lnTo>
                <a:lnTo>
                  <a:pt x="119469" y="98495"/>
                </a:lnTo>
                <a:lnTo>
                  <a:pt x="120000" y="96371"/>
                </a:lnTo>
                <a:lnTo>
                  <a:pt x="119469" y="94778"/>
                </a:lnTo>
                <a:lnTo>
                  <a:pt x="119203" y="92654"/>
                </a:lnTo>
                <a:lnTo>
                  <a:pt x="118407" y="91327"/>
                </a:lnTo>
                <a:lnTo>
                  <a:pt x="117079" y="89734"/>
                </a:lnTo>
                <a:lnTo>
                  <a:pt x="87345" y="60000"/>
                </a:lnTo>
                <a:close/>
              </a:path>
            </a:pathLst>
          </a:custGeom>
          <a:solidFill>
            <a:srgbClr val="414955"/>
          </a:solidFill>
          <a:ln>
            <a:noFill/>
          </a:ln>
        </p:spPr>
        <p:txBody>
          <a:bodyPr lIns="121898" tIns="60941" rIns="121898" bIns="60941" anchor="t" anchorCtr="0">
            <a:noAutofit/>
          </a:bodyPr>
          <a:lstStyle/>
          <a:p>
            <a:endParaRPr sz="1200">
              <a:solidFill>
                <a:srgbClr val="3F3F3F"/>
              </a:solidFill>
              <a:cs typeface="+mn-ea"/>
              <a:sym typeface="+mn-lt"/>
            </a:endParaRPr>
          </a:p>
        </p:txBody>
      </p:sp>
      <p:sp>
        <p:nvSpPr>
          <p:cNvPr id="24" name="Shape 2154">
            <a:extLst>
              <a:ext uri="{FF2B5EF4-FFF2-40B4-BE49-F238E27FC236}">
                <a16:creationId xmlns:a16="http://schemas.microsoft.com/office/drawing/2014/main" id="{F07B743F-7E2A-4B5A-9617-D5B7F06C71E0}"/>
              </a:ext>
            </a:extLst>
          </p:cNvPr>
          <p:cNvSpPr/>
          <p:nvPr/>
        </p:nvSpPr>
        <p:spPr>
          <a:xfrm>
            <a:off x="8151932" y="1922712"/>
            <a:ext cx="506173" cy="506173"/>
          </a:xfrm>
          <a:prstGeom prst="ellipse">
            <a:avLst/>
          </a:prstGeom>
          <a:solidFill>
            <a:schemeClr val="lt1"/>
          </a:solidFill>
          <a:ln w="9525" cap="flat" cmpd="sng">
            <a:solidFill>
              <a:srgbClr val="6F7C8F"/>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cs typeface="+mn-ea"/>
              <a:sym typeface="+mn-lt"/>
            </a:endParaRPr>
          </a:p>
        </p:txBody>
      </p:sp>
      <p:sp>
        <p:nvSpPr>
          <p:cNvPr id="25" name="Shape 2155">
            <a:extLst>
              <a:ext uri="{FF2B5EF4-FFF2-40B4-BE49-F238E27FC236}">
                <a16:creationId xmlns:a16="http://schemas.microsoft.com/office/drawing/2014/main" id="{586F88F4-5F76-44C2-8AEE-83D6F50A26FE}"/>
              </a:ext>
            </a:extLst>
          </p:cNvPr>
          <p:cNvSpPr/>
          <p:nvPr/>
        </p:nvSpPr>
        <p:spPr>
          <a:xfrm>
            <a:off x="8273570" y="2050668"/>
            <a:ext cx="262896" cy="251682"/>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cs typeface="+mn-ea"/>
              <a:sym typeface="+mn-lt"/>
            </a:endParaRPr>
          </a:p>
        </p:txBody>
      </p:sp>
      <p:sp>
        <p:nvSpPr>
          <p:cNvPr id="28" name="Rectangle 11">
            <a:extLst>
              <a:ext uri="{FF2B5EF4-FFF2-40B4-BE49-F238E27FC236}">
                <a16:creationId xmlns:a16="http://schemas.microsoft.com/office/drawing/2014/main" id="{1D324AD9-35D8-4D39-8E7F-33D34B1FF54F}"/>
              </a:ext>
            </a:extLst>
          </p:cNvPr>
          <p:cNvSpPr/>
          <p:nvPr/>
        </p:nvSpPr>
        <p:spPr>
          <a:xfrm>
            <a:off x="8749825" y="1922712"/>
            <a:ext cx="2347553" cy="2148730"/>
          </a:xfrm>
          <a:prstGeom prst="rect">
            <a:avLst/>
          </a:prstGeom>
        </p:spPr>
        <p:txBody>
          <a:bodyPr wrap="square">
            <a:spAutoFit/>
          </a:bodyPr>
          <a:lstStyle/>
          <a:p>
            <a:pPr>
              <a:lnSpc>
                <a:spcPct val="125000"/>
              </a:lnSpc>
            </a:pPr>
            <a:r>
              <a:rPr lang="zh-CN" altLang="en-US" sz="1200" dirty="0">
                <a:solidFill>
                  <a:schemeClr val="tx1">
                    <a:lumMod val="85000"/>
                    <a:lumOff val="15000"/>
                  </a:schemeClr>
                </a:solidFill>
                <a:cs typeface="+mn-ea"/>
                <a:sym typeface="+mn-lt"/>
              </a:rPr>
              <a:t>已经有研究表明在一个</a:t>
            </a:r>
            <a:r>
              <a:rPr lang="en-US" altLang="zh-CN" sz="1200" dirty="0">
                <a:solidFill>
                  <a:schemeClr val="tx1">
                    <a:lumMod val="85000"/>
                    <a:lumOff val="15000"/>
                  </a:schemeClr>
                </a:solidFill>
                <a:cs typeface="+mn-ea"/>
                <a:sym typeface="+mn-lt"/>
              </a:rPr>
              <a:t>cell</a:t>
            </a:r>
            <a:r>
              <a:rPr lang="zh-CN" altLang="en-US" sz="1200" dirty="0">
                <a:solidFill>
                  <a:schemeClr val="tx1">
                    <a:lumMod val="85000"/>
                    <a:lumOff val="15000"/>
                  </a:schemeClr>
                </a:solidFill>
                <a:cs typeface="+mn-ea"/>
                <a:sym typeface="+mn-lt"/>
              </a:rPr>
              <a:t>中保存</a:t>
            </a:r>
            <a:r>
              <a:rPr lang="en-US" altLang="zh-CN" sz="1200" dirty="0">
                <a:solidFill>
                  <a:schemeClr val="tx1">
                    <a:lumMod val="85000"/>
                    <a:lumOff val="15000"/>
                  </a:schemeClr>
                </a:solidFill>
                <a:cs typeface="+mn-ea"/>
                <a:sym typeface="+mn-lt"/>
              </a:rPr>
              <a:t>16</a:t>
            </a:r>
            <a:r>
              <a:rPr lang="zh-CN" altLang="en-US" sz="1200" dirty="0">
                <a:solidFill>
                  <a:schemeClr val="tx1">
                    <a:lumMod val="85000"/>
                    <a:lumOff val="15000"/>
                  </a:schemeClr>
                </a:solidFill>
                <a:cs typeface="+mn-ea"/>
                <a:sym typeface="+mn-lt"/>
              </a:rPr>
              <a:t>位的权重是不可能的，所以本文中作者将</a:t>
            </a:r>
            <a:r>
              <a:rPr lang="en-US" altLang="zh-CN" sz="1200" dirty="0">
                <a:solidFill>
                  <a:schemeClr val="tx1">
                    <a:lumMod val="85000"/>
                    <a:lumOff val="15000"/>
                  </a:schemeClr>
                </a:solidFill>
                <a:cs typeface="+mn-ea"/>
                <a:sym typeface="+mn-lt"/>
              </a:rPr>
              <a:t>16</a:t>
            </a:r>
            <a:r>
              <a:rPr lang="zh-CN" altLang="en-US" sz="1200" dirty="0">
                <a:solidFill>
                  <a:schemeClr val="tx1">
                    <a:lumMod val="85000"/>
                    <a:lumOff val="15000"/>
                  </a:schemeClr>
                </a:solidFill>
                <a:cs typeface="+mn-ea"/>
                <a:sym typeface="+mn-lt"/>
              </a:rPr>
              <a:t>位权重分解为</a:t>
            </a:r>
            <a:r>
              <a:rPr lang="en-US" altLang="zh-CN" sz="1200" dirty="0">
                <a:solidFill>
                  <a:schemeClr val="tx1">
                    <a:lumMod val="85000"/>
                    <a:lumOff val="15000"/>
                  </a:schemeClr>
                </a:solidFill>
                <a:cs typeface="+mn-ea"/>
                <a:sym typeface="+mn-lt"/>
              </a:rPr>
              <a:t>w=2</a:t>
            </a:r>
            <a:r>
              <a:rPr lang="zh-CN" altLang="en-US" sz="1200" dirty="0">
                <a:solidFill>
                  <a:schemeClr val="tx1">
                    <a:lumMod val="85000"/>
                    <a:lumOff val="15000"/>
                  </a:schemeClr>
                </a:solidFill>
                <a:cs typeface="+mn-ea"/>
                <a:sym typeface="+mn-lt"/>
              </a:rPr>
              <a:t>位，所以一个权重储存在同一行的</a:t>
            </a:r>
            <a:r>
              <a:rPr lang="en-US" altLang="zh-CN" sz="1200" dirty="0">
                <a:solidFill>
                  <a:schemeClr val="tx1">
                    <a:lumMod val="85000"/>
                    <a:lumOff val="15000"/>
                  </a:schemeClr>
                </a:solidFill>
                <a:cs typeface="+mn-ea"/>
                <a:sym typeface="+mn-lt"/>
              </a:rPr>
              <a:t>8</a:t>
            </a:r>
            <a:r>
              <a:rPr lang="zh-CN" altLang="en-US" sz="1200" dirty="0">
                <a:solidFill>
                  <a:schemeClr val="tx1">
                    <a:lumMod val="85000"/>
                    <a:lumOff val="15000"/>
                  </a:schemeClr>
                </a:solidFill>
                <a:cs typeface="+mn-ea"/>
                <a:sym typeface="+mn-lt"/>
              </a:rPr>
              <a:t>列中，每列</a:t>
            </a:r>
            <a:r>
              <a:rPr lang="en-US" altLang="zh-CN" sz="1200" dirty="0">
                <a:solidFill>
                  <a:schemeClr val="tx1">
                    <a:lumMod val="85000"/>
                    <a:lumOff val="15000"/>
                  </a:schemeClr>
                </a:solidFill>
                <a:cs typeface="+mn-ea"/>
                <a:sym typeface="+mn-lt"/>
              </a:rPr>
              <a:t>2</a:t>
            </a:r>
            <a:r>
              <a:rPr lang="zh-CN" altLang="en-US" sz="1200" dirty="0">
                <a:solidFill>
                  <a:schemeClr val="tx1">
                    <a:lumMod val="85000"/>
                    <a:lumOff val="15000"/>
                  </a:schemeClr>
                </a:solidFill>
                <a:cs typeface="+mn-ea"/>
                <a:sym typeface="+mn-lt"/>
              </a:rPr>
              <a:t>位。最后计算结果移位相加。同时作者给出了一个</a:t>
            </a:r>
            <a:r>
              <a:rPr lang="en-US" altLang="zh-CN" sz="1200" dirty="0" err="1">
                <a:solidFill>
                  <a:schemeClr val="tx1">
                    <a:lumMod val="85000"/>
                    <a:lumOff val="15000"/>
                  </a:schemeClr>
                </a:solidFill>
                <a:cs typeface="+mn-ea"/>
                <a:sym typeface="+mn-lt"/>
              </a:rPr>
              <a:t>xb</a:t>
            </a:r>
            <a:r>
              <a:rPr lang="zh-CN" altLang="en-US" sz="1200" dirty="0">
                <a:solidFill>
                  <a:schemeClr val="tx1">
                    <a:lumMod val="85000"/>
                    <a:lumOff val="15000"/>
                  </a:schemeClr>
                </a:solidFill>
                <a:cs typeface="+mn-ea"/>
                <a:sym typeface="+mn-lt"/>
              </a:rPr>
              <a:t>的行数</a:t>
            </a:r>
            <a:r>
              <a:rPr lang="en-US" altLang="zh-CN" sz="1200" dirty="0">
                <a:solidFill>
                  <a:schemeClr val="tx1">
                    <a:lumMod val="85000"/>
                    <a:lumOff val="15000"/>
                  </a:schemeClr>
                </a:solidFill>
                <a:cs typeface="+mn-ea"/>
                <a:sym typeface="+mn-lt"/>
              </a:rPr>
              <a:t>R</a:t>
            </a:r>
            <a:r>
              <a:rPr lang="zh-CN" altLang="en-US" sz="1200" dirty="0">
                <a:solidFill>
                  <a:schemeClr val="tx1">
                    <a:lumMod val="85000"/>
                    <a:lumOff val="15000"/>
                  </a:schemeClr>
                </a:solidFill>
                <a:cs typeface="+mn-ea"/>
                <a:sym typeface="+mn-lt"/>
              </a:rPr>
              <a:t>，</a:t>
            </a:r>
            <a:r>
              <a:rPr lang="en-US" altLang="zh-CN" sz="1200" dirty="0">
                <a:solidFill>
                  <a:schemeClr val="tx1">
                    <a:lumMod val="85000"/>
                    <a:lumOff val="15000"/>
                  </a:schemeClr>
                </a:solidFill>
                <a:cs typeface="+mn-ea"/>
                <a:sym typeface="+mn-lt"/>
              </a:rPr>
              <a:t>w</a:t>
            </a:r>
            <a:r>
              <a:rPr lang="zh-CN" altLang="en-US" sz="1200" dirty="0">
                <a:solidFill>
                  <a:schemeClr val="tx1">
                    <a:lumMod val="85000"/>
                    <a:lumOff val="15000"/>
                  </a:schemeClr>
                </a:solidFill>
                <a:cs typeface="+mn-ea"/>
                <a:sym typeface="+mn-lt"/>
              </a:rPr>
              <a:t>，</a:t>
            </a:r>
            <a:r>
              <a:rPr lang="en-US" altLang="zh-CN" sz="1200" dirty="0">
                <a:solidFill>
                  <a:schemeClr val="tx1">
                    <a:lumMod val="85000"/>
                    <a:lumOff val="15000"/>
                  </a:schemeClr>
                </a:solidFill>
                <a:cs typeface="+mn-ea"/>
                <a:sym typeface="+mn-lt"/>
              </a:rPr>
              <a:t>v</a:t>
            </a:r>
            <a:r>
              <a:rPr lang="zh-CN" altLang="en-US" sz="1200" dirty="0">
                <a:solidFill>
                  <a:schemeClr val="tx1">
                    <a:lumMod val="85000"/>
                    <a:lumOff val="15000"/>
                  </a:schemeClr>
                </a:solidFill>
                <a:cs typeface="+mn-ea"/>
                <a:sym typeface="+mn-lt"/>
              </a:rPr>
              <a:t>与</a:t>
            </a:r>
            <a:r>
              <a:rPr lang="en-US" altLang="zh-CN" sz="1200" dirty="0">
                <a:solidFill>
                  <a:schemeClr val="tx1">
                    <a:lumMod val="85000"/>
                    <a:lumOff val="15000"/>
                  </a:schemeClr>
                </a:solidFill>
                <a:cs typeface="+mn-ea"/>
                <a:sym typeface="+mn-lt"/>
              </a:rPr>
              <a:t>ADC</a:t>
            </a:r>
            <a:r>
              <a:rPr lang="zh-CN" altLang="en-US" sz="1200" dirty="0">
                <a:solidFill>
                  <a:schemeClr val="tx1">
                    <a:lumMod val="85000"/>
                    <a:lumOff val="15000"/>
                  </a:schemeClr>
                </a:solidFill>
                <a:cs typeface="+mn-ea"/>
                <a:sym typeface="+mn-lt"/>
              </a:rPr>
              <a:t>分辨率的关系；</a:t>
            </a:r>
            <a:endParaRPr lang="en-US" altLang="zh-CN" sz="1200" dirty="0">
              <a:solidFill>
                <a:schemeClr val="tx1">
                  <a:lumMod val="85000"/>
                  <a:lumOff val="15000"/>
                </a:schemeClr>
              </a:solidFill>
              <a:cs typeface="+mn-ea"/>
              <a:sym typeface="+mn-lt"/>
            </a:endParaRPr>
          </a:p>
          <a:p>
            <a:pPr>
              <a:lnSpc>
                <a:spcPct val="125000"/>
              </a:lnSpc>
            </a:pPr>
            <a:endParaRPr lang="zh-CN" altLang="en-US" sz="1200" dirty="0">
              <a:solidFill>
                <a:schemeClr val="tx1">
                  <a:lumMod val="85000"/>
                  <a:lumOff val="15000"/>
                </a:schemeClr>
              </a:solidFill>
              <a:cs typeface="+mn-ea"/>
              <a:sym typeface="+mn-lt"/>
            </a:endParaRPr>
          </a:p>
        </p:txBody>
      </p:sp>
      <p:sp>
        <p:nvSpPr>
          <p:cNvPr id="29" name="Rectangle 11">
            <a:extLst>
              <a:ext uri="{FF2B5EF4-FFF2-40B4-BE49-F238E27FC236}">
                <a16:creationId xmlns:a16="http://schemas.microsoft.com/office/drawing/2014/main" id="{975A1939-2F64-4A0F-8394-126C2B34A721}"/>
              </a:ext>
            </a:extLst>
          </p:cNvPr>
          <p:cNvSpPr/>
          <p:nvPr/>
        </p:nvSpPr>
        <p:spPr>
          <a:xfrm>
            <a:off x="8749825" y="1598599"/>
            <a:ext cx="1349581" cy="372025"/>
          </a:xfrm>
          <a:prstGeom prst="rect">
            <a:avLst/>
          </a:prstGeom>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权重和</a:t>
            </a:r>
            <a:r>
              <a:rPr lang="en-US" altLang="zh-CN" sz="1600" b="1" dirty="0">
                <a:solidFill>
                  <a:schemeClr val="tx1">
                    <a:lumMod val="85000"/>
                    <a:lumOff val="15000"/>
                  </a:schemeClr>
                </a:solidFill>
                <a:cs typeface="+mn-ea"/>
                <a:sym typeface="+mn-lt"/>
              </a:rPr>
              <a:t>ADC</a:t>
            </a:r>
            <a:endParaRPr lang="zh-CN" altLang="en-US" sz="1600" b="1" dirty="0">
              <a:solidFill>
                <a:schemeClr val="tx1">
                  <a:lumMod val="85000"/>
                  <a:lumOff val="15000"/>
                </a:schemeClr>
              </a:solidFill>
              <a:cs typeface="+mn-ea"/>
              <a:sym typeface="+mn-lt"/>
            </a:endParaRPr>
          </a:p>
        </p:txBody>
      </p:sp>
      <p:sp>
        <p:nvSpPr>
          <p:cNvPr id="32" name="Rectangle 11">
            <a:extLst>
              <a:ext uri="{FF2B5EF4-FFF2-40B4-BE49-F238E27FC236}">
                <a16:creationId xmlns:a16="http://schemas.microsoft.com/office/drawing/2014/main" id="{04D15FCD-5A94-4C21-ACB4-7B7DB0538D11}"/>
              </a:ext>
            </a:extLst>
          </p:cNvPr>
          <p:cNvSpPr/>
          <p:nvPr/>
        </p:nvSpPr>
        <p:spPr>
          <a:xfrm>
            <a:off x="126124" y="1987233"/>
            <a:ext cx="2347553" cy="994568"/>
          </a:xfrm>
          <a:prstGeom prst="rect">
            <a:avLst/>
          </a:prstGeom>
        </p:spPr>
        <p:txBody>
          <a:bodyPr wrap="square">
            <a:spAutoFit/>
          </a:bodyPr>
          <a:lstStyle/>
          <a:p>
            <a:pPr algn="r">
              <a:lnSpc>
                <a:spcPct val="125000"/>
              </a:lnSpc>
            </a:pPr>
            <a:r>
              <a:rPr lang="zh-CN" altLang="en-US" sz="1200" dirty="0">
                <a:solidFill>
                  <a:schemeClr val="tx1">
                    <a:lumMod val="85000"/>
                    <a:lumOff val="15000"/>
                  </a:schemeClr>
                </a:solidFill>
                <a:cs typeface="+mn-ea"/>
                <a:sym typeface="+mn-lt"/>
              </a:rPr>
              <a:t>让一个</a:t>
            </a:r>
            <a:r>
              <a:rPr lang="en-US" altLang="zh-CN" sz="1200" dirty="0">
                <a:solidFill>
                  <a:schemeClr val="tx1">
                    <a:lumMod val="85000"/>
                    <a:lumOff val="15000"/>
                  </a:schemeClr>
                </a:solidFill>
                <a:cs typeface="+mn-ea"/>
                <a:sym typeface="+mn-lt"/>
              </a:rPr>
              <a:t>IMA</a:t>
            </a:r>
            <a:r>
              <a:rPr lang="zh-CN" altLang="en-US" sz="1200" dirty="0">
                <a:solidFill>
                  <a:schemeClr val="tx1">
                    <a:lumMod val="85000"/>
                    <a:lumOff val="15000"/>
                  </a:schemeClr>
                </a:solidFill>
                <a:cs typeface="+mn-ea"/>
                <a:sym typeface="+mn-lt"/>
              </a:rPr>
              <a:t>的</a:t>
            </a:r>
            <a:r>
              <a:rPr lang="en-US" altLang="zh-CN" sz="1200" dirty="0">
                <a:solidFill>
                  <a:schemeClr val="tx1">
                    <a:lumMod val="85000"/>
                    <a:lumOff val="15000"/>
                  </a:schemeClr>
                </a:solidFill>
                <a:cs typeface="+mn-ea"/>
                <a:sym typeface="+mn-lt"/>
              </a:rPr>
              <a:t>4</a:t>
            </a:r>
            <a:r>
              <a:rPr lang="zh-CN" altLang="en-US" sz="1200" dirty="0">
                <a:solidFill>
                  <a:schemeClr val="tx1">
                    <a:lumMod val="85000"/>
                    <a:lumOff val="15000"/>
                  </a:schemeClr>
                </a:solidFill>
                <a:cs typeface="+mn-ea"/>
                <a:sym typeface="+mn-lt"/>
              </a:rPr>
              <a:t>个</a:t>
            </a:r>
            <a:r>
              <a:rPr lang="en-US" altLang="zh-CN" sz="1200" dirty="0" err="1">
                <a:solidFill>
                  <a:schemeClr val="tx1">
                    <a:lumMod val="85000"/>
                    <a:lumOff val="15000"/>
                  </a:schemeClr>
                </a:solidFill>
                <a:cs typeface="+mn-ea"/>
                <a:sym typeface="+mn-lt"/>
              </a:rPr>
              <a:t>xb</a:t>
            </a:r>
            <a:r>
              <a:rPr lang="zh-CN" altLang="en-US" sz="1200" dirty="0">
                <a:solidFill>
                  <a:schemeClr val="tx1">
                    <a:lumMod val="85000"/>
                    <a:lumOff val="15000"/>
                  </a:schemeClr>
                </a:solidFill>
                <a:cs typeface="+mn-ea"/>
                <a:sym typeface="+mn-lt"/>
              </a:rPr>
              <a:t>共享一组</a:t>
            </a:r>
            <a:r>
              <a:rPr lang="en-US" altLang="zh-CN" sz="1200" dirty="0">
                <a:solidFill>
                  <a:schemeClr val="tx1">
                    <a:lumMod val="85000"/>
                    <a:lumOff val="15000"/>
                  </a:schemeClr>
                </a:solidFill>
                <a:cs typeface="+mn-ea"/>
                <a:sym typeface="+mn-lt"/>
              </a:rPr>
              <a:t>ADC</a:t>
            </a:r>
            <a:r>
              <a:rPr lang="zh-CN" altLang="en-US" sz="1200" dirty="0">
                <a:solidFill>
                  <a:schemeClr val="tx1">
                    <a:lumMod val="85000"/>
                    <a:lumOff val="15000"/>
                  </a:schemeClr>
                </a:solidFill>
                <a:cs typeface="+mn-ea"/>
                <a:sym typeface="+mn-lt"/>
              </a:rPr>
              <a:t>，同时用采样和保持电路在一个周期内获取计算结果并保存，在下一个周期把结果发送到</a:t>
            </a:r>
            <a:r>
              <a:rPr lang="en-US" altLang="zh-CN" sz="1200" dirty="0">
                <a:solidFill>
                  <a:schemeClr val="tx1">
                    <a:lumMod val="85000"/>
                    <a:lumOff val="15000"/>
                  </a:schemeClr>
                </a:solidFill>
                <a:cs typeface="+mn-ea"/>
                <a:sym typeface="+mn-lt"/>
              </a:rPr>
              <a:t>ADC</a:t>
            </a:r>
            <a:endParaRPr lang="zh-CN" altLang="en-US" sz="1200" dirty="0">
              <a:solidFill>
                <a:schemeClr val="tx1">
                  <a:lumMod val="85000"/>
                  <a:lumOff val="15000"/>
                </a:schemeClr>
              </a:solidFill>
              <a:cs typeface="+mn-ea"/>
              <a:sym typeface="+mn-lt"/>
            </a:endParaRPr>
          </a:p>
        </p:txBody>
      </p:sp>
      <p:sp>
        <p:nvSpPr>
          <p:cNvPr id="33" name="Rectangle 11">
            <a:extLst>
              <a:ext uri="{FF2B5EF4-FFF2-40B4-BE49-F238E27FC236}">
                <a16:creationId xmlns:a16="http://schemas.microsoft.com/office/drawing/2014/main" id="{33FD44D8-AC10-41A1-BEE6-7E89ADD742A8}"/>
              </a:ext>
            </a:extLst>
          </p:cNvPr>
          <p:cNvSpPr/>
          <p:nvPr/>
        </p:nvSpPr>
        <p:spPr>
          <a:xfrm>
            <a:off x="1124096" y="1663120"/>
            <a:ext cx="1349581" cy="372025"/>
          </a:xfrm>
          <a:prstGeom prst="rect">
            <a:avLst/>
          </a:prstGeom>
        </p:spPr>
        <p:txBody>
          <a:bodyPr wrap="square">
            <a:spAutoFit/>
          </a:bodyPr>
          <a:lstStyle/>
          <a:p>
            <a:pPr algn="r">
              <a:lnSpc>
                <a:spcPct val="125000"/>
              </a:lnSpc>
            </a:pPr>
            <a:r>
              <a:rPr lang="en-US" altLang="zh-CN" sz="1600" b="1" dirty="0">
                <a:solidFill>
                  <a:schemeClr val="tx1">
                    <a:lumMod val="85000"/>
                    <a:lumOff val="15000"/>
                  </a:schemeClr>
                </a:solidFill>
                <a:cs typeface="+mn-ea"/>
                <a:sym typeface="+mn-lt"/>
              </a:rPr>
              <a:t>ADC</a:t>
            </a:r>
            <a:r>
              <a:rPr lang="zh-CN" altLang="en-US" sz="1600" b="1" dirty="0">
                <a:solidFill>
                  <a:schemeClr val="tx1">
                    <a:lumMod val="85000"/>
                    <a:lumOff val="15000"/>
                  </a:schemeClr>
                </a:solidFill>
                <a:cs typeface="+mn-ea"/>
                <a:sym typeface="+mn-lt"/>
              </a:rPr>
              <a:t>流水线</a:t>
            </a:r>
          </a:p>
        </p:txBody>
      </p:sp>
      <p:sp>
        <p:nvSpPr>
          <p:cNvPr id="34" name="Rectangle 11">
            <a:extLst>
              <a:ext uri="{FF2B5EF4-FFF2-40B4-BE49-F238E27FC236}">
                <a16:creationId xmlns:a16="http://schemas.microsoft.com/office/drawing/2014/main" id="{AC3E9DCC-5898-44B3-A2CE-D16E89FA8912}"/>
              </a:ext>
            </a:extLst>
          </p:cNvPr>
          <p:cNvSpPr/>
          <p:nvPr/>
        </p:nvSpPr>
        <p:spPr>
          <a:xfrm>
            <a:off x="87077" y="4043241"/>
            <a:ext cx="2347553" cy="2379562"/>
          </a:xfrm>
          <a:prstGeom prst="rect">
            <a:avLst/>
          </a:prstGeom>
        </p:spPr>
        <p:txBody>
          <a:bodyPr wrap="square">
            <a:spAutoFit/>
          </a:bodyPr>
          <a:lstStyle/>
          <a:p>
            <a:pPr algn="r">
              <a:lnSpc>
                <a:spcPct val="125000"/>
              </a:lnSpc>
            </a:pPr>
            <a:r>
              <a:rPr lang="zh-CN" altLang="en-US" sz="1200" dirty="0">
                <a:solidFill>
                  <a:schemeClr val="tx1">
                    <a:lumMod val="85000"/>
                    <a:lumOff val="15000"/>
                  </a:schemeClr>
                </a:solidFill>
                <a:cs typeface="+mn-ea"/>
                <a:sym typeface="+mn-lt"/>
              </a:rPr>
              <a:t>考虑一个卷积网络输入为</a:t>
            </a:r>
            <a:r>
              <a:rPr lang="en-US" altLang="zh-CN" sz="1200" dirty="0">
                <a:solidFill>
                  <a:schemeClr val="tx1">
                    <a:lumMod val="85000"/>
                    <a:lumOff val="15000"/>
                  </a:schemeClr>
                </a:solidFill>
                <a:cs typeface="+mn-ea"/>
                <a:sym typeface="+mn-lt"/>
              </a:rPr>
              <a:t>16</a:t>
            </a:r>
            <a:r>
              <a:rPr lang="zh-CN" altLang="en-US" sz="1200" dirty="0">
                <a:solidFill>
                  <a:schemeClr val="tx1">
                    <a:lumMod val="85000"/>
                    <a:lumOff val="15000"/>
                  </a:schemeClr>
                </a:solidFill>
                <a:cs typeface="+mn-ea"/>
                <a:sym typeface="+mn-lt"/>
              </a:rPr>
              <a:t>位浮点数，所以</a:t>
            </a:r>
            <a:r>
              <a:rPr lang="en-US" altLang="zh-CN" sz="1200" dirty="0">
                <a:solidFill>
                  <a:schemeClr val="tx1">
                    <a:lumMod val="85000"/>
                    <a:lumOff val="15000"/>
                  </a:schemeClr>
                </a:solidFill>
                <a:cs typeface="+mn-ea"/>
                <a:sym typeface="+mn-lt"/>
              </a:rPr>
              <a:t>DAC</a:t>
            </a:r>
            <a:r>
              <a:rPr lang="zh-CN" altLang="en-US" sz="1200" dirty="0">
                <a:solidFill>
                  <a:schemeClr val="tx1">
                    <a:lumMod val="85000"/>
                    <a:lumOff val="15000"/>
                  </a:schemeClr>
                </a:solidFill>
                <a:cs typeface="+mn-ea"/>
                <a:sym typeface="+mn-lt"/>
              </a:rPr>
              <a:t>需要将</a:t>
            </a:r>
            <a:r>
              <a:rPr lang="en-US" altLang="zh-CN" sz="1200" dirty="0">
                <a:solidFill>
                  <a:schemeClr val="tx1">
                    <a:lumMod val="85000"/>
                    <a:lumOff val="15000"/>
                  </a:schemeClr>
                </a:solidFill>
                <a:cs typeface="+mn-ea"/>
                <a:sym typeface="+mn-lt"/>
              </a:rPr>
              <a:t>16</a:t>
            </a:r>
            <a:r>
              <a:rPr lang="zh-CN" altLang="en-US" sz="1200" dirty="0">
                <a:solidFill>
                  <a:schemeClr val="tx1">
                    <a:lumMod val="85000"/>
                    <a:lumOff val="15000"/>
                  </a:schemeClr>
                </a:solidFill>
                <a:cs typeface="+mn-ea"/>
                <a:sym typeface="+mn-lt"/>
              </a:rPr>
              <a:t>位</a:t>
            </a:r>
            <a:r>
              <a:rPr lang="en-US" altLang="zh-CN" sz="1200" dirty="0">
                <a:solidFill>
                  <a:schemeClr val="tx1">
                    <a:lumMod val="85000"/>
                    <a:lumOff val="15000"/>
                  </a:schemeClr>
                </a:solidFill>
                <a:cs typeface="+mn-ea"/>
                <a:sym typeface="+mn-lt"/>
              </a:rPr>
              <a:t>2</a:t>
            </a:r>
            <a:r>
              <a:rPr lang="zh-CN" altLang="en-US" sz="1200" dirty="0">
                <a:solidFill>
                  <a:schemeClr val="tx1">
                    <a:lumMod val="85000"/>
                    <a:lumOff val="15000"/>
                  </a:schemeClr>
                </a:solidFill>
                <a:cs typeface="+mn-ea"/>
                <a:sym typeface="+mn-lt"/>
              </a:rPr>
              <a:t>进制转化为模拟电流，这会造成极大的开销。作者在这里将</a:t>
            </a:r>
            <a:r>
              <a:rPr lang="en-US" altLang="zh-CN" sz="1200" dirty="0">
                <a:solidFill>
                  <a:schemeClr val="tx1">
                    <a:lumMod val="85000"/>
                    <a:lumOff val="15000"/>
                  </a:schemeClr>
                </a:solidFill>
                <a:cs typeface="+mn-ea"/>
                <a:sym typeface="+mn-lt"/>
              </a:rPr>
              <a:t>16</a:t>
            </a:r>
            <a:r>
              <a:rPr lang="zh-CN" altLang="en-US" sz="1200" dirty="0">
                <a:solidFill>
                  <a:schemeClr val="tx1">
                    <a:lumMod val="85000"/>
                    <a:lumOff val="15000"/>
                  </a:schemeClr>
                </a:solidFill>
                <a:cs typeface="+mn-ea"/>
                <a:sym typeface="+mn-lt"/>
              </a:rPr>
              <a:t>位分解为</a:t>
            </a:r>
            <a:r>
              <a:rPr lang="en-US" altLang="zh-CN" sz="1200" dirty="0">
                <a:solidFill>
                  <a:schemeClr val="tx1">
                    <a:lumMod val="85000"/>
                    <a:lumOff val="15000"/>
                  </a:schemeClr>
                </a:solidFill>
                <a:cs typeface="+mn-ea"/>
                <a:sym typeface="+mn-lt"/>
              </a:rPr>
              <a:t>v=1</a:t>
            </a:r>
            <a:r>
              <a:rPr lang="zh-CN" altLang="en-US" sz="1200" dirty="0">
                <a:solidFill>
                  <a:schemeClr val="tx1">
                    <a:lumMod val="85000"/>
                    <a:lumOff val="15000"/>
                  </a:schemeClr>
                </a:solidFill>
                <a:cs typeface="+mn-ea"/>
                <a:sym typeface="+mn-lt"/>
              </a:rPr>
              <a:t>位，则需要</a:t>
            </a:r>
            <a:r>
              <a:rPr lang="en-US" altLang="zh-CN" sz="1200" dirty="0">
                <a:solidFill>
                  <a:schemeClr val="tx1">
                    <a:lumMod val="85000"/>
                    <a:lumOff val="15000"/>
                  </a:schemeClr>
                </a:solidFill>
                <a:cs typeface="+mn-ea"/>
                <a:sym typeface="+mn-lt"/>
              </a:rPr>
              <a:t>16</a:t>
            </a:r>
            <a:r>
              <a:rPr lang="zh-CN" altLang="en-US" sz="1200" dirty="0">
                <a:solidFill>
                  <a:schemeClr val="tx1">
                    <a:lumMod val="85000"/>
                    <a:lumOff val="15000"/>
                  </a:schemeClr>
                </a:solidFill>
                <a:cs typeface="+mn-ea"/>
                <a:sym typeface="+mn-lt"/>
              </a:rPr>
              <a:t>个周期处理完一个输入，在每个时钟周期处理一位，并且把上一周期结果左移一位在相加。如此让</a:t>
            </a:r>
            <a:r>
              <a:rPr lang="en-US" altLang="zh-CN" sz="1200" dirty="0">
                <a:solidFill>
                  <a:schemeClr val="tx1">
                    <a:lumMod val="85000"/>
                    <a:lumOff val="15000"/>
                  </a:schemeClr>
                </a:solidFill>
                <a:cs typeface="+mn-ea"/>
                <a:sym typeface="+mn-lt"/>
              </a:rPr>
              <a:t>16</a:t>
            </a:r>
            <a:r>
              <a:rPr lang="zh-CN" altLang="en-US" sz="1200" dirty="0">
                <a:solidFill>
                  <a:schemeClr val="tx1">
                    <a:lumMod val="85000"/>
                    <a:lumOff val="15000"/>
                  </a:schemeClr>
                </a:solidFill>
                <a:cs typeface="+mn-ea"/>
                <a:sym typeface="+mn-lt"/>
              </a:rPr>
              <a:t>位</a:t>
            </a:r>
            <a:r>
              <a:rPr lang="en-US" altLang="zh-CN" sz="1200" dirty="0">
                <a:solidFill>
                  <a:schemeClr val="tx1">
                    <a:lumMod val="85000"/>
                    <a:lumOff val="15000"/>
                  </a:schemeClr>
                </a:solidFill>
                <a:cs typeface="+mn-ea"/>
                <a:sym typeface="+mn-lt"/>
              </a:rPr>
              <a:t>DAC</a:t>
            </a:r>
            <a:r>
              <a:rPr lang="zh-CN" altLang="en-US" sz="1200" dirty="0">
                <a:solidFill>
                  <a:schemeClr val="tx1">
                    <a:lumMod val="85000"/>
                    <a:lumOff val="15000"/>
                  </a:schemeClr>
                </a:solidFill>
                <a:cs typeface="+mn-ea"/>
                <a:sym typeface="+mn-lt"/>
              </a:rPr>
              <a:t>变为</a:t>
            </a:r>
            <a:r>
              <a:rPr lang="en-US" altLang="zh-CN" sz="1200" dirty="0">
                <a:solidFill>
                  <a:schemeClr val="tx1">
                    <a:lumMod val="85000"/>
                    <a:lumOff val="15000"/>
                  </a:schemeClr>
                </a:solidFill>
                <a:cs typeface="+mn-ea"/>
                <a:sym typeface="+mn-lt"/>
              </a:rPr>
              <a:t>1</a:t>
            </a:r>
            <a:r>
              <a:rPr lang="zh-CN" altLang="en-US" sz="1200" dirty="0">
                <a:solidFill>
                  <a:schemeClr val="tx1">
                    <a:lumMod val="85000"/>
                    <a:lumOff val="15000"/>
                  </a:schemeClr>
                </a:solidFill>
                <a:cs typeface="+mn-ea"/>
                <a:sym typeface="+mn-lt"/>
              </a:rPr>
              <a:t>位</a:t>
            </a:r>
            <a:r>
              <a:rPr lang="en-US" altLang="zh-CN" sz="1200" dirty="0">
                <a:solidFill>
                  <a:schemeClr val="tx1">
                    <a:lumMod val="85000"/>
                    <a:lumOff val="15000"/>
                  </a:schemeClr>
                </a:solidFill>
                <a:cs typeface="+mn-ea"/>
                <a:sym typeface="+mn-lt"/>
              </a:rPr>
              <a:t>DAC</a:t>
            </a:r>
            <a:r>
              <a:rPr lang="zh-CN" altLang="en-US" sz="1200" dirty="0">
                <a:solidFill>
                  <a:schemeClr val="tx1">
                    <a:lumMod val="85000"/>
                    <a:lumOff val="15000"/>
                  </a:schemeClr>
                </a:solidFill>
                <a:cs typeface="+mn-ea"/>
                <a:sym typeface="+mn-lt"/>
              </a:rPr>
              <a:t>大大减少了开销</a:t>
            </a:r>
          </a:p>
        </p:txBody>
      </p:sp>
      <p:sp>
        <p:nvSpPr>
          <p:cNvPr id="35" name="Rectangle 11">
            <a:extLst>
              <a:ext uri="{FF2B5EF4-FFF2-40B4-BE49-F238E27FC236}">
                <a16:creationId xmlns:a16="http://schemas.microsoft.com/office/drawing/2014/main" id="{ECA0215F-C11B-4FDF-9540-DE9D4FEC5215}"/>
              </a:ext>
            </a:extLst>
          </p:cNvPr>
          <p:cNvSpPr/>
          <p:nvPr/>
        </p:nvSpPr>
        <p:spPr>
          <a:xfrm>
            <a:off x="1085049" y="3719128"/>
            <a:ext cx="1349581" cy="372025"/>
          </a:xfrm>
          <a:prstGeom prst="rect">
            <a:avLst/>
          </a:prstGeom>
        </p:spPr>
        <p:txBody>
          <a:bodyPr wrap="square">
            <a:spAutoFit/>
          </a:bodyPr>
          <a:lstStyle/>
          <a:p>
            <a:pPr algn="r">
              <a:lnSpc>
                <a:spcPct val="125000"/>
              </a:lnSpc>
            </a:pPr>
            <a:r>
              <a:rPr lang="en-US" altLang="zh-CN" sz="1600" b="1" dirty="0">
                <a:solidFill>
                  <a:schemeClr val="tx1">
                    <a:lumMod val="85000"/>
                    <a:lumOff val="15000"/>
                  </a:schemeClr>
                </a:solidFill>
                <a:cs typeface="+mn-ea"/>
                <a:sym typeface="+mn-lt"/>
              </a:rPr>
              <a:t>DAC</a:t>
            </a:r>
            <a:endParaRPr lang="zh-CN" altLang="en-US" sz="1600" b="1" dirty="0">
              <a:solidFill>
                <a:schemeClr val="tx1">
                  <a:lumMod val="85000"/>
                  <a:lumOff val="15000"/>
                </a:schemeClr>
              </a:solidFill>
              <a:cs typeface="+mn-ea"/>
              <a:sym typeface="+mn-lt"/>
            </a:endParaRPr>
          </a:p>
        </p:txBody>
      </p:sp>
      <p:pic>
        <p:nvPicPr>
          <p:cNvPr id="3" name="图片 2">
            <a:extLst>
              <a:ext uri="{FF2B5EF4-FFF2-40B4-BE49-F238E27FC236}">
                <a16:creationId xmlns:a16="http://schemas.microsoft.com/office/drawing/2014/main" id="{3BA0497D-C6ED-4F57-B69A-1F58C8092470}"/>
              </a:ext>
            </a:extLst>
          </p:cNvPr>
          <p:cNvPicPr>
            <a:picLocks noChangeAspect="1"/>
          </p:cNvPicPr>
          <p:nvPr/>
        </p:nvPicPr>
        <p:blipFill>
          <a:blip r:embed="rId8"/>
          <a:stretch>
            <a:fillRect/>
          </a:stretch>
        </p:blipFill>
        <p:spPr>
          <a:xfrm>
            <a:off x="3858344" y="1494670"/>
            <a:ext cx="3247569" cy="3212342"/>
          </a:xfrm>
          <a:prstGeom prst="rect">
            <a:avLst/>
          </a:prstGeom>
        </p:spPr>
      </p:pic>
      <p:pic>
        <p:nvPicPr>
          <p:cNvPr id="36" name="图片 35">
            <a:extLst>
              <a:ext uri="{FF2B5EF4-FFF2-40B4-BE49-F238E27FC236}">
                <a16:creationId xmlns:a16="http://schemas.microsoft.com/office/drawing/2014/main" id="{E62B2196-B56D-4163-AE19-1BC4083C5928}"/>
              </a:ext>
            </a:extLst>
          </p:cNvPr>
          <p:cNvPicPr>
            <a:picLocks noChangeAspect="1"/>
          </p:cNvPicPr>
          <p:nvPr/>
        </p:nvPicPr>
        <p:blipFill>
          <a:blip r:embed="rId9"/>
          <a:stretch>
            <a:fillRect/>
          </a:stretch>
        </p:blipFill>
        <p:spPr>
          <a:xfrm>
            <a:off x="3227039" y="5080334"/>
            <a:ext cx="4388076" cy="781090"/>
          </a:xfrm>
          <a:prstGeom prst="rect">
            <a:avLst/>
          </a:prstGeom>
        </p:spPr>
      </p:pic>
    </p:spTree>
    <p:extLst>
      <p:ext uri="{BB962C8B-B14F-4D97-AF65-F5344CB8AC3E}">
        <p14:creationId xmlns:p14="http://schemas.microsoft.com/office/powerpoint/2010/main" val="2165384407"/>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3" presetClass="entr" presetSubtype="1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linds(horizontal)">
                                      <p:cBhvr>
                                        <p:cTn id="46" dur="500"/>
                                        <p:tgtEl>
                                          <p:spTgt spid="2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linds(horizontal)">
                                      <p:cBhvr>
                                        <p:cTn id="55" dur="500"/>
                                        <p:tgtEl>
                                          <p:spTgt spid="3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linds(horizontal)">
                                      <p:cBhvr>
                                        <p:cTn id="61" dur="500"/>
                                        <p:tgtEl>
                                          <p:spTgt spid="35"/>
                                        </p:tgtEl>
                                      </p:cBhvr>
                                    </p:animEffect>
                                  </p:childTnLst>
                                </p:cTn>
                              </p:par>
                              <p:par>
                                <p:cTn id="62" presetID="14" presetClass="entr" presetSubtype="1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randombar(horizontal)">
                                      <p:cBhvr>
                                        <p:cTn id="64" dur="500"/>
                                        <p:tgtEl>
                                          <p:spTgt spid="3"/>
                                        </p:tgtEl>
                                      </p:cBhvr>
                                    </p:animEffect>
                                  </p:childTnLst>
                                </p:cTn>
                              </p:par>
                            </p:childTnLst>
                          </p:cTn>
                        </p:par>
                        <p:par>
                          <p:cTn id="65" fill="hold">
                            <p:stCondLst>
                              <p:cond delay="1500"/>
                            </p:stCondLst>
                            <p:childTnLst>
                              <p:par>
                                <p:cTn id="66" presetID="14" presetClass="entr" presetSubtype="10" fill="hold"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randombar(horizontal)">
                                      <p:cBhvr>
                                        <p:cTn id="6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21" grpId="0" animBg="1"/>
      <p:bldP spid="22" grpId="0" animBg="1"/>
      <p:bldP spid="23" grpId="0" animBg="1"/>
      <p:bldP spid="24" grpId="0" animBg="1"/>
      <p:bldP spid="25" grpId="0" animBg="1"/>
      <p:bldP spid="28" grpId="0"/>
      <p:bldP spid="29" grpId="0"/>
      <p:bldP spid="32"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1415772" cy="461665"/>
          </a:xfrm>
          <a:prstGeom prst="rect">
            <a:avLst/>
          </a:prstGeom>
          <a:noFill/>
        </p:spPr>
        <p:txBody>
          <a:bodyPr wrap="none" rtlCol="0">
            <a:spAutoFit/>
          </a:bodyPr>
          <a:lstStyle>
            <a:defPPr>
              <a:defRPr lang="zh-CN"/>
            </a:defPPr>
            <a:lvl1pPr>
              <a:defRPr sz="2400" b="1">
                <a:solidFill>
                  <a:schemeClr val="tx1">
                    <a:lumMod val="85000"/>
                    <a:lumOff val="15000"/>
                  </a:schemeClr>
                </a:solidFill>
                <a:latin typeface="+mn-ea"/>
              </a:defRPr>
            </a:lvl1pPr>
          </a:lstStyle>
          <a:p>
            <a:r>
              <a:rPr lang="zh-CN" altLang="en-US" dirty="0">
                <a:latin typeface="+mn-lt"/>
                <a:cs typeface="+mn-ea"/>
                <a:sym typeface="+mn-lt"/>
              </a:rPr>
              <a:t>编码技术</a:t>
            </a:r>
            <a:endParaRPr lang="en-US" altLang="zh-CN" dirty="0">
              <a:latin typeface="+mn-lt"/>
              <a:cs typeface="+mn-ea"/>
              <a:sym typeface="+mn-lt"/>
            </a:endParaRP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grpSp>
        <p:nvGrpSpPr>
          <p:cNvPr id="3" name="组合 2">
            <a:extLst>
              <a:ext uri="{FF2B5EF4-FFF2-40B4-BE49-F238E27FC236}">
                <a16:creationId xmlns:a16="http://schemas.microsoft.com/office/drawing/2014/main" id="{AEE3A8C4-940C-4758-A714-789128D8B902}"/>
              </a:ext>
            </a:extLst>
          </p:cNvPr>
          <p:cNvGrpSpPr/>
          <p:nvPr/>
        </p:nvGrpSpPr>
        <p:grpSpPr>
          <a:xfrm>
            <a:off x="1127235" y="1737864"/>
            <a:ext cx="9618406" cy="4276833"/>
            <a:chOff x="1127235" y="1737864"/>
            <a:chExt cx="9618406" cy="4276833"/>
          </a:xfrm>
        </p:grpSpPr>
        <p:grpSp>
          <p:nvGrpSpPr>
            <p:cNvPr id="12" name="Shape 1624">
              <a:extLst>
                <a:ext uri="{FF2B5EF4-FFF2-40B4-BE49-F238E27FC236}">
                  <a16:creationId xmlns:a16="http://schemas.microsoft.com/office/drawing/2014/main" id="{32B8D63F-E879-4258-8626-4CC394B6B98C}"/>
                </a:ext>
              </a:extLst>
            </p:cNvPr>
            <p:cNvGrpSpPr/>
            <p:nvPr/>
          </p:nvGrpSpPr>
          <p:grpSpPr>
            <a:xfrm rot="2700000">
              <a:off x="5626517" y="3606505"/>
              <a:ext cx="809855" cy="811175"/>
              <a:chOff x="12814300" y="5689600"/>
              <a:chExt cx="1947862" cy="1951037"/>
            </a:xfrm>
          </p:grpSpPr>
          <p:sp>
            <p:nvSpPr>
              <p:cNvPr id="13" name="Shape 1625">
                <a:extLst>
                  <a:ext uri="{FF2B5EF4-FFF2-40B4-BE49-F238E27FC236}">
                    <a16:creationId xmlns:a16="http://schemas.microsoft.com/office/drawing/2014/main" id="{C9790A8E-8E8E-4809-9F37-1CF7242938BD}"/>
                  </a:ext>
                </a:extLst>
              </p:cNvPr>
              <p:cNvSpPr/>
              <p:nvPr/>
            </p:nvSpPr>
            <p:spPr>
              <a:xfrm>
                <a:off x="12814300" y="5689600"/>
                <a:ext cx="1495424" cy="1497013"/>
              </a:xfrm>
              <a:custGeom>
                <a:avLst/>
                <a:gdLst/>
                <a:ahLst/>
                <a:cxnLst/>
                <a:rect l="0" t="0" r="0" b="0"/>
                <a:pathLst>
                  <a:path w="120000" h="120000" extrusionOk="0">
                    <a:moveTo>
                      <a:pt x="3377" y="100530"/>
                    </a:moveTo>
                    <a:lnTo>
                      <a:pt x="100499" y="3372"/>
                    </a:lnTo>
                    <a:lnTo>
                      <a:pt x="101327" y="2735"/>
                    </a:lnTo>
                    <a:lnTo>
                      <a:pt x="102156" y="2099"/>
                    </a:lnTo>
                    <a:lnTo>
                      <a:pt x="102984" y="1527"/>
                    </a:lnTo>
                    <a:lnTo>
                      <a:pt x="103749" y="1081"/>
                    </a:lnTo>
                    <a:lnTo>
                      <a:pt x="104705" y="636"/>
                    </a:lnTo>
                    <a:lnTo>
                      <a:pt x="105597" y="318"/>
                    </a:lnTo>
                    <a:lnTo>
                      <a:pt x="106553" y="190"/>
                    </a:lnTo>
                    <a:lnTo>
                      <a:pt x="107445" y="0"/>
                    </a:lnTo>
                    <a:lnTo>
                      <a:pt x="108337" y="0"/>
                    </a:lnTo>
                    <a:lnTo>
                      <a:pt x="109166" y="0"/>
                    </a:lnTo>
                    <a:lnTo>
                      <a:pt x="110122" y="190"/>
                    </a:lnTo>
                    <a:lnTo>
                      <a:pt x="110950" y="318"/>
                    </a:lnTo>
                    <a:lnTo>
                      <a:pt x="111651" y="699"/>
                    </a:lnTo>
                    <a:lnTo>
                      <a:pt x="112480" y="1081"/>
                    </a:lnTo>
                    <a:lnTo>
                      <a:pt x="113117" y="1527"/>
                    </a:lnTo>
                    <a:lnTo>
                      <a:pt x="113882" y="2163"/>
                    </a:lnTo>
                    <a:lnTo>
                      <a:pt x="117833" y="6108"/>
                    </a:lnTo>
                    <a:lnTo>
                      <a:pt x="118470" y="6871"/>
                    </a:lnTo>
                    <a:lnTo>
                      <a:pt x="118916" y="7507"/>
                    </a:lnTo>
                    <a:lnTo>
                      <a:pt x="119298" y="8335"/>
                    </a:lnTo>
                    <a:lnTo>
                      <a:pt x="119681" y="9034"/>
                    </a:lnTo>
                    <a:lnTo>
                      <a:pt x="119808" y="9862"/>
                    </a:lnTo>
                    <a:lnTo>
                      <a:pt x="119936" y="10816"/>
                    </a:lnTo>
                    <a:lnTo>
                      <a:pt x="120000" y="11643"/>
                    </a:lnTo>
                    <a:lnTo>
                      <a:pt x="119936" y="12534"/>
                    </a:lnTo>
                    <a:lnTo>
                      <a:pt x="119808" y="13488"/>
                    </a:lnTo>
                    <a:lnTo>
                      <a:pt x="119681" y="14379"/>
                    </a:lnTo>
                    <a:lnTo>
                      <a:pt x="119298" y="15334"/>
                    </a:lnTo>
                    <a:lnTo>
                      <a:pt x="118916" y="16097"/>
                    </a:lnTo>
                    <a:lnTo>
                      <a:pt x="118470" y="17051"/>
                    </a:lnTo>
                    <a:lnTo>
                      <a:pt x="117896" y="17879"/>
                    </a:lnTo>
                    <a:lnTo>
                      <a:pt x="117259" y="18706"/>
                    </a:lnTo>
                    <a:lnTo>
                      <a:pt x="116622" y="19406"/>
                    </a:lnTo>
                    <a:lnTo>
                      <a:pt x="19437" y="116627"/>
                    </a:lnTo>
                    <a:lnTo>
                      <a:pt x="18736" y="117327"/>
                    </a:lnTo>
                    <a:lnTo>
                      <a:pt x="17907" y="117963"/>
                    </a:lnTo>
                    <a:lnTo>
                      <a:pt x="17079" y="118536"/>
                    </a:lnTo>
                    <a:lnTo>
                      <a:pt x="16123" y="118981"/>
                    </a:lnTo>
                    <a:lnTo>
                      <a:pt x="15231" y="119363"/>
                    </a:lnTo>
                    <a:lnTo>
                      <a:pt x="14275" y="119618"/>
                    </a:lnTo>
                    <a:lnTo>
                      <a:pt x="13510" y="119936"/>
                    </a:lnTo>
                    <a:lnTo>
                      <a:pt x="12554" y="120000"/>
                    </a:lnTo>
                    <a:lnTo>
                      <a:pt x="11662" y="120000"/>
                    </a:lnTo>
                    <a:lnTo>
                      <a:pt x="10706" y="120000"/>
                    </a:lnTo>
                    <a:lnTo>
                      <a:pt x="9877" y="119809"/>
                    </a:lnTo>
                    <a:lnTo>
                      <a:pt x="9049" y="119618"/>
                    </a:lnTo>
                    <a:lnTo>
                      <a:pt x="8220" y="119363"/>
                    </a:lnTo>
                    <a:lnTo>
                      <a:pt x="7519" y="118918"/>
                    </a:lnTo>
                    <a:lnTo>
                      <a:pt x="6755" y="118472"/>
                    </a:lnTo>
                    <a:lnTo>
                      <a:pt x="6117" y="117900"/>
                    </a:lnTo>
                    <a:lnTo>
                      <a:pt x="2103" y="113828"/>
                    </a:lnTo>
                    <a:lnTo>
                      <a:pt x="1529" y="113191"/>
                    </a:lnTo>
                    <a:lnTo>
                      <a:pt x="1083" y="112492"/>
                    </a:lnTo>
                    <a:lnTo>
                      <a:pt x="637" y="111728"/>
                    </a:lnTo>
                    <a:lnTo>
                      <a:pt x="382" y="110901"/>
                    </a:lnTo>
                    <a:lnTo>
                      <a:pt x="63" y="110074"/>
                    </a:lnTo>
                    <a:lnTo>
                      <a:pt x="0" y="109247"/>
                    </a:lnTo>
                    <a:lnTo>
                      <a:pt x="0" y="108356"/>
                    </a:lnTo>
                    <a:lnTo>
                      <a:pt x="0" y="107401"/>
                    </a:lnTo>
                    <a:lnTo>
                      <a:pt x="63" y="106511"/>
                    </a:lnTo>
                    <a:lnTo>
                      <a:pt x="382" y="105620"/>
                    </a:lnTo>
                    <a:lnTo>
                      <a:pt x="637" y="104793"/>
                    </a:lnTo>
                    <a:lnTo>
                      <a:pt x="1019" y="103838"/>
                    </a:lnTo>
                    <a:lnTo>
                      <a:pt x="1465" y="102948"/>
                    </a:lnTo>
                    <a:lnTo>
                      <a:pt x="2039" y="102120"/>
                    </a:lnTo>
                    <a:lnTo>
                      <a:pt x="2676" y="101293"/>
                    </a:lnTo>
                    <a:lnTo>
                      <a:pt x="3377" y="100530"/>
                    </a:lnTo>
                    <a:close/>
                  </a:path>
                </a:pathLst>
              </a:custGeom>
              <a:solidFill>
                <a:schemeClr val="accent3"/>
              </a:solidFill>
              <a:ln>
                <a:noFill/>
              </a:ln>
            </p:spPr>
            <p:txBody>
              <a:bodyPr lIns="60941" tIns="30462" rIns="60941" bIns="30462" anchor="t" anchorCtr="0">
                <a:noAutofit/>
              </a:bodyPr>
              <a:lstStyle/>
              <a:p>
                <a:endParaRPr sz="1200">
                  <a:solidFill>
                    <a:schemeClr val="dk1"/>
                  </a:solidFill>
                  <a:cs typeface="+mn-ea"/>
                  <a:sym typeface="+mn-lt"/>
                </a:endParaRPr>
              </a:p>
            </p:txBody>
          </p:sp>
          <p:sp>
            <p:nvSpPr>
              <p:cNvPr id="14" name="Shape 1626">
                <a:extLst>
                  <a:ext uri="{FF2B5EF4-FFF2-40B4-BE49-F238E27FC236}">
                    <a16:creationId xmlns:a16="http://schemas.microsoft.com/office/drawing/2014/main" id="{3EF05DB8-E45C-49DC-A4EE-55E11D3BCBF4}"/>
                  </a:ext>
                </a:extLst>
              </p:cNvPr>
              <p:cNvSpPr/>
              <p:nvPr/>
            </p:nvSpPr>
            <p:spPr>
              <a:xfrm>
                <a:off x="13039725" y="5916612"/>
                <a:ext cx="1495424" cy="1498599"/>
              </a:xfrm>
              <a:custGeom>
                <a:avLst/>
                <a:gdLst/>
                <a:ahLst/>
                <a:cxnLst/>
                <a:rect l="0" t="0" r="0" b="0"/>
                <a:pathLst>
                  <a:path w="120000" h="120000" extrusionOk="0">
                    <a:moveTo>
                      <a:pt x="3377" y="100487"/>
                    </a:moveTo>
                    <a:lnTo>
                      <a:pt x="100562" y="3432"/>
                    </a:lnTo>
                    <a:lnTo>
                      <a:pt x="101327" y="2733"/>
                    </a:lnTo>
                    <a:lnTo>
                      <a:pt x="102156" y="2097"/>
                    </a:lnTo>
                    <a:lnTo>
                      <a:pt x="102984" y="1588"/>
                    </a:lnTo>
                    <a:lnTo>
                      <a:pt x="103876" y="1144"/>
                    </a:lnTo>
                    <a:lnTo>
                      <a:pt x="104705" y="762"/>
                    </a:lnTo>
                    <a:lnTo>
                      <a:pt x="105597" y="381"/>
                    </a:lnTo>
                    <a:lnTo>
                      <a:pt x="106553" y="190"/>
                    </a:lnTo>
                    <a:lnTo>
                      <a:pt x="107445" y="127"/>
                    </a:lnTo>
                    <a:lnTo>
                      <a:pt x="108401" y="0"/>
                    </a:lnTo>
                    <a:lnTo>
                      <a:pt x="109229" y="127"/>
                    </a:lnTo>
                    <a:lnTo>
                      <a:pt x="110122" y="190"/>
                    </a:lnTo>
                    <a:lnTo>
                      <a:pt x="110950" y="381"/>
                    </a:lnTo>
                    <a:lnTo>
                      <a:pt x="111779" y="762"/>
                    </a:lnTo>
                    <a:lnTo>
                      <a:pt x="112480" y="1144"/>
                    </a:lnTo>
                    <a:lnTo>
                      <a:pt x="113244" y="1652"/>
                    </a:lnTo>
                    <a:lnTo>
                      <a:pt x="113882" y="2224"/>
                    </a:lnTo>
                    <a:lnTo>
                      <a:pt x="117833" y="6228"/>
                    </a:lnTo>
                    <a:lnTo>
                      <a:pt x="118470" y="6864"/>
                    </a:lnTo>
                    <a:lnTo>
                      <a:pt x="118916" y="7500"/>
                    </a:lnTo>
                    <a:lnTo>
                      <a:pt x="119298" y="8326"/>
                    </a:lnTo>
                    <a:lnTo>
                      <a:pt x="119681" y="9088"/>
                    </a:lnTo>
                    <a:lnTo>
                      <a:pt x="119872" y="9915"/>
                    </a:lnTo>
                    <a:lnTo>
                      <a:pt x="120000" y="10805"/>
                    </a:lnTo>
                    <a:lnTo>
                      <a:pt x="120000" y="11631"/>
                    </a:lnTo>
                    <a:lnTo>
                      <a:pt x="120000" y="12584"/>
                    </a:lnTo>
                    <a:lnTo>
                      <a:pt x="119872" y="13474"/>
                    </a:lnTo>
                    <a:lnTo>
                      <a:pt x="119681" y="14427"/>
                    </a:lnTo>
                    <a:lnTo>
                      <a:pt x="119362" y="15317"/>
                    </a:lnTo>
                    <a:lnTo>
                      <a:pt x="118916" y="16207"/>
                    </a:lnTo>
                    <a:lnTo>
                      <a:pt x="118470" y="17033"/>
                    </a:lnTo>
                    <a:lnTo>
                      <a:pt x="117896" y="17860"/>
                    </a:lnTo>
                    <a:lnTo>
                      <a:pt x="117259" y="18686"/>
                    </a:lnTo>
                    <a:lnTo>
                      <a:pt x="116622" y="19512"/>
                    </a:lnTo>
                    <a:lnTo>
                      <a:pt x="19437" y="116504"/>
                    </a:lnTo>
                    <a:lnTo>
                      <a:pt x="18736" y="117266"/>
                    </a:lnTo>
                    <a:lnTo>
                      <a:pt x="17907" y="117902"/>
                    </a:lnTo>
                    <a:lnTo>
                      <a:pt x="17079" y="118474"/>
                    </a:lnTo>
                    <a:lnTo>
                      <a:pt x="16123" y="118919"/>
                    </a:lnTo>
                    <a:lnTo>
                      <a:pt x="15231" y="119300"/>
                    </a:lnTo>
                    <a:lnTo>
                      <a:pt x="14402" y="119555"/>
                    </a:lnTo>
                    <a:lnTo>
                      <a:pt x="13510" y="119809"/>
                    </a:lnTo>
                    <a:lnTo>
                      <a:pt x="12554" y="119936"/>
                    </a:lnTo>
                    <a:lnTo>
                      <a:pt x="11662" y="120000"/>
                    </a:lnTo>
                    <a:lnTo>
                      <a:pt x="10706" y="119936"/>
                    </a:lnTo>
                    <a:lnTo>
                      <a:pt x="9877" y="119809"/>
                    </a:lnTo>
                    <a:lnTo>
                      <a:pt x="9113" y="119555"/>
                    </a:lnTo>
                    <a:lnTo>
                      <a:pt x="8284" y="119300"/>
                    </a:lnTo>
                    <a:lnTo>
                      <a:pt x="7519" y="118792"/>
                    </a:lnTo>
                    <a:lnTo>
                      <a:pt x="6818" y="118347"/>
                    </a:lnTo>
                    <a:lnTo>
                      <a:pt x="6117" y="117775"/>
                    </a:lnTo>
                    <a:lnTo>
                      <a:pt x="2103" y="113771"/>
                    </a:lnTo>
                    <a:lnTo>
                      <a:pt x="1529" y="113135"/>
                    </a:lnTo>
                    <a:lnTo>
                      <a:pt x="1083" y="112372"/>
                    </a:lnTo>
                    <a:lnTo>
                      <a:pt x="637" y="111673"/>
                    </a:lnTo>
                    <a:lnTo>
                      <a:pt x="382" y="110847"/>
                    </a:lnTo>
                    <a:lnTo>
                      <a:pt x="191" y="110021"/>
                    </a:lnTo>
                    <a:lnTo>
                      <a:pt x="0" y="109194"/>
                    </a:lnTo>
                    <a:lnTo>
                      <a:pt x="0" y="108241"/>
                    </a:lnTo>
                    <a:lnTo>
                      <a:pt x="0" y="107351"/>
                    </a:lnTo>
                    <a:lnTo>
                      <a:pt x="191" y="106461"/>
                    </a:lnTo>
                    <a:lnTo>
                      <a:pt x="382" y="105635"/>
                    </a:lnTo>
                    <a:lnTo>
                      <a:pt x="637" y="104682"/>
                    </a:lnTo>
                    <a:lnTo>
                      <a:pt x="1019" y="103792"/>
                    </a:lnTo>
                    <a:lnTo>
                      <a:pt x="1465" y="102966"/>
                    </a:lnTo>
                    <a:lnTo>
                      <a:pt x="2039" y="102012"/>
                    </a:lnTo>
                    <a:lnTo>
                      <a:pt x="2676" y="101186"/>
                    </a:lnTo>
                    <a:lnTo>
                      <a:pt x="3377" y="100487"/>
                    </a:lnTo>
                    <a:close/>
                  </a:path>
                </a:pathLst>
              </a:custGeom>
              <a:solidFill>
                <a:schemeClr val="accent3"/>
              </a:solidFill>
              <a:ln>
                <a:noFill/>
              </a:ln>
            </p:spPr>
            <p:txBody>
              <a:bodyPr lIns="60941" tIns="30462" rIns="60941" bIns="30462" anchor="t" anchorCtr="0">
                <a:noAutofit/>
              </a:bodyPr>
              <a:lstStyle/>
              <a:p>
                <a:endParaRPr sz="1200">
                  <a:solidFill>
                    <a:schemeClr val="dk1"/>
                  </a:solidFill>
                  <a:cs typeface="+mn-ea"/>
                  <a:sym typeface="+mn-lt"/>
                </a:endParaRPr>
              </a:p>
            </p:txBody>
          </p:sp>
          <p:sp>
            <p:nvSpPr>
              <p:cNvPr id="15" name="Shape 1627">
                <a:extLst>
                  <a:ext uri="{FF2B5EF4-FFF2-40B4-BE49-F238E27FC236}">
                    <a16:creationId xmlns:a16="http://schemas.microsoft.com/office/drawing/2014/main" id="{6EDE01AD-7E6A-4511-A3CF-DAD4C7AB1EEE}"/>
                  </a:ext>
                </a:extLst>
              </p:cNvPr>
              <p:cNvSpPr/>
              <p:nvPr/>
            </p:nvSpPr>
            <p:spPr>
              <a:xfrm>
                <a:off x="13266737" y="6142037"/>
                <a:ext cx="1495424" cy="1498599"/>
              </a:xfrm>
              <a:custGeom>
                <a:avLst/>
                <a:gdLst/>
                <a:ahLst/>
                <a:cxnLst/>
                <a:rect l="0" t="0" r="0" b="0"/>
                <a:pathLst>
                  <a:path w="120000" h="120000" extrusionOk="0">
                    <a:moveTo>
                      <a:pt x="3375" y="100423"/>
                    </a:moveTo>
                    <a:lnTo>
                      <a:pt x="100509" y="3495"/>
                    </a:lnTo>
                    <a:lnTo>
                      <a:pt x="101273" y="2733"/>
                    </a:lnTo>
                    <a:lnTo>
                      <a:pt x="102101" y="2097"/>
                    </a:lnTo>
                    <a:lnTo>
                      <a:pt x="102929" y="1525"/>
                    </a:lnTo>
                    <a:lnTo>
                      <a:pt x="103821" y="1080"/>
                    </a:lnTo>
                    <a:lnTo>
                      <a:pt x="104649" y="699"/>
                    </a:lnTo>
                    <a:lnTo>
                      <a:pt x="105605" y="381"/>
                    </a:lnTo>
                    <a:lnTo>
                      <a:pt x="106496" y="190"/>
                    </a:lnTo>
                    <a:lnTo>
                      <a:pt x="107388" y="63"/>
                    </a:lnTo>
                    <a:lnTo>
                      <a:pt x="108343" y="0"/>
                    </a:lnTo>
                    <a:lnTo>
                      <a:pt x="109171" y="63"/>
                    </a:lnTo>
                    <a:lnTo>
                      <a:pt x="110063" y="190"/>
                    </a:lnTo>
                    <a:lnTo>
                      <a:pt x="110891" y="444"/>
                    </a:lnTo>
                    <a:lnTo>
                      <a:pt x="111719" y="699"/>
                    </a:lnTo>
                    <a:lnTo>
                      <a:pt x="112484" y="1080"/>
                    </a:lnTo>
                    <a:lnTo>
                      <a:pt x="113184" y="1652"/>
                    </a:lnTo>
                    <a:lnTo>
                      <a:pt x="113821" y="2161"/>
                    </a:lnTo>
                    <a:lnTo>
                      <a:pt x="117834" y="6228"/>
                    </a:lnTo>
                    <a:lnTo>
                      <a:pt x="118407" y="6864"/>
                    </a:lnTo>
                    <a:lnTo>
                      <a:pt x="118853" y="7563"/>
                    </a:lnTo>
                    <a:lnTo>
                      <a:pt x="119235" y="8326"/>
                    </a:lnTo>
                    <a:lnTo>
                      <a:pt x="119617" y="9152"/>
                    </a:lnTo>
                    <a:lnTo>
                      <a:pt x="119808" y="9978"/>
                    </a:lnTo>
                    <a:lnTo>
                      <a:pt x="120000" y="10805"/>
                    </a:lnTo>
                    <a:lnTo>
                      <a:pt x="120000" y="11694"/>
                    </a:lnTo>
                    <a:lnTo>
                      <a:pt x="120000" y="12521"/>
                    </a:lnTo>
                    <a:lnTo>
                      <a:pt x="119808" y="13474"/>
                    </a:lnTo>
                    <a:lnTo>
                      <a:pt x="119617" y="14364"/>
                    </a:lnTo>
                    <a:lnTo>
                      <a:pt x="119363" y="15317"/>
                    </a:lnTo>
                    <a:lnTo>
                      <a:pt x="118980" y="16207"/>
                    </a:lnTo>
                    <a:lnTo>
                      <a:pt x="118407" y="17033"/>
                    </a:lnTo>
                    <a:lnTo>
                      <a:pt x="117834" y="17860"/>
                    </a:lnTo>
                    <a:lnTo>
                      <a:pt x="117324" y="18686"/>
                    </a:lnTo>
                    <a:lnTo>
                      <a:pt x="116560" y="19512"/>
                    </a:lnTo>
                    <a:lnTo>
                      <a:pt x="19426" y="116504"/>
                    </a:lnTo>
                    <a:lnTo>
                      <a:pt x="18726" y="117203"/>
                    </a:lnTo>
                    <a:lnTo>
                      <a:pt x="17898" y="117838"/>
                    </a:lnTo>
                    <a:lnTo>
                      <a:pt x="17070" y="118411"/>
                    </a:lnTo>
                    <a:lnTo>
                      <a:pt x="16178" y="118855"/>
                    </a:lnTo>
                    <a:lnTo>
                      <a:pt x="15350" y="119237"/>
                    </a:lnTo>
                    <a:lnTo>
                      <a:pt x="14394" y="119491"/>
                    </a:lnTo>
                    <a:lnTo>
                      <a:pt x="13503" y="119809"/>
                    </a:lnTo>
                    <a:lnTo>
                      <a:pt x="12547" y="119872"/>
                    </a:lnTo>
                    <a:lnTo>
                      <a:pt x="11656" y="120000"/>
                    </a:lnTo>
                    <a:lnTo>
                      <a:pt x="10828" y="119872"/>
                    </a:lnTo>
                    <a:lnTo>
                      <a:pt x="9936" y="119809"/>
                    </a:lnTo>
                    <a:lnTo>
                      <a:pt x="9108" y="119491"/>
                    </a:lnTo>
                    <a:lnTo>
                      <a:pt x="8280" y="119237"/>
                    </a:lnTo>
                    <a:lnTo>
                      <a:pt x="7515" y="118855"/>
                    </a:lnTo>
                    <a:lnTo>
                      <a:pt x="6815" y="118347"/>
                    </a:lnTo>
                    <a:lnTo>
                      <a:pt x="6178" y="117775"/>
                    </a:lnTo>
                    <a:lnTo>
                      <a:pt x="2229" y="113771"/>
                    </a:lnTo>
                    <a:lnTo>
                      <a:pt x="1592" y="113072"/>
                    </a:lnTo>
                    <a:lnTo>
                      <a:pt x="1082" y="112372"/>
                    </a:lnTo>
                    <a:lnTo>
                      <a:pt x="636" y="111610"/>
                    </a:lnTo>
                    <a:lnTo>
                      <a:pt x="382" y="110783"/>
                    </a:lnTo>
                    <a:lnTo>
                      <a:pt x="191" y="109957"/>
                    </a:lnTo>
                    <a:lnTo>
                      <a:pt x="0" y="109131"/>
                    </a:lnTo>
                    <a:lnTo>
                      <a:pt x="0" y="108241"/>
                    </a:lnTo>
                    <a:lnTo>
                      <a:pt x="0" y="107415"/>
                    </a:lnTo>
                    <a:lnTo>
                      <a:pt x="191" y="106525"/>
                    </a:lnTo>
                    <a:lnTo>
                      <a:pt x="382" y="105572"/>
                    </a:lnTo>
                    <a:lnTo>
                      <a:pt x="636" y="104682"/>
                    </a:lnTo>
                    <a:lnTo>
                      <a:pt x="1019" y="103728"/>
                    </a:lnTo>
                    <a:lnTo>
                      <a:pt x="1592" y="102902"/>
                    </a:lnTo>
                    <a:lnTo>
                      <a:pt x="2101" y="102076"/>
                    </a:lnTo>
                    <a:lnTo>
                      <a:pt x="2675" y="101250"/>
                    </a:lnTo>
                    <a:lnTo>
                      <a:pt x="3375" y="100423"/>
                    </a:lnTo>
                    <a:close/>
                  </a:path>
                </a:pathLst>
              </a:custGeom>
              <a:solidFill>
                <a:schemeClr val="accent3"/>
              </a:solidFill>
              <a:ln>
                <a:noFill/>
              </a:ln>
            </p:spPr>
            <p:txBody>
              <a:bodyPr lIns="60941" tIns="30462" rIns="60941" bIns="30462" anchor="t" anchorCtr="0">
                <a:noAutofit/>
              </a:bodyPr>
              <a:lstStyle/>
              <a:p>
                <a:endParaRPr sz="1200">
                  <a:solidFill>
                    <a:schemeClr val="dk1"/>
                  </a:solidFill>
                  <a:cs typeface="+mn-ea"/>
                  <a:sym typeface="+mn-lt"/>
                </a:endParaRPr>
              </a:p>
            </p:txBody>
          </p:sp>
          <p:sp>
            <p:nvSpPr>
              <p:cNvPr id="16" name="Shape 1628">
                <a:extLst>
                  <a:ext uri="{FF2B5EF4-FFF2-40B4-BE49-F238E27FC236}">
                    <a16:creationId xmlns:a16="http://schemas.microsoft.com/office/drawing/2014/main" id="{8EDF2216-35E2-4091-85AF-EF1141FD9C88}"/>
                  </a:ext>
                </a:extLst>
              </p:cNvPr>
              <p:cNvSpPr/>
              <p:nvPr/>
            </p:nvSpPr>
            <p:spPr>
              <a:xfrm>
                <a:off x="13687425" y="6564313"/>
                <a:ext cx="969963" cy="971550"/>
              </a:xfrm>
              <a:custGeom>
                <a:avLst/>
                <a:gdLst/>
                <a:ahLst/>
                <a:cxnLst/>
                <a:rect l="0" t="0" r="0" b="0"/>
                <a:pathLst>
                  <a:path w="120000" h="120000" extrusionOk="0">
                    <a:moveTo>
                      <a:pt x="112235" y="0"/>
                    </a:moveTo>
                    <a:lnTo>
                      <a:pt x="0" y="112261"/>
                    </a:lnTo>
                    <a:lnTo>
                      <a:pt x="1670" y="113926"/>
                    </a:lnTo>
                    <a:lnTo>
                      <a:pt x="3636" y="115297"/>
                    </a:lnTo>
                    <a:lnTo>
                      <a:pt x="5798" y="116473"/>
                    </a:lnTo>
                    <a:lnTo>
                      <a:pt x="7960" y="117551"/>
                    </a:lnTo>
                    <a:lnTo>
                      <a:pt x="10221" y="118432"/>
                    </a:lnTo>
                    <a:lnTo>
                      <a:pt x="12579" y="119020"/>
                    </a:lnTo>
                    <a:lnTo>
                      <a:pt x="15135" y="119608"/>
                    </a:lnTo>
                    <a:lnTo>
                      <a:pt x="17690" y="119804"/>
                    </a:lnTo>
                    <a:lnTo>
                      <a:pt x="20343" y="120000"/>
                    </a:lnTo>
                    <a:lnTo>
                      <a:pt x="23095" y="119804"/>
                    </a:lnTo>
                    <a:lnTo>
                      <a:pt x="25945" y="119706"/>
                    </a:lnTo>
                    <a:lnTo>
                      <a:pt x="28697" y="119314"/>
                    </a:lnTo>
                    <a:lnTo>
                      <a:pt x="31744" y="118824"/>
                    </a:lnTo>
                    <a:lnTo>
                      <a:pt x="34692" y="118138"/>
                    </a:lnTo>
                    <a:lnTo>
                      <a:pt x="37641" y="117355"/>
                    </a:lnTo>
                    <a:lnTo>
                      <a:pt x="40589" y="116473"/>
                    </a:lnTo>
                    <a:lnTo>
                      <a:pt x="43734" y="115297"/>
                    </a:lnTo>
                    <a:lnTo>
                      <a:pt x="46683" y="114220"/>
                    </a:lnTo>
                    <a:lnTo>
                      <a:pt x="49828" y="112751"/>
                    </a:lnTo>
                    <a:lnTo>
                      <a:pt x="52972" y="111379"/>
                    </a:lnTo>
                    <a:lnTo>
                      <a:pt x="55921" y="109812"/>
                    </a:lnTo>
                    <a:lnTo>
                      <a:pt x="58968" y="108244"/>
                    </a:lnTo>
                    <a:lnTo>
                      <a:pt x="62014" y="106383"/>
                    </a:lnTo>
                    <a:lnTo>
                      <a:pt x="65061" y="104620"/>
                    </a:lnTo>
                    <a:lnTo>
                      <a:pt x="67911" y="102759"/>
                    </a:lnTo>
                    <a:lnTo>
                      <a:pt x="70859" y="100604"/>
                    </a:lnTo>
                    <a:lnTo>
                      <a:pt x="73710" y="98644"/>
                    </a:lnTo>
                    <a:lnTo>
                      <a:pt x="76560" y="96391"/>
                    </a:lnTo>
                    <a:lnTo>
                      <a:pt x="79410" y="94138"/>
                    </a:lnTo>
                    <a:lnTo>
                      <a:pt x="81965" y="91885"/>
                    </a:lnTo>
                    <a:lnTo>
                      <a:pt x="84619" y="89436"/>
                    </a:lnTo>
                    <a:lnTo>
                      <a:pt x="87076" y="87085"/>
                    </a:lnTo>
                    <a:lnTo>
                      <a:pt x="89631" y="84538"/>
                    </a:lnTo>
                    <a:lnTo>
                      <a:pt x="91891" y="81991"/>
                    </a:lnTo>
                    <a:lnTo>
                      <a:pt x="94250" y="79346"/>
                    </a:lnTo>
                    <a:lnTo>
                      <a:pt x="96511" y="76604"/>
                    </a:lnTo>
                    <a:lnTo>
                      <a:pt x="98673" y="73763"/>
                    </a:lnTo>
                    <a:lnTo>
                      <a:pt x="100737" y="70922"/>
                    </a:lnTo>
                    <a:lnTo>
                      <a:pt x="102702" y="67983"/>
                    </a:lnTo>
                    <a:lnTo>
                      <a:pt x="104766" y="65044"/>
                    </a:lnTo>
                    <a:lnTo>
                      <a:pt x="106535" y="62106"/>
                    </a:lnTo>
                    <a:lnTo>
                      <a:pt x="108304" y="58971"/>
                    </a:lnTo>
                    <a:lnTo>
                      <a:pt x="109975" y="56032"/>
                    </a:lnTo>
                    <a:lnTo>
                      <a:pt x="111547" y="52897"/>
                    </a:lnTo>
                    <a:lnTo>
                      <a:pt x="112923" y="49959"/>
                    </a:lnTo>
                    <a:lnTo>
                      <a:pt x="114201" y="46824"/>
                    </a:lnTo>
                    <a:lnTo>
                      <a:pt x="115479" y="43689"/>
                    </a:lnTo>
                    <a:lnTo>
                      <a:pt x="116461" y="40751"/>
                    </a:lnTo>
                    <a:lnTo>
                      <a:pt x="117444" y="37616"/>
                    </a:lnTo>
                    <a:lnTo>
                      <a:pt x="118132" y="34677"/>
                    </a:lnTo>
                    <a:lnTo>
                      <a:pt x="118918" y="31738"/>
                    </a:lnTo>
                    <a:lnTo>
                      <a:pt x="119410" y="28897"/>
                    </a:lnTo>
                    <a:lnTo>
                      <a:pt x="119705" y="26057"/>
                    </a:lnTo>
                    <a:lnTo>
                      <a:pt x="120000" y="23216"/>
                    </a:lnTo>
                    <a:lnTo>
                      <a:pt x="120000" y="20375"/>
                    </a:lnTo>
                    <a:lnTo>
                      <a:pt x="119901" y="17828"/>
                    </a:lnTo>
                    <a:lnTo>
                      <a:pt x="119606" y="15183"/>
                    </a:lnTo>
                    <a:lnTo>
                      <a:pt x="119115" y="12734"/>
                    </a:lnTo>
                    <a:lnTo>
                      <a:pt x="118427" y="10383"/>
                    </a:lnTo>
                    <a:lnTo>
                      <a:pt x="117641" y="8130"/>
                    </a:lnTo>
                    <a:lnTo>
                      <a:pt x="116658" y="5877"/>
                    </a:lnTo>
                    <a:lnTo>
                      <a:pt x="115380" y="3820"/>
                    </a:lnTo>
                    <a:lnTo>
                      <a:pt x="113906" y="1861"/>
                    </a:lnTo>
                    <a:lnTo>
                      <a:pt x="112235" y="0"/>
                    </a:lnTo>
                    <a:close/>
                  </a:path>
                </a:pathLst>
              </a:custGeom>
              <a:solidFill>
                <a:schemeClr val="accent3"/>
              </a:solidFill>
              <a:ln>
                <a:noFill/>
              </a:ln>
            </p:spPr>
            <p:txBody>
              <a:bodyPr lIns="60941" tIns="30462" rIns="60941" bIns="30462" anchor="t" anchorCtr="0">
                <a:noAutofit/>
              </a:bodyPr>
              <a:lstStyle/>
              <a:p>
                <a:endParaRPr sz="1200">
                  <a:solidFill>
                    <a:schemeClr val="dk1"/>
                  </a:solidFill>
                  <a:cs typeface="+mn-ea"/>
                  <a:sym typeface="+mn-lt"/>
                </a:endParaRPr>
              </a:p>
            </p:txBody>
          </p:sp>
        </p:grpSp>
        <p:sp>
          <p:nvSpPr>
            <p:cNvPr id="17" name="Shape 1629">
              <a:extLst>
                <a:ext uri="{FF2B5EF4-FFF2-40B4-BE49-F238E27FC236}">
                  <a16:creationId xmlns:a16="http://schemas.microsoft.com/office/drawing/2014/main" id="{79B09D3D-5883-4B71-97DC-B30649F74A0D}"/>
                </a:ext>
              </a:extLst>
            </p:cNvPr>
            <p:cNvSpPr/>
            <p:nvPr/>
          </p:nvSpPr>
          <p:spPr>
            <a:xfrm rot="2700000">
              <a:off x="5125169" y="1793974"/>
              <a:ext cx="1814419" cy="1817059"/>
            </a:xfrm>
            <a:custGeom>
              <a:avLst/>
              <a:gdLst/>
              <a:ahLst/>
              <a:cxnLst/>
              <a:rect l="0" t="0" r="0" b="0"/>
              <a:pathLst>
                <a:path w="120000" h="120000" extrusionOk="0">
                  <a:moveTo>
                    <a:pt x="35401" y="93873"/>
                  </a:moveTo>
                  <a:lnTo>
                    <a:pt x="37693" y="94526"/>
                  </a:lnTo>
                  <a:lnTo>
                    <a:pt x="39919" y="95202"/>
                  </a:lnTo>
                  <a:lnTo>
                    <a:pt x="42058" y="95856"/>
                  </a:lnTo>
                  <a:lnTo>
                    <a:pt x="44154" y="96509"/>
                  </a:lnTo>
                  <a:lnTo>
                    <a:pt x="46162" y="97185"/>
                  </a:lnTo>
                  <a:lnTo>
                    <a:pt x="48126" y="97839"/>
                  </a:lnTo>
                  <a:lnTo>
                    <a:pt x="50047" y="98492"/>
                  </a:lnTo>
                  <a:lnTo>
                    <a:pt x="51858" y="99146"/>
                  </a:lnTo>
                  <a:lnTo>
                    <a:pt x="53648" y="99822"/>
                  </a:lnTo>
                  <a:lnTo>
                    <a:pt x="55372" y="100475"/>
                  </a:lnTo>
                  <a:lnTo>
                    <a:pt x="57075" y="101129"/>
                  </a:lnTo>
                  <a:lnTo>
                    <a:pt x="58712" y="101804"/>
                  </a:lnTo>
                  <a:lnTo>
                    <a:pt x="60283" y="102458"/>
                  </a:lnTo>
                  <a:lnTo>
                    <a:pt x="61833" y="103155"/>
                  </a:lnTo>
                  <a:lnTo>
                    <a:pt x="63339" y="103809"/>
                  </a:lnTo>
                  <a:lnTo>
                    <a:pt x="64779" y="104506"/>
                  </a:lnTo>
                  <a:lnTo>
                    <a:pt x="66198" y="105160"/>
                  </a:lnTo>
                  <a:lnTo>
                    <a:pt x="67573" y="105857"/>
                  </a:lnTo>
                  <a:lnTo>
                    <a:pt x="68926" y="106533"/>
                  </a:lnTo>
                  <a:lnTo>
                    <a:pt x="70236" y="107230"/>
                  </a:lnTo>
                  <a:lnTo>
                    <a:pt x="71546" y="107928"/>
                  </a:lnTo>
                  <a:lnTo>
                    <a:pt x="72790" y="108647"/>
                  </a:lnTo>
                  <a:lnTo>
                    <a:pt x="74056" y="109344"/>
                  </a:lnTo>
                  <a:lnTo>
                    <a:pt x="75234" y="110063"/>
                  </a:lnTo>
                  <a:lnTo>
                    <a:pt x="77635" y="111545"/>
                  </a:lnTo>
                  <a:lnTo>
                    <a:pt x="79927" y="113005"/>
                  </a:lnTo>
                  <a:lnTo>
                    <a:pt x="82197" y="114552"/>
                  </a:lnTo>
                  <a:lnTo>
                    <a:pt x="84423" y="116121"/>
                  </a:lnTo>
                  <a:lnTo>
                    <a:pt x="85012" y="116557"/>
                  </a:lnTo>
                  <a:lnTo>
                    <a:pt x="85842" y="117101"/>
                  </a:lnTo>
                  <a:lnTo>
                    <a:pt x="86802" y="117733"/>
                  </a:lnTo>
                  <a:lnTo>
                    <a:pt x="87850" y="118387"/>
                  </a:lnTo>
                  <a:lnTo>
                    <a:pt x="88373" y="118692"/>
                  </a:lnTo>
                  <a:lnTo>
                    <a:pt x="88919" y="118975"/>
                  </a:lnTo>
                  <a:lnTo>
                    <a:pt x="89487" y="119259"/>
                  </a:lnTo>
                  <a:lnTo>
                    <a:pt x="89989" y="119498"/>
                  </a:lnTo>
                  <a:lnTo>
                    <a:pt x="90512" y="119673"/>
                  </a:lnTo>
                  <a:lnTo>
                    <a:pt x="90993" y="119825"/>
                  </a:lnTo>
                  <a:lnTo>
                    <a:pt x="91451" y="119956"/>
                  </a:lnTo>
                  <a:lnTo>
                    <a:pt x="91866" y="120000"/>
                  </a:lnTo>
                  <a:lnTo>
                    <a:pt x="92149" y="120000"/>
                  </a:lnTo>
                  <a:lnTo>
                    <a:pt x="92499" y="119934"/>
                  </a:lnTo>
                  <a:lnTo>
                    <a:pt x="92913" y="119782"/>
                  </a:lnTo>
                  <a:lnTo>
                    <a:pt x="93350" y="119542"/>
                  </a:lnTo>
                  <a:lnTo>
                    <a:pt x="93917" y="119215"/>
                  </a:lnTo>
                  <a:lnTo>
                    <a:pt x="94550" y="118692"/>
                  </a:lnTo>
                  <a:lnTo>
                    <a:pt x="95292" y="118038"/>
                  </a:lnTo>
                  <a:lnTo>
                    <a:pt x="96165" y="117232"/>
                  </a:lnTo>
                  <a:lnTo>
                    <a:pt x="106664" y="106707"/>
                  </a:lnTo>
                  <a:lnTo>
                    <a:pt x="117206" y="96161"/>
                  </a:lnTo>
                  <a:lnTo>
                    <a:pt x="118057" y="95289"/>
                  </a:lnTo>
                  <a:lnTo>
                    <a:pt x="118712" y="94570"/>
                  </a:lnTo>
                  <a:lnTo>
                    <a:pt x="119192" y="93916"/>
                  </a:lnTo>
                  <a:lnTo>
                    <a:pt x="119519" y="93372"/>
                  </a:lnTo>
                  <a:lnTo>
                    <a:pt x="119781" y="92892"/>
                  </a:lnTo>
                  <a:lnTo>
                    <a:pt x="119912" y="92500"/>
                  </a:lnTo>
                  <a:lnTo>
                    <a:pt x="119978" y="92173"/>
                  </a:lnTo>
                  <a:lnTo>
                    <a:pt x="120000" y="91868"/>
                  </a:lnTo>
                  <a:lnTo>
                    <a:pt x="119934" y="91454"/>
                  </a:lnTo>
                  <a:lnTo>
                    <a:pt x="119847" y="91018"/>
                  </a:lnTo>
                  <a:lnTo>
                    <a:pt x="119694" y="90517"/>
                  </a:lnTo>
                  <a:lnTo>
                    <a:pt x="119497" y="90016"/>
                  </a:lnTo>
                  <a:lnTo>
                    <a:pt x="119236" y="89471"/>
                  </a:lnTo>
                  <a:lnTo>
                    <a:pt x="118995" y="88948"/>
                  </a:lnTo>
                  <a:lnTo>
                    <a:pt x="118690" y="88382"/>
                  </a:lnTo>
                  <a:lnTo>
                    <a:pt x="118406" y="87837"/>
                  </a:lnTo>
                  <a:lnTo>
                    <a:pt x="117730" y="86813"/>
                  </a:lnTo>
                  <a:lnTo>
                    <a:pt x="117118" y="85832"/>
                  </a:lnTo>
                  <a:lnTo>
                    <a:pt x="116551" y="85048"/>
                  </a:lnTo>
                  <a:lnTo>
                    <a:pt x="116093" y="84416"/>
                  </a:lnTo>
                  <a:lnTo>
                    <a:pt x="114565" y="82193"/>
                  </a:lnTo>
                  <a:lnTo>
                    <a:pt x="113015" y="79927"/>
                  </a:lnTo>
                  <a:lnTo>
                    <a:pt x="111509" y="77639"/>
                  </a:lnTo>
                  <a:lnTo>
                    <a:pt x="110069" y="75264"/>
                  </a:lnTo>
                  <a:lnTo>
                    <a:pt x="109348" y="74043"/>
                  </a:lnTo>
                  <a:lnTo>
                    <a:pt x="108628" y="72823"/>
                  </a:lnTo>
                  <a:lnTo>
                    <a:pt x="107930" y="71538"/>
                  </a:lnTo>
                  <a:lnTo>
                    <a:pt x="107231" y="70252"/>
                  </a:lnTo>
                  <a:lnTo>
                    <a:pt x="106555" y="68944"/>
                  </a:lnTo>
                  <a:lnTo>
                    <a:pt x="105856" y="67593"/>
                  </a:lnTo>
                  <a:lnTo>
                    <a:pt x="105158" y="66221"/>
                  </a:lnTo>
                  <a:lnTo>
                    <a:pt x="104481" y="64783"/>
                  </a:lnTo>
                  <a:lnTo>
                    <a:pt x="103805" y="63323"/>
                  </a:lnTo>
                  <a:lnTo>
                    <a:pt x="103128" y="61819"/>
                  </a:lnTo>
                  <a:lnTo>
                    <a:pt x="102451" y="60272"/>
                  </a:lnTo>
                  <a:lnTo>
                    <a:pt x="101797" y="58703"/>
                  </a:lnTo>
                  <a:lnTo>
                    <a:pt x="101142" y="57069"/>
                  </a:lnTo>
                  <a:lnTo>
                    <a:pt x="100487" y="55413"/>
                  </a:lnTo>
                  <a:lnTo>
                    <a:pt x="99832" y="53648"/>
                  </a:lnTo>
                  <a:lnTo>
                    <a:pt x="99156" y="51883"/>
                  </a:lnTo>
                  <a:lnTo>
                    <a:pt x="98501" y="50030"/>
                  </a:lnTo>
                  <a:lnTo>
                    <a:pt x="97846" y="48156"/>
                  </a:lnTo>
                  <a:lnTo>
                    <a:pt x="97191" y="46173"/>
                  </a:lnTo>
                  <a:lnTo>
                    <a:pt x="96515" y="44169"/>
                  </a:lnTo>
                  <a:lnTo>
                    <a:pt x="95860" y="42077"/>
                  </a:lnTo>
                  <a:lnTo>
                    <a:pt x="95205" y="39920"/>
                  </a:lnTo>
                  <a:lnTo>
                    <a:pt x="94550" y="37719"/>
                  </a:lnTo>
                  <a:lnTo>
                    <a:pt x="93874" y="35431"/>
                  </a:lnTo>
                  <a:lnTo>
                    <a:pt x="93415" y="33862"/>
                  </a:lnTo>
                  <a:lnTo>
                    <a:pt x="92870" y="32315"/>
                  </a:lnTo>
                  <a:lnTo>
                    <a:pt x="92346" y="30811"/>
                  </a:lnTo>
                  <a:lnTo>
                    <a:pt x="91735" y="29329"/>
                  </a:lnTo>
                  <a:lnTo>
                    <a:pt x="91080" y="27891"/>
                  </a:lnTo>
                  <a:lnTo>
                    <a:pt x="90425" y="26475"/>
                  </a:lnTo>
                  <a:lnTo>
                    <a:pt x="89705" y="25059"/>
                  </a:lnTo>
                  <a:lnTo>
                    <a:pt x="88941" y="23708"/>
                  </a:lnTo>
                  <a:lnTo>
                    <a:pt x="88155" y="22378"/>
                  </a:lnTo>
                  <a:lnTo>
                    <a:pt x="87304" y="21093"/>
                  </a:lnTo>
                  <a:lnTo>
                    <a:pt x="86431" y="19807"/>
                  </a:lnTo>
                  <a:lnTo>
                    <a:pt x="85514" y="18587"/>
                  </a:lnTo>
                  <a:lnTo>
                    <a:pt x="84576" y="17388"/>
                  </a:lnTo>
                  <a:lnTo>
                    <a:pt x="83572" y="16233"/>
                  </a:lnTo>
                  <a:lnTo>
                    <a:pt x="82568" y="15100"/>
                  </a:lnTo>
                  <a:lnTo>
                    <a:pt x="81498" y="13989"/>
                  </a:lnTo>
                  <a:lnTo>
                    <a:pt x="79708" y="12289"/>
                  </a:lnTo>
                  <a:lnTo>
                    <a:pt x="77875" y="10699"/>
                  </a:lnTo>
                  <a:lnTo>
                    <a:pt x="75976" y="9239"/>
                  </a:lnTo>
                  <a:lnTo>
                    <a:pt x="74012" y="7866"/>
                  </a:lnTo>
                  <a:lnTo>
                    <a:pt x="72004" y="6602"/>
                  </a:lnTo>
                  <a:lnTo>
                    <a:pt x="69930" y="5469"/>
                  </a:lnTo>
                  <a:lnTo>
                    <a:pt x="67857" y="4445"/>
                  </a:lnTo>
                  <a:lnTo>
                    <a:pt x="65696" y="3486"/>
                  </a:lnTo>
                  <a:lnTo>
                    <a:pt x="63514" y="2680"/>
                  </a:lnTo>
                  <a:lnTo>
                    <a:pt x="61331" y="1982"/>
                  </a:lnTo>
                  <a:lnTo>
                    <a:pt x="59083" y="1394"/>
                  </a:lnTo>
                  <a:lnTo>
                    <a:pt x="56857" y="893"/>
                  </a:lnTo>
                  <a:lnTo>
                    <a:pt x="54587" y="501"/>
                  </a:lnTo>
                  <a:lnTo>
                    <a:pt x="52295" y="217"/>
                  </a:lnTo>
                  <a:lnTo>
                    <a:pt x="50003" y="65"/>
                  </a:lnTo>
                  <a:lnTo>
                    <a:pt x="47733" y="0"/>
                  </a:lnTo>
                  <a:lnTo>
                    <a:pt x="45441" y="65"/>
                  </a:lnTo>
                  <a:lnTo>
                    <a:pt x="43150" y="217"/>
                  </a:lnTo>
                  <a:lnTo>
                    <a:pt x="40858" y="501"/>
                  </a:lnTo>
                  <a:lnTo>
                    <a:pt x="38588" y="893"/>
                  </a:lnTo>
                  <a:lnTo>
                    <a:pt x="36362" y="1394"/>
                  </a:lnTo>
                  <a:lnTo>
                    <a:pt x="34136" y="1982"/>
                  </a:lnTo>
                  <a:lnTo>
                    <a:pt x="31931" y="2680"/>
                  </a:lnTo>
                  <a:lnTo>
                    <a:pt x="29770" y="3486"/>
                  </a:lnTo>
                  <a:lnTo>
                    <a:pt x="27631" y="4445"/>
                  </a:lnTo>
                  <a:lnTo>
                    <a:pt x="25514" y="5469"/>
                  </a:lnTo>
                  <a:lnTo>
                    <a:pt x="23441" y="6602"/>
                  </a:lnTo>
                  <a:lnTo>
                    <a:pt x="21433" y="7866"/>
                  </a:lnTo>
                  <a:lnTo>
                    <a:pt x="19490" y="9239"/>
                  </a:lnTo>
                  <a:lnTo>
                    <a:pt x="17591" y="10699"/>
                  </a:lnTo>
                  <a:lnTo>
                    <a:pt x="15758" y="12289"/>
                  </a:lnTo>
                  <a:lnTo>
                    <a:pt x="13946" y="13967"/>
                  </a:lnTo>
                  <a:lnTo>
                    <a:pt x="12288" y="15754"/>
                  </a:lnTo>
                  <a:lnTo>
                    <a:pt x="10694" y="17606"/>
                  </a:lnTo>
                  <a:lnTo>
                    <a:pt x="9210" y="19480"/>
                  </a:lnTo>
                  <a:lnTo>
                    <a:pt x="7857" y="21463"/>
                  </a:lnTo>
                  <a:lnTo>
                    <a:pt x="6591" y="23490"/>
                  </a:lnTo>
                  <a:lnTo>
                    <a:pt x="5478" y="25516"/>
                  </a:lnTo>
                  <a:lnTo>
                    <a:pt x="4430" y="27630"/>
                  </a:lnTo>
                  <a:lnTo>
                    <a:pt x="3492" y="29765"/>
                  </a:lnTo>
                  <a:lnTo>
                    <a:pt x="2662" y="31944"/>
                  </a:lnTo>
                  <a:lnTo>
                    <a:pt x="1942" y="34145"/>
                  </a:lnTo>
                  <a:lnTo>
                    <a:pt x="1353" y="36368"/>
                  </a:lnTo>
                  <a:lnTo>
                    <a:pt x="873" y="38590"/>
                  </a:lnTo>
                  <a:lnTo>
                    <a:pt x="502" y="40900"/>
                  </a:lnTo>
                  <a:lnTo>
                    <a:pt x="218" y="43145"/>
                  </a:lnTo>
                  <a:lnTo>
                    <a:pt x="65" y="45454"/>
                  </a:lnTo>
                  <a:lnTo>
                    <a:pt x="0" y="47742"/>
                  </a:lnTo>
                  <a:lnTo>
                    <a:pt x="65" y="50030"/>
                  </a:lnTo>
                  <a:lnTo>
                    <a:pt x="218" y="52340"/>
                  </a:lnTo>
                  <a:lnTo>
                    <a:pt x="502" y="54585"/>
                  </a:lnTo>
                  <a:lnTo>
                    <a:pt x="873" y="56851"/>
                  </a:lnTo>
                  <a:lnTo>
                    <a:pt x="1353" y="59117"/>
                  </a:lnTo>
                  <a:lnTo>
                    <a:pt x="1942" y="61340"/>
                  </a:lnTo>
                  <a:lnTo>
                    <a:pt x="2662" y="63540"/>
                  </a:lnTo>
                  <a:lnTo>
                    <a:pt x="3492" y="65719"/>
                  </a:lnTo>
                  <a:lnTo>
                    <a:pt x="4430" y="67855"/>
                  </a:lnTo>
                  <a:lnTo>
                    <a:pt x="5478" y="69969"/>
                  </a:lnTo>
                  <a:lnTo>
                    <a:pt x="6591" y="71995"/>
                  </a:lnTo>
                  <a:lnTo>
                    <a:pt x="7857" y="74022"/>
                  </a:lnTo>
                  <a:lnTo>
                    <a:pt x="9210" y="75961"/>
                  </a:lnTo>
                  <a:lnTo>
                    <a:pt x="10694" y="77879"/>
                  </a:lnTo>
                  <a:lnTo>
                    <a:pt x="12266" y="79731"/>
                  </a:lnTo>
                  <a:lnTo>
                    <a:pt x="13946" y="81496"/>
                  </a:lnTo>
                  <a:lnTo>
                    <a:pt x="15060" y="82564"/>
                  </a:lnTo>
                  <a:lnTo>
                    <a:pt x="16216" y="83609"/>
                  </a:lnTo>
                  <a:lnTo>
                    <a:pt x="17373" y="84568"/>
                  </a:lnTo>
                  <a:lnTo>
                    <a:pt x="18574" y="85549"/>
                  </a:lnTo>
                  <a:lnTo>
                    <a:pt x="19796" y="86464"/>
                  </a:lnTo>
                  <a:lnTo>
                    <a:pt x="21062" y="87336"/>
                  </a:lnTo>
                  <a:lnTo>
                    <a:pt x="22371" y="88164"/>
                  </a:lnTo>
                  <a:lnTo>
                    <a:pt x="23703" y="88970"/>
                  </a:lnTo>
                  <a:lnTo>
                    <a:pt x="25056" y="89733"/>
                  </a:lnTo>
                  <a:lnTo>
                    <a:pt x="26431" y="90430"/>
                  </a:lnTo>
                  <a:lnTo>
                    <a:pt x="27850" y="91105"/>
                  </a:lnTo>
                  <a:lnTo>
                    <a:pt x="29334" y="91737"/>
                  </a:lnTo>
                  <a:lnTo>
                    <a:pt x="30796" y="92326"/>
                  </a:lnTo>
                  <a:lnTo>
                    <a:pt x="32280" y="92892"/>
                  </a:lnTo>
                  <a:lnTo>
                    <a:pt x="33830" y="93415"/>
                  </a:lnTo>
                  <a:lnTo>
                    <a:pt x="35401" y="93873"/>
                  </a:lnTo>
                  <a:close/>
                </a:path>
              </a:pathLst>
            </a:custGeom>
            <a:solidFill>
              <a:srgbClr val="19C5F0"/>
            </a:solidFill>
            <a:ln>
              <a:noFill/>
            </a:ln>
          </p:spPr>
          <p:txBody>
            <a:bodyPr lIns="60941" tIns="30462" rIns="60941" bIns="30462" anchor="t" anchorCtr="0">
              <a:noAutofit/>
            </a:bodyPr>
            <a:lstStyle/>
            <a:p>
              <a:endParaRPr sz="1200">
                <a:solidFill>
                  <a:schemeClr val="dk1"/>
                </a:solidFill>
                <a:cs typeface="+mn-ea"/>
                <a:sym typeface="+mn-lt"/>
              </a:endParaRPr>
            </a:p>
          </p:txBody>
        </p:sp>
        <p:sp>
          <p:nvSpPr>
            <p:cNvPr id="18" name="Shape 1630">
              <a:extLst>
                <a:ext uri="{FF2B5EF4-FFF2-40B4-BE49-F238E27FC236}">
                  <a16:creationId xmlns:a16="http://schemas.microsoft.com/office/drawing/2014/main" id="{BCF91EB0-B149-4FED-ADFE-E05EC5112C34}"/>
                </a:ext>
              </a:extLst>
            </p:cNvPr>
            <p:cNvSpPr/>
            <p:nvPr/>
          </p:nvSpPr>
          <p:spPr>
            <a:xfrm rot="2700000">
              <a:off x="5445212" y="2685451"/>
              <a:ext cx="1114128" cy="1034265"/>
            </a:xfrm>
            <a:custGeom>
              <a:avLst/>
              <a:gdLst/>
              <a:ahLst/>
              <a:cxnLst/>
              <a:rect l="0" t="0" r="0" b="0"/>
              <a:pathLst>
                <a:path w="120000" h="120000" extrusionOk="0">
                  <a:moveTo>
                    <a:pt x="117903" y="77624"/>
                  </a:moveTo>
                  <a:lnTo>
                    <a:pt x="116411" y="77126"/>
                  </a:lnTo>
                  <a:lnTo>
                    <a:pt x="114918" y="76513"/>
                  </a:lnTo>
                  <a:lnTo>
                    <a:pt x="113426" y="75900"/>
                  </a:lnTo>
                  <a:lnTo>
                    <a:pt x="111969" y="75287"/>
                  </a:lnTo>
                  <a:lnTo>
                    <a:pt x="108984" y="73984"/>
                  </a:lnTo>
                  <a:lnTo>
                    <a:pt x="106070" y="72605"/>
                  </a:lnTo>
                  <a:lnTo>
                    <a:pt x="103192" y="71149"/>
                  </a:lnTo>
                  <a:lnTo>
                    <a:pt x="100349" y="69655"/>
                  </a:lnTo>
                  <a:lnTo>
                    <a:pt x="97471" y="68160"/>
                  </a:lnTo>
                  <a:lnTo>
                    <a:pt x="94663" y="66628"/>
                  </a:lnTo>
                  <a:lnTo>
                    <a:pt x="90470" y="64291"/>
                  </a:lnTo>
                  <a:lnTo>
                    <a:pt x="86277" y="61915"/>
                  </a:lnTo>
                  <a:lnTo>
                    <a:pt x="82084" y="59501"/>
                  </a:lnTo>
                  <a:lnTo>
                    <a:pt x="77927" y="56973"/>
                  </a:lnTo>
                  <a:lnTo>
                    <a:pt x="73840" y="54367"/>
                  </a:lnTo>
                  <a:lnTo>
                    <a:pt x="69789" y="51724"/>
                  </a:lnTo>
                  <a:lnTo>
                    <a:pt x="65809" y="49003"/>
                  </a:lnTo>
                  <a:lnTo>
                    <a:pt x="61865" y="46168"/>
                  </a:lnTo>
                  <a:lnTo>
                    <a:pt x="58418" y="43639"/>
                  </a:lnTo>
                  <a:lnTo>
                    <a:pt x="55007" y="41034"/>
                  </a:lnTo>
                  <a:lnTo>
                    <a:pt x="53301" y="39731"/>
                  </a:lnTo>
                  <a:lnTo>
                    <a:pt x="51631" y="38352"/>
                  </a:lnTo>
                  <a:lnTo>
                    <a:pt x="49925" y="36896"/>
                  </a:lnTo>
                  <a:lnTo>
                    <a:pt x="48291" y="35478"/>
                  </a:lnTo>
                  <a:lnTo>
                    <a:pt x="46727" y="33984"/>
                  </a:lnTo>
                  <a:lnTo>
                    <a:pt x="45164" y="32490"/>
                  </a:lnTo>
                  <a:lnTo>
                    <a:pt x="43636" y="30919"/>
                  </a:lnTo>
                  <a:lnTo>
                    <a:pt x="42143" y="29310"/>
                  </a:lnTo>
                  <a:lnTo>
                    <a:pt x="40722" y="27662"/>
                  </a:lnTo>
                  <a:lnTo>
                    <a:pt x="39336" y="25977"/>
                  </a:lnTo>
                  <a:lnTo>
                    <a:pt x="38057" y="24176"/>
                  </a:lnTo>
                  <a:lnTo>
                    <a:pt x="36849" y="22413"/>
                  </a:lnTo>
                  <a:lnTo>
                    <a:pt x="36031" y="21187"/>
                  </a:lnTo>
                  <a:lnTo>
                    <a:pt x="35321" y="19923"/>
                  </a:lnTo>
                  <a:lnTo>
                    <a:pt x="34646" y="18620"/>
                  </a:lnTo>
                  <a:lnTo>
                    <a:pt x="34042" y="17241"/>
                  </a:lnTo>
                  <a:lnTo>
                    <a:pt x="33757" y="16551"/>
                  </a:lnTo>
                  <a:lnTo>
                    <a:pt x="33509" y="15862"/>
                  </a:lnTo>
                  <a:lnTo>
                    <a:pt x="33295" y="15134"/>
                  </a:lnTo>
                  <a:lnTo>
                    <a:pt x="33118" y="14406"/>
                  </a:lnTo>
                  <a:lnTo>
                    <a:pt x="32940" y="13678"/>
                  </a:lnTo>
                  <a:lnTo>
                    <a:pt x="32833" y="12988"/>
                  </a:lnTo>
                  <a:lnTo>
                    <a:pt x="32762" y="12183"/>
                  </a:lnTo>
                  <a:lnTo>
                    <a:pt x="32762" y="11494"/>
                  </a:lnTo>
                  <a:lnTo>
                    <a:pt x="32691" y="10689"/>
                  </a:lnTo>
                  <a:lnTo>
                    <a:pt x="32762" y="9885"/>
                  </a:lnTo>
                  <a:lnTo>
                    <a:pt x="32833" y="9042"/>
                  </a:lnTo>
                  <a:lnTo>
                    <a:pt x="33011" y="8237"/>
                  </a:lnTo>
                  <a:lnTo>
                    <a:pt x="33153" y="7394"/>
                  </a:lnTo>
                  <a:lnTo>
                    <a:pt x="33366" y="6551"/>
                  </a:lnTo>
                  <a:lnTo>
                    <a:pt x="33651" y="5747"/>
                  </a:lnTo>
                  <a:lnTo>
                    <a:pt x="33970" y="4904"/>
                  </a:lnTo>
                  <a:lnTo>
                    <a:pt x="34326" y="4137"/>
                  </a:lnTo>
                  <a:lnTo>
                    <a:pt x="34752" y="3409"/>
                  </a:lnTo>
                  <a:lnTo>
                    <a:pt x="35214" y="2758"/>
                  </a:lnTo>
                  <a:lnTo>
                    <a:pt x="35712" y="2107"/>
                  </a:lnTo>
                  <a:lnTo>
                    <a:pt x="36280" y="1532"/>
                  </a:lnTo>
                  <a:lnTo>
                    <a:pt x="36884" y="1034"/>
                  </a:lnTo>
                  <a:lnTo>
                    <a:pt x="37488" y="651"/>
                  </a:lnTo>
                  <a:lnTo>
                    <a:pt x="38235" y="306"/>
                  </a:lnTo>
                  <a:lnTo>
                    <a:pt x="38625" y="191"/>
                  </a:lnTo>
                  <a:lnTo>
                    <a:pt x="39087" y="114"/>
                  </a:lnTo>
                  <a:lnTo>
                    <a:pt x="39514" y="38"/>
                  </a:lnTo>
                  <a:lnTo>
                    <a:pt x="39905" y="0"/>
                  </a:lnTo>
                  <a:lnTo>
                    <a:pt x="40331" y="0"/>
                  </a:lnTo>
                  <a:lnTo>
                    <a:pt x="40722" y="38"/>
                  </a:lnTo>
                  <a:lnTo>
                    <a:pt x="41184" y="38"/>
                  </a:lnTo>
                  <a:lnTo>
                    <a:pt x="41610" y="153"/>
                  </a:lnTo>
                  <a:lnTo>
                    <a:pt x="42428" y="383"/>
                  </a:lnTo>
                  <a:lnTo>
                    <a:pt x="43174" y="689"/>
                  </a:lnTo>
                  <a:lnTo>
                    <a:pt x="43956" y="1111"/>
                  </a:lnTo>
                  <a:lnTo>
                    <a:pt x="44702" y="1609"/>
                  </a:lnTo>
                  <a:lnTo>
                    <a:pt x="45448" y="2107"/>
                  </a:lnTo>
                  <a:lnTo>
                    <a:pt x="46159" y="2681"/>
                  </a:lnTo>
                  <a:lnTo>
                    <a:pt x="46834" y="3295"/>
                  </a:lnTo>
                  <a:lnTo>
                    <a:pt x="47438" y="3984"/>
                  </a:lnTo>
                  <a:lnTo>
                    <a:pt x="48042" y="4674"/>
                  </a:lnTo>
                  <a:lnTo>
                    <a:pt x="48611" y="5363"/>
                  </a:lnTo>
                  <a:lnTo>
                    <a:pt x="49108" y="6053"/>
                  </a:lnTo>
                  <a:lnTo>
                    <a:pt x="49570" y="6743"/>
                  </a:lnTo>
                  <a:lnTo>
                    <a:pt x="50139" y="7662"/>
                  </a:lnTo>
                  <a:lnTo>
                    <a:pt x="50707" y="8659"/>
                  </a:lnTo>
                  <a:lnTo>
                    <a:pt x="51205" y="9731"/>
                  </a:lnTo>
                  <a:lnTo>
                    <a:pt x="51667" y="10689"/>
                  </a:lnTo>
                  <a:lnTo>
                    <a:pt x="52129" y="11800"/>
                  </a:lnTo>
                  <a:lnTo>
                    <a:pt x="52555" y="12911"/>
                  </a:lnTo>
                  <a:lnTo>
                    <a:pt x="52839" y="14022"/>
                  </a:lnTo>
                  <a:lnTo>
                    <a:pt x="53159" y="15134"/>
                  </a:lnTo>
                  <a:lnTo>
                    <a:pt x="53408" y="16245"/>
                  </a:lnTo>
                  <a:lnTo>
                    <a:pt x="53621" y="17394"/>
                  </a:lnTo>
                  <a:lnTo>
                    <a:pt x="53763" y="18544"/>
                  </a:lnTo>
                  <a:lnTo>
                    <a:pt x="53870" y="19731"/>
                  </a:lnTo>
                  <a:lnTo>
                    <a:pt x="53941" y="20881"/>
                  </a:lnTo>
                  <a:lnTo>
                    <a:pt x="53870" y="22030"/>
                  </a:lnTo>
                  <a:lnTo>
                    <a:pt x="53834" y="23180"/>
                  </a:lnTo>
                  <a:lnTo>
                    <a:pt x="53657" y="24291"/>
                  </a:lnTo>
                  <a:lnTo>
                    <a:pt x="53479" y="25402"/>
                  </a:lnTo>
                  <a:lnTo>
                    <a:pt x="53159" y="26475"/>
                  </a:lnTo>
                  <a:lnTo>
                    <a:pt x="52804" y="27509"/>
                  </a:lnTo>
                  <a:lnTo>
                    <a:pt x="52342" y="28544"/>
                  </a:lnTo>
                  <a:lnTo>
                    <a:pt x="51844" y="29616"/>
                  </a:lnTo>
                  <a:lnTo>
                    <a:pt x="51311" y="30613"/>
                  </a:lnTo>
                  <a:lnTo>
                    <a:pt x="50707" y="31609"/>
                  </a:lnTo>
                  <a:lnTo>
                    <a:pt x="50103" y="32605"/>
                  </a:lnTo>
                  <a:lnTo>
                    <a:pt x="49392" y="33524"/>
                  </a:lnTo>
                  <a:lnTo>
                    <a:pt x="48717" y="34406"/>
                  </a:lnTo>
                  <a:lnTo>
                    <a:pt x="48007" y="35287"/>
                  </a:lnTo>
                  <a:lnTo>
                    <a:pt x="47225" y="36168"/>
                  </a:lnTo>
                  <a:lnTo>
                    <a:pt x="45732" y="37777"/>
                  </a:lnTo>
                  <a:lnTo>
                    <a:pt x="44204" y="39272"/>
                  </a:lnTo>
                  <a:lnTo>
                    <a:pt x="43387" y="40000"/>
                  </a:lnTo>
                  <a:lnTo>
                    <a:pt x="42570" y="40727"/>
                  </a:lnTo>
                  <a:lnTo>
                    <a:pt x="41646" y="41417"/>
                  </a:lnTo>
                  <a:lnTo>
                    <a:pt x="40722" y="42107"/>
                  </a:lnTo>
                  <a:lnTo>
                    <a:pt x="39798" y="42720"/>
                  </a:lnTo>
                  <a:lnTo>
                    <a:pt x="38839" y="43256"/>
                  </a:lnTo>
                  <a:lnTo>
                    <a:pt x="37879" y="43793"/>
                  </a:lnTo>
                  <a:lnTo>
                    <a:pt x="36849" y="44291"/>
                  </a:lnTo>
                  <a:lnTo>
                    <a:pt x="35818" y="44674"/>
                  </a:lnTo>
                  <a:lnTo>
                    <a:pt x="34788" y="45095"/>
                  </a:lnTo>
                  <a:lnTo>
                    <a:pt x="33722" y="45363"/>
                  </a:lnTo>
                  <a:lnTo>
                    <a:pt x="32656" y="45593"/>
                  </a:lnTo>
                  <a:lnTo>
                    <a:pt x="31554" y="45747"/>
                  </a:lnTo>
                  <a:lnTo>
                    <a:pt x="30488" y="45785"/>
                  </a:lnTo>
                  <a:lnTo>
                    <a:pt x="29351" y="45785"/>
                  </a:lnTo>
                  <a:lnTo>
                    <a:pt x="28285" y="45747"/>
                  </a:lnTo>
                  <a:lnTo>
                    <a:pt x="27183" y="45593"/>
                  </a:lnTo>
                  <a:lnTo>
                    <a:pt x="26046" y="45287"/>
                  </a:lnTo>
                  <a:lnTo>
                    <a:pt x="24980" y="44980"/>
                  </a:lnTo>
                  <a:lnTo>
                    <a:pt x="23950" y="44597"/>
                  </a:lnTo>
                  <a:lnTo>
                    <a:pt x="22919" y="44137"/>
                  </a:lnTo>
                  <a:lnTo>
                    <a:pt x="21960" y="43601"/>
                  </a:lnTo>
                  <a:lnTo>
                    <a:pt x="21036" y="42988"/>
                  </a:lnTo>
                  <a:lnTo>
                    <a:pt x="20112" y="42298"/>
                  </a:lnTo>
                  <a:lnTo>
                    <a:pt x="19224" y="41609"/>
                  </a:lnTo>
                  <a:lnTo>
                    <a:pt x="18406" y="40804"/>
                  </a:lnTo>
                  <a:lnTo>
                    <a:pt x="17660" y="40000"/>
                  </a:lnTo>
                  <a:lnTo>
                    <a:pt x="16949" y="39118"/>
                  </a:lnTo>
                  <a:lnTo>
                    <a:pt x="16203" y="38122"/>
                  </a:lnTo>
                  <a:lnTo>
                    <a:pt x="15599" y="37126"/>
                  </a:lnTo>
                  <a:lnTo>
                    <a:pt x="15031" y="36053"/>
                  </a:lnTo>
                  <a:lnTo>
                    <a:pt x="14533" y="34980"/>
                  </a:lnTo>
                  <a:lnTo>
                    <a:pt x="14213" y="34176"/>
                  </a:lnTo>
                  <a:lnTo>
                    <a:pt x="13965" y="33371"/>
                  </a:lnTo>
                  <a:lnTo>
                    <a:pt x="13751" y="32528"/>
                  </a:lnTo>
                  <a:lnTo>
                    <a:pt x="13609" y="31647"/>
                  </a:lnTo>
                  <a:lnTo>
                    <a:pt x="13574" y="30766"/>
                  </a:lnTo>
                  <a:lnTo>
                    <a:pt x="13503" y="29885"/>
                  </a:lnTo>
                  <a:lnTo>
                    <a:pt x="13574" y="29003"/>
                  </a:lnTo>
                  <a:lnTo>
                    <a:pt x="13645" y="28122"/>
                  </a:lnTo>
                  <a:lnTo>
                    <a:pt x="13822" y="27279"/>
                  </a:lnTo>
                  <a:lnTo>
                    <a:pt x="14071" y="26475"/>
                  </a:lnTo>
                  <a:lnTo>
                    <a:pt x="14391" y="25670"/>
                  </a:lnTo>
                  <a:lnTo>
                    <a:pt x="14782" y="24904"/>
                  </a:lnTo>
                  <a:lnTo>
                    <a:pt x="15244" y="24252"/>
                  </a:lnTo>
                  <a:lnTo>
                    <a:pt x="15812" y="23601"/>
                  </a:lnTo>
                  <a:lnTo>
                    <a:pt x="16132" y="23295"/>
                  </a:lnTo>
                  <a:lnTo>
                    <a:pt x="16416" y="23026"/>
                  </a:lnTo>
                  <a:lnTo>
                    <a:pt x="16772" y="22758"/>
                  </a:lnTo>
                  <a:lnTo>
                    <a:pt x="17127" y="22528"/>
                  </a:lnTo>
                  <a:lnTo>
                    <a:pt x="17482" y="22375"/>
                  </a:lnTo>
                  <a:lnTo>
                    <a:pt x="17909" y="22145"/>
                  </a:lnTo>
                  <a:lnTo>
                    <a:pt x="18264" y="22030"/>
                  </a:lnTo>
                  <a:lnTo>
                    <a:pt x="18691" y="21877"/>
                  </a:lnTo>
                  <a:lnTo>
                    <a:pt x="19437" y="21685"/>
                  </a:lnTo>
                  <a:lnTo>
                    <a:pt x="20254" y="21647"/>
                  </a:lnTo>
                  <a:lnTo>
                    <a:pt x="21071" y="21685"/>
                  </a:lnTo>
                  <a:lnTo>
                    <a:pt x="21853" y="21800"/>
                  </a:lnTo>
                  <a:lnTo>
                    <a:pt x="22671" y="21992"/>
                  </a:lnTo>
                  <a:lnTo>
                    <a:pt x="23417" y="22260"/>
                  </a:lnTo>
                  <a:lnTo>
                    <a:pt x="24234" y="22528"/>
                  </a:lnTo>
                  <a:lnTo>
                    <a:pt x="25016" y="22911"/>
                  </a:lnTo>
                  <a:lnTo>
                    <a:pt x="25726" y="23371"/>
                  </a:lnTo>
                  <a:lnTo>
                    <a:pt x="26437" y="23793"/>
                  </a:lnTo>
                  <a:lnTo>
                    <a:pt x="27183" y="24291"/>
                  </a:lnTo>
                  <a:lnTo>
                    <a:pt x="27787" y="24865"/>
                  </a:lnTo>
                  <a:lnTo>
                    <a:pt x="28392" y="25402"/>
                  </a:lnTo>
                  <a:lnTo>
                    <a:pt x="28960" y="25977"/>
                  </a:lnTo>
                  <a:lnTo>
                    <a:pt x="29920" y="27011"/>
                  </a:lnTo>
                  <a:lnTo>
                    <a:pt x="30808" y="28122"/>
                  </a:lnTo>
                  <a:lnTo>
                    <a:pt x="31625" y="29310"/>
                  </a:lnTo>
                  <a:lnTo>
                    <a:pt x="32371" y="30613"/>
                  </a:lnTo>
                  <a:lnTo>
                    <a:pt x="33118" y="31915"/>
                  </a:lnTo>
                  <a:lnTo>
                    <a:pt x="33722" y="33295"/>
                  </a:lnTo>
                  <a:lnTo>
                    <a:pt x="34326" y="34674"/>
                  </a:lnTo>
                  <a:lnTo>
                    <a:pt x="34859" y="36168"/>
                  </a:lnTo>
                  <a:lnTo>
                    <a:pt x="35321" y="37662"/>
                  </a:lnTo>
                  <a:lnTo>
                    <a:pt x="35712" y="39157"/>
                  </a:lnTo>
                  <a:lnTo>
                    <a:pt x="36031" y="40651"/>
                  </a:lnTo>
                  <a:lnTo>
                    <a:pt x="36280" y="42145"/>
                  </a:lnTo>
                  <a:lnTo>
                    <a:pt x="36493" y="43678"/>
                  </a:lnTo>
                  <a:lnTo>
                    <a:pt x="36600" y="45134"/>
                  </a:lnTo>
                  <a:lnTo>
                    <a:pt x="36636" y="46628"/>
                  </a:lnTo>
                  <a:lnTo>
                    <a:pt x="36636" y="48045"/>
                  </a:lnTo>
                  <a:lnTo>
                    <a:pt x="36529" y="49042"/>
                  </a:lnTo>
                  <a:lnTo>
                    <a:pt x="36422" y="50114"/>
                  </a:lnTo>
                  <a:lnTo>
                    <a:pt x="36209" y="51034"/>
                  </a:lnTo>
                  <a:lnTo>
                    <a:pt x="35960" y="52030"/>
                  </a:lnTo>
                  <a:lnTo>
                    <a:pt x="35712" y="52988"/>
                  </a:lnTo>
                  <a:lnTo>
                    <a:pt x="35356" y="53869"/>
                  </a:lnTo>
                  <a:lnTo>
                    <a:pt x="34930" y="54750"/>
                  </a:lnTo>
                  <a:lnTo>
                    <a:pt x="34468" y="55632"/>
                  </a:lnTo>
                  <a:lnTo>
                    <a:pt x="33970" y="56398"/>
                  </a:lnTo>
                  <a:lnTo>
                    <a:pt x="33402" y="57164"/>
                  </a:lnTo>
                  <a:lnTo>
                    <a:pt x="32798" y="57892"/>
                  </a:lnTo>
                  <a:lnTo>
                    <a:pt x="32123" y="58544"/>
                  </a:lnTo>
                  <a:lnTo>
                    <a:pt x="31412" y="59233"/>
                  </a:lnTo>
                  <a:lnTo>
                    <a:pt x="30630" y="59770"/>
                  </a:lnTo>
                  <a:lnTo>
                    <a:pt x="29813" y="60268"/>
                  </a:lnTo>
                  <a:lnTo>
                    <a:pt x="28996" y="60766"/>
                  </a:lnTo>
                  <a:lnTo>
                    <a:pt x="28498" y="60996"/>
                  </a:lnTo>
                  <a:lnTo>
                    <a:pt x="27930" y="61226"/>
                  </a:lnTo>
                  <a:lnTo>
                    <a:pt x="27432" y="61379"/>
                  </a:lnTo>
                  <a:lnTo>
                    <a:pt x="26899" y="61532"/>
                  </a:lnTo>
                  <a:lnTo>
                    <a:pt x="25798" y="61762"/>
                  </a:lnTo>
                  <a:lnTo>
                    <a:pt x="24696" y="61915"/>
                  </a:lnTo>
                  <a:lnTo>
                    <a:pt x="23594" y="61915"/>
                  </a:lnTo>
                  <a:lnTo>
                    <a:pt x="22457" y="61915"/>
                  </a:lnTo>
                  <a:lnTo>
                    <a:pt x="21320" y="61839"/>
                  </a:lnTo>
                  <a:lnTo>
                    <a:pt x="20219" y="61609"/>
                  </a:lnTo>
                  <a:lnTo>
                    <a:pt x="19082" y="61379"/>
                  </a:lnTo>
                  <a:lnTo>
                    <a:pt x="18015" y="61034"/>
                  </a:lnTo>
                  <a:lnTo>
                    <a:pt x="16878" y="60727"/>
                  </a:lnTo>
                  <a:lnTo>
                    <a:pt x="15812" y="60344"/>
                  </a:lnTo>
                  <a:lnTo>
                    <a:pt x="14746" y="59885"/>
                  </a:lnTo>
                  <a:lnTo>
                    <a:pt x="13716" y="59425"/>
                  </a:lnTo>
                  <a:lnTo>
                    <a:pt x="12721" y="58965"/>
                  </a:lnTo>
                  <a:lnTo>
                    <a:pt x="11761" y="58505"/>
                  </a:lnTo>
                  <a:lnTo>
                    <a:pt x="10162" y="57624"/>
                  </a:lnTo>
                  <a:lnTo>
                    <a:pt x="8279" y="56475"/>
                  </a:lnTo>
                  <a:lnTo>
                    <a:pt x="7213" y="55747"/>
                  </a:lnTo>
                  <a:lnTo>
                    <a:pt x="6183" y="55019"/>
                  </a:lnTo>
                  <a:lnTo>
                    <a:pt x="5152" y="54252"/>
                  </a:lnTo>
                  <a:lnTo>
                    <a:pt x="4157" y="53371"/>
                  </a:lnTo>
                  <a:lnTo>
                    <a:pt x="3233" y="52490"/>
                  </a:lnTo>
                  <a:lnTo>
                    <a:pt x="2345" y="51532"/>
                  </a:lnTo>
                  <a:lnTo>
                    <a:pt x="1954" y="51111"/>
                  </a:lnTo>
                  <a:lnTo>
                    <a:pt x="1599" y="50613"/>
                  </a:lnTo>
                  <a:lnTo>
                    <a:pt x="1208" y="50114"/>
                  </a:lnTo>
                  <a:lnTo>
                    <a:pt x="923" y="49616"/>
                  </a:lnTo>
                  <a:lnTo>
                    <a:pt x="675" y="49118"/>
                  </a:lnTo>
                  <a:lnTo>
                    <a:pt x="461" y="48544"/>
                  </a:lnTo>
                  <a:lnTo>
                    <a:pt x="248" y="48045"/>
                  </a:lnTo>
                  <a:lnTo>
                    <a:pt x="142" y="47547"/>
                  </a:lnTo>
                  <a:lnTo>
                    <a:pt x="35" y="47011"/>
                  </a:lnTo>
                  <a:lnTo>
                    <a:pt x="0" y="46513"/>
                  </a:lnTo>
                  <a:lnTo>
                    <a:pt x="35" y="45977"/>
                  </a:lnTo>
                  <a:lnTo>
                    <a:pt x="142" y="45402"/>
                  </a:lnTo>
                  <a:lnTo>
                    <a:pt x="248" y="45019"/>
                  </a:lnTo>
                  <a:lnTo>
                    <a:pt x="390" y="44674"/>
                  </a:lnTo>
                  <a:lnTo>
                    <a:pt x="568" y="44367"/>
                  </a:lnTo>
                  <a:lnTo>
                    <a:pt x="817" y="44099"/>
                  </a:lnTo>
                  <a:lnTo>
                    <a:pt x="1030" y="43793"/>
                  </a:lnTo>
                  <a:lnTo>
                    <a:pt x="1314" y="43601"/>
                  </a:lnTo>
                  <a:lnTo>
                    <a:pt x="1634" y="43371"/>
                  </a:lnTo>
                  <a:lnTo>
                    <a:pt x="1989" y="43180"/>
                  </a:lnTo>
                  <a:lnTo>
                    <a:pt x="2345" y="43103"/>
                  </a:lnTo>
                  <a:lnTo>
                    <a:pt x="2700" y="42911"/>
                  </a:lnTo>
                  <a:lnTo>
                    <a:pt x="3127" y="42873"/>
                  </a:lnTo>
                  <a:lnTo>
                    <a:pt x="3517" y="42758"/>
                  </a:lnTo>
                  <a:lnTo>
                    <a:pt x="4406" y="42720"/>
                  </a:lnTo>
                  <a:lnTo>
                    <a:pt x="5330" y="42643"/>
                  </a:lnTo>
                  <a:lnTo>
                    <a:pt x="6254" y="42720"/>
                  </a:lnTo>
                  <a:lnTo>
                    <a:pt x="7106" y="42796"/>
                  </a:lnTo>
                  <a:lnTo>
                    <a:pt x="8030" y="42911"/>
                  </a:lnTo>
                  <a:lnTo>
                    <a:pt x="8883" y="43103"/>
                  </a:lnTo>
                  <a:lnTo>
                    <a:pt x="10447" y="43409"/>
                  </a:lnTo>
                  <a:lnTo>
                    <a:pt x="11548" y="43754"/>
                  </a:lnTo>
                  <a:lnTo>
                    <a:pt x="12934" y="44176"/>
                  </a:lnTo>
                  <a:lnTo>
                    <a:pt x="14284" y="44750"/>
                  </a:lnTo>
                  <a:lnTo>
                    <a:pt x="15599" y="45363"/>
                  </a:lnTo>
                  <a:lnTo>
                    <a:pt x="16949" y="45977"/>
                  </a:lnTo>
                  <a:lnTo>
                    <a:pt x="18229" y="46666"/>
                  </a:lnTo>
                  <a:lnTo>
                    <a:pt x="19508" y="47471"/>
                  </a:lnTo>
                  <a:lnTo>
                    <a:pt x="20716" y="48275"/>
                  </a:lnTo>
                  <a:lnTo>
                    <a:pt x="21960" y="49118"/>
                  </a:lnTo>
                  <a:lnTo>
                    <a:pt x="24341" y="50919"/>
                  </a:lnTo>
                  <a:lnTo>
                    <a:pt x="26721" y="52796"/>
                  </a:lnTo>
                  <a:lnTo>
                    <a:pt x="28996" y="54750"/>
                  </a:lnTo>
                  <a:lnTo>
                    <a:pt x="31199" y="56628"/>
                  </a:lnTo>
                  <a:lnTo>
                    <a:pt x="33757" y="58850"/>
                  </a:lnTo>
                  <a:lnTo>
                    <a:pt x="36209" y="61111"/>
                  </a:lnTo>
                  <a:lnTo>
                    <a:pt x="38697" y="63486"/>
                  </a:lnTo>
                  <a:lnTo>
                    <a:pt x="41042" y="65862"/>
                  </a:lnTo>
                  <a:lnTo>
                    <a:pt x="43387" y="68275"/>
                  </a:lnTo>
                  <a:lnTo>
                    <a:pt x="45697" y="70766"/>
                  </a:lnTo>
                  <a:lnTo>
                    <a:pt x="47936" y="73295"/>
                  </a:lnTo>
                  <a:lnTo>
                    <a:pt x="50139" y="75862"/>
                  </a:lnTo>
                  <a:lnTo>
                    <a:pt x="52377" y="78505"/>
                  </a:lnTo>
                  <a:lnTo>
                    <a:pt x="54652" y="81149"/>
                  </a:lnTo>
                  <a:lnTo>
                    <a:pt x="56784" y="83869"/>
                  </a:lnTo>
                  <a:lnTo>
                    <a:pt x="58987" y="86628"/>
                  </a:lnTo>
                  <a:lnTo>
                    <a:pt x="61154" y="89348"/>
                  </a:lnTo>
                  <a:lnTo>
                    <a:pt x="63251" y="92107"/>
                  </a:lnTo>
                  <a:lnTo>
                    <a:pt x="65383" y="94865"/>
                  </a:lnTo>
                  <a:lnTo>
                    <a:pt x="67551" y="97624"/>
                  </a:lnTo>
                  <a:lnTo>
                    <a:pt x="69647" y="100344"/>
                  </a:lnTo>
                  <a:lnTo>
                    <a:pt x="71779" y="103103"/>
                  </a:lnTo>
                  <a:lnTo>
                    <a:pt x="73947" y="105862"/>
                  </a:lnTo>
                  <a:lnTo>
                    <a:pt x="76079" y="108582"/>
                  </a:lnTo>
                  <a:lnTo>
                    <a:pt x="78282" y="111264"/>
                  </a:lnTo>
                  <a:lnTo>
                    <a:pt x="80485" y="113984"/>
                  </a:lnTo>
                  <a:lnTo>
                    <a:pt x="82724" y="116628"/>
                  </a:lnTo>
                  <a:lnTo>
                    <a:pt x="84998" y="119233"/>
                  </a:lnTo>
                  <a:lnTo>
                    <a:pt x="85140" y="119463"/>
                  </a:lnTo>
                  <a:lnTo>
                    <a:pt x="85140" y="119616"/>
                  </a:lnTo>
                  <a:lnTo>
                    <a:pt x="85105" y="119770"/>
                  </a:lnTo>
                  <a:lnTo>
                    <a:pt x="84927" y="119885"/>
                  </a:lnTo>
                  <a:lnTo>
                    <a:pt x="84678" y="119961"/>
                  </a:lnTo>
                  <a:lnTo>
                    <a:pt x="84429" y="120000"/>
                  </a:lnTo>
                  <a:lnTo>
                    <a:pt x="84074" y="120000"/>
                  </a:lnTo>
                  <a:lnTo>
                    <a:pt x="83719" y="120000"/>
                  </a:lnTo>
                  <a:lnTo>
                    <a:pt x="82937" y="119885"/>
                  </a:lnTo>
                  <a:lnTo>
                    <a:pt x="82191" y="119655"/>
                  </a:lnTo>
                  <a:lnTo>
                    <a:pt x="81800" y="119578"/>
                  </a:lnTo>
                  <a:lnTo>
                    <a:pt x="81516" y="119386"/>
                  </a:lnTo>
                  <a:lnTo>
                    <a:pt x="81267" y="119272"/>
                  </a:lnTo>
                  <a:lnTo>
                    <a:pt x="81054" y="119118"/>
                  </a:lnTo>
                  <a:lnTo>
                    <a:pt x="78602" y="116245"/>
                  </a:lnTo>
                  <a:lnTo>
                    <a:pt x="76185" y="113371"/>
                  </a:lnTo>
                  <a:lnTo>
                    <a:pt x="73769" y="110459"/>
                  </a:lnTo>
                  <a:lnTo>
                    <a:pt x="71424" y="107509"/>
                  </a:lnTo>
                  <a:lnTo>
                    <a:pt x="69079" y="104521"/>
                  </a:lnTo>
                  <a:lnTo>
                    <a:pt x="66733" y="101532"/>
                  </a:lnTo>
                  <a:lnTo>
                    <a:pt x="64424" y="98582"/>
                  </a:lnTo>
                  <a:lnTo>
                    <a:pt x="62114" y="95593"/>
                  </a:lnTo>
                  <a:lnTo>
                    <a:pt x="59769" y="92605"/>
                  </a:lnTo>
                  <a:lnTo>
                    <a:pt x="57459" y="89616"/>
                  </a:lnTo>
                  <a:lnTo>
                    <a:pt x="55114" y="86628"/>
                  </a:lnTo>
                  <a:lnTo>
                    <a:pt x="52804" y="83639"/>
                  </a:lnTo>
                  <a:lnTo>
                    <a:pt x="50387" y="80727"/>
                  </a:lnTo>
                  <a:lnTo>
                    <a:pt x="48007" y="77854"/>
                  </a:lnTo>
                  <a:lnTo>
                    <a:pt x="45590" y="74980"/>
                  </a:lnTo>
                  <a:lnTo>
                    <a:pt x="43067" y="72107"/>
                  </a:lnTo>
                  <a:lnTo>
                    <a:pt x="40438" y="69157"/>
                  </a:lnTo>
                  <a:lnTo>
                    <a:pt x="37702" y="66283"/>
                  </a:lnTo>
                  <a:lnTo>
                    <a:pt x="34894" y="63524"/>
                  </a:lnTo>
                  <a:lnTo>
                    <a:pt x="32016" y="60842"/>
                  </a:lnTo>
                  <a:lnTo>
                    <a:pt x="29102" y="58160"/>
                  </a:lnTo>
                  <a:lnTo>
                    <a:pt x="26153" y="55632"/>
                  </a:lnTo>
                  <a:lnTo>
                    <a:pt x="24660" y="54367"/>
                  </a:lnTo>
                  <a:lnTo>
                    <a:pt x="23132" y="53141"/>
                  </a:lnTo>
                  <a:lnTo>
                    <a:pt x="21533" y="51915"/>
                  </a:lnTo>
                  <a:lnTo>
                    <a:pt x="20005" y="50766"/>
                  </a:lnTo>
                  <a:lnTo>
                    <a:pt x="18620" y="49731"/>
                  </a:lnTo>
                  <a:lnTo>
                    <a:pt x="17198" y="48735"/>
                  </a:lnTo>
                  <a:lnTo>
                    <a:pt x="15706" y="47777"/>
                  </a:lnTo>
                  <a:lnTo>
                    <a:pt x="14213" y="46896"/>
                  </a:lnTo>
                  <a:lnTo>
                    <a:pt x="13467" y="46513"/>
                  </a:lnTo>
                  <a:lnTo>
                    <a:pt x="12650" y="46168"/>
                  </a:lnTo>
                  <a:lnTo>
                    <a:pt x="11868" y="45862"/>
                  </a:lnTo>
                  <a:lnTo>
                    <a:pt x="11051" y="45593"/>
                  </a:lnTo>
                  <a:lnTo>
                    <a:pt x="10233" y="45363"/>
                  </a:lnTo>
                  <a:lnTo>
                    <a:pt x="9416" y="45134"/>
                  </a:lnTo>
                  <a:lnTo>
                    <a:pt x="8599" y="45019"/>
                  </a:lnTo>
                  <a:lnTo>
                    <a:pt x="7710" y="44980"/>
                  </a:lnTo>
                  <a:lnTo>
                    <a:pt x="7106" y="44980"/>
                  </a:lnTo>
                  <a:lnTo>
                    <a:pt x="6538" y="45019"/>
                  </a:lnTo>
                  <a:lnTo>
                    <a:pt x="6076" y="45172"/>
                  </a:lnTo>
                  <a:lnTo>
                    <a:pt x="5685" y="45363"/>
                  </a:lnTo>
                  <a:lnTo>
                    <a:pt x="5330" y="45593"/>
                  </a:lnTo>
                  <a:lnTo>
                    <a:pt x="5010" y="45862"/>
                  </a:lnTo>
                  <a:lnTo>
                    <a:pt x="4797" y="46168"/>
                  </a:lnTo>
                  <a:lnTo>
                    <a:pt x="4655" y="46551"/>
                  </a:lnTo>
                  <a:lnTo>
                    <a:pt x="4548" y="46973"/>
                  </a:lnTo>
                  <a:lnTo>
                    <a:pt x="4512" y="47394"/>
                  </a:lnTo>
                  <a:lnTo>
                    <a:pt x="4512" y="47854"/>
                  </a:lnTo>
                  <a:lnTo>
                    <a:pt x="4619" y="48352"/>
                  </a:lnTo>
                  <a:lnTo>
                    <a:pt x="4690" y="48773"/>
                  </a:lnTo>
                  <a:lnTo>
                    <a:pt x="4903" y="49272"/>
                  </a:lnTo>
                  <a:lnTo>
                    <a:pt x="5152" y="49770"/>
                  </a:lnTo>
                  <a:lnTo>
                    <a:pt x="5472" y="50268"/>
                  </a:lnTo>
                  <a:lnTo>
                    <a:pt x="5934" y="50919"/>
                  </a:lnTo>
                  <a:lnTo>
                    <a:pt x="6431" y="51609"/>
                  </a:lnTo>
                  <a:lnTo>
                    <a:pt x="6964" y="52260"/>
                  </a:lnTo>
                  <a:lnTo>
                    <a:pt x="7568" y="52873"/>
                  </a:lnTo>
                  <a:lnTo>
                    <a:pt x="8137" y="53486"/>
                  </a:lnTo>
                  <a:lnTo>
                    <a:pt x="8812" y="54099"/>
                  </a:lnTo>
                  <a:lnTo>
                    <a:pt x="9452" y="54636"/>
                  </a:lnTo>
                  <a:lnTo>
                    <a:pt x="10127" y="55172"/>
                  </a:lnTo>
                  <a:lnTo>
                    <a:pt x="10838" y="55747"/>
                  </a:lnTo>
                  <a:lnTo>
                    <a:pt x="11548" y="56245"/>
                  </a:lnTo>
                  <a:lnTo>
                    <a:pt x="12330" y="56743"/>
                  </a:lnTo>
                  <a:lnTo>
                    <a:pt x="13112" y="57164"/>
                  </a:lnTo>
                  <a:lnTo>
                    <a:pt x="13858" y="57547"/>
                  </a:lnTo>
                  <a:lnTo>
                    <a:pt x="14640" y="57969"/>
                  </a:lnTo>
                  <a:lnTo>
                    <a:pt x="15457" y="58275"/>
                  </a:lnTo>
                  <a:lnTo>
                    <a:pt x="16274" y="58620"/>
                  </a:lnTo>
                  <a:lnTo>
                    <a:pt x="17092" y="58888"/>
                  </a:lnTo>
                  <a:lnTo>
                    <a:pt x="17909" y="59118"/>
                  </a:lnTo>
                  <a:lnTo>
                    <a:pt x="18726" y="59272"/>
                  </a:lnTo>
                  <a:lnTo>
                    <a:pt x="19543" y="59386"/>
                  </a:lnTo>
                  <a:lnTo>
                    <a:pt x="20361" y="59501"/>
                  </a:lnTo>
                  <a:lnTo>
                    <a:pt x="21178" y="59501"/>
                  </a:lnTo>
                  <a:lnTo>
                    <a:pt x="21995" y="59501"/>
                  </a:lnTo>
                  <a:lnTo>
                    <a:pt x="22777" y="59386"/>
                  </a:lnTo>
                  <a:lnTo>
                    <a:pt x="23594" y="59272"/>
                  </a:lnTo>
                  <a:lnTo>
                    <a:pt x="24341" y="59042"/>
                  </a:lnTo>
                  <a:lnTo>
                    <a:pt x="25122" y="58773"/>
                  </a:lnTo>
                  <a:lnTo>
                    <a:pt x="25833" y="58467"/>
                  </a:lnTo>
                  <a:lnTo>
                    <a:pt x="26615" y="58045"/>
                  </a:lnTo>
                  <a:lnTo>
                    <a:pt x="27254" y="57624"/>
                  </a:lnTo>
                  <a:lnTo>
                    <a:pt x="28001" y="57126"/>
                  </a:lnTo>
                  <a:lnTo>
                    <a:pt x="28605" y="56513"/>
                  </a:lnTo>
                  <a:lnTo>
                    <a:pt x="29102" y="55977"/>
                  </a:lnTo>
                  <a:lnTo>
                    <a:pt x="29564" y="55402"/>
                  </a:lnTo>
                  <a:lnTo>
                    <a:pt x="29991" y="54865"/>
                  </a:lnTo>
                  <a:lnTo>
                    <a:pt x="30381" y="54252"/>
                  </a:lnTo>
                  <a:lnTo>
                    <a:pt x="30701" y="53639"/>
                  </a:lnTo>
                  <a:lnTo>
                    <a:pt x="31021" y="53026"/>
                  </a:lnTo>
                  <a:lnTo>
                    <a:pt x="31305" y="52375"/>
                  </a:lnTo>
                  <a:lnTo>
                    <a:pt x="31519" y="51724"/>
                  </a:lnTo>
                  <a:lnTo>
                    <a:pt x="31732" y="51034"/>
                  </a:lnTo>
                  <a:lnTo>
                    <a:pt x="31909" y="50344"/>
                  </a:lnTo>
                  <a:lnTo>
                    <a:pt x="32087" y="49616"/>
                  </a:lnTo>
                  <a:lnTo>
                    <a:pt x="32194" y="48927"/>
                  </a:lnTo>
                  <a:lnTo>
                    <a:pt x="32300" y="48237"/>
                  </a:lnTo>
                  <a:lnTo>
                    <a:pt x="32336" y="47471"/>
                  </a:lnTo>
                  <a:lnTo>
                    <a:pt x="32371" y="46743"/>
                  </a:lnTo>
                  <a:lnTo>
                    <a:pt x="32371" y="46015"/>
                  </a:lnTo>
                  <a:lnTo>
                    <a:pt x="32336" y="44521"/>
                  </a:lnTo>
                  <a:lnTo>
                    <a:pt x="32194" y="43026"/>
                  </a:lnTo>
                  <a:lnTo>
                    <a:pt x="31981" y="41532"/>
                  </a:lnTo>
                  <a:lnTo>
                    <a:pt x="31732" y="40114"/>
                  </a:lnTo>
                  <a:lnTo>
                    <a:pt x="31376" y="38659"/>
                  </a:lnTo>
                  <a:lnTo>
                    <a:pt x="30950" y="37279"/>
                  </a:lnTo>
                  <a:lnTo>
                    <a:pt x="30559" y="35977"/>
                  </a:lnTo>
                  <a:lnTo>
                    <a:pt x="30097" y="34674"/>
                  </a:lnTo>
                  <a:lnTo>
                    <a:pt x="29458" y="33256"/>
                  </a:lnTo>
                  <a:lnTo>
                    <a:pt x="28818" y="31762"/>
                  </a:lnTo>
                  <a:lnTo>
                    <a:pt x="28072" y="30268"/>
                  </a:lnTo>
                  <a:lnTo>
                    <a:pt x="27326" y="28773"/>
                  </a:lnTo>
                  <a:lnTo>
                    <a:pt x="26899" y="28122"/>
                  </a:lnTo>
                  <a:lnTo>
                    <a:pt x="26437" y="27432"/>
                  </a:lnTo>
                  <a:lnTo>
                    <a:pt x="25940" y="26781"/>
                  </a:lnTo>
                  <a:lnTo>
                    <a:pt x="25442" y="26168"/>
                  </a:lnTo>
                  <a:lnTo>
                    <a:pt x="24909" y="25632"/>
                  </a:lnTo>
                  <a:lnTo>
                    <a:pt x="24305" y="25057"/>
                  </a:lnTo>
                  <a:lnTo>
                    <a:pt x="23737" y="24559"/>
                  </a:lnTo>
                  <a:lnTo>
                    <a:pt x="23061" y="24137"/>
                  </a:lnTo>
                  <a:lnTo>
                    <a:pt x="22671" y="23984"/>
                  </a:lnTo>
                  <a:lnTo>
                    <a:pt x="22315" y="23908"/>
                  </a:lnTo>
                  <a:lnTo>
                    <a:pt x="21960" y="23908"/>
                  </a:lnTo>
                  <a:lnTo>
                    <a:pt x="21533" y="23984"/>
                  </a:lnTo>
                  <a:lnTo>
                    <a:pt x="21178" y="24137"/>
                  </a:lnTo>
                  <a:lnTo>
                    <a:pt x="20823" y="24291"/>
                  </a:lnTo>
                  <a:lnTo>
                    <a:pt x="20467" y="24559"/>
                  </a:lnTo>
                  <a:lnTo>
                    <a:pt x="20148" y="24904"/>
                  </a:lnTo>
                  <a:lnTo>
                    <a:pt x="19863" y="25249"/>
                  </a:lnTo>
                  <a:lnTo>
                    <a:pt x="19543" y="25555"/>
                  </a:lnTo>
                  <a:lnTo>
                    <a:pt x="19295" y="25977"/>
                  </a:lnTo>
                  <a:lnTo>
                    <a:pt x="19046" y="26360"/>
                  </a:lnTo>
                  <a:lnTo>
                    <a:pt x="18620" y="27126"/>
                  </a:lnTo>
                  <a:lnTo>
                    <a:pt x="18300" y="27777"/>
                  </a:lnTo>
                  <a:lnTo>
                    <a:pt x="18122" y="28390"/>
                  </a:lnTo>
                  <a:lnTo>
                    <a:pt x="17944" y="29003"/>
                  </a:lnTo>
                  <a:lnTo>
                    <a:pt x="17838" y="29655"/>
                  </a:lnTo>
                  <a:lnTo>
                    <a:pt x="17802" y="30268"/>
                  </a:lnTo>
                  <a:lnTo>
                    <a:pt x="17767" y="30919"/>
                  </a:lnTo>
                  <a:lnTo>
                    <a:pt x="17767" y="31609"/>
                  </a:lnTo>
                  <a:lnTo>
                    <a:pt x="17802" y="32260"/>
                  </a:lnTo>
                  <a:lnTo>
                    <a:pt x="17909" y="32911"/>
                  </a:lnTo>
                  <a:lnTo>
                    <a:pt x="18051" y="33601"/>
                  </a:lnTo>
                  <a:lnTo>
                    <a:pt x="18229" y="34252"/>
                  </a:lnTo>
                  <a:lnTo>
                    <a:pt x="18406" y="34865"/>
                  </a:lnTo>
                  <a:lnTo>
                    <a:pt x="18620" y="35517"/>
                  </a:lnTo>
                  <a:lnTo>
                    <a:pt x="18868" y="36168"/>
                  </a:lnTo>
                  <a:lnTo>
                    <a:pt x="19188" y="36781"/>
                  </a:lnTo>
                  <a:lnTo>
                    <a:pt x="19508" y="37394"/>
                  </a:lnTo>
                  <a:lnTo>
                    <a:pt x="19792" y="38007"/>
                  </a:lnTo>
                  <a:lnTo>
                    <a:pt x="20219" y="38544"/>
                  </a:lnTo>
                  <a:lnTo>
                    <a:pt x="20574" y="39118"/>
                  </a:lnTo>
                  <a:lnTo>
                    <a:pt x="20965" y="39655"/>
                  </a:lnTo>
                  <a:lnTo>
                    <a:pt x="21427" y="40153"/>
                  </a:lnTo>
                  <a:lnTo>
                    <a:pt x="21889" y="40651"/>
                  </a:lnTo>
                  <a:lnTo>
                    <a:pt x="22351" y="41111"/>
                  </a:lnTo>
                  <a:lnTo>
                    <a:pt x="22813" y="41532"/>
                  </a:lnTo>
                  <a:lnTo>
                    <a:pt x="23346" y="41915"/>
                  </a:lnTo>
                  <a:lnTo>
                    <a:pt x="23843" y="42260"/>
                  </a:lnTo>
                  <a:lnTo>
                    <a:pt x="24412" y="42605"/>
                  </a:lnTo>
                  <a:lnTo>
                    <a:pt x="24909" y="42873"/>
                  </a:lnTo>
                  <a:lnTo>
                    <a:pt x="25478" y="43103"/>
                  </a:lnTo>
                  <a:lnTo>
                    <a:pt x="26046" y="43295"/>
                  </a:lnTo>
                  <a:lnTo>
                    <a:pt x="26615" y="43486"/>
                  </a:lnTo>
                  <a:lnTo>
                    <a:pt x="27183" y="43601"/>
                  </a:lnTo>
                  <a:lnTo>
                    <a:pt x="27787" y="43639"/>
                  </a:lnTo>
                  <a:lnTo>
                    <a:pt x="28392" y="43639"/>
                  </a:lnTo>
                  <a:lnTo>
                    <a:pt x="28996" y="43639"/>
                  </a:lnTo>
                  <a:lnTo>
                    <a:pt x="29635" y="43601"/>
                  </a:lnTo>
                  <a:lnTo>
                    <a:pt x="30239" y="43486"/>
                  </a:lnTo>
                  <a:lnTo>
                    <a:pt x="30808" y="43371"/>
                  </a:lnTo>
                  <a:lnTo>
                    <a:pt x="31412" y="43180"/>
                  </a:lnTo>
                  <a:lnTo>
                    <a:pt x="32016" y="42988"/>
                  </a:lnTo>
                  <a:lnTo>
                    <a:pt x="32656" y="42796"/>
                  </a:lnTo>
                  <a:lnTo>
                    <a:pt x="33828" y="42260"/>
                  </a:lnTo>
                  <a:lnTo>
                    <a:pt x="34930" y="41647"/>
                  </a:lnTo>
                  <a:lnTo>
                    <a:pt x="36067" y="40996"/>
                  </a:lnTo>
                  <a:lnTo>
                    <a:pt x="37204" y="40229"/>
                  </a:lnTo>
                  <a:lnTo>
                    <a:pt x="38270" y="39386"/>
                  </a:lnTo>
                  <a:lnTo>
                    <a:pt x="39301" y="38505"/>
                  </a:lnTo>
                  <a:lnTo>
                    <a:pt x="40260" y="37547"/>
                  </a:lnTo>
                  <a:lnTo>
                    <a:pt x="41255" y="36628"/>
                  </a:lnTo>
                  <a:lnTo>
                    <a:pt x="42143" y="35632"/>
                  </a:lnTo>
                  <a:lnTo>
                    <a:pt x="43032" y="34674"/>
                  </a:lnTo>
                  <a:lnTo>
                    <a:pt x="43849" y="33678"/>
                  </a:lnTo>
                  <a:lnTo>
                    <a:pt x="44631" y="32758"/>
                  </a:lnTo>
                  <a:lnTo>
                    <a:pt x="45342" y="31762"/>
                  </a:lnTo>
                  <a:lnTo>
                    <a:pt x="45981" y="30766"/>
                  </a:lnTo>
                  <a:lnTo>
                    <a:pt x="46621" y="29770"/>
                  </a:lnTo>
                  <a:lnTo>
                    <a:pt x="47189" y="28773"/>
                  </a:lnTo>
                  <a:lnTo>
                    <a:pt x="47687" y="27739"/>
                  </a:lnTo>
                  <a:lnTo>
                    <a:pt x="48149" y="26666"/>
                  </a:lnTo>
                  <a:lnTo>
                    <a:pt x="48540" y="25632"/>
                  </a:lnTo>
                  <a:lnTo>
                    <a:pt x="48859" y="24559"/>
                  </a:lnTo>
                  <a:lnTo>
                    <a:pt x="49108" y="23486"/>
                  </a:lnTo>
                  <a:lnTo>
                    <a:pt x="49321" y="22375"/>
                  </a:lnTo>
                  <a:lnTo>
                    <a:pt x="49464" y="21264"/>
                  </a:lnTo>
                  <a:lnTo>
                    <a:pt x="49535" y="20114"/>
                  </a:lnTo>
                  <a:lnTo>
                    <a:pt x="49535" y="18927"/>
                  </a:lnTo>
                  <a:lnTo>
                    <a:pt x="49464" y="17739"/>
                  </a:lnTo>
                  <a:lnTo>
                    <a:pt x="49321" y="16513"/>
                  </a:lnTo>
                  <a:lnTo>
                    <a:pt x="49108" y="15287"/>
                  </a:lnTo>
                  <a:lnTo>
                    <a:pt x="48824" y="14022"/>
                  </a:lnTo>
                  <a:lnTo>
                    <a:pt x="48469" y="12796"/>
                  </a:lnTo>
                  <a:lnTo>
                    <a:pt x="48042" y="11609"/>
                  </a:lnTo>
                  <a:lnTo>
                    <a:pt x="47580" y="10421"/>
                  </a:lnTo>
                  <a:lnTo>
                    <a:pt x="47083" y="9272"/>
                  </a:lnTo>
                  <a:lnTo>
                    <a:pt x="46514" y="8122"/>
                  </a:lnTo>
                  <a:lnTo>
                    <a:pt x="45910" y="7011"/>
                  </a:lnTo>
                  <a:lnTo>
                    <a:pt x="45235" y="5938"/>
                  </a:lnTo>
                  <a:lnTo>
                    <a:pt x="44631" y="5057"/>
                  </a:lnTo>
                  <a:lnTo>
                    <a:pt x="43956" y="4252"/>
                  </a:lnTo>
                  <a:lnTo>
                    <a:pt x="43245" y="3486"/>
                  </a:lnTo>
                  <a:lnTo>
                    <a:pt x="42428" y="2758"/>
                  </a:lnTo>
                  <a:lnTo>
                    <a:pt x="42214" y="2567"/>
                  </a:lnTo>
                  <a:lnTo>
                    <a:pt x="42001" y="2490"/>
                  </a:lnTo>
                  <a:lnTo>
                    <a:pt x="41788" y="2413"/>
                  </a:lnTo>
                  <a:lnTo>
                    <a:pt x="41610" y="2413"/>
                  </a:lnTo>
                  <a:lnTo>
                    <a:pt x="41397" y="2490"/>
                  </a:lnTo>
                  <a:lnTo>
                    <a:pt x="41184" y="2528"/>
                  </a:lnTo>
                  <a:lnTo>
                    <a:pt x="40971" y="2643"/>
                  </a:lnTo>
                  <a:lnTo>
                    <a:pt x="40793" y="2758"/>
                  </a:lnTo>
                  <a:lnTo>
                    <a:pt x="40438" y="3065"/>
                  </a:lnTo>
                  <a:lnTo>
                    <a:pt x="40047" y="3409"/>
                  </a:lnTo>
                  <a:lnTo>
                    <a:pt x="39692" y="3793"/>
                  </a:lnTo>
                  <a:lnTo>
                    <a:pt x="39443" y="4176"/>
                  </a:lnTo>
                  <a:lnTo>
                    <a:pt x="38945" y="4865"/>
                  </a:lnTo>
                  <a:lnTo>
                    <a:pt x="38519" y="5555"/>
                  </a:lnTo>
                  <a:lnTo>
                    <a:pt x="38164" y="6283"/>
                  </a:lnTo>
                  <a:lnTo>
                    <a:pt x="37879" y="7049"/>
                  </a:lnTo>
                  <a:lnTo>
                    <a:pt x="37595" y="7816"/>
                  </a:lnTo>
                  <a:lnTo>
                    <a:pt x="37417" y="8659"/>
                  </a:lnTo>
                  <a:lnTo>
                    <a:pt x="37240" y="9501"/>
                  </a:lnTo>
                  <a:lnTo>
                    <a:pt x="37133" y="10306"/>
                  </a:lnTo>
                  <a:lnTo>
                    <a:pt x="37098" y="11149"/>
                  </a:lnTo>
                  <a:lnTo>
                    <a:pt x="37026" y="11992"/>
                  </a:lnTo>
                  <a:lnTo>
                    <a:pt x="37098" y="12796"/>
                  </a:lnTo>
                  <a:lnTo>
                    <a:pt x="37204" y="13639"/>
                  </a:lnTo>
                  <a:lnTo>
                    <a:pt x="37311" y="14482"/>
                  </a:lnTo>
                  <a:lnTo>
                    <a:pt x="37453" y="15287"/>
                  </a:lnTo>
                  <a:lnTo>
                    <a:pt x="37666" y="16053"/>
                  </a:lnTo>
                  <a:lnTo>
                    <a:pt x="37915" y="16858"/>
                  </a:lnTo>
                  <a:lnTo>
                    <a:pt x="38235" y="17777"/>
                  </a:lnTo>
                  <a:lnTo>
                    <a:pt x="38590" y="18735"/>
                  </a:lnTo>
                  <a:lnTo>
                    <a:pt x="38981" y="19655"/>
                  </a:lnTo>
                  <a:lnTo>
                    <a:pt x="39443" y="20613"/>
                  </a:lnTo>
                  <a:lnTo>
                    <a:pt x="39905" y="21494"/>
                  </a:lnTo>
                  <a:lnTo>
                    <a:pt x="40438" y="22375"/>
                  </a:lnTo>
                  <a:lnTo>
                    <a:pt x="40971" y="23180"/>
                  </a:lnTo>
                  <a:lnTo>
                    <a:pt x="41504" y="24061"/>
                  </a:lnTo>
                  <a:lnTo>
                    <a:pt x="42712" y="25747"/>
                  </a:lnTo>
                  <a:lnTo>
                    <a:pt x="43991" y="27394"/>
                  </a:lnTo>
                  <a:lnTo>
                    <a:pt x="45342" y="28927"/>
                  </a:lnTo>
                  <a:lnTo>
                    <a:pt x="46763" y="30498"/>
                  </a:lnTo>
                  <a:lnTo>
                    <a:pt x="48255" y="31915"/>
                  </a:lnTo>
                  <a:lnTo>
                    <a:pt x="49783" y="33371"/>
                  </a:lnTo>
                  <a:lnTo>
                    <a:pt x="51311" y="34750"/>
                  </a:lnTo>
                  <a:lnTo>
                    <a:pt x="52839" y="36053"/>
                  </a:lnTo>
                  <a:lnTo>
                    <a:pt x="55931" y="38659"/>
                  </a:lnTo>
                  <a:lnTo>
                    <a:pt x="58951" y="41034"/>
                  </a:lnTo>
                  <a:lnTo>
                    <a:pt x="60906" y="42605"/>
                  </a:lnTo>
                  <a:lnTo>
                    <a:pt x="62896" y="44099"/>
                  </a:lnTo>
                  <a:lnTo>
                    <a:pt x="64885" y="45593"/>
                  </a:lnTo>
                  <a:lnTo>
                    <a:pt x="66911" y="47011"/>
                  </a:lnTo>
                  <a:lnTo>
                    <a:pt x="68972" y="48429"/>
                  </a:lnTo>
                  <a:lnTo>
                    <a:pt x="71033" y="49885"/>
                  </a:lnTo>
                  <a:lnTo>
                    <a:pt x="73058" y="51264"/>
                  </a:lnTo>
                  <a:lnTo>
                    <a:pt x="75155" y="52643"/>
                  </a:lnTo>
                  <a:lnTo>
                    <a:pt x="79348" y="55287"/>
                  </a:lnTo>
                  <a:lnTo>
                    <a:pt x="83612" y="57892"/>
                  </a:lnTo>
                  <a:lnTo>
                    <a:pt x="87841" y="60383"/>
                  </a:lnTo>
                  <a:lnTo>
                    <a:pt x="92140" y="62873"/>
                  </a:lnTo>
                  <a:lnTo>
                    <a:pt x="95339" y="64636"/>
                  </a:lnTo>
                  <a:lnTo>
                    <a:pt x="98501" y="66475"/>
                  </a:lnTo>
                  <a:lnTo>
                    <a:pt x="101770" y="68237"/>
                  </a:lnTo>
                  <a:lnTo>
                    <a:pt x="105039" y="69961"/>
                  </a:lnTo>
                  <a:lnTo>
                    <a:pt x="108380" y="71609"/>
                  </a:lnTo>
                  <a:lnTo>
                    <a:pt x="111684" y="73141"/>
                  </a:lnTo>
                  <a:lnTo>
                    <a:pt x="113355" y="73869"/>
                  </a:lnTo>
                  <a:lnTo>
                    <a:pt x="115025" y="74597"/>
                  </a:lnTo>
                  <a:lnTo>
                    <a:pt x="116659" y="75210"/>
                  </a:lnTo>
                  <a:lnTo>
                    <a:pt x="118365" y="75785"/>
                  </a:lnTo>
                  <a:lnTo>
                    <a:pt x="118756" y="75977"/>
                  </a:lnTo>
                  <a:lnTo>
                    <a:pt x="119111" y="76168"/>
                  </a:lnTo>
                  <a:lnTo>
                    <a:pt x="119431" y="76360"/>
                  </a:lnTo>
                  <a:lnTo>
                    <a:pt x="119680" y="76590"/>
                  </a:lnTo>
                  <a:lnTo>
                    <a:pt x="119822" y="76781"/>
                  </a:lnTo>
                  <a:lnTo>
                    <a:pt x="119928" y="77011"/>
                  </a:lnTo>
                  <a:lnTo>
                    <a:pt x="119999" y="77164"/>
                  </a:lnTo>
                  <a:lnTo>
                    <a:pt x="119999" y="77394"/>
                  </a:lnTo>
                  <a:lnTo>
                    <a:pt x="119928" y="77586"/>
                  </a:lnTo>
                  <a:lnTo>
                    <a:pt x="119786" y="77662"/>
                  </a:lnTo>
                  <a:lnTo>
                    <a:pt x="119644" y="77777"/>
                  </a:lnTo>
                  <a:lnTo>
                    <a:pt x="119360" y="77854"/>
                  </a:lnTo>
                  <a:lnTo>
                    <a:pt x="119076" y="77854"/>
                  </a:lnTo>
                  <a:lnTo>
                    <a:pt x="118756" y="77854"/>
                  </a:lnTo>
                  <a:lnTo>
                    <a:pt x="118365" y="77777"/>
                  </a:lnTo>
                  <a:lnTo>
                    <a:pt x="117903" y="77624"/>
                  </a:lnTo>
                  <a:close/>
                </a:path>
              </a:pathLst>
            </a:custGeom>
            <a:solidFill>
              <a:schemeClr val="lt1"/>
            </a:solidFill>
            <a:ln>
              <a:noFill/>
            </a:ln>
          </p:spPr>
          <p:txBody>
            <a:bodyPr lIns="60941" tIns="30462" rIns="60941" bIns="30462" anchor="t" anchorCtr="0">
              <a:noAutofit/>
            </a:bodyPr>
            <a:lstStyle/>
            <a:p>
              <a:endParaRPr sz="1200">
                <a:solidFill>
                  <a:schemeClr val="dk1"/>
                </a:solidFill>
                <a:cs typeface="+mn-ea"/>
                <a:sym typeface="+mn-lt"/>
              </a:endParaRPr>
            </a:p>
          </p:txBody>
        </p:sp>
        <p:sp>
          <p:nvSpPr>
            <p:cNvPr id="19" name="Shape 1631">
              <a:extLst>
                <a:ext uri="{FF2B5EF4-FFF2-40B4-BE49-F238E27FC236}">
                  <a16:creationId xmlns:a16="http://schemas.microsoft.com/office/drawing/2014/main" id="{3EEE3336-D343-4093-987A-49F7D2192BEF}"/>
                </a:ext>
              </a:extLst>
            </p:cNvPr>
            <p:cNvSpPr/>
            <p:nvPr/>
          </p:nvSpPr>
          <p:spPr>
            <a:xfrm rot="2700000">
              <a:off x="5554275" y="4544808"/>
              <a:ext cx="1033605" cy="950441"/>
            </a:xfrm>
            <a:custGeom>
              <a:avLst/>
              <a:gdLst/>
              <a:ahLst/>
              <a:cxnLst/>
              <a:rect l="0" t="0" r="0" b="0"/>
              <a:pathLst>
                <a:path w="120000" h="120000" extrusionOk="0">
                  <a:moveTo>
                    <a:pt x="61340" y="114087"/>
                  </a:moveTo>
                  <a:lnTo>
                    <a:pt x="61685" y="114295"/>
                  </a:lnTo>
                  <a:lnTo>
                    <a:pt x="61992" y="114378"/>
                  </a:lnTo>
                  <a:lnTo>
                    <a:pt x="62260" y="114462"/>
                  </a:lnTo>
                  <a:lnTo>
                    <a:pt x="62605" y="114462"/>
                  </a:lnTo>
                  <a:lnTo>
                    <a:pt x="62950" y="114462"/>
                  </a:lnTo>
                  <a:lnTo>
                    <a:pt x="63256" y="114337"/>
                  </a:lnTo>
                  <a:lnTo>
                    <a:pt x="63563" y="114212"/>
                  </a:lnTo>
                  <a:lnTo>
                    <a:pt x="63831" y="114045"/>
                  </a:lnTo>
                  <a:lnTo>
                    <a:pt x="64099" y="113879"/>
                  </a:lnTo>
                  <a:lnTo>
                    <a:pt x="64329" y="113629"/>
                  </a:lnTo>
                  <a:lnTo>
                    <a:pt x="64521" y="113337"/>
                  </a:lnTo>
                  <a:lnTo>
                    <a:pt x="64712" y="113004"/>
                  </a:lnTo>
                  <a:lnTo>
                    <a:pt x="64865" y="112713"/>
                  </a:lnTo>
                  <a:lnTo>
                    <a:pt x="64980" y="112338"/>
                  </a:lnTo>
                  <a:lnTo>
                    <a:pt x="65019" y="112005"/>
                  </a:lnTo>
                  <a:lnTo>
                    <a:pt x="65095" y="111630"/>
                  </a:lnTo>
                  <a:lnTo>
                    <a:pt x="65019" y="110131"/>
                  </a:lnTo>
                  <a:lnTo>
                    <a:pt x="64980" y="108674"/>
                  </a:lnTo>
                  <a:lnTo>
                    <a:pt x="64865" y="107258"/>
                  </a:lnTo>
                  <a:lnTo>
                    <a:pt x="64750" y="105801"/>
                  </a:lnTo>
                  <a:lnTo>
                    <a:pt x="64597" y="104427"/>
                  </a:lnTo>
                  <a:lnTo>
                    <a:pt x="64367" y="103053"/>
                  </a:lnTo>
                  <a:lnTo>
                    <a:pt x="64137" y="101679"/>
                  </a:lnTo>
                  <a:lnTo>
                    <a:pt x="63869" y="100305"/>
                  </a:lnTo>
                  <a:lnTo>
                    <a:pt x="63563" y="98972"/>
                  </a:lnTo>
                  <a:lnTo>
                    <a:pt x="63218" y="97640"/>
                  </a:lnTo>
                  <a:lnTo>
                    <a:pt x="62873" y="96391"/>
                  </a:lnTo>
                  <a:lnTo>
                    <a:pt x="62490" y="95142"/>
                  </a:lnTo>
                  <a:lnTo>
                    <a:pt x="61685" y="92643"/>
                  </a:lnTo>
                  <a:lnTo>
                    <a:pt x="60804" y="90312"/>
                  </a:lnTo>
                  <a:lnTo>
                    <a:pt x="63754" y="92977"/>
                  </a:lnTo>
                  <a:lnTo>
                    <a:pt x="66743" y="95475"/>
                  </a:lnTo>
                  <a:lnTo>
                    <a:pt x="69655" y="97807"/>
                  </a:lnTo>
                  <a:lnTo>
                    <a:pt x="72490" y="99972"/>
                  </a:lnTo>
                  <a:lnTo>
                    <a:pt x="75249" y="102012"/>
                  </a:lnTo>
                  <a:lnTo>
                    <a:pt x="78007" y="103886"/>
                  </a:lnTo>
                  <a:lnTo>
                    <a:pt x="80613" y="105676"/>
                  </a:lnTo>
                  <a:lnTo>
                    <a:pt x="83180" y="107258"/>
                  </a:lnTo>
                  <a:lnTo>
                    <a:pt x="85670" y="108757"/>
                  </a:lnTo>
                  <a:lnTo>
                    <a:pt x="88084" y="110131"/>
                  </a:lnTo>
                  <a:lnTo>
                    <a:pt x="90459" y="111380"/>
                  </a:lnTo>
                  <a:lnTo>
                    <a:pt x="92720" y="112546"/>
                  </a:lnTo>
                  <a:lnTo>
                    <a:pt x="94865" y="113546"/>
                  </a:lnTo>
                  <a:lnTo>
                    <a:pt x="96973" y="114503"/>
                  </a:lnTo>
                  <a:lnTo>
                    <a:pt x="98965" y="115378"/>
                  </a:lnTo>
                  <a:lnTo>
                    <a:pt x="100881" y="116127"/>
                  </a:lnTo>
                  <a:lnTo>
                    <a:pt x="102720" y="116793"/>
                  </a:lnTo>
                  <a:lnTo>
                    <a:pt x="104444" y="117335"/>
                  </a:lnTo>
                  <a:lnTo>
                    <a:pt x="106091" y="117876"/>
                  </a:lnTo>
                  <a:lnTo>
                    <a:pt x="107624" y="118292"/>
                  </a:lnTo>
                  <a:lnTo>
                    <a:pt x="109080" y="118667"/>
                  </a:lnTo>
                  <a:lnTo>
                    <a:pt x="110383" y="119042"/>
                  </a:lnTo>
                  <a:lnTo>
                    <a:pt x="111609" y="119250"/>
                  </a:lnTo>
                  <a:lnTo>
                    <a:pt x="112720" y="119458"/>
                  </a:lnTo>
                  <a:lnTo>
                    <a:pt x="114636" y="119750"/>
                  </a:lnTo>
                  <a:lnTo>
                    <a:pt x="116053" y="119916"/>
                  </a:lnTo>
                  <a:lnTo>
                    <a:pt x="117011" y="120000"/>
                  </a:lnTo>
                  <a:lnTo>
                    <a:pt x="117432" y="120000"/>
                  </a:lnTo>
                  <a:lnTo>
                    <a:pt x="117509" y="120000"/>
                  </a:lnTo>
                  <a:lnTo>
                    <a:pt x="117624" y="120000"/>
                  </a:lnTo>
                  <a:lnTo>
                    <a:pt x="117892" y="119916"/>
                  </a:lnTo>
                  <a:lnTo>
                    <a:pt x="118237" y="119875"/>
                  </a:lnTo>
                  <a:lnTo>
                    <a:pt x="118505" y="119750"/>
                  </a:lnTo>
                  <a:lnTo>
                    <a:pt x="118735" y="119625"/>
                  </a:lnTo>
                  <a:lnTo>
                    <a:pt x="119003" y="119458"/>
                  </a:lnTo>
                  <a:lnTo>
                    <a:pt x="119233" y="119208"/>
                  </a:lnTo>
                  <a:lnTo>
                    <a:pt x="119386" y="118959"/>
                  </a:lnTo>
                  <a:lnTo>
                    <a:pt x="119616" y="118709"/>
                  </a:lnTo>
                  <a:lnTo>
                    <a:pt x="119693" y="118417"/>
                  </a:lnTo>
                  <a:lnTo>
                    <a:pt x="119808" y="118043"/>
                  </a:lnTo>
                  <a:lnTo>
                    <a:pt x="119923" y="117751"/>
                  </a:lnTo>
                  <a:lnTo>
                    <a:pt x="119923" y="117418"/>
                  </a:lnTo>
                  <a:lnTo>
                    <a:pt x="120000" y="117043"/>
                  </a:lnTo>
                  <a:lnTo>
                    <a:pt x="119923" y="116668"/>
                  </a:lnTo>
                  <a:lnTo>
                    <a:pt x="119808" y="116377"/>
                  </a:lnTo>
                  <a:lnTo>
                    <a:pt x="119693" y="116002"/>
                  </a:lnTo>
                  <a:lnTo>
                    <a:pt x="119118" y="114712"/>
                  </a:lnTo>
                  <a:lnTo>
                    <a:pt x="118429" y="113379"/>
                  </a:lnTo>
                  <a:lnTo>
                    <a:pt x="117739" y="112047"/>
                  </a:lnTo>
                  <a:lnTo>
                    <a:pt x="117011" y="110673"/>
                  </a:lnTo>
                  <a:lnTo>
                    <a:pt x="115363" y="107841"/>
                  </a:lnTo>
                  <a:lnTo>
                    <a:pt x="113601" y="104927"/>
                  </a:lnTo>
                  <a:lnTo>
                    <a:pt x="111647" y="101970"/>
                  </a:lnTo>
                  <a:lnTo>
                    <a:pt x="109616" y="98889"/>
                  </a:lnTo>
                  <a:lnTo>
                    <a:pt x="107471" y="95850"/>
                  </a:lnTo>
                  <a:lnTo>
                    <a:pt x="105249" y="92768"/>
                  </a:lnTo>
                  <a:lnTo>
                    <a:pt x="102950" y="89729"/>
                  </a:lnTo>
                  <a:lnTo>
                    <a:pt x="100613" y="86648"/>
                  </a:lnTo>
                  <a:lnTo>
                    <a:pt x="98314" y="83650"/>
                  </a:lnTo>
                  <a:lnTo>
                    <a:pt x="95977" y="80693"/>
                  </a:lnTo>
                  <a:lnTo>
                    <a:pt x="93678" y="77820"/>
                  </a:lnTo>
                  <a:lnTo>
                    <a:pt x="91417" y="74989"/>
                  </a:lnTo>
                  <a:lnTo>
                    <a:pt x="89195" y="72366"/>
                  </a:lnTo>
                  <a:lnTo>
                    <a:pt x="87049" y="69826"/>
                  </a:lnTo>
                  <a:lnTo>
                    <a:pt x="88888" y="70617"/>
                  </a:lnTo>
                  <a:lnTo>
                    <a:pt x="90689" y="71325"/>
                  </a:lnTo>
                  <a:lnTo>
                    <a:pt x="92452" y="71991"/>
                  </a:lnTo>
                  <a:lnTo>
                    <a:pt x="94214" y="72657"/>
                  </a:lnTo>
                  <a:lnTo>
                    <a:pt x="97471" y="73740"/>
                  </a:lnTo>
                  <a:lnTo>
                    <a:pt x="100459" y="74656"/>
                  </a:lnTo>
                  <a:lnTo>
                    <a:pt x="103065" y="75364"/>
                  </a:lnTo>
                  <a:lnTo>
                    <a:pt x="105019" y="75905"/>
                  </a:lnTo>
                  <a:lnTo>
                    <a:pt x="106398" y="76280"/>
                  </a:lnTo>
                  <a:lnTo>
                    <a:pt x="107088" y="76405"/>
                  </a:lnTo>
                  <a:lnTo>
                    <a:pt x="107471" y="76446"/>
                  </a:lnTo>
                  <a:lnTo>
                    <a:pt x="107777" y="76488"/>
                  </a:lnTo>
                  <a:lnTo>
                    <a:pt x="108122" y="76446"/>
                  </a:lnTo>
                  <a:lnTo>
                    <a:pt x="108467" y="76321"/>
                  </a:lnTo>
                  <a:lnTo>
                    <a:pt x="108773" y="76155"/>
                  </a:lnTo>
                  <a:lnTo>
                    <a:pt x="109118" y="75947"/>
                  </a:lnTo>
                  <a:lnTo>
                    <a:pt x="109386" y="75655"/>
                  </a:lnTo>
                  <a:lnTo>
                    <a:pt x="109655" y="75364"/>
                  </a:lnTo>
                  <a:lnTo>
                    <a:pt x="109846" y="75072"/>
                  </a:lnTo>
                  <a:lnTo>
                    <a:pt x="110000" y="74698"/>
                  </a:lnTo>
                  <a:lnTo>
                    <a:pt x="110114" y="74365"/>
                  </a:lnTo>
                  <a:lnTo>
                    <a:pt x="110114" y="73907"/>
                  </a:lnTo>
                  <a:lnTo>
                    <a:pt x="110153" y="73573"/>
                  </a:lnTo>
                  <a:lnTo>
                    <a:pt x="110114" y="73199"/>
                  </a:lnTo>
                  <a:lnTo>
                    <a:pt x="110000" y="72782"/>
                  </a:lnTo>
                  <a:lnTo>
                    <a:pt x="109885" y="72408"/>
                  </a:lnTo>
                  <a:lnTo>
                    <a:pt x="107011" y="66412"/>
                  </a:lnTo>
                  <a:lnTo>
                    <a:pt x="104061" y="60791"/>
                  </a:lnTo>
                  <a:lnTo>
                    <a:pt x="101072" y="55419"/>
                  </a:lnTo>
                  <a:lnTo>
                    <a:pt x="98045" y="50381"/>
                  </a:lnTo>
                  <a:lnTo>
                    <a:pt x="94865" y="45718"/>
                  </a:lnTo>
                  <a:lnTo>
                    <a:pt x="91724" y="41263"/>
                  </a:lnTo>
                  <a:lnTo>
                    <a:pt x="88582" y="37182"/>
                  </a:lnTo>
                  <a:lnTo>
                    <a:pt x="85440" y="33351"/>
                  </a:lnTo>
                  <a:lnTo>
                    <a:pt x="82260" y="29729"/>
                  </a:lnTo>
                  <a:lnTo>
                    <a:pt x="79118" y="26439"/>
                  </a:lnTo>
                  <a:lnTo>
                    <a:pt x="75977" y="23358"/>
                  </a:lnTo>
                  <a:lnTo>
                    <a:pt x="72796" y="20610"/>
                  </a:lnTo>
                  <a:lnTo>
                    <a:pt x="69770" y="18029"/>
                  </a:lnTo>
                  <a:lnTo>
                    <a:pt x="66743" y="15614"/>
                  </a:lnTo>
                  <a:lnTo>
                    <a:pt x="63754" y="13532"/>
                  </a:lnTo>
                  <a:lnTo>
                    <a:pt x="60881" y="11533"/>
                  </a:lnTo>
                  <a:lnTo>
                    <a:pt x="58084" y="9784"/>
                  </a:lnTo>
                  <a:lnTo>
                    <a:pt x="55363" y="8244"/>
                  </a:lnTo>
                  <a:lnTo>
                    <a:pt x="52796" y="6870"/>
                  </a:lnTo>
                  <a:lnTo>
                    <a:pt x="50268" y="5662"/>
                  </a:lnTo>
                  <a:lnTo>
                    <a:pt x="47892" y="4580"/>
                  </a:lnTo>
                  <a:lnTo>
                    <a:pt x="45670" y="3622"/>
                  </a:lnTo>
                  <a:lnTo>
                    <a:pt x="43563" y="2831"/>
                  </a:lnTo>
                  <a:lnTo>
                    <a:pt x="41647" y="2165"/>
                  </a:lnTo>
                  <a:lnTo>
                    <a:pt x="39885" y="1582"/>
                  </a:lnTo>
                  <a:lnTo>
                    <a:pt x="38275" y="1165"/>
                  </a:lnTo>
                  <a:lnTo>
                    <a:pt x="36896" y="791"/>
                  </a:lnTo>
                  <a:lnTo>
                    <a:pt x="35670" y="499"/>
                  </a:lnTo>
                  <a:lnTo>
                    <a:pt x="33908" y="124"/>
                  </a:lnTo>
                  <a:lnTo>
                    <a:pt x="33103" y="0"/>
                  </a:lnTo>
                  <a:lnTo>
                    <a:pt x="32796" y="0"/>
                  </a:lnTo>
                  <a:lnTo>
                    <a:pt x="32528" y="0"/>
                  </a:lnTo>
                  <a:lnTo>
                    <a:pt x="32260" y="83"/>
                  </a:lnTo>
                  <a:lnTo>
                    <a:pt x="31992" y="124"/>
                  </a:lnTo>
                  <a:lnTo>
                    <a:pt x="31724" y="249"/>
                  </a:lnTo>
                  <a:lnTo>
                    <a:pt x="31494" y="374"/>
                  </a:lnTo>
                  <a:lnTo>
                    <a:pt x="31226" y="624"/>
                  </a:lnTo>
                  <a:lnTo>
                    <a:pt x="31034" y="791"/>
                  </a:lnTo>
                  <a:lnTo>
                    <a:pt x="27586" y="4496"/>
                  </a:lnTo>
                  <a:lnTo>
                    <a:pt x="28735" y="5287"/>
                  </a:lnTo>
                  <a:lnTo>
                    <a:pt x="29885" y="6120"/>
                  </a:lnTo>
                  <a:lnTo>
                    <a:pt x="31034" y="7036"/>
                  </a:lnTo>
                  <a:lnTo>
                    <a:pt x="32260" y="8036"/>
                  </a:lnTo>
                  <a:lnTo>
                    <a:pt x="33409" y="9118"/>
                  </a:lnTo>
                  <a:lnTo>
                    <a:pt x="34674" y="10326"/>
                  </a:lnTo>
                  <a:lnTo>
                    <a:pt x="35900" y="11575"/>
                  </a:lnTo>
                  <a:lnTo>
                    <a:pt x="37126" y="12990"/>
                  </a:lnTo>
                  <a:lnTo>
                    <a:pt x="38314" y="14489"/>
                  </a:lnTo>
                  <a:lnTo>
                    <a:pt x="39616" y="16030"/>
                  </a:lnTo>
                  <a:lnTo>
                    <a:pt x="40804" y="17779"/>
                  </a:lnTo>
                  <a:lnTo>
                    <a:pt x="41992" y="19569"/>
                  </a:lnTo>
                  <a:lnTo>
                    <a:pt x="43180" y="21568"/>
                  </a:lnTo>
                  <a:lnTo>
                    <a:pt x="44329" y="23608"/>
                  </a:lnTo>
                  <a:lnTo>
                    <a:pt x="45517" y="25815"/>
                  </a:lnTo>
                  <a:lnTo>
                    <a:pt x="46590" y="28188"/>
                  </a:lnTo>
                  <a:lnTo>
                    <a:pt x="46666" y="28396"/>
                  </a:lnTo>
                  <a:lnTo>
                    <a:pt x="46704" y="28688"/>
                  </a:lnTo>
                  <a:lnTo>
                    <a:pt x="46666" y="29021"/>
                  </a:lnTo>
                  <a:lnTo>
                    <a:pt x="46513" y="29229"/>
                  </a:lnTo>
                  <a:lnTo>
                    <a:pt x="46321" y="29479"/>
                  </a:lnTo>
                  <a:lnTo>
                    <a:pt x="46130" y="29604"/>
                  </a:lnTo>
                  <a:lnTo>
                    <a:pt x="45823" y="29687"/>
                  </a:lnTo>
                  <a:lnTo>
                    <a:pt x="45555" y="29687"/>
                  </a:lnTo>
                  <a:lnTo>
                    <a:pt x="44789" y="29479"/>
                  </a:lnTo>
                  <a:lnTo>
                    <a:pt x="43026" y="29021"/>
                  </a:lnTo>
                  <a:lnTo>
                    <a:pt x="41877" y="28646"/>
                  </a:lnTo>
                  <a:lnTo>
                    <a:pt x="40613" y="28230"/>
                  </a:lnTo>
                  <a:lnTo>
                    <a:pt x="39233" y="27689"/>
                  </a:lnTo>
                  <a:lnTo>
                    <a:pt x="37854" y="27147"/>
                  </a:lnTo>
                  <a:lnTo>
                    <a:pt x="39501" y="29146"/>
                  </a:lnTo>
                  <a:lnTo>
                    <a:pt x="41264" y="31353"/>
                  </a:lnTo>
                  <a:lnTo>
                    <a:pt x="43065" y="33643"/>
                  </a:lnTo>
                  <a:lnTo>
                    <a:pt x="44827" y="35975"/>
                  </a:lnTo>
                  <a:lnTo>
                    <a:pt x="46551" y="38390"/>
                  </a:lnTo>
                  <a:lnTo>
                    <a:pt x="48084" y="40721"/>
                  </a:lnTo>
                  <a:lnTo>
                    <a:pt x="48773" y="41845"/>
                  </a:lnTo>
                  <a:lnTo>
                    <a:pt x="49425" y="42928"/>
                  </a:lnTo>
                  <a:lnTo>
                    <a:pt x="49961" y="44011"/>
                  </a:lnTo>
                  <a:lnTo>
                    <a:pt x="50459" y="44968"/>
                  </a:lnTo>
                  <a:lnTo>
                    <a:pt x="50536" y="45301"/>
                  </a:lnTo>
                  <a:lnTo>
                    <a:pt x="50574" y="45510"/>
                  </a:lnTo>
                  <a:lnTo>
                    <a:pt x="50536" y="45759"/>
                  </a:lnTo>
                  <a:lnTo>
                    <a:pt x="50421" y="46051"/>
                  </a:lnTo>
                  <a:lnTo>
                    <a:pt x="50268" y="46259"/>
                  </a:lnTo>
                  <a:lnTo>
                    <a:pt x="50076" y="46426"/>
                  </a:lnTo>
                  <a:lnTo>
                    <a:pt x="49846" y="46467"/>
                  </a:lnTo>
                  <a:lnTo>
                    <a:pt x="49655" y="46551"/>
                  </a:lnTo>
                  <a:lnTo>
                    <a:pt x="49578" y="46551"/>
                  </a:lnTo>
                  <a:lnTo>
                    <a:pt x="49042" y="46467"/>
                  </a:lnTo>
                  <a:lnTo>
                    <a:pt x="47777" y="46301"/>
                  </a:lnTo>
                  <a:lnTo>
                    <a:pt x="46819" y="46134"/>
                  </a:lnTo>
                  <a:lnTo>
                    <a:pt x="45785" y="45884"/>
                  </a:lnTo>
                  <a:lnTo>
                    <a:pt x="44559" y="45510"/>
                  </a:lnTo>
                  <a:lnTo>
                    <a:pt x="43180" y="45052"/>
                  </a:lnTo>
                  <a:lnTo>
                    <a:pt x="41647" y="44385"/>
                  </a:lnTo>
                  <a:lnTo>
                    <a:pt x="40000" y="43678"/>
                  </a:lnTo>
                  <a:lnTo>
                    <a:pt x="38237" y="42720"/>
                  </a:lnTo>
                  <a:lnTo>
                    <a:pt x="36283" y="41554"/>
                  </a:lnTo>
                  <a:lnTo>
                    <a:pt x="34291" y="40305"/>
                  </a:lnTo>
                  <a:lnTo>
                    <a:pt x="32145" y="38723"/>
                  </a:lnTo>
                  <a:lnTo>
                    <a:pt x="31034" y="37890"/>
                  </a:lnTo>
                  <a:lnTo>
                    <a:pt x="29961" y="37015"/>
                  </a:lnTo>
                  <a:lnTo>
                    <a:pt x="28773" y="36016"/>
                  </a:lnTo>
                  <a:lnTo>
                    <a:pt x="27586" y="35017"/>
                  </a:lnTo>
                  <a:lnTo>
                    <a:pt x="27969" y="35933"/>
                  </a:lnTo>
                  <a:lnTo>
                    <a:pt x="28237" y="36891"/>
                  </a:lnTo>
                  <a:lnTo>
                    <a:pt x="28582" y="37848"/>
                  </a:lnTo>
                  <a:lnTo>
                    <a:pt x="28773" y="38848"/>
                  </a:lnTo>
                  <a:lnTo>
                    <a:pt x="29003" y="39930"/>
                  </a:lnTo>
                  <a:lnTo>
                    <a:pt x="29157" y="41013"/>
                  </a:lnTo>
                  <a:lnTo>
                    <a:pt x="29233" y="42095"/>
                  </a:lnTo>
                  <a:lnTo>
                    <a:pt x="29272" y="43219"/>
                  </a:lnTo>
                  <a:lnTo>
                    <a:pt x="29233" y="43553"/>
                  </a:lnTo>
                  <a:lnTo>
                    <a:pt x="29118" y="43761"/>
                  </a:lnTo>
                  <a:lnTo>
                    <a:pt x="28965" y="43969"/>
                  </a:lnTo>
                  <a:lnTo>
                    <a:pt x="28773" y="44136"/>
                  </a:lnTo>
                  <a:lnTo>
                    <a:pt x="28505" y="44260"/>
                  </a:lnTo>
                  <a:lnTo>
                    <a:pt x="28275" y="44260"/>
                  </a:lnTo>
                  <a:lnTo>
                    <a:pt x="28084" y="44260"/>
                  </a:lnTo>
                  <a:lnTo>
                    <a:pt x="27777" y="44136"/>
                  </a:lnTo>
                  <a:lnTo>
                    <a:pt x="27011" y="43594"/>
                  </a:lnTo>
                  <a:lnTo>
                    <a:pt x="25249" y="42512"/>
                  </a:lnTo>
                  <a:lnTo>
                    <a:pt x="24137" y="41721"/>
                  </a:lnTo>
                  <a:lnTo>
                    <a:pt x="22835" y="40846"/>
                  </a:lnTo>
                  <a:lnTo>
                    <a:pt x="21379" y="39805"/>
                  </a:lnTo>
                  <a:lnTo>
                    <a:pt x="19923" y="38681"/>
                  </a:lnTo>
                  <a:lnTo>
                    <a:pt x="18352" y="37432"/>
                  </a:lnTo>
                  <a:lnTo>
                    <a:pt x="16704" y="36016"/>
                  </a:lnTo>
                  <a:lnTo>
                    <a:pt x="15095" y="34517"/>
                  </a:lnTo>
                  <a:lnTo>
                    <a:pt x="13448" y="32977"/>
                  </a:lnTo>
                  <a:lnTo>
                    <a:pt x="11915" y="31353"/>
                  </a:lnTo>
                  <a:lnTo>
                    <a:pt x="10421" y="29687"/>
                  </a:lnTo>
                  <a:lnTo>
                    <a:pt x="9693" y="28771"/>
                  </a:lnTo>
                  <a:lnTo>
                    <a:pt x="8965" y="27855"/>
                  </a:lnTo>
                  <a:lnTo>
                    <a:pt x="8390" y="26981"/>
                  </a:lnTo>
                  <a:lnTo>
                    <a:pt x="7701" y="26023"/>
                  </a:lnTo>
                  <a:lnTo>
                    <a:pt x="1034" y="33226"/>
                  </a:lnTo>
                  <a:lnTo>
                    <a:pt x="766" y="33560"/>
                  </a:lnTo>
                  <a:lnTo>
                    <a:pt x="536" y="33934"/>
                  </a:lnTo>
                  <a:lnTo>
                    <a:pt x="383" y="34351"/>
                  </a:lnTo>
                  <a:lnTo>
                    <a:pt x="268" y="34850"/>
                  </a:lnTo>
                  <a:lnTo>
                    <a:pt x="0" y="38556"/>
                  </a:lnTo>
                  <a:lnTo>
                    <a:pt x="38" y="42220"/>
                  </a:lnTo>
                  <a:lnTo>
                    <a:pt x="498" y="45926"/>
                  </a:lnTo>
                  <a:lnTo>
                    <a:pt x="1264" y="49548"/>
                  </a:lnTo>
                  <a:lnTo>
                    <a:pt x="2298" y="53129"/>
                  </a:lnTo>
                  <a:lnTo>
                    <a:pt x="3678" y="56752"/>
                  </a:lnTo>
                  <a:lnTo>
                    <a:pt x="5325" y="60291"/>
                  </a:lnTo>
                  <a:lnTo>
                    <a:pt x="7164" y="63705"/>
                  </a:lnTo>
                  <a:lnTo>
                    <a:pt x="9272" y="67120"/>
                  </a:lnTo>
                  <a:lnTo>
                    <a:pt x="11532" y="70492"/>
                  </a:lnTo>
                  <a:lnTo>
                    <a:pt x="13946" y="73740"/>
                  </a:lnTo>
                  <a:lnTo>
                    <a:pt x="16551" y="76946"/>
                  </a:lnTo>
                  <a:lnTo>
                    <a:pt x="19233" y="80069"/>
                  </a:lnTo>
                  <a:lnTo>
                    <a:pt x="21992" y="83067"/>
                  </a:lnTo>
                  <a:lnTo>
                    <a:pt x="24865" y="85940"/>
                  </a:lnTo>
                  <a:lnTo>
                    <a:pt x="27777" y="88771"/>
                  </a:lnTo>
                  <a:lnTo>
                    <a:pt x="30727" y="91478"/>
                  </a:lnTo>
                  <a:lnTo>
                    <a:pt x="33639" y="94059"/>
                  </a:lnTo>
                  <a:lnTo>
                    <a:pt x="36551" y="96433"/>
                  </a:lnTo>
                  <a:lnTo>
                    <a:pt x="39386" y="98806"/>
                  </a:lnTo>
                  <a:lnTo>
                    <a:pt x="42183" y="100929"/>
                  </a:lnTo>
                  <a:lnTo>
                    <a:pt x="44904" y="102970"/>
                  </a:lnTo>
                  <a:lnTo>
                    <a:pt x="47432" y="104927"/>
                  </a:lnTo>
                  <a:lnTo>
                    <a:pt x="49846" y="106634"/>
                  </a:lnTo>
                  <a:lnTo>
                    <a:pt x="54214" y="109590"/>
                  </a:lnTo>
                  <a:lnTo>
                    <a:pt x="57701" y="111880"/>
                  </a:lnTo>
                  <a:lnTo>
                    <a:pt x="60114" y="113379"/>
                  </a:lnTo>
                  <a:lnTo>
                    <a:pt x="61340" y="114087"/>
                  </a:lnTo>
                  <a:close/>
                </a:path>
              </a:pathLst>
            </a:custGeom>
            <a:solidFill>
              <a:srgbClr val="D5BB8C"/>
            </a:solidFill>
            <a:ln>
              <a:noFill/>
            </a:ln>
          </p:spPr>
          <p:txBody>
            <a:bodyPr lIns="60941" tIns="30462" rIns="60941" bIns="30462" anchor="t" anchorCtr="0">
              <a:noAutofit/>
            </a:bodyPr>
            <a:lstStyle/>
            <a:p>
              <a:endParaRPr sz="1200">
                <a:solidFill>
                  <a:schemeClr val="dk1"/>
                </a:solidFill>
                <a:cs typeface="+mn-ea"/>
                <a:sym typeface="+mn-lt"/>
              </a:endParaRPr>
            </a:p>
          </p:txBody>
        </p:sp>
        <p:sp>
          <p:nvSpPr>
            <p:cNvPr id="20" name="Shape 1632">
              <a:extLst>
                <a:ext uri="{FF2B5EF4-FFF2-40B4-BE49-F238E27FC236}">
                  <a16:creationId xmlns:a16="http://schemas.microsoft.com/office/drawing/2014/main" id="{F6125A4F-D132-453F-A6E0-C0EFB98E0B5F}"/>
                </a:ext>
              </a:extLst>
            </p:cNvPr>
            <p:cNvSpPr/>
            <p:nvPr/>
          </p:nvSpPr>
          <p:spPr>
            <a:xfrm rot="2700000">
              <a:off x="6285073" y="2232871"/>
              <a:ext cx="414498" cy="376876"/>
            </a:xfrm>
            <a:custGeom>
              <a:avLst/>
              <a:gdLst/>
              <a:ahLst/>
              <a:cxnLst/>
              <a:rect l="0" t="0" r="0" b="0"/>
              <a:pathLst>
                <a:path w="120000" h="120000" extrusionOk="0">
                  <a:moveTo>
                    <a:pt x="11751" y="23747"/>
                  </a:moveTo>
                  <a:lnTo>
                    <a:pt x="14331" y="23537"/>
                  </a:lnTo>
                  <a:lnTo>
                    <a:pt x="18057" y="23432"/>
                  </a:lnTo>
                  <a:lnTo>
                    <a:pt x="20063" y="23537"/>
                  </a:lnTo>
                  <a:lnTo>
                    <a:pt x="22452" y="23537"/>
                  </a:lnTo>
                  <a:lnTo>
                    <a:pt x="24936" y="23852"/>
                  </a:lnTo>
                  <a:lnTo>
                    <a:pt x="27515" y="24168"/>
                  </a:lnTo>
                  <a:lnTo>
                    <a:pt x="30382" y="24693"/>
                  </a:lnTo>
                  <a:lnTo>
                    <a:pt x="33343" y="25429"/>
                  </a:lnTo>
                  <a:lnTo>
                    <a:pt x="36305" y="26164"/>
                  </a:lnTo>
                  <a:lnTo>
                    <a:pt x="39554" y="27110"/>
                  </a:lnTo>
                  <a:lnTo>
                    <a:pt x="42802" y="28266"/>
                  </a:lnTo>
                  <a:lnTo>
                    <a:pt x="46146" y="29632"/>
                  </a:lnTo>
                  <a:lnTo>
                    <a:pt x="49394" y="31313"/>
                  </a:lnTo>
                  <a:lnTo>
                    <a:pt x="52834" y="33099"/>
                  </a:lnTo>
                  <a:lnTo>
                    <a:pt x="56178" y="35306"/>
                  </a:lnTo>
                  <a:lnTo>
                    <a:pt x="59617" y="37723"/>
                  </a:lnTo>
                  <a:lnTo>
                    <a:pt x="63057" y="40455"/>
                  </a:lnTo>
                  <a:lnTo>
                    <a:pt x="66305" y="43397"/>
                  </a:lnTo>
                  <a:lnTo>
                    <a:pt x="69745" y="46760"/>
                  </a:lnTo>
                  <a:lnTo>
                    <a:pt x="72898" y="50542"/>
                  </a:lnTo>
                  <a:lnTo>
                    <a:pt x="76146" y="54640"/>
                  </a:lnTo>
                  <a:lnTo>
                    <a:pt x="79299" y="59159"/>
                  </a:lnTo>
                  <a:lnTo>
                    <a:pt x="82261" y="64098"/>
                  </a:lnTo>
                  <a:lnTo>
                    <a:pt x="85222" y="69352"/>
                  </a:lnTo>
                  <a:lnTo>
                    <a:pt x="87802" y="75131"/>
                  </a:lnTo>
                  <a:lnTo>
                    <a:pt x="90382" y="81225"/>
                  </a:lnTo>
                  <a:lnTo>
                    <a:pt x="92866" y="87845"/>
                  </a:lnTo>
                  <a:lnTo>
                    <a:pt x="95063" y="94991"/>
                  </a:lnTo>
                  <a:lnTo>
                    <a:pt x="96974" y="102661"/>
                  </a:lnTo>
                  <a:lnTo>
                    <a:pt x="98980" y="110753"/>
                  </a:lnTo>
                  <a:lnTo>
                    <a:pt x="99171" y="111908"/>
                  </a:lnTo>
                  <a:lnTo>
                    <a:pt x="99649" y="112959"/>
                  </a:lnTo>
                  <a:lnTo>
                    <a:pt x="100031" y="114010"/>
                  </a:lnTo>
                  <a:lnTo>
                    <a:pt x="100605" y="115166"/>
                  </a:lnTo>
                  <a:lnTo>
                    <a:pt x="101273" y="116007"/>
                  </a:lnTo>
                  <a:lnTo>
                    <a:pt x="101942" y="116742"/>
                  </a:lnTo>
                  <a:lnTo>
                    <a:pt x="102802" y="117583"/>
                  </a:lnTo>
                  <a:lnTo>
                    <a:pt x="103662" y="118108"/>
                  </a:lnTo>
                  <a:lnTo>
                    <a:pt x="104426" y="118739"/>
                  </a:lnTo>
                  <a:lnTo>
                    <a:pt x="105382" y="119264"/>
                  </a:lnTo>
                  <a:lnTo>
                    <a:pt x="106337" y="119474"/>
                  </a:lnTo>
                  <a:lnTo>
                    <a:pt x="107292" y="119789"/>
                  </a:lnTo>
                  <a:lnTo>
                    <a:pt x="108439" y="120000"/>
                  </a:lnTo>
                  <a:lnTo>
                    <a:pt x="109490" y="120000"/>
                  </a:lnTo>
                  <a:lnTo>
                    <a:pt x="110636" y="120000"/>
                  </a:lnTo>
                  <a:lnTo>
                    <a:pt x="111592" y="119789"/>
                  </a:lnTo>
                  <a:lnTo>
                    <a:pt x="113121" y="119264"/>
                  </a:lnTo>
                  <a:lnTo>
                    <a:pt x="114458" y="118633"/>
                  </a:lnTo>
                  <a:lnTo>
                    <a:pt x="115700" y="117688"/>
                  </a:lnTo>
                  <a:lnTo>
                    <a:pt x="116942" y="116637"/>
                  </a:lnTo>
                  <a:lnTo>
                    <a:pt x="117802" y="115586"/>
                  </a:lnTo>
                  <a:lnTo>
                    <a:pt x="118471" y="114325"/>
                  </a:lnTo>
                  <a:lnTo>
                    <a:pt x="119140" y="112959"/>
                  </a:lnTo>
                  <a:lnTo>
                    <a:pt x="119617" y="111593"/>
                  </a:lnTo>
                  <a:lnTo>
                    <a:pt x="119808" y="110227"/>
                  </a:lnTo>
                  <a:lnTo>
                    <a:pt x="120000" y="108756"/>
                  </a:lnTo>
                  <a:lnTo>
                    <a:pt x="120000" y="107285"/>
                  </a:lnTo>
                  <a:lnTo>
                    <a:pt x="119808" y="105709"/>
                  </a:lnTo>
                  <a:lnTo>
                    <a:pt x="117611" y="95726"/>
                  </a:lnTo>
                  <a:lnTo>
                    <a:pt x="115031" y="86479"/>
                  </a:lnTo>
                  <a:lnTo>
                    <a:pt x="112452" y="77863"/>
                  </a:lnTo>
                  <a:lnTo>
                    <a:pt x="109394" y="69772"/>
                  </a:lnTo>
                  <a:lnTo>
                    <a:pt x="106050" y="62206"/>
                  </a:lnTo>
                  <a:lnTo>
                    <a:pt x="102802" y="55271"/>
                  </a:lnTo>
                  <a:lnTo>
                    <a:pt x="99076" y="48861"/>
                  </a:lnTo>
                  <a:lnTo>
                    <a:pt x="95350" y="42977"/>
                  </a:lnTo>
                  <a:lnTo>
                    <a:pt x="91528" y="37513"/>
                  </a:lnTo>
                  <a:lnTo>
                    <a:pt x="87515" y="32574"/>
                  </a:lnTo>
                  <a:lnTo>
                    <a:pt x="83407" y="27950"/>
                  </a:lnTo>
                  <a:lnTo>
                    <a:pt x="79108" y="23852"/>
                  </a:lnTo>
                  <a:lnTo>
                    <a:pt x="74904" y="20280"/>
                  </a:lnTo>
                  <a:lnTo>
                    <a:pt x="70605" y="16917"/>
                  </a:lnTo>
                  <a:lnTo>
                    <a:pt x="66210" y="14080"/>
                  </a:lnTo>
                  <a:lnTo>
                    <a:pt x="61910" y="11453"/>
                  </a:lnTo>
                  <a:lnTo>
                    <a:pt x="57707" y="9141"/>
                  </a:lnTo>
                  <a:lnTo>
                    <a:pt x="53407" y="7250"/>
                  </a:lnTo>
                  <a:lnTo>
                    <a:pt x="49108" y="5569"/>
                  </a:lnTo>
                  <a:lnTo>
                    <a:pt x="45191" y="4203"/>
                  </a:lnTo>
                  <a:lnTo>
                    <a:pt x="40987" y="2942"/>
                  </a:lnTo>
                  <a:lnTo>
                    <a:pt x="37165" y="2101"/>
                  </a:lnTo>
                  <a:lnTo>
                    <a:pt x="33439" y="1260"/>
                  </a:lnTo>
                  <a:lnTo>
                    <a:pt x="29904" y="735"/>
                  </a:lnTo>
                  <a:lnTo>
                    <a:pt x="26464" y="420"/>
                  </a:lnTo>
                  <a:lnTo>
                    <a:pt x="23312" y="105"/>
                  </a:lnTo>
                  <a:lnTo>
                    <a:pt x="20350" y="0"/>
                  </a:lnTo>
                  <a:lnTo>
                    <a:pt x="17675" y="0"/>
                  </a:lnTo>
                  <a:lnTo>
                    <a:pt x="12993" y="105"/>
                  </a:lnTo>
                  <a:lnTo>
                    <a:pt x="9649" y="210"/>
                  </a:lnTo>
                  <a:lnTo>
                    <a:pt x="8598" y="525"/>
                  </a:lnTo>
                  <a:lnTo>
                    <a:pt x="7452" y="840"/>
                  </a:lnTo>
                  <a:lnTo>
                    <a:pt x="6496" y="1155"/>
                  </a:lnTo>
                  <a:lnTo>
                    <a:pt x="5541" y="1576"/>
                  </a:lnTo>
                  <a:lnTo>
                    <a:pt x="4681" y="2206"/>
                  </a:lnTo>
                  <a:lnTo>
                    <a:pt x="3917" y="2942"/>
                  </a:lnTo>
                  <a:lnTo>
                    <a:pt x="3057" y="3782"/>
                  </a:lnTo>
                  <a:lnTo>
                    <a:pt x="2388" y="4518"/>
                  </a:lnTo>
                  <a:lnTo>
                    <a:pt x="1815" y="5359"/>
                  </a:lnTo>
                  <a:lnTo>
                    <a:pt x="1242" y="6514"/>
                  </a:lnTo>
                  <a:lnTo>
                    <a:pt x="859" y="7565"/>
                  </a:lnTo>
                  <a:lnTo>
                    <a:pt x="477" y="8616"/>
                  </a:lnTo>
                  <a:lnTo>
                    <a:pt x="191" y="9667"/>
                  </a:lnTo>
                  <a:lnTo>
                    <a:pt x="0" y="10823"/>
                  </a:lnTo>
                  <a:lnTo>
                    <a:pt x="0" y="11873"/>
                  </a:lnTo>
                  <a:lnTo>
                    <a:pt x="0" y="13134"/>
                  </a:lnTo>
                  <a:lnTo>
                    <a:pt x="191" y="14395"/>
                  </a:lnTo>
                  <a:lnTo>
                    <a:pt x="477" y="15551"/>
                  </a:lnTo>
                  <a:lnTo>
                    <a:pt x="859" y="16602"/>
                  </a:lnTo>
                  <a:lnTo>
                    <a:pt x="1242" y="17653"/>
                  </a:lnTo>
                  <a:lnTo>
                    <a:pt x="1815" y="18598"/>
                  </a:lnTo>
                  <a:lnTo>
                    <a:pt x="2388" y="19544"/>
                  </a:lnTo>
                  <a:lnTo>
                    <a:pt x="3057" y="20385"/>
                  </a:lnTo>
                  <a:lnTo>
                    <a:pt x="3917" y="21120"/>
                  </a:lnTo>
                  <a:lnTo>
                    <a:pt x="4681" y="21751"/>
                  </a:lnTo>
                  <a:lnTo>
                    <a:pt x="5541" y="22381"/>
                  </a:lnTo>
                  <a:lnTo>
                    <a:pt x="6496" y="23012"/>
                  </a:lnTo>
                  <a:lnTo>
                    <a:pt x="7452" y="23327"/>
                  </a:lnTo>
                  <a:lnTo>
                    <a:pt x="8407" y="23537"/>
                  </a:lnTo>
                  <a:lnTo>
                    <a:pt x="9554" y="23747"/>
                  </a:lnTo>
                  <a:lnTo>
                    <a:pt x="10605" y="23852"/>
                  </a:lnTo>
                  <a:lnTo>
                    <a:pt x="11751" y="23747"/>
                  </a:lnTo>
                  <a:close/>
                </a:path>
              </a:pathLst>
            </a:custGeom>
            <a:solidFill>
              <a:srgbClr val="FFFFFF"/>
            </a:solidFill>
            <a:ln>
              <a:noFill/>
            </a:ln>
          </p:spPr>
          <p:txBody>
            <a:bodyPr lIns="60941" tIns="30462" rIns="60941" bIns="30462" anchor="t" anchorCtr="0">
              <a:noAutofit/>
            </a:bodyPr>
            <a:lstStyle/>
            <a:p>
              <a:endParaRPr sz="1200">
                <a:solidFill>
                  <a:schemeClr val="dk1"/>
                </a:solidFill>
                <a:cs typeface="+mn-ea"/>
                <a:sym typeface="+mn-lt"/>
              </a:endParaRPr>
            </a:p>
          </p:txBody>
        </p:sp>
        <p:cxnSp>
          <p:nvCxnSpPr>
            <p:cNvPr id="21" name="Shape 1643">
              <a:extLst>
                <a:ext uri="{FF2B5EF4-FFF2-40B4-BE49-F238E27FC236}">
                  <a16:creationId xmlns:a16="http://schemas.microsoft.com/office/drawing/2014/main" id="{C952884E-0908-47DA-9B73-B91AFF3374DC}"/>
                </a:ext>
              </a:extLst>
            </p:cNvPr>
            <p:cNvCxnSpPr/>
            <p:nvPr/>
          </p:nvCxnSpPr>
          <p:spPr>
            <a:xfrm rot="10800000" flipV="1">
              <a:off x="3519191" y="1937966"/>
              <a:ext cx="1540537" cy="203550"/>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3" name="Shape 1645">
              <a:extLst>
                <a:ext uri="{FF2B5EF4-FFF2-40B4-BE49-F238E27FC236}">
                  <a16:creationId xmlns:a16="http://schemas.microsoft.com/office/drawing/2014/main" id="{28C64C71-6CDE-4684-85A7-1ABB17C75D0A}"/>
                </a:ext>
              </a:extLst>
            </p:cNvPr>
            <p:cNvCxnSpPr/>
            <p:nvPr/>
          </p:nvCxnSpPr>
          <p:spPr>
            <a:xfrm rot="10800000" flipV="1">
              <a:off x="6316574" y="2215096"/>
              <a:ext cx="2003161" cy="1669231"/>
            </a:xfrm>
            <a:prstGeom prst="bentConnector3">
              <a:avLst>
                <a:gd name="adj1" fmla="val 50000"/>
              </a:avLst>
            </a:prstGeom>
            <a:noFill/>
            <a:ln w="9525" cap="flat" cmpd="sng">
              <a:solidFill>
                <a:srgbClr val="6F7C8F"/>
              </a:solidFill>
              <a:prstDash val="solid"/>
              <a:miter/>
              <a:headEnd type="none" w="med" len="med"/>
              <a:tailEnd type="none" w="med" len="med"/>
            </a:ln>
          </p:spPr>
        </p:cxnSp>
        <p:sp>
          <p:nvSpPr>
            <p:cNvPr id="25" name="文本框 24">
              <a:extLst>
                <a:ext uri="{FF2B5EF4-FFF2-40B4-BE49-F238E27FC236}">
                  <a16:creationId xmlns:a16="http://schemas.microsoft.com/office/drawing/2014/main" id="{A00144C9-A8BF-48B9-8C29-6AD7E37CCA21}"/>
                </a:ext>
              </a:extLst>
            </p:cNvPr>
            <p:cNvSpPr txBox="1"/>
            <p:nvPr/>
          </p:nvSpPr>
          <p:spPr>
            <a:xfrm>
              <a:off x="8336553" y="2111577"/>
              <a:ext cx="2409088" cy="1225400"/>
            </a:xfrm>
            <a:prstGeom prst="rect">
              <a:avLst/>
            </a:prstGeom>
            <a:noFill/>
          </p:spPr>
          <p:txBody>
            <a:bodyPr wrap="square" rtlCol="0">
              <a:spAutoFit/>
            </a:bodyPr>
            <a:lstStyle/>
            <a:p>
              <a:pPr>
                <a:lnSpc>
                  <a:spcPct val="125000"/>
                </a:lnSpc>
              </a:pPr>
              <a:r>
                <a:rPr lang="zh-CN" altLang="en-US" sz="1200" dirty="0">
                  <a:solidFill>
                    <a:schemeClr val="tx1">
                      <a:lumMod val="85000"/>
                      <a:lumOff val="15000"/>
                    </a:schemeClr>
                  </a:solidFill>
                  <a:cs typeface="+mn-ea"/>
                  <a:sym typeface="+mn-lt"/>
                </a:rPr>
                <a:t>输入利用补码，同时最后的移位相加变为相减，权重也用补码表示但是要减去一个偏置</a:t>
              </a:r>
              <a:r>
                <a:rPr lang="en-US" altLang="zh-CN" sz="1200" dirty="0">
                  <a:solidFill>
                    <a:schemeClr val="tx1">
                      <a:lumMod val="85000"/>
                      <a:lumOff val="15000"/>
                    </a:schemeClr>
                  </a:solidFill>
                  <a:cs typeface="+mn-ea"/>
                  <a:sym typeface="+mn-lt"/>
                </a:rPr>
                <a:t>2^15</a:t>
              </a:r>
              <a:r>
                <a:rPr lang="zh-CN" altLang="en-US" sz="1200" dirty="0">
                  <a:solidFill>
                    <a:schemeClr val="tx1">
                      <a:lumMod val="85000"/>
                      <a:lumOff val="15000"/>
                    </a:schemeClr>
                  </a:solidFill>
                  <a:cs typeface="+mn-ea"/>
                  <a:sym typeface="+mn-lt"/>
                </a:rPr>
                <a:t>表示，最后要转换回结果时，减去（单位列*</a:t>
              </a:r>
              <a:r>
                <a:rPr lang="en-US" altLang="zh-CN" sz="1200" dirty="0">
                  <a:solidFill>
                    <a:schemeClr val="tx1">
                      <a:lumMod val="85000"/>
                      <a:lumOff val="15000"/>
                    </a:schemeClr>
                  </a:solidFill>
                  <a:cs typeface="+mn-ea"/>
                  <a:sym typeface="+mn-lt"/>
                </a:rPr>
                <a:t>2^15)</a:t>
              </a:r>
              <a:r>
                <a:rPr lang="zh-CN" altLang="en-US" sz="1200" dirty="0">
                  <a:solidFill>
                    <a:schemeClr val="tx1">
                      <a:lumMod val="85000"/>
                      <a:lumOff val="15000"/>
                    </a:schemeClr>
                  </a:solidFill>
                  <a:cs typeface="+mn-ea"/>
                  <a:sym typeface="+mn-lt"/>
                </a:rPr>
                <a:t>即可</a:t>
              </a:r>
            </a:p>
          </p:txBody>
        </p:sp>
        <p:sp>
          <p:nvSpPr>
            <p:cNvPr id="26" name="文本框 25">
              <a:extLst>
                <a:ext uri="{FF2B5EF4-FFF2-40B4-BE49-F238E27FC236}">
                  <a16:creationId xmlns:a16="http://schemas.microsoft.com/office/drawing/2014/main" id="{96931CD0-1FFA-440A-A602-9C874DBE78B2}"/>
                </a:ext>
              </a:extLst>
            </p:cNvPr>
            <p:cNvSpPr txBox="1"/>
            <p:nvPr/>
          </p:nvSpPr>
          <p:spPr>
            <a:xfrm>
              <a:off x="8336552" y="1830133"/>
              <a:ext cx="1661689" cy="338554"/>
            </a:xfrm>
            <a:prstGeom prst="rect">
              <a:avLst/>
            </a:prstGeom>
            <a:noFill/>
          </p:spPr>
          <p:txBody>
            <a:bodyPr wrap="square" rtlCol="0">
              <a:spAutoFit/>
            </a:bodyPr>
            <a:lstStyle/>
            <a:p>
              <a:r>
                <a:rPr lang="zh-CN" altLang="en-US" sz="1600" b="1" dirty="0">
                  <a:solidFill>
                    <a:schemeClr val="tx1">
                      <a:lumMod val="85000"/>
                      <a:lumOff val="15000"/>
                    </a:schemeClr>
                  </a:solidFill>
                  <a:cs typeface="+mn-ea"/>
                  <a:sym typeface="+mn-lt"/>
                </a:rPr>
                <a:t>有符号计算编码</a:t>
              </a:r>
            </a:p>
          </p:txBody>
        </p:sp>
        <p:sp>
          <p:nvSpPr>
            <p:cNvPr id="27" name="文本框 26">
              <a:extLst>
                <a:ext uri="{FF2B5EF4-FFF2-40B4-BE49-F238E27FC236}">
                  <a16:creationId xmlns:a16="http://schemas.microsoft.com/office/drawing/2014/main" id="{3D48B229-BF2D-4629-A3F7-716838E6352D}"/>
                </a:ext>
              </a:extLst>
            </p:cNvPr>
            <p:cNvSpPr txBox="1"/>
            <p:nvPr/>
          </p:nvSpPr>
          <p:spPr>
            <a:xfrm>
              <a:off x="1127235" y="2019308"/>
              <a:ext cx="2409088" cy="3995389"/>
            </a:xfrm>
            <a:prstGeom prst="rect">
              <a:avLst/>
            </a:prstGeom>
            <a:noFill/>
          </p:spPr>
          <p:txBody>
            <a:bodyPr wrap="square" rtlCol="0">
              <a:spAutoFit/>
            </a:bodyPr>
            <a:lstStyle/>
            <a:p>
              <a:pPr>
                <a:lnSpc>
                  <a:spcPct val="125000"/>
                </a:lnSpc>
              </a:pPr>
              <a:r>
                <a:rPr lang="zh-CN" altLang="en-US" sz="1200" dirty="0">
                  <a:solidFill>
                    <a:schemeClr val="tx1">
                      <a:lumMod val="85000"/>
                      <a:lumOff val="15000"/>
                    </a:schemeClr>
                  </a:solidFill>
                  <a:cs typeface="+mn-ea"/>
                  <a:sym typeface="+mn-lt"/>
                </a:rPr>
                <a:t>正如前面所说</a:t>
              </a:r>
              <a:r>
                <a:rPr lang="en-US" altLang="zh-CN" sz="1200" dirty="0">
                  <a:solidFill>
                    <a:schemeClr val="tx1">
                      <a:lumMod val="85000"/>
                      <a:lumOff val="15000"/>
                    </a:schemeClr>
                  </a:solidFill>
                  <a:cs typeface="+mn-ea"/>
                  <a:sym typeface="+mn-lt"/>
                </a:rPr>
                <a:t>ADC</a:t>
              </a:r>
              <a:r>
                <a:rPr lang="zh-CN" altLang="en-US" sz="1200" dirty="0">
                  <a:solidFill>
                    <a:schemeClr val="tx1">
                      <a:lumMod val="85000"/>
                      <a:lumOff val="15000"/>
                    </a:schemeClr>
                  </a:solidFill>
                  <a:cs typeface="+mn-ea"/>
                  <a:sym typeface="+mn-lt"/>
                </a:rPr>
                <a:t>，</a:t>
              </a:r>
              <a:r>
                <a:rPr lang="en-US" altLang="zh-CN" sz="1200" dirty="0">
                  <a:solidFill>
                    <a:schemeClr val="tx1">
                      <a:lumMod val="85000"/>
                      <a:lumOff val="15000"/>
                    </a:schemeClr>
                  </a:solidFill>
                  <a:cs typeface="+mn-ea"/>
                  <a:sym typeface="+mn-lt"/>
                </a:rPr>
                <a:t>DAC</a:t>
              </a:r>
              <a:r>
                <a:rPr lang="zh-CN" altLang="en-US" sz="1200" dirty="0">
                  <a:solidFill>
                    <a:schemeClr val="tx1">
                      <a:lumMod val="85000"/>
                      <a:lumOff val="15000"/>
                    </a:schemeClr>
                  </a:solidFill>
                  <a:cs typeface="+mn-ea"/>
                  <a:sym typeface="+mn-lt"/>
                </a:rPr>
                <a:t>的位数直接影响能耗大小，所以就算能减少一位也是极其重要的，根据作者在本文中的设置，</a:t>
              </a:r>
              <a:r>
                <a:rPr lang="en-US" altLang="zh-CN" sz="1200" dirty="0" err="1">
                  <a:solidFill>
                    <a:schemeClr val="tx1">
                      <a:lumMod val="85000"/>
                      <a:lumOff val="15000"/>
                    </a:schemeClr>
                  </a:solidFill>
                  <a:cs typeface="+mn-ea"/>
                  <a:sym typeface="+mn-lt"/>
                </a:rPr>
                <a:t>xb</a:t>
              </a:r>
              <a:r>
                <a:rPr lang="zh-CN" altLang="en-US" sz="1200" dirty="0">
                  <a:solidFill>
                    <a:schemeClr val="tx1">
                      <a:lumMod val="85000"/>
                      <a:lumOff val="15000"/>
                    </a:schemeClr>
                  </a:solidFill>
                  <a:cs typeface="+mn-ea"/>
                  <a:sym typeface="+mn-lt"/>
                </a:rPr>
                <a:t>的大小是</a:t>
              </a:r>
              <a:r>
                <a:rPr lang="en-US" altLang="zh-CN" sz="1200" dirty="0">
                  <a:solidFill>
                    <a:schemeClr val="tx1">
                      <a:lumMod val="85000"/>
                      <a:lumOff val="15000"/>
                    </a:schemeClr>
                  </a:solidFill>
                  <a:cs typeface="+mn-ea"/>
                  <a:sym typeface="+mn-lt"/>
                </a:rPr>
                <a:t>128</a:t>
              </a:r>
              <a:r>
                <a:rPr lang="zh-CN" altLang="en-US" sz="1200" dirty="0">
                  <a:solidFill>
                    <a:schemeClr val="tx1">
                      <a:lumMod val="85000"/>
                      <a:lumOff val="15000"/>
                    </a:schemeClr>
                  </a:solidFill>
                  <a:cs typeface="+mn-ea"/>
                  <a:sym typeface="+mn-lt"/>
                </a:rPr>
                <a:t>*</a:t>
              </a:r>
              <a:r>
                <a:rPr lang="en-US" altLang="zh-CN" sz="1200" dirty="0">
                  <a:solidFill>
                    <a:schemeClr val="tx1">
                      <a:lumMod val="85000"/>
                      <a:lumOff val="15000"/>
                    </a:schemeClr>
                  </a:solidFill>
                  <a:cs typeface="+mn-ea"/>
                  <a:sym typeface="+mn-lt"/>
                </a:rPr>
                <a:t>128</a:t>
              </a:r>
              <a:r>
                <a:rPr lang="zh-CN" altLang="en-US" sz="1200" dirty="0">
                  <a:solidFill>
                    <a:schemeClr val="tx1">
                      <a:lumMod val="85000"/>
                      <a:lumOff val="15000"/>
                    </a:schemeClr>
                  </a:solidFill>
                  <a:cs typeface="+mn-ea"/>
                  <a:sym typeface="+mn-lt"/>
                </a:rPr>
                <a:t>所以</a:t>
              </a:r>
              <a:r>
                <a:rPr lang="en-US" altLang="zh-CN" sz="1200" dirty="0">
                  <a:solidFill>
                    <a:schemeClr val="tx1">
                      <a:lumMod val="85000"/>
                      <a:lumOff val="15000"/>
                    </a:schemeClr>
                  </a:solidFill>
                  <a:cs typeface="+mn-ea"/>
                  <a:sym typeface="+mn-lt"/>
                </a:rPr>
                <a:t>ADC</a:t>
              </a:r>
              <a:r>
                <a:rPr lang="zh-CN" altLang="en-US" sz="1200" dirty="0">
                  <a:solidFill>
                    <a:schemeClr val="tx1">
                      <a:lumMod val="85000"/>
                      <a:lumOff val="15000"/>
                    </a:schemeClr>
                  </a:solidFill>
                  <a:cs typeface="+mn-ea"/>
                  <a:sym typeface="+mn-lt"/>
                </a:rPr>
                <a:t>的位数就是</a:t>
              </a:r>
              <a:r>
                <a:rPr lang="en-US" altLang="zh-CN" sz="1200" dirty="0">
                  <a:solidFill>
                    <a:schemeClr val="tx1">
                      <a:lumMod val="85000"/>
                      <a:lumOff val="15000"/>
                    </a:schemeClr>
                  </a:solidFill>
                  <a:cs typeface="+mn-ea"/>
                  <a:sym typeface="+mn-lt"/>
                </a:rPr>
                <a:t>9</a:t>
              </a:r>
              <a:r>
                <a:rPr lang="zh-CN" altLang="en-US" sz="1200" dirty="0">
                  <a:solidFill>
                    <a:schemeClr val="tx1">
                      <a:lumMod val="85000"/>
                      <a:lumOff val="15000"/>
                    </a:schemeClr>
                  </a:solidFill>
                  <a:cs typeface="+mn-ea"/>
                  <a:sym typeface="+mn-lt"/>
                </a:rPr>
                <a:t>位。作者设设计了一种编码方法将</a:t>
              </a:r>
              <a:r>
                <a:rPr lang="en-US" altLang="zh-CN" sz="1200" dirty="0" err="1">
                  <a:solidFill>
                    <a:schemeClr val="tx1">
                      <a:lumMod val="85000"/>
                      <a:lumOff val="15000"/>
                    </a:schemeClr>
                  </a:solidFill>
                  <a:cs typeface="+mn-ea"/>
                  <a:sym typeface="+mn-lt"/>
                </a:rPr>
                <a:t>adc</a:t>
              </a:r>
              <a:r>
                <a:rPr lang="zh-CN" altLang="en-US" sz="1200" dirty="0">
                  <a:solidFill>
                    <a:schemeClr val="tx1">
                      <a:lumMod val="85000"/>
                      <a:lumOff val="15000"/>
                    </a:schemeClr>
                  </a:solidFill>
                  <a:cs typeface="+mn-ea"/>
                  <a:sym typeface="+mn-lt"/>
                </a:rPr>
                <a:t>的位数缩减至</a:t>
              </a:r>
              <a:r>
                <a:rPr lang="en-US" altLang="zh-CN" sz="1200" dirty="0">
                  <a:solidFill>
                    <a:schemeClr val="tx1">
                      <a:lumMod val="85000"/>
                      <a:lumOff val="15000"/>
                    </a:schemeClr>
                  </a:solidFill>
                  <a:cs typeface="+mn-ea"/>
                  <a:sym typeface="+mn-lt"/>
                </a:rPr>
                <a:t>8</a:t>
              </a:r>
              <a:r>
                <a:rPr lang="zh-CN" altLang="en-US" sz="1200" dirty="0">
                  <a:solidFill>
                    <a:schemeClr val="tx1">
                      <a:lumMod val="85000"/>
                      <a:lumOff val="15000"/>
                    </a:schemeClr>
                  </a:solidFill>
                  <a:cs typeface="+mn-ea"/>
                  <a:sym typeface="+mn-lt"/>
                </a:rPr>
                <a:t>位。</a:t>
              </a:r>
              <a:endParaRPr lang="en-US" altLang="zh-CN" sz="1200" dirty="0">
                <a:solidFill>
                  <a:schemeClr val="tx1">
                    <a:lumMod val="85000"/>
                    <a:lumOff val="15000"/>
                  </a:schemeClr>
                </a:solidFill>
                <a:cs typeface="+mn-ea"/>
                <a:sym typeface="+mn-lt"/>
              </a:endParaRPr>
            </a:p>
            <a:p>
              <a:pPr>
                <a:lnSpc>
                  <a:spcPct val="125000"/>
                </a:lnSpc>
              </a:pPr>
              <a:r>
                <a:rPr lang="zh-CN" altLang="en-US" sz="1200" dirty="0">
                  <a:solidFill>
                    <a:schemeClr val="tx1">
                      <a:lumMod val="85000"/>
                      <a:lumOff val="15000"/>
                    </a:schemeClr>
                  </a:solidFill>
                  <a:cs typeface="+mn-ea"/>
                  <a:sym typeface="+mn-lt"/>
                </a:rPr>
                <a:t>对于</a:t>
              </a:r>
              <a:r>
                <a:rPr lang="en-US" altLang="zh-CN" sz="1200" dirty="0">
                  <a:solidFill>
                    <a:schemeClr val="tx1">
                      <a:lumMod val="85000"/>
                      <a:lumOff val="15000"/>
                    </a:schemeClr>
                  </a:solidFill>
                  <a:cs typeface="+mn-ea"/>
                  <a:sym typeface="+mn-lt"/>
                </a:rPr>
                <a:t>2</a:t>
              </a:r>
              <a:r>
                <a:rPr lang="zh-CN" altLang="en-US" sz="1200" dirty="0">
                  <a:solidFill>
                    <a:schemeClr val="tx1">
                      <a:lumMod val="85000"/>
                      <a:lumOff val="15000"/>
                    </a:schemeClr>
                  </a:solidFill>
                  <a:cs typeface="+mn-ea"/>
                  <a:sym typeface="+mn-lt"/>
                </a:rPr>
                <a:t>位权重，如果其值较大，导致结果的</a:t>
              </a:r>
              <a:r>
                <a:rPr lang="en-US" altLang="zh-CN" sz="1200" dirty="0">
                  <a:solidFill>
                    <a:schemeClr val="tx1">
                      <a:lumMod val="85000"/>
                      <a:lumOff val="15000"/>
                    </a:schemeClr>
                  </a:solidFill>
                  <a:cs typeface="+mn-ea"/>
                  <a:sym typeface="+mn-lt"/>
                </a:rPr>
                <a:t>MSB</a:t>
              </a:r>
              <a:r>
                <a:rPr lang="zh-CN" altLang="en-US" sz="1200" dirty="0">
                  <a:solidFill>
                    <a:schemeClr val="tx1">
                      <a:lumMod val="85000"/>
                      <a:lumOff val="15000"/>
                    </a:schemeClr>
                  </a:solidFill>
                  <a:cs typeface="+mn-ea"/>
                  <a:sym typeface="+mn-lt"/>
                </a:rPr>
                <a:t>为</a:t>
              </a:r>
              <a:r>
                <a:rPr lang="en-US" altLang="zh-CN" sz="1200" dirty="0">
                  <a:solidFill>
                    <a:schemeClr val="tx1">
                      <a:lumMod val="85000"/>
                      <a:lumOff val="15000"/>
                    </a:schemeClr>
                  </a:solidFill>
                  <a:cs typeface="+mn-ea"/>
                  <a:sym typeface="+mn-lt"/>
                </a:rPr>
                <a:t>1</a:t>
              </a:r>
              <a:r>
                <a:rPr lang="zh-CN" altLang="en-US" sz="1200" dirty="0">
                  <a:solidFill>
                    <a:schemeClr val="tx1">
                      <a:lumMod val="85000"/>
                      <a:lumOff val="15000"/>
                    </a:schemeClr>
                  </a:solidFill>
                  <a:cs typeface="+mn-ea"/>
                  <a:sym typeface="+mn-lt"/>
                </a:rPr>
                <a:t>，那么我们以</a:t>
              </a:r>
              <a:endParaRPr lang="en-US" altLang="zh-CN" sz="1200" dirty="0">
                <a:solidFill>
                  <a:schemeClr val="tx1">
                    <a:lumMod val="85000"/>
                    <a:lumOff val="15000"/>
                  </a:schemeClr>
                </a:solidFill>
                <a:cs typeface="+mn-ea"/>
                <a:sym typeface="+mn-lt"/>
              </a:endParaRPr>
            </a:p>
            <a:p>
              <a:pPr>
                <a:lnSpc>
                  <a:spcPct val="125000"/>
                </a:lnSpc>
              </a:pPr>
              <a:r>
                <a:rPr lang="en-US" altLang="zh-CN" sz="1200" dirty="0" err="1">
                  <a:solidFill>
                    <a:schemeClr val="tx1">
                      <a:lumMod val="85000"/>
                      <a:lumOff val="15000"/>
                    </a:schemeClr>
                  </a:solidFill>
                  <a:cs typeface="+mn-ea"/>
                  <a:sym typeface="+mn-lt"/>
                </a:rPr>
                <a:t>Wf</a:t>
              </a:r>
              <a:r>
                <a:rPr lang="en-US" altLang="zh-CN" sz="1200" dirty="0">
                  <a:solidFill>
                    <a:schemeClr val="tx1">
                      <a:lumMod val="85000"/>
                      <a:lumOff val="15000"/>
                    </a:schemeClr>
                  </a:solidFill>
                  <a:cs typeface="+mn-ea"/>
                  <a:sym typeface="+mn-lt"/>
                </a:rPr>
                <a:t> = 2^w – 1 – W</a:t>
              </a:r>
              <a:r>
                <a:rPr lang="zh-CN" altLang="en-US" sz="1200" dirty="0">
                  <a:solidFill>
                    <a:schemeClr val="tx1">
                      <a:lumMod val="85000"/>
                      <a:lumOff val="15000"/>
                    </a:schemeClr>
                  </a:solidFill>
                  <a:cs typeface="+mn-ea"/>
                  <a:sym typeface="+mn-lt"/>
                </a:rPr>
                <a:t>形式保存，这样做保证了</a:t>
              </a:r>
              <a:r>
                <a:rPr lang="en-US" altLang="zh-CN" sz="1200" dirty="0">
                  <a:solidFill>
                    <a:schemeClr val="tx1">
                      <a:lumMod val="85000"/>
                      <a:lumOff val="15000"/>
                    </a:schemeClr>
                  </a:solidFill>
                  <a:cs typeface="+mn-ea"/>
                  <a:sym typeface="+mn-lt"/>
                </a:rPr>
                <a:t>MSB</a:t>
              </a:r>
              <a:r>
                <a:rPr lang="zh-CN" altLang="en-US" sz="1200" dirty="0">
                  <a:solidFill>
                    <a:schemeClr val="tx1">
                      <a:lumMod val="85000"/>
                      <a:lumOff val="15000"/>
                    </a:schemeClr>
                  </a:solidFill>
                  <a:cs typeface="+mn-ea"/>
                  <a:sym typeface="+mn-lt"/>
                </a:rPr>
                <a:t>为</a:t>
              </a:r>
              <a:r>
                <a:rPr lang="en-US" altLang="zh-CN" sz="1200" dirty="0">
                  <a:solidFill>
                    <a:schemeClr val="tx1">
                      <a:lumMod val="85000"/>
                      <a:lumOff val="15000"/>
                    </a:schemeClr>
                  </a:solidFill>
                  <a:cs typeface="+mn-ea"/>
                  <a:sym typeface="+mn-lt"/>
                </a:rPr>
                <a:t>0</a:t>
              </a:r>
              <a:r>
                <a:rPr lang="zh-CN" altLang="en-US" sz="1200" dirty="0">
                  <a:solidFill>
                    <a:schemeClr val="tx1">
                      <a:lumMod val="85000"/>
                      <a:lumOff val="15000"/>
                    </a:schemeClr>
                  </a:solidFill>
                  <a:cs typeface="+mn-ea"/>
                  <a:sym typeface="+mn-lt"/>
                </a:rPr>
                <a:t>从而减少了一位，并且根据公式我们可以得知，只用在</a:t>
              </a:r>
              <a:r>
                <a:rPr lang="en-US" altLang="zh-CN" sz="1200" dirty="0" err="1">
                  <a:solidFill>
                    <a:schemeClr val="tx1">
                      <a:lumMod val="85000"/>
                      <a:lumOff val="15000"/>
                    </a:schemeClr>
                  </a:solidFill>
                  <a:cs typeface="+mn-ea"/>
                  <a:sym typeface="+mn-lt"/>
                </a:rPr>
                <a:t>xb</a:t>
              </a:r>
              <a:r>
                <a:rPr lang="zh-CN" altLang="en-US" sz="1200" dirty="0">
                  <a:solidFill>
                    <a:schemeClr val="tx1">
                      <a:lumMod val="85000"/>
                      <a:lumOff val="15000"/>
                    </a:schemeClr>
                  </a:solidFill>
                  <a:cs typeface="+mn-ea"/>
                  <a:sym typeface="+mn-lt"/>
                </a:rPr>
                <a:t>最后加一列，保存输入为</a:t>
              </a:r>
              <a:r>
                <a:rPr lang="en-US" altLang="zh-CN" sz="1200" dirty="0">
                  <a:solidFill>
                    <a:schemeClr val="tx1">
                      <a:lumMod val="85000"/>
                      <a:lumOff val="15000"/>
                    </a:schemeClr>
                  </a:solidFill>
                  <a:cs typeface="+mn-ea"/>
                  <a:sym typeface="+mn-lt"/>
                </a:rPr>
                <a:t>1</a:t>
              </a:r>
              <a:r>
                <a:rPr lang="zh-CN" altLang="en-US" sz="1200" dirty="0">
                  <a:solidFill>
                    <a:schemeClr val="tx1">
                      <a:lumMod val="85000"/>
                      <a:lumOff val="15000"/>
                    </a:schemeClr>
                  </a:solidFill>
                  <a:cs typeface="+mn-ea"/>
                  <a:sym typeface="+mn-lt"/>
                </a:rPr>
                <a:t>的个数我们即可简单把结果转换回来。当然这需要一些额外开销：每列额外一位记录哪些列有编码。</a:t>
              </a:r>
            </a:p>
          </p:txBody>
        </p:sp>
        <p:sp>
          <p:nvSpPr>
            <p:cNvPr id="28" name="文本框 27">
              <a:extLst>
                <a:ext uri="{FF2B5EF4-FFF2-40B4-BE49-F238E27FC236}">
                  <a16:creationId xmlns:a16="http://schemas.microsoft.com/office/drawing/2014/main" id="{C127F949-85F6-4E05-99C6-84476692D9AD}"/>
                </a:ext>
              </a:extLst>
            </p:cNvPr>
            <p:cNvSpPr txBox="1"/>
            <p:nvPr/>
          </p:nvSpPr>
          <p:spPr>
            <a:xfrm>
              <a:off x="1961147" y="1737864"/>
              <a:ext cx="1575176" cy="338554"/>
            </a:xfrm>
            <a:prstGeom prst="rect">
              <a:avLst/>
            </a:prstGeom>
            <a:noFill/>
          </p:spPr>
          <p:txBody>
            <a:bodyPr wrap="square" rtlCol="0">
              <a:spAutoFit/>
            </a:bodyPr>
            <a:lstStyle/>
            <a:p>
              <a:pPr algn="r"/>
              <a:r>
                <a:rPr lang="en-US" altLang="zh-CN" sz="1600" b="1" dirty="0" err="1">
                  <a:solidFill>
                    <a:schemeClr val="tx1">
                      <a:lumMod val="85000"/>
                      <a:lumOff val="15000"/>
                    </a:schemeClr>
                  </a:solidFill>
                  <a:cs typeface="+mn-ea"/>
                  <a:sym typeface="+mn-lt"/>
                </a:rPr>
                <a:t>Adc</a:t>
              </a:r>
              <a:r>
                <a:rPr lang="zh-CN" altLang="en-US" sz="1600" b="1" dirty="0">
                  <a:solidFill>
                    <a:schemeClr val="tx1">
                      <a:lumMod val="85000"/>
                      <a:lumOff val="15000"/>
                    </a:schemeClr>
                  </a:solidFill>
                  <a:cs typeface="+mn-ea"/>
                  <a:sym typeface="+mn-lt"/>
                </a:rPr>
                <a:t>编码技术</a:t>
              </a:r>
            </a:p>
          </p:txBody>
        </p:sp>
      </p:grpSp>
      <p:pic>
        <p:nvPicPr>
          <p:cNvPr id="33" name="图片 32">
            <a:extLst>
              <a:ext uri="{FF2B5EF4-FFF2-40B4-BE49-F238E27FC236}">
                <a16:creationId xmlns:a16="http://schemas.microsoft.com/office/drawing/2014/main" id="{EE075C35-2034-418C-98A5-8541B96F560B}"/>
              </a:ext>
            </a:extLst>
          </p:cNvPr>
          <p:cNvPicPr>
            <a:picLocks noChangeAspect="1"/>
          </p:cNvPicPr>
          <p:nvPr/>
        </p:nvPicPr>
        <p:blipFill>
          <a:blip r:embed="rId8"/>
          <a:stretch>
            <a:fillRect/>
          </a:stretch>
        </p:blipFill>
        <p:spPr>
          <a:xfrm>
            <a:off x="335715" y="6155357"/>
            <a:ext cx="5126622" cy="530571"/>
          </a:xfrm>
          <a:prstGeom prst="rect">
            <a:avLst/>
          </a:prstGeom>
        </p:spPr>
      </p:pic>
    </p:spTree>
    <p:extLst>
      <p:ext uri="{BB962C8B-B14F-4D97-AF65-F5344CB8AC3E}">
        <p14:creationId xmlns:p14="http://schemas.microsoft.com/office/powerpoint/2010/main" val="1959498159"/>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horizontal)">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3262432" cy="461665"/>
          </a:xfrm>
          <a:prstGeom prst="rect">
            <a:avLst/>
          </a:prstGeom>
          <a:noFill/>
        </p:spPr>
        <p:txBody>
          <a:bodyPr wrap="none" rtlCol="0">
            <a:spAutoFit/>
          </a:bodyPr>
          <a:lstStyle/>
          <a:p>
            <a:r>
              <a:rPr lang="zh-CN" altLang="en-US" sz="2400" b="1" dirty="0">
                <a:solidFill>
                  <a:schemeClr val="tx1">
                    <a:lumMod val="85000"/>
                    <a:lumOff val="15000"/>
                  </a:schemeClr>
                </a:solidFill>
                <a:cs typeface="+mn-ea"/>
                <a:sym typeface="+mn-lt"/>
              </a:rPr>
              <a:t>其他数字组件流水线化</a:t>
            </a: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sp>
        <p:nvSpPr>
          <p:cNvPr id="16" name="Text Placeholder 4">
            <a:extLst>
              <a:ext uri="{FF2B5EF4-FFF2-40B4-BE49-F238E27FC236}">
                <a16:creationId xmlns:a16="http://schemas.microsoft.com/office/drawing/2014/main" id="{48CD1DCF-B812-4C2A-B1AE-259505631F53}"/>
              </a:ext>
            </a:extLst>
          </p:cNvPr>
          <p:cNvSpPr>
            <a:spLocks noGrp="1"/>
          </p:cNvSpPr>
          <p:nvPr/>
        </p:nvSpPr>
        <p:spPr>
          <a:xfrm>
            <a:off x="1102225" y="4334041"/>
            <a:ext cx="10189411" cy="2156995"/>
          </a:xfrm>
          <a:prstGeom prst="rect">
            <a:avLst/>
          </a:prstGeom>
        </p:spPr>
        <p:txBody>
          <a:bodyPr vert="horz" lIns="0" tIns="0" rIns="0" bIns="0" anchor="t"/>
          <a:lstStyle>
            <a:lvl1pPr marL="0" indent="0" algn="ctr" defTabSz="404495" rtl="0" eaLnBrk="1" latinLnBrk="0" hangingPunct="1">
              <a:lnSpc>
                <a:spcPct val="130000"/>
              </a:lnSpc>
              <a:spcBef>
                <a:spcPct val="20000"/>
              </a:spcBef>
              <a:buFont typeface="Arial" panose="020B0604020202020204"/>
              <a:buNone/>
              <a:defRPr sz="1200" kern="1200">
                <a:solidFill>
                  <a:schemeClr val="tx1">
                    <a:lumMod val="50000"/>
                    <a:lumOff val="50000"/>
                  </a:schemeClr>
                </a:solidFill>
                <a:latin typeface="Lato Regular"/>
                <a:ea typeface="+mn-ea"/>
                <a:cs typeface="Lato Regular"/>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pPr algn="l">
              <a:lnSpc>
                <a:spcPts val="2000"/>
              </a:lnSpc>
              <a:spcBef>
                <a:spcPts val="1200"/>
              </a:spcBef>
            </a:pPr>
            <a:r>
              <a:rPr lang="zh-CN" altLang="en-US" dirty="0">
                <a:solidFill>
                  <a:schemeClr val="tx1">
                    <a:lumMod val="85000"/>
                    <a:lumOff val="15000"/>
                  </a:schemeClr>
                </a:solidFill>
                <a:latin typeface="+mn-lt"/>
                <a:cs typeface="+mn-ea"/>
                <a:sym typeface="+mn-lt"/>
              </a:rPr>
              <a:t>考虑图中的例子，输入是</a:t>
            </a:r>
            <a:r>
              <a:rPr lang="en-US" altLang="zh-CN" dirty="0">
                <a:solidFill>
                  <a:schemeClr val="tx1">
                    <a:lumMod val="85000"/>
                    <a:lumOff val="15000"/>
                  </a:schemeClr>
                </a:solidFill>
                <a:latin typeface="+mn-lt"/>
                <a:cs typeface="+mn-ea"/>
                <a:sym typeface="+mn-lt"/>
              </a:rPr>
              <a:t>16</a:t>
            </a:r>
            <a:r>
              <a:rPr lang="zh-CN" altLang="en-US" dirty="0">
                <a:solidFill>
                  <a:schemeClr val="tx1">
                    <a:lumMod val="85000"/>
                    <a:lumOff val="15000"/>
                  </a:schemeClr>
                </a:solidFill>
                <a:latin typeface="+mn-lt"/>
                <a:cs typeface="+mn-ea"/>
                <a:sym typeface="+mn-lt"/>
              </a:rPr>
              <a:t>层的特征图，第</a:t>
            </a:r>
            <a:r>
              <a:rPr lang="en-US" altLang="zh-CN" dirty="0" err="1">
                <a:solidFill>
                  <a:schemeClr val="tx1">
                    <a:lumMod val="85000"/>
                    <a:lumOff val="15000"/>
                  </a:schemeClr>
                </a:solidFill>
                <a:latin typeface="+mn-lt"/>
                <a:cs typeface="+mn-ea"/>
                <a:sym typeface="+mn-lt"/>
              </a:rPr>
              <a:t>i</a:t>
            </a:r>
            <a:r>
              <a:rPr lang="zh-CN" altLang="en-US" dirty="0">
                <a:solidFill>
                  <a:schemeClr val="tx1">
                    <a:lumMod val="85000"/>
                    <a:lumOff val="15000"/>
                  </a:schemeClr>
                </a:solidFill>
                <a:latin typeface="+mn-lt"/>
                <a:cs typeface="+mn-ea"/>
                <a:sym typeface="+mn-lt"/>
              </a:rPr>
              <a:t>层有</a:t>
            </a:r>
            <a:r>
              <a:rPr lang="en-US" altLang="zh-CN" dirty="0">
                <a:solidFill>
                  <a:schemeClr val="tx1">
                    <a:lumMod val="85000"/>
                    <a:lumOff val="15000"/>
                  </a:schemeClr>
                </a:solidFill>
                <a:latin typeface="+mn-lt"/>
                <a:cs typeface="+mn-ea"/>
                <a:sym typeface="+mn-lt"/>
              </a:rPr>
              <a:t>32</a:t>
            </a:r>
            <a:r>
              <a:rPr lang="zh-CN" altLang="en-US" dirty="0">
                <a:solidFill>
                  <a:schemeClr val="tx1">
                    <a:lumMod val="85000"/>
                    <a:lumOff val="15000"/>
                  </a:schemeClr>
                </a:solidFill>
                <a:latin typeface="+mn-lt"/>
                <a:cs typeface="+mn-ea"/>
                <a:sym typeface="+mn-lt"/>
              </a:rPr>
              <a:t>个</a:t>
            </a:r>
            <a:r>
              <a:rPr lang="en-US" altLang="zh-CN" dirty="0">
                <a:solidFill>
                  <a:schemeClr val="tx1">
                    <a:lumMod val="85000"/>
                    <a:lumOff val="15000"/>
                  </a:schemeClr>
                </a:solidFill>
                <a:latin typeface="+mn-lt"/>
                <a:cs typeface="+mn-ea"/>
                <a:sym typeface="+mn-lt"/>
              </a:rPr>
              <a:t>4x4x16</a:t>
            </a:r>
            <a:r>
              <a:rPr lang="zh-CN" altLang="en-US" dirty="0">
                <a:solidFill>
                  <a:schemeClr val="tx1">
                    <a:lumMod val="85000"/>
                    <a:lumOff val="15000"/>
                  </a:schemeClr>
                </a:solidFill>
                <a:latin typeface="+mn-lt"/>
                <a:cs typeface="+mn-ea"/>
                <a:sym typeface="+mn-lt"/>
              </a:rPr>
              <a:t>的卷积核，步长为</a:t>
            </a:r>
            <a:r>
              <a:rPr lang="en-US" altLang="zh-CN" dirty="0">
                <a:solidFill>
                  <a:schemeClr val="tx1">
                    <a:lumMod val="85000"/>
                    <a:lumOff val="15000"/>
                  </a:schemeClr>
                </a:solidFill>
                <a:latin typeface="+mn-lt"/>
                <a:cs typeface="+mn-ea"/>
                <a:sym typeface="+mn-lt"/>
              </a:rPr>
              <a:t>1x1</a:t>
            </a:r>
            <a:r>
              <a:rPr lang="zh-CN" altLang="en-US" dirty="0">
                <a:solidFill>
                  <a:schemeClr val="tx1">
                    <a:lumMod val="85000"/>
                    <a:lumOff val="15000"/>
                  </a:schemeClr>
                </a:solidFill>
                <a:latin typeface="+mn-lt"/>
                <a:cs typeface="+mn-ea"/>
                <a:sym typeface="+mn-lt"/>
              </a:rPr>
              <a:t>，第</a:t>
            </a:r>
            <a:r>
              <a:rPr lang="en-US" altLang="zh-CN" dirty="0">
                <a:solidFill>
                  <a:schemeClr val="tx1">
                    <a:lumMod val="85000"/>
                    <a:lumOff val="15000"/>
                  </a:schemeClr>
                </a:solidFill>
                <a:latin typeface="+mn-lt"/>
                <a:cs typeface="+mn-ea"/>
                <a:sym typeface="+mn-lt"/>
              </a:rPr>
              <a:t>i+1</a:t>
            </a:r>
            <a:r>
              <a:rPr lang="zh-CN" altLang="en-US" dirty="0">
                <a:solidFill>
                  <a:schemeClr val="tx1">
                    <a:lumMod val="85000"/>
                    <a:lumOff val="15000"/>
                  </a:schemeClr>
                </a:solidFill>
                <a:latin typeface="+mn-lt"/>
                <a:cs typeface="+mn-ea"/>
                <a:sym typeface="+mn-lt"/>
              </a:rPr>
              <a:t>层是</a:t>
            </a:r>
            <a:r>
              <a:rPr lang="en-US" altLang="zh-CN" dirty="0">
                <a:solidFill>
                  <a:schemeClr val="tx1">
                    <a:lumMod val="85000"/>
                    <a:lumOff val="15000"/>
                  </a:schemeClr>
                </a:solidFill>
                <a:latin typeface="+mn-lt"/>
                <a:cs typeface="+mn-ea"/>
                <a:sym typeface="+mn-lt"/>
              </a:rPr>
              <a:t>2x2</a:t>
            </a:r>
            <a:r>
              <a:rPr lang="zh-CN" altLang="en-US" dirty="0">
                <a:solidFill>
                  <a:schemeClr val="tx1">
                    <a:lumMod val="85000"/>
                    <a:lumOff val="15000"/>
                  </a:schemeClr>
                </a:solidFill>
                <a:latin typeface="+mn-lt"/>
                <a:cs typeface="+mn-ea"/>
                <a:sym typeface="+mn-lt"/>
              </a:rPr>
              <a:t>大小的最大池化层。所以我们需要把第</a:t>
            </a:r>
            <a:r>
              <a:rPr lang="en-US" altLang="zh-CN" dirty="0" err="1">
                <a:solidFill>
                  <a:schemeClr val="tx1">
                    <a:lumMod val="85000"/>
                    <a:lumOff val="15000"/>
                  </a:schemeClr>
                </a:solidFill>
                <a:latin typeface="+mn-lt"/>
                <a:cs typeface="+mn-ea"/>
                <a:sym typeface="+mn-lt"/>
              </a:rPr>
              <a:t>i</a:t>
            </a:r>
            <a:r>
              <a:rPr lang="zh-CN" altLang="en-US" dirty="0">
                <a:solidFill>
                  <a:schemeClr val="tx1">
                    <a:lumMod val="85000"/>
                    <a:lumOff val="15000"/>
                  </a:schemeClr>
                </a:solidFill>
                <a:latin typeface="+mn-lt"/>
                <a:cs typeface="+mn-ea"/>
                <a:sym typeface="+mn-lt"/>
              </a:rPr>
              <a:t>层映射到</a:t>
            </a:r>
            <a:r>
              <a:rPr lang="en-US" altLang="zh-CN" dirty="0">
                <a:solidFill>
                  <a:schemeClr val="tx1">
                    <a:lumMod val="85000"/>
                    <a:lumOff val="15000"/>
                  </a:schemeClr>
                </a:solidFill>
                <a:latin typeface="+mn-lt"/>
                <a:cs typeface="+mn-ea"/>
                <a:sym typeface="+mn-lt"/>
              </a:rPr>
              <a:t>4</a:t>
            </a:r>
            <a:r>
              <a:rPr lang="zh-CN" altLang="en-US" dirty="0">
                <a:solidFill>
                  <a:schemeClr val="tx1">
                    <a:lumMod val="85000"/>
                    <a:lumOff val="15000"/>
                  </a:schemeClr>
                </a:solidFill>
                <a:latin typeface="+mn-lt"/>
                <a:cs typeface="+mn-ea"/>
                <a:sym typeface="+mn-lt"/>
              </a:rPr>
              <a:t>个</a:t>
            </a:r>
            <a:r>
              <a:rPr lang="en-US" altLang="zh-CN" dirty="0" err="1">
                <a:solidFill>
                  <a:schemeClr val="tx1">
                    <a:lumMod val="85000"/>
                    <a:lumOff val="15000"/>
                  </a:schemeClr>
                </a:solidFill>
                <a:latin typeface="+mn-lt"/>
                <a:cs typeface="+mn-ea"/>
                <a:sym typeface="+mn-lt"/>
              </a:rPr>
              <a:t>xb</a:t>
            </a:r>
            <a:r>
              <a:rPr lang="zh-CN" altLang="en-US" dirty="0">
                <a:solidFill>
                  <a:schemeClr val="tx1">
                    <a:lumMod val="85000"/>
                    <a:lumOff val="15000"/>
                  </a:schemeClr>
                </a:solidFill>
                <a:latin typeface="+mn-lt"/>
                <a:cs typeface="+mn-ea"/>
                <a:sym typeface="+mn-lt"/>
              </a:rPr>
              <a:t>上</a:t>
            </a:r>
            <a:endParaRPr lang="en-US" altLang="zh-CN" dirty="0">
              <a:solidFill>
                <a:schemeClr val="tx1">
                  <a:lumMod val="85000"/>
                  <a:lumOff val="15000"/>
                </a:schemeClr>
              </a:solidFill>
              <a:latin typeface="+mn-lt"/>
              <a:cs typeface="+mn-ea"/>
              <a:sym typeface="+mn-lt"/>
            </a:endParaRPr>
          </a:p>
          <a:p>
            <a:pPr algn="l">
              <a:spcBef>
                <a:spcPts val="1200"/>
              </a:spcBef>
            </a:pPr>
            <a:r>
              <a:rPr lang="zh-CN" altLang="en-US" dirty="0">
                <a:solidFill>
                  <a:schemeClr val="tx1"/>
                </a:solidFill>
                <a:latin typeface="+mn-lt"/>
                <a:cs typeface="+mn-ea"/>
                <a:sym typeface="+mn-lt"/>
              </a:rPr>
              <a:t>整个流程为第一个周期</a:t>
            </a:r>
            <a:r>
              <a:rPr lang="en-US" altLang="zh-CN" dirty="0" err="1">
                <a:solidFill>
                  <a:schemeClr val="tx1"/>
                </a:solidFill>
                <a:latin typeface="+mn-lt"/>
                <a:cs typeface="+mn-ea"/>
                <a:sym typeface="+mn-lt"/>
              </a:rPr>
              <a:t>eDRAM</a:t>
            </a:r>
            <a:r>
              <a:rPr lang="zh-CN" altLang="en-US" dirty="0">
                <a:solidFill>
                  <a:schemeClr val="tx1"/>
                </a:solidFill>
                <a:latin typeface="+mn-lt"/>
                <a:cs typeface="+mn-ea"/>
                <a:sym typeface="+mn-lt"/>
              </a:rPr>
              <a:t>读取</a:t>
            </a:r>
            <a:r>
              <a:rPr lang="en-US" altLang="zh-CN" dirty="0">
                <a:solidFill>
                  <a:schemeClr val="tx1"/>
                </a:solidFill>
                <a:latin typeface="+mn-lt"/>
                <a:cs typeface="+mn-ea"/>
                <a:sym typeface="+mn-lt"/>
              </a:rPr>
              <a:t>i-1</a:t>
            </a:r>
            <a:r>
              <a:rPr lang="zh-CN" altLang="en-US" dirty="0">
                <a:solidFill>
                  <a:schemeClr val="tx1"/>
                </a:solidFill>
                <a:latin typeface="+mn-lt"/>
                <a:cs typeface="+mn-ea"/>
                <a:sym typeface="+mn-lt"/>
              </a:rPr>
              <a:t>层的</a:t>
            </a:r>
            <a:r>
              <a:rPr lang="en-US" altLang="zh-CN" dirty="0">
                <a:solidFill>
                  <a:schemeClr val="tx1"/>
                </a:solidFill>
                <a:latin typeface="+mn-lt"/>
                <a:cs typeface="+mn-ea"/>
                <a:sym typeface="+mn-lt"/>
              </a:rPr>
              <a:t>256</a:t>
            </a:r>
            <a:r>
              <a:rPr lang="zh-CN" altLang="en-US" dirty="0">
                <a:solidFill>
                  <a:schemeClr val="tx1"/>
                </a:solidFill>
                <a:latin typeface="+mn-lt"/>
                <a:cs typeface="+mn-ea"/>
                <a:sym typeface="+mn-lt"/>
              </a:rPr>
              <a:t>个输入并存入寄存器中（作者设计了</a:t>
            </a:r>
            <a:r>
              <a:rPr lang="en-US" altLang="zh-CN" dirty="0" err="1">
                <a:solidFill>
                  <a:schemeClr val="tx1"/>
                </a:solidFill>
                <a:latin typeface="+mn-lt"/>
                <a:cs typeface="+mn-ea"/>
                <a:sym typeface="+mn-lt"/>
              </a:rPr>
              <a:t>eDRAM</a:t>
            </a:r>
            <a:r>
              <a:rPr lang="zh-CN" altLang="en-US" dirty="0">
                <a:solidFill>
                  <a:schemeClr val="tx1"/>
                </a:solidFill>
                <a:latin typeface="+mn-lt"/>
                <a:cs typeface="+mn-ea"/>
                <a:sym typeface="+mn-lt"/>
              </a:rPr>
              <a:t>和共享总线保证可以做到），第</a:t>
            </a:r>
            <a:r>
              <a:rPr lang="en-US" altLang="zh-CN" dirty="0">
                <a:solidFill>
                  <a:schemeClr val="tx1"/>
                </a:solidFill>
                <a:latin typeface="+mn-lt"/>
                <a:cs typeface="+mn-ea"/>
                <a:sym typeface="+mn-lt"/>
              </a:rPr>
              <a:t>2</a:t>
            </a:r>
            <a:r>
              <a:rPr lang="zh-CN" altLang="en-US" dirty="0">
                <a:solidFill>
                  <a:schemeClr val="tx1"/>
                </a:solidFill>
                <a:latin typeface="+mn-lt"/>
                <a:cs typeface="+mn-ea"/>
                <a:sym typeface="+mn-lt"/>
              </a:rPr>
              <a:t>至</a:t>
            </a:r>
            <a:r>
              <a:rPr lang="en-US" altLang="zh-CN" dirty="0">
                <a:solidFill>
                  <a:schemeClr val="tx1"/>
                </a:solidFill>
                <a:latin typeface="+mn-lt"/>
                <a:cs typeface="+mn-ea"/>
                <a:sym typeface="+mn-lt"/>
              </a:rPr>
              <a:t>17</a:t>
            </a:r>
            <a:r>
              <a:rPr lang="zh-CN" altLang="en-US" dirty="0">
                <a:solidFill>
                  <a:schemeClr val="tx1"/>
                </a:solidFill>
                <a:latin typeface="+mn-lt"/>
                <a:cs typeface="+mn-ea"/>
                <a:sym typeface="+mn-lt"/>
              </a:rPr>
              <a:t>个周期每个周期计算一位并把结果保存到保持和采样电路，然后下一个周期把电路结果送到</a:t>
            </a:r>
            <a:r>
              <a:rPr lang="en-US" altLang="zh-CN" dirty="0">
                <a:solidFill>
                  <a:schemeClr val="tx1"/>
                </a:solidFill>
                <a:latin typeface="+mn-lt"/>
                <a:cs typeface="+mn-ea"/>
                <a:sym typeface="+mn-lt"/>
              </a:rPr>
              <a:t>ADC</a:t>
            </a:r>
            <a:r>
              <a:rPr lang="zh-CN" altLang="en-US" dirty="0">
                <a:solidFill>
                  <a:schemeClr val="tx1"/>
                </a:solidFill>
                <a:latin typeface="+mn-lt"/>
                <a:cs typeface="+mn-ea"/>
                <a:sym typeface="+mn-lt"/>
              </a:rPr>
              <a:t>，</a:t>
            </a:r>
            <a:r>
              <a:rPr lang="en-US" altLang="zh-CN" dirty="0" err="1">
                <a:solidFill>
                  <a:schemeClr val="tx1"/>
                </a:solidFill>
                <a:latin typeface="+mn-lt"/>
                <a:cs typeface="+mn-ea"/>
                <a:sym typeface="+mn-lt"/>
              </a:rPr>
              <a:t>adc</a:t>
            </a:r>
            <a:r>
              <a:rPr lang="zh-CN" altLang="en-US" dirty="0">
                <a:solidFill>
                  <a:schemeClr val="tx1"/>
                </a:solidFill>
                <a:latin typeface="+mn-lt"/>
                <a:cs typeface="+mn-ea"/>
                <a:sym typeface="+mn-lt"/>
              </a:rPr>
              <a:t>会把结果输入到</a:t>
            </a:r>
            <a:r>
              <a:rPr lang="en-US" altLang="zh-CN" dirty="0">
                <a:solidFill>
                  <a:schemeClr val="tx1"/>
                </a:solidFill>
                <a:latin typeface="+mn-lt"/>
                <a:cs typeface="+mn-ea"/>
                <a:sym typeface="+mn-lt"/>
              </a:rPr>
              <a:t>S+A</a:t>
            </a:r>
            <a:r>
              <a:rPr lang="zh-CN" altLang="en-US" dirty="0">
                <a:solidFill>
                  <a:schemeClr val="tx1"/>
                </a:solidFill>
                <a:latin typeface="+mn-lt"/>
                <a:cs typeface="+mn-ea"/>
                <a:sym typeface="+mn-lt"/>
              </a:rPr>
              <a:t>电路并写入输出寄存器（合并结果，此时</a:t>
            </a:r>
            <a:r>
              <a:rPr lang="en-US" altLang="zh-CN" dirty="0" err="1">
                <a:solidFill>
                  <a:schemeClr val="tx1"/>
                </a:solidFill>
                <a:latin typeface="+mn-lt"/>
                <a:cs typeface="+mn-ea"/>
                <a:sym typeface="+mn-lt"/>
              </a:rPr>
              <a:t>xbar</a:t>
            </a:r>
            <a:r>
              <a:rPr lang="zh-CN" altLang="en-US" dirty="0">
                <a:solidFill>
                  <a:schemeClr val="tx1"/>
                </a:solidFill>
                <a:latin typeface="+mn-lt"/>
                <a:cs typeface="+mn-ea"/>
                <a:sym typeface="+mn-lt"/>
              </a:rPr>
              <a:t>已经开始处理下一个输入）。然后在下一周期输入到</a:t>
            </a:r>
            <a:r>
              <a:rPr lang="en-US" altLang="zh-CN" dirty="0">
                <a:solidFill>
                  <a:schemeClr val="tx1"/>
                </a:solidFill>
                <a:latin typeface="+mn-lt"/>
                <a:cs typeface="+mn-ea"/>
                <a:sym typeface="+mn-lt"/>
              </a:rPr>
              <a:t>tile</a:t>
            </a:r>
            <a:r>
              <a:rPr lang="zh-CN" altLang="en-US" dirty="0">
                <a:solidFill>
                  <a:schemeClr val="tx1"/>
                </a:solidFill>
                <a:latin typeface="+mn-lt"/>
                <a:cs typeface="+mn-ea"/>
                <a:sym typeface="+mn-lt"/>
              </a:rPr>
              <a:t>的输出寄存器，下一周期把结果送入</a:t>
            </a:r>
            <a:r>
              <a:rPr lang="en-US" altLang="zh-CN" dirty="0" err="1">
                <a:solidFill>
                  <a:schemeClr val="tx1"/>
                </a:solidFill>
                <a:latin typeface="+mn-lt"/>
                <a:cs typeface="+mn-ea"/>
                <a:sym typeface="+mn-lt"/>
              </a:rPr>
              <a:t>sigmod</a:t>
            </a:r>
            <a:r>
              <a:rPr lang="zh-CN" altLang="en-US" dirty="0">
                <a:solidFill>
                  <a:schemeClr val="tx1"/>
                </a:solidFill>
                <a:latin typeface="+mn-lt"/>
                <a:cs typeface="+mn-ea"/>
                <a:sym typeface="+mn-lt"/>
              </a:rPr>
              <a:t>模块（来自</a:t>
            </a:r>
            <a:r>
              <a:rPr lang="en-US" altLang="zh-CN" dirty="0" err="1">
                <a:solidFill>
                  <a:schemeClr val="tx1"/>
                </a:solidFill>
                <a:latin typeface="+mn-lt"/>
                <a:cs typeface="+mn-ea"/>
                <a:sym typeface="+mn-lt"/>
              </a:rPr>
              <a:t>DaDianNao</a:t>
            </a:r>
            <a:r>
              <a:rPr lang="zh-CN" altLang="en-US" dirty="0">
                <a:solidFill>
                  <a:schemeClr val="tx1"/>
                </a:solidFill>
                <a:latin typeface="+mn-lt"/>
                <a:cs typeface="+mn-ea"/>
                <a:sym typeface="+mn-lt"/>
              </a:rPr>
              <a:t>），最后在第</a:t>
            </a:r>
            <a:r>
              <a:rPr lang="en-US" altLang="zh-CN" dirty="0">
                <a:solidFill>
                  <a:schemeClr val="tx1"/>
                </a:solidFill>
                <a:latin typeface="+mn-lt"/>
                <a:cs typeface="+mn-ea"/>
                <a:sym typeface="+mn-lt"/>
              </a:rPr>
              <a:t>22</a:t>
            </a:r>
            <a:r>
              <a:rPr lang="zh-CN" altLang="en-US" dirty="0">
                <a:solidFill>
                  <a:schemeClr val="tx1"/>
                </a:solidFill>
                <a:latin typeface="+mn-lt"/>
                <a:cs typeface="+mn-ea"/>
                <a:sym typeface="+mn-lt"/>
              </a:rPr>
              <a:t>个周期把输出写入</a:t>
            </a:r>
            <a:r>
              <a:rPr lang="en-US" altLang="zh-CN" dirty="0">
                <a:solidFill>
                  <a:schemeClr val="tx1"/>
                </a:solidFill>
                <a:latin typeface="+mn-lt"/>
                <a:cs typeface="+mn-ea"/>
                <a:sym typeface="+mn-lt"/>
              </a:rPr>
              <a:t>tile</a:t>
            </a:r>
            <a:r>
              <a:rPr lang="zh-CN" altLang="en-US" dirty="0">
                <a:solidFill>
                  <a:schemeClr val="tx1"/>
                </a:solidFill>
                <a:latin typeface="+mn-lt"/>
                <a:cs typeface="+mn-ea"/>
                <a:sym typeface="+mn-lt"/>
              </a:rPr>
              <a:t>的</a:t>
            </a:r>
            <a:r>
              <a:rPr lang="en-US" altLang="zh-CN" dirty="0" err="1">
                <a:solidFill>
                  <a:schemeClr val="tx1"/>
                </a:solidFill>
                <a:latin typeface="+mn-lt"/>
                <a:cs typeface="+mn-ea"/>
                <a:sym typeface="+mn-lt"/>
              </a:rPr>
              <a:t>eDRAM</a:t>
            </a:r>
            <a:r>
              <a:rPr lang="zh-CN" altLang="en-US" dirty="0">
                <a:solidFill>
                  <a:schemeClr val="tx1"/>
                </a:solidFill>
                <a:latin typeface="+mn-lt"/>
                <a:cs typeface="+mn-ea"/>
                <a:sym typeface="+mn-lt"/>
              </a:rPr>
              <a:t>中。如果考虑</a:t>
            </a:r>
            <a:r>
              <a:rPr lang="en-US" altLang="zh-CN" dirty="0">
                <a:solidFill>
                  <a:schemeClr val="tx1"/>
                </a:solidFill>
                <a:latin typeface="+mn-lt"/>
                <a:cs typeface="+mn-ea"/>
                <a:sym typeface="+mn-lt"/>
              </a:rPr>
              <a:t>max</a:t>
            </a:r>
            <a:r>
              <a:rPr lang="zh-CN" altLang="en-US" dirty="0">
                <a:solidFill>
                  <a:schemeClr val="tx1"/>
                </a:solidFill>
                <a:latin typeface="+mn-lt"/>
                <a:cs typeface="+mn-ea"/>
                <a:sym typeface="+mn-lt"/>
              </a:rPr>
              <a:t>层，那么如果第</a:t>
            </a:r>
            <a:r>
              <a:rPr lang="en-US" altLang="zh-CN" dirty="0" err="1">
                <a:solidFill>
                  <a:schemeClr val="tx1"/>
                </a:solidFill>
                <a:latin typeface="+mn-lt"/>
                <a:cs typeface="+mn-ea"/>
                <a:sym typeface="+mn-lt"/>
              </a:rPr>
              <a:t>i</a:t>
            </a:r>
            <a:r>
              <a:rPr lang="zh-CN" altLang="en-US" dirty="0">
                <a:solidFill>
                  <a:schemeClr val="tx1"/>
                </a:solidFill>
                <a:latin typeface="+mn-lt"/>
                <a:cs typeface="+mn-ea"/>
                <a:sym typeface="+mn-lt"/>
              </a:rPr>
              <a:t>层只映射一次，那么每</a:t>
            </a:r>
            <a:r>
              <a:rPr lang="en-US" altLang="zh-CN" dirty="0">
                <a:solidFill>
                  <a:schemeClr val="tx1"/>
                </a:solidFill>
                <a:latin typeface="+mn-lt"/>
                <a:cs typeface="+mn-ea"/>
                <a:sym typeface="+mn-lt"/>
              </a:rPr>
              <a:t>64</a:t>
            </a:r>
            <a:r>
              <a:rPr lang="zh-CN" altLang="en-US" dirty="0">
                <a:solidFill>
                  <a:schemeClr val="tx1"/>
                </a:solidFill>
                <a:latin typeface="+mn-lt"/>
                <a:cs typeface="+mn-ea"/>
                <a:sym typeface="+mn-lt"/>
              </a:rPr>
              <a:t>个周期才会执行一次</a:t>
            </a:r>
            <a:r>
              <a:rPr lang="en-US" altLang="zh-CN" dirty="0">
                <a:solidFill>
                  <a:schemeClr val="tx1"/>
                </a:solidFill>
                <a:latin typeface="+mn-lt"/>
                <a:cs typeface="+mn-ea"/>
                <a:sym typeface="+mn-lt"/>
              </a:rPr>
              <a:t>max</a:t>
            </a:r>
            <a:r>
              <a:rPr lang="zh-CN" altLang="en-US" dirty="0">
                <a:solidFill>
                  <a:schemeClr val="tx1"/>
                </a:solidFill>
                <a:latin typeface="+mn-lt"/>
                <a:cs typeface="+mn-ea"/>
                <a:sym typeface="+mn-lt"/>
              </a:rPr>
              <a:t>层，</a:t>
            </a:r>
            <a:r>
              <a:rPr lang="en-US" altLang="zh-CN" dirty="0">
                <a:solidFill>
                  <a:schemeClr val="tx1"/>
                </a:solidFill>
                <a:latin typeface="+mn-lt"/>
                <a:cs typeface="+mn-ea"/>
                <a:sym typeface="+mn-lt"/>
              </a:rPr>
              <a:t>max</a:t>
            </a:r>
            <a:r>
              <a:rPr lang="zh-CN" altLang="en-US" dirty="0">
                <a:solidFill>
                  <a:schemeClr val="tx1"/>
                </a:solidFill>
                <a:latin typeface="+mn-lt"/>
                <a:cs typeface="+mn-ea"/>
                <a:sym typeface="+mn-lt"/>
              </a:rPr>
              <a:t>层由比较器和寄存器组成，每次比较要以一个周期，所以一共是</a:t>
            </a:r>
            <a:r>
              <a:rPr lang="en-US" altLang="zh-CN" dirty="0">
                <a:solidFill>
                  <a:schemeClr val="tx1"/>
                </a:solidFill>
                <a:latin typeface="+mn-lt"/>
                <a:cs typeface="+mn-ea"/>
                <a:sym typeface="+mn-lt"/>
              </a:rPr>
              <a:t>4</a:t>
            </a:r>
            <a:r>
              <a:rPr lang="zh-CN" altLang="en-US" dirty="0">
                <a:solidFill>
                  <a:schemeClr val="tx1"/>
                </a:solidFill>
                <a:latin typeface="+mn-lt"/>
                <a:cs typeface="+mn-ea"/>
                <a:sym typeface="+mn-lt"/>
              </a:rPr>
              <a:t>个周期完成一个</a:t>
            </a:r>
            <a:r>
              <a:rPr lang="en-US" altLang="zh-CN" dirty="0">
                <a:solidFill>
                  <a:schemeClr val="tx1"/>
                </a:solidFill>
                <a:latin typeface="+mn-lt"/>
                <a:cs typeface="+mn-ea"/>
                <a:sym typeface="+mn-lt"/>
              </a:rPr>
              <a:t>max</a:t>
            </a:r>
            <a:r>
              <a:rPr lang="zh-CN" altLang="en-US" dirty="0">
                <a:solidFill>
                  <a:schemeClr val="tx1"/>
                </a:solidFill>
                <a:latin typeface="+mn-lt"/>
                <a:cs typeface="+mn-ea"/>
                <a:sym typeface="+mn-lt"/>
              </a:rPr>
              <a:t>操作。</a:t>
            </a:r>
            <a:endParaRPr lang="en-US" dirty="0">
              <a:solidFill>
                <a:schemeClr val="tx1"/>
              </a:solidFill>
              <a:latin typeface="+mn-lt"/>
              <a:cs typeface="+mn-ea"/>
              <a:sym typeface="+mn-lt"/>
            </a:endParaRPr>
          </a:p>
          <a:p>
            <a:pPr algn="ctr">
              <a:spcBef>
                <a:spcPts val="1200"/>
              </a:spcBef>
            </a:pPr>
            <a:endParaRPr lang="en-US" dirty="0">
              <a:solidFill>
                <a:schemeClr val="bg1">
                  <a:lumMod val="50000"/>
                </a:schemeClr>
              </a:solidFill>
              <a:latin typeface="+mn-lt"/>
              <a:cs typeface="+mn-ea"/>
              <a:sym typeface="+mn-lt"/>
            </a:endParaRPr>
          </a:p>
          <a:p>
            <a:pPr algn="ctr">
              <a:spcBef>
                <a:spcPts val="1200"/>
              </a:spcBef>
            </a:pPr>
            <a:endParaRPr dirty="0">
              <a:solidFill>
                <a:schemeClr val="bg1"/>
              </a:solidFill>
              <a:latin typeface="+mn-lt"/>
              <a:cs typeface="+mn-ea"/>
              <a:sym typeface="+mn-lt"/>
            </a:endParaRPr>
          </a:p>
        </p:txBody>
      </p:sp>
      <p:pic>
        <p:nvPicPr>
          <p:cNvPr id="6" name="图片 5">
            <a:extLst>
              <a:ext uri="{FF2B5EF4-FFF2-40B4-BE49-F238E27FC236}">
                <a16:creationId xmlns:a16="http://schemas.microsoft.com/office/drawing/2014/main" id="{5C1D6408-BD78-42EF-9EE9-FA788F3D4782}"/>
              </a:ext>
            </a:extLst>
          </p:cNvPr>
          <p:cNvPicPr>
            <a:picLocks noChangeAspect="1"/>
          </p:cNvPicPr>
          <p:nvPr/>
        </p:nvPicPr>
        <p:blipFill>
          <a:blip r:embed="rId5"/>
          <a:stretch>
            <a:fillRect/>
          </a:stretch>
        </p:blipFill>
        <p:spPr>
          <a:xfrm>
            <a:off x="2035342" y="803881"/>
            <a:ext cx="8121315" cy="3222775"/>
          </a:xfrm>
          <a:prstGeom prst="rect">
            <a:avLst/>
          </a:prstGeom>
        </p:spPr>
      </p:pic>
    </p:spTree>
    <p:extLst>
      <p:ext uri="{BB962C8B-B14F-4D97-AF65-F5344CB8AC3E}">
        <p14:creationId xmlns:p14="http://schemas.microsoft.com/office/powerpoint/2010/main" val="342149170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2" name="TextBox 2">
            <a:extLst>
              <a:ext uri="{FF2B5EF4-FFF2-40B4-BE49-F238E27FC236}">
                <a16:creationId xmlns:a16="http://schemas.microsoft.com/office/drawing/2014/main" id="{2BB8A6B4-0D8C-448A-9091-2F403D4F2600}"/>
              </a:ext>
            </a:extLst>
          </p:cNvPr>
          <p:cNvSpPr txBox="1"/>
          <p:nvPr/>
        </p:nvSpPr>
        <p:spPr>
          <a:xfrm>
            <a:off x="4656667" y="2374876"/>
            <a:ext cx="2878667" cy="748988"/>
          </a:xfrm>
          <a:prstGeom prst="rect">
            <a:avLst/>
          </a:prstGeom>
          <a:noFill/>
          <a:ln>
            <a:noFill/>
          </a:ln>
        </p:spPr>
        <p:txBody>
          <a:bodyPr wrap="square" rtlCol="0">
            <a:spAutoFit/>
          </a:bodyPr>
          <a:lstStyle/>
          <a:p>
            <a:pPr algn="ctr"/>
            <a:r>
              <a:rPr lang="en-US" altLang="zh-CN" sz="4267" dirty="0">
                <a:solidFill>
                  <a:schemeClr val="tx1">
                    <a:lumMod val="85000"/>
                    <a:lumOff val="15000"/>
                  </a:schemeClr>
                </a:solidFill>
                <a:cs typeface="+mn-ea"/>
                <a:sym typeface="+mn-lt"/>
              </a:rPr>
              <a:t>Part four</a:t>
            </a:r>
            <a:endParaRPr lang="zh-CN" altLang="en-US" sz="4267" dirty="0">
              <a:solidFill>
                <a:schemeClr val="tx1">
                  <a:lumMod val="85000"/>
                  <a:lumOff val="15000"/>
                </a:schemeClr>
              </a:solidFill>
              <a:cs typeface="+mn-ea"/>
              <a:sym typeface="+mn-lt"/>
            </a:endParaRPr>
          </a:p>
        </p:txBody>
      </p:sp>
      <p:sp>
        <p:nvSpPr>
          <p:cNvPr id="13" name="矩形 12">
            <a:extLst>
              <a:ext uri="{FF2B5EF4-FFF2-40B4-BE49-F238E27FC236}">
                <a16:creationId xmlns:a16="http://schemas.microsoft.com/office/drawing/2014/main" id="{6378F9A2-3233-4C93-B932-5622A2819F32}"/>
              </a:ext>
            </a:extLst>
          </p:cNvPr>
          <p:cNvSpPr/>
          <p:nvPr/>
        </p:nvSpPr>
        <p:spPr>
          <a:xfrm>
            <a:off x="3875314" y="3328789"/>
            <a:ext cx="4295964" cy="584775"/>
          </a:xfrm>
          <a:prstGeom prst="rect">
            <a:avLst/>
          </a:prstGeom>
          <a:ln>
            <a:noFill/>
          </a:ln>
        </p:spPr>
        <p:txBody>
          <a:bodyPr wrap="square">
            <a:spAutoFit/>
          </a:bodyPr>
          <a:lstStyle/>
          <a:p>
            <a:pPr algn="ctr"/>
            <a:r>
              <a:rPr lang="zh-CN" altLang="en-US" sz="3200" dirty="0">
                <a:cs typeface="+mn-ea"/>
                <a:sym typeface="+mn-lt"/>
              </a:rPr>
              <a:t>实验结果及结论</a:t>
            </a:r>
          </a:p>
        </p:txBody>
      </p:sp>
      <p:grpSp>
        <p:nvGrpSpPr>
          <p:cNvPr id="14" name="组合 13">
            <a:extLst>
              <a:ext uri="{FF2B5EF4-FFF2-40B4-BE49-F238E27FC236}">
                <a16:creationId xmlns:a16="http://schemas.microsoft.com/office/drawing/2014/main" id="{9FE8F68B-FFB7-4486-AF7C-12F5E61450AB}"/>
              </a:ext>
            </a:extLst>
          </p:cNvPr>
          <p:cNvGrpSpPr/>
          <p:nvPr/>
        </p:nvGrpSpPr>
        <p:grpSpPr>
          <a:xfrm>
            <a:off x="3875314" y="2749369"/>
            <a:ext cx="4295963" cy="871807"/>
            <a:chOff x="2906485" y="2062003"/>
            <a:chExt cx="3221971" cy="653859"/>
          </a:xfrm>
        </p:grpSpPr>
        <p:cxnSp>
          <p:nvCxnSpPr>
            <p:cNvPr id="15" name="肘形连接符 6">
              <a:extLst>
                <a:ext uri="{FF2B5EF4-FFF2-40B4-BE49-F238E27FC236}">
                  <a16:creationId xmlns:a16="http://schemas.microsoft.com/office/drawing/2014/main" id="{C03E744E-4F6B-43EF-A926-1E45B53CD71B}"/>
                </a:ext>
              </a:extLst>
            </p:cNvPr>
            <p:cNvCxnSpPr>
              <a:cxnSpLocks/>
              <a:stCxn id="12" idx="3"/>
              <a:endCxn id="13" idx="3"/>
            </p:cNvCxnSpPr>
            <p:nvPr/>
          </p:nvCxnSpPr>
          <p:spPr>
            <a:xfrm>
              <a:off x="5651498" y="2062003"/>
              <a:ext cx="476958" cy="653859"/>
            </a:xfrm>
            <a:prstGeom prst="bentConnector3">
              <a:avLst>
                <a:gd name="adj1" fmla="val 135947"/>
              </a:avLst>
            </a:prstGeom>
            <a:ln w="38100">
              <a:solidFill>
                <a:srgbClr val="19C5F0"/>
              </a:solidFill>
            </a:ln>
          </p:spPr>
          <p:style>
            <a:lnRef idx="1">
              <a:schemeClr val="accent1"/>
            </a:lnRef>
            <a:fillRef idx="0">
              <a:schemeClr val="accent1"/>
            </a:fillRef>
            <a:effectRef idx="0">
              <a:schemeClr val="accent1"/>
            </a:effectRef>
            <a:fontRef idx="minor">
              <a:schemeClr val="tx1"/>
            </a:fontRef>
          </p:style>
        </p:cxnSp>
        <p:cxnSp>
          <p:nvCxnSpPr>
            <p:cNvPr id="16" name="肘形连接符 7">
              <a:extLst>
                <a:ext uri="{FF2B5EF4-FFF2-40B4-BE49-F238E27FC236}">
                  <a16:creationId xmlns:a16="http://schemas.microsoft.com/office/drawing/2014/main" id="{87F6E6FF-1219-464B-B157-172F7BF6F061}"/>
                </a:ext>
              </a:extLst>
            </p:cNvPr>
            <p:cNvCxnSpPr>
              <a:cxnSpLocks/>
              <a:stCxn id="12" idx="1"/>
              <a:endCxn id="13" idx="1"/>
            </p:cNvCxnSpPr>
            <p:nvPr/>
          </p:nvCxnSpPr>
          <p:spPr>
            <a:xfrm rot="10800000" flipV="1">
              <a:off x="2906485" y="2062003"/>
              <a:ext cx="586014" cy="653859"/>
            </a:xfrm>
            <a:prstGeom prst="bentConnector3">
              <a:avLst>
                <a:gd name="adj1" fmla="val 129257"/>
              </a:avLst>
            </a:prstGeom>
            <a:ln w="38100">
              <a:solidFill>
                <a:srgbClr val="19C5F0"/>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53AC4788-3F4A-4E4B-857F-35F450D81F42}"/>
              </a:ext>
            </a:extLst>
          </p:cNvPr>
          <p:cNvCxnSpPr/>
          <p:nvPr/>
        </p:nvCxnSpPr>
        <p:spPr>
          <a:xfrm rot="960000" flipH="1">
            <a:off x="3558693" y="3814930"/>
            <a:ext cx="1053892" cy="105389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C2AEB3E-D168-4951-9DF1-3953040B88BA}"/>
              </a:ext>
            </a:extLst>
          </p:cNvPr>
          <p:cNvCxnSpPr/>
          <p:nvPr/>
        </p:nvCxnSpPr>
        <p:spPr>
          <a:xfrm flipH="1">
            <a:off x="2693439" y="3995056"/>
            <a:ext cx="2552199" cy="141470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2E1C8D2-6419-41F2-8E52-BF06B2A2A0BF}"/>
              </a:ext>
            </a:extLst>
          </p:cNvPr>
          <p:cNvCxnSpPr/>
          <p:nvPr/>
        </p:nvCxnSpPr>
        <p:spPr>
          <a:xfrm flipH="1">
            <a:off x="7388774" y="1213521"/>
            <a:ext cx="2233591" cy="12381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F873684-7C57-45B2-8906-DD31DBB9D411}"/>
              </a:ext>
            </a:extLst>
          </p:cNvPr>
          <p:cNvCxnSpPr/>
          <p:nvPr/>
        </p:nvCxnSpPr>
        <p:spPr>
          <a:xfrm flipH="1">
            <a:off x="7896201" y="2037813"/>
            <a:ext cx="893679" cy="49537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燕尾形 12">
            <a:extLst>
              <a:ext uri="{FF2B5EF4-FFF2-40B4-BE49-F238E27FC236}">
                <a16:creationId xmlns:a16="http://schemas.microsoft.com/office/drawing/2014/main" id="{37CA48BC-4121-4130-82EF-C5B7406CD88C}"/>
              </a:ext>
            </a:extLst>
          </p:cNvPr>
          <p:cNvSpPr/>
          <p:nvPr/>
        </p:nvSpPr>
        <p:spPr>
          <a:xfrm rot="5400000">
            <a:off x="5885978" y="5394218"/>
            <a:ext cx="420047" cy="690077"/>
          </a:xfrm>
          <a:prstGeom prst="chevron">
            <a:avLst>
              <a:gd name="adj" fmla="val 92744"/>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cs typeface="+mn-ea"/>
              <a:sym typeface="+mn-lt"/>
            </a:endParaRPr>
          </a:p>
        </p:txBody>
      </p:sp>
      <p:pic>
        <p:nvPicPr>
          <p:cNvPr id="23" name="图片 22">
            <a:extLst>
              <a:ext uri="{FF2B5EF4-FFF2-40B4-BE49-F238E27FC236}">
                <a16:creationId xmlns:a16="http://schemas.microsoft.com/office/drawing/2014/main" id="{A0642CE8-C0D4-42EC-B900-B2BA707358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41593"/>
            <a:ext cx="3043703" cy="3043703"/>
          </a:xfrm>
          <a:prstGeom prst="rect">
            <a:avLst/>
          </a:prstGeom>
        </p:spPr>
      </p:pic>
      <p:pic>
        <p:nvPicPr>
          <p:cNvPr id="24" name="图片 23">
            <a:extLst>
              <a:ext uri="{FF2B5EF4-FFF2-40B4-BE49-F238E27FC236}">
                <a16:creationId xmlns:a16="http://schemas.microsoft.com/office/drawing/2014/main" id="{B922A53F-8611-4FB9-A0A7-67591CC7DA2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388774" y="2552260"/>
            <a:ext cx="5715000" cy="5715000"/>
          </a:xfrm>
          <a:prstGeom prst="rect">
            <a:avLst/>
          </a:prstGeom>
        </p:spPr>
      </p:pic>
    </p:spTree>
    <p:extLst>
      <p:ext uri="{BB962C8B-B14F-4D97-AF65-F5344CB8AC3E}">
        <p14:creationId xmlns:p14="http://schemas.microsoft.com/office/powerpoint/2010/main" val="245005761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601"/>
                                        <p:tgtEl>
                                          <p:spTgt spid="19"/>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601"/>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601"/>
                                        <p:tgtEl>
                                          <p:spTgt spid="17"/>
                                        </p:tgtEl>
                                      </p:cBhvr>
                                    </p:animEffect>
                                  </p:childTnLst>
                                </p:cTn>
                              </p:par>
                              <p:par>
                                <p:cTn id="38" presetID="22" presetClass="entr" presetSubtype="2"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right)">
                                      <p:cBhvr>
                                        <p:cTn id="40" dur="601"/>
                                        <p:tgtEl>
                                          <p:spTgt spid="18"/>
                                        </p:tgtEl>
                                      </p:cBhvr>
                                    </p:animEffect>
                                  </p:childTnLst>
                                </p:cTn>
                              </p:par>
                            </p:childTnLst>
                          </p:cTn>
                        </p:par>
                        <p:par>
                          <p:cTn id="41" fill="hold">
                            <p:stCondLst>
                              <p:cond delay="2601"/>
                            </p:stCondLst>
                            <p:childTnLst>
                              <p:par>
                                <p:cTn id="42" presetID="22" presetClass="entr" presetSubtype="1"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60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1415772" cy="461665"/>
          </a:xfrm>
          <a:prstGeom prst="rect">
            <a:avLst/>
          </a:prstGeom>
          <a:noFill/>
        </p:spPr>
        <p:txBody>
          <a:bodyPr wrap="none" rtlCol="0">
            <a:spAutoFit/>
          </a:bodyPr>
          <a:lstStyle>
            <a:defPPr>
              <a:defRPr lang="zh-CN"/>
            </a:defPPr>
            <a:lvl1pPr>
              <a:defRPr sz="2400" b="1">
                <a:solidFill>
                  <a:schemeClr val="tx1">
                    <a:lumMod val="85000"/>
                    <a:lumOff val="15000"/>
                  </a:schemeClr>
                </a:solidFill>
                <a:latin typeface="+mn-ea"/>
              </a:defRPr>
            </a:lvl1pPr>
          </a:lstStyle>
          <a:p>
            <a:r>
              <a:rPr lang="zh-CN" altLang="en-US" dirty="0">
                <a:latin typeface="+mn-lt"/>
                <a:cs typeface="+mn-ea"/>
                <a:sym typeface="+mn-lt"/>
              </a:rPr>
              <a:t>评价指标</a:t>
            </a:r>
            <a:endParaRPr lang="en-US" altLang="zh-CN" dirty="0">
              <a:latin typeface="+mn-lt"/>
              <a:cs typeface="+mn-ea"/>
              <a:sym typeface="+mn-lt"/>
            </a:endParaRP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sp>
        <p:nvSpPr>
          <p:cNvPr id="13" name="Text Placeholder 4">
            <a:extLst>
              <a:ext uri="{FF2B5EF4-FFF2-40B4-BE49-F238E27FC236}">
                <a16:creationId xmlns:a16="http://schemas.microsoft.com/office/drawing/2014/main" id="{7244D555-BFDE-4029-B9DC-BD3064F358CE}"/>
              </a:ext>
            </a:extLst>
          </p:cNvPr>
          <p:cNvSpPr>
            <a:spLocks noGrp="1"/>
          </p:cNvSpPr>
          <p:nvPr/>
        </p:nvSpPr>
        <p:spPr>
          <a:xfrm>
            <a:off x="550523" y="4275622"/>
            <a:ext cx="5037455" cy="2177116"/>
          </a:xfrm>
          <a:prstGeom prst="rect">
            <a:avLst/>
          </a:prstGeom>
        </p:spPr>
        <p:txBody>
          <a:bodyPr vert="horz" lIns="0" tIns="0" rIns="0" bIns="0" anchor="t"/>
          <a:lstStyle>
            <a:lvl1pPr marL="0" indent="0" algn="ctr" defTabSz="404495" rtl="0" eaLnBrk="1" latinLnBrk="0" hangingPunct="1">
              <a:lnSpc>
                <a:spcPct val="130000"/>
              </a:lnSpc>
              <a:spcBef>
                <a:spcPct val="20000"/>
              </a:spcBef>
              <a:buFont typeface="Arial" panose="020B0604020202020204"/>
              <a:buNone/>
              <a:defRPr sz="1200" kern="1200">
                <a:solidFill>
                  <a:schemeClr val="tx1">
                    <a:lumMod val="50000"/>
                    <a:lumOff val="50000"/>
                  </a:schemeClr>
                </a:solidFill>
                <a:latin typeface="Lato Regular"/>
                <a:ea typeface="+mn-ea"/>
                <a:cs typeface="Lato Regular"/>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pPr algn="l"/>
            <a:r>
              <a:rPr lang="zh-CN" altLang="en-US" dirty="0">
                <a:solidFill>
                  <a:schemeClr val="tx1">
                    <a:lumMod val="85000"/>
                    <a:lumOff val="15000"/>
                  </a:schemeClr>
                </a:solidFill>
                <a:latin typeface="+mn-lt"/>
                <a:cs typeface="+mn-ea"/>
                <a:sym typeface="+mn-lt"/>
              </a:rPr>
              <a:t>之后讨论的基准都是按照评价指标的峰值的设置位基准。比如</a:t>
            </a:r>
            <a:r>
              <a:rPr lang="en-US" altLang="zh-CN" dirty="0">
                <a:solidFill>
                  <a:schemeClr val="tx1">
                    <a:lumMod val="85000"/>
                    <a:lumOff val="15000"/>
                  </a:schemeClr>
                </a:solidFill>
                <a:latin typeface="+mn-lt"/>
                <a:cs typeface="+mn-ea"/>
                <a:sym typeface="+mn-lt"/>
              </a:rPr>
              <a:t>ISAAC-CE</a:t>
            </a:r>
            <a:r>
              <a:rPr lang="zh-CN" altLang="en-US" dirty="0">
                <a:solidFill>
                  <a:schemeClr val="tx1">
                    <a:lumMod val="85000"/>
                    <a:lumOff val="15000"/>
                  </a:schemeClr>
                </a:solidFill>
                <a:latin typeface="+mn-lt"/>
                <a:cs typeface="+mn-ea"/>
                <a:sym typeface="+mn-lt"/>
              </a:rPr>
              <a:t>即一个</a:t>
            </a:r>
            <a:r>
              <a:rPr lang="en-US" altLang="zh-CN" dirty="0">
                <a:solidFill>
                  <a:schemeClr val="tx1">
                    <a:lumMod val="85000"/>
                    <a:lumOff val="15000"/>
                  </a:schemeClr>
                </a:solidFill>
                <a:latin typeface="+mn-lt"/>
                <a:cs typeface="+mn-ea"/>
                <a:sym typeface="+mn-lt"/>
              </a:rPr>
              <a:t>tile</a:t>
            </a:r>
            <a:r>
              <a:rPr lang="zh-CN" altLang="en-US" dirty="0">
                <a:solidFill>
                  <a:schemeClr val="tx1">
                    <a:lumMod val="85000"/>
                    <a:lumOff val="15000"/>
                  </a:schemeClr>
                </a:solidFill>
                <a:latin typeface="+mn-lt"/>
                <a:cs typeface="+mn-ea"/>
                <a:sym typeface="+mn-lt"/>
              </a:rPr>
              <a:t>上有</a:t>
            </a:r>
            <a:r>
              <a:rPr lang="en-US" altLang="zh-CN" dirty="0">
                <a:solidFill>
                  <a:schemeClr val="tx1">
                    <a:lumMod val="85000"/>
                    <a:lumOff val="15000"/>
                  </a:schemeClr>
                </a:solidFill>
                <a:latin typeface="+mn-lt"/>
                <a:cs typeface="+mn-ea"/>
                <a:sym typeface="+mn-lt"/>
              </a:rPr>
              <a:t>12</a:t>
            </a:r>
            <a:r>
              <a:rPr lang="zh-CN" altLang="en-US" dirty="0">
                <a:solidFill>
                  <a:schemeClr val="tx1">
                    <a:lumMod val="85000"/>
                    <a:lumOff val="15000"/>
                  </a:schemeClr>
                </a:solidFill>
                <a:latin typeface="+mn-lt"/>
                <a:cs typeface="+mn-ea"/>
                <a:sym typeface="+mn-lt"/>
              </a:rPr>
              <a:t>个</a:t>
            </a:r>
            <a:r>
              <a:rPr lang="en-US" altLang="zh-CN" dirty="0">
                <a:solidFill>
                  <a:schemeClr val="tx1">
                    <a:lumMod val="85000"/>
                    <a:lumOff val="15000"/>
                  </a:schemeClr>
                </a:solidFill>
                <a:latin typeface="+mn-lt"/>
                <a:cs typeface="+mn-ea"/>
                <a:sym typeface="+mn-lt"/>
              </a:rPr>
              <a:t>IMA</a:t>
            </a:r>
            <a:r>
              <a:rPr lang="zh-CN" altLang="en-US" dirty="0">
                <a:solidFill>
                  <a:schemeClr val="tx1">
                    <a:lumMod val="85000"/>
                    <a:lumOff val="15000"/>
                  </a:schemeClr>
                </a:solidFill>
                <a:latin typeface="+mn-lt"/>
                <a:cs typeface="+mn-ea"/>
                <a:sym typeface="+mn-lt"/>
              </a:rPr>
              <a:t>，每个</a:t>
            </a:r>
            <a:r>
              <a:rPr lang="en-US" altLang="zh-CN" dirty="0">
                <a:solidFill>
                  <a:schemeClr val="tx1">
                    <a:lumMod val="85000"/>
                    <a:lumOff val="15000"/>
                  </a:schemeClr>
                </a:solidFill>
                <a:latin typeface="+mn-lt"/>
                <a:cs typeface="+mn-ea"/>
                <a:sym typeface="+mn-lt"/>
              </a:rPr>
              <a:t>IMA</a:t>
            </a:r>
            <a:r>
              <a:rPr lang="zh-CN" altLang="en-US" dirty="0">
                <a:solidFill>
                  <a:schemeClr val="tx1">
                    <a:lumMod val="85000"/>
                    <a:lumOff val="15000"/>
                  </a:schemeClr>
                </a:solidFill>
                <a:latin typeface="+mn-lt"/>
                <a:cs typeface="+mn-ea"/>
                <a:sym typeface="+mn-lt"/>
              </a:rPr>
              <a:t>有</a:t>
            </a:r>
            <a:r>
              <a:rPr lang="en-US" altLang="zh-CN" dirty="0">
                <a:solidFill>
                  <a:schemeClr val="tx1">
                    <a:lumMod val="85000"/>
                    <a:lumOff val="15000"/>
                  </a:schemeClr>
                </a:solidFill>
                <a:latin typeface="+mn-lt"/>
                <a:cs typeface="+mn-ea"/>
                <a:sym typeface="+mn-lt"/>
              </a:rPr>
              <a:t>8</a:t>
            </a:r>
            <a:r>
              <a:rPr lang="zh-CN" altLang="en-US" dirty="0">
                <a:solidFill>
                  <a:schemeClr val="tx1">
                    <a:lumMod val="85000"/>
                    <a:lumOff val="15000"/>
                  </a:schemeClr>
                </a:solidFill>
                <a:latin typeface="+mn-lt"/>
                <a:cs typeface="+mn-ea"/>
                <a:sym typeface="+mn-lt"/>
              </a:rPr>
              <a:t>个</a:t>
            </a:r>
            <a:r>
              <a:rPr lang="en-US" altLang="zh-CN" dirty="0" err="1">
                <a:solidFill>
                  <a:schemeClr val="tx1">
                    <a:lumMod val="85000"/>
                    <a:lumOff val="15000"/>
                  </a:schemeClr>
                </a:solidFill>
                <a:latin typeface="+mn-lt"/>
                <a:cs typeface="+mn-ea"/>
                <a:sym typeface="+mn-lt"/>
              </a:rPr>
              <a:t>xb</a:t>
            </a:r>
            <a:r>
              <a:rPr lang="zh-CN" altLang="en-US" dirty="0">
                <a:solidFill>
                  <a:schemeClr val="tx1">
                    <a:lumMod val="85000"/>
                    <a:lumOff val="15000"/>
                  </a:schemeClr>
                </a:solidFill>
                <a:latin typeface="+mn-lt"/>
                <a:cs typeface="+mn-ea"/>
                <a:sym typeface="+mn-lt"/>
              </a:rPr>
              <a:t>，</a:t>
            </a:r>
            <a:r>
              <a:rPr lang="en-US" altLang="zh-CN" dirty="0">
                <a:solidFill>
                  <a:schemeClr val="tx1">
                    <a:lumMod val="85000"/>
                    <a:lumOff val="15000"/>
                  </a:schemeClr>
                </a:solidFill>
                <a:latin typeface="+mn-lt"/>
                <a:cs typeface="+mn-ea"/>
                <a:sym typeface="+mn-lt"/>
              </a:rPr>
              <a:t>8</a:t>
            </a:r>
            <a:r>
              <a:rPr lang="zh-CN" altLang="en-US" dirty="0">
                <a:solidFill>
                  <a:schemeClr val="tx1">
                    <a:lumMod val="85000"/>
                    <a:lumOff val="15000"/>
                  </a:schemeClr>
                </a:solidFill>
                <a:latin typeface="+mn-lt"/>
                <a:cs typeface="+mn-ea"/>
                <a:sym typeface="+mn-lt"/>
              </a:rPr>
              <a:t>个</a:t>
            </a:r>
            <a:r>
              <a:rPr lang="en-US" altLang="zh-CN" dirty="0">
                <a:solidFill>
                  <a:schemeClr val="tx1">
                    <a:lumMod val="85000"/>
                    <a:lumOff val="15000"/>
                  </a:schemeClr>
                </a:solidFill>
                <a:latin typeface="+mn-lt"/>
                <a:cs typeface="+mn-ea"/>
                <a:sym typeface="+mn-lt"/>
              </a:rPr>
              <a:t>ADC</a:t>
            </a:r>
            <a:r>
              <a:rPr lang="zh-CN" altLang="en-US" dirty="0">
                <a:solidFill>
                  <a:schemeClr val="tx1">
                    <a:lumMod val="85000"/>
                    <a:lumOff val="15000"/>
                  </a:schemeClr>
                </a:solidFill>
                <a:latin typeface="+mn-lt"/>
                <a:cs typeface="+mn-ea"/>
                <a:sym typeface="+mn-lt"/>
              </a:rPr>
              <a:t>，每个</a:t>
            </a:r>
            <a:r>
              <a:rPr lang="en-US" altLang="zh-CN" dirty="0" err="1">
                <a:solidFill>
                  <a:schemeClr val="tx1">
                    <a:lumMod val="85000"/>
                    <a:lumOff val="15000"/>
                  </a:schemeClr>
                </a:solidFill>
                <a:latin typeface="+mn-lt"/>
                <a:cs typeface="+mn-ea"/>
                <a:sym typeface="+mn-lt"/>
              </a:rPr>
              <a:t>xb</a:t>
            </a:r>
            <a:r>
              <a:rPr lang="zh-CN" altLang="en-US" dirty="0">
                <a:solidFill>
                  <a:schemeClr val="tx1">
                    <a:lumMod val="85000"/>
                    <a:lumOff val="15000"/>
                  </a:schemeClr>
                </a:solidFill>
                <a:latin typeface="+mn-lt"/>
                <a:cs typeface="+mn-ea"/>
                <a:sym typeface="+mn-lt"/>
              </a:rPr>
              <a:t>为</a:t>
            </a:r>
            <a:r>
              <a:rPr lang="en-US" altLang="zh-CN" dirty="0">
                <a:solidFill>
                  <a:schemeClr val="tx1">
                    <a:lumMod val="85000"/>
                    <a:lumOff val="15000"/>
                  </a:schemeClr>
                </a:solidFill>
                <a:latin typeface="+mn-lt"/>
                <a:cs typeface="+mn-ea"/>
                <a:sym typeface="+mn-lt"/>
              </a:rPr>
              <a:t>128x128</a:t>
            </a:r>
            <a:r>
              <a:rPr lang="zh-CN" altLang="en-US" dirty="0">
                <a:solidFill>
                  <a:schemeClr val="tx1">
                    <a:lumMod val="85000"/>
                    <a:lumOff val="15000"/>
                  </a:schemeClr>
                </a:solidFill>
                <a:latin typeface="+mn-lt"/>
                <a:cs typeface="+mn-ea"/>
                <a:sym typeface="+mn-lt"/>
              </a:rPr>
              <a:t>。通过右图，我们可以发现如果追求能耗和计算效率，</a:t>
            </a:r>
            <a:r>
              <a:rPr lang="en-US" altLang="zh-CN" dirty="0">
                <a:solidFill>
                  <a:schemeClr val="tx1">
                    <a:lumMod val="85000"/>
                    <a:lumOff val="15000"/>
                  </a:schemeClr>
                </a:solidFill>
                <a:latin typeface="+mn-lt"/>
                <a:cs typeface="+mn-ea"/>
                <a:sym typeface="+mn-lt"/>
              </a:rPr>
              <a:t>ISAAC</a:t>
            </a:r>
            <a:r>
              <a:rPr lang="zh-CN" altLang="en-US" dirty="0">
                <a:solidFill>
                  <a:schemeClr val="tx1">
                    <a:lumMod val="85000"/>
                    <a:lumOff val="15000"/>
                  </a:schemeClr>
                </a:solidFill>
                <a:latin typeface="+mn-lt"/>
                <a:cs typeface="+mn-ea"/>
                <a:sym typeface="+mn-lt"/>
              </a:rPr>
              <a:t>具有相似的结果，即我们可以几乎同时取得最有计算效率和功耗效率。而如果追求存储效率则功耗和计算效率则没有那么让人满意，但是我们注意到</a:t>
            </a:r>
            <a:r>
              <a:rPr lang="en-US" altLang="zh-CN" dirty="0">
                <a:solidFill>
                  <a:schemeClr val="tx1"/>
                </a:solidFill>
              </a:rPr>
              <a:t>ISAAC-CE, ISAAC-PE, </a:t>
            </a:r>
            <a:r>
              <a:rPr lang="zh-CN" altLang="en-US" dirty="0">
                <a:solidFill>
                  <a:schemeClr val="tx1"/>
                </a:solidFill>
              </a:rPr>
              <a:t>和</a:t>
            </a:r>
            <a:r>
              <a:rPr lang="en-US" altLang="zh-CN" dirty="0">
                <a:solidFill>
                  <a:schemeClr val="tx1"/>
                </a:solidFill>
              </a:rPr>
              <a:t>ISAAC-SE </a:t>
            </a:r>
            <a:r>
              <a:rPr lang="zh-CN" altLang="en-US" dirty="0">
                <a:solidFill>
                  <a:schemeClr val="tx1"/>
                </a:solidFill>
              </a:rPr>
              <a:t>的</a:t>
            </a:r>
            <a:r>
              <a:rPr lang="en-US" altLang="zh-CN" dirty="0">
                <a:solidFill>
                  <a:schemeClr val="tx1"/>
                </a:solidFill>
              </a:rPr>
              <a:t>SE</a:t>
            </a:r>
            <a:r>
              <a:rPr lang="zh-CN" altLang="en-US" dirty="0">
                <a:solidFill>
                  <a:schemeClr val="tx1"/>
                </a:solidFill>
              </a:rPr>
              <a:t>值分别为</a:t>
            </a:r>
            <a:r>
              <a:rPr lang="en-US" altLang="zh-CN" dirty="0">
                <a:solidFill>
                  <a:schemeClr val="tx1"/>
                </a:solidFill>
              </a:rPr>
              <a:t>0.96 MB/mm2 , 1 MB/mm2, </a:t>
            </a:r>
            <a:r>
              <a:rPr lang="zh-CN" altLang="en-US" dirty="0">
                <a:solidFill>
                  <a:schemeClr val="tx1"/>
                </a:solidFill>
              </a:rPr>
              <a:t>以及</a:t>
            </a:r>
            <a:r>
              <a:rPr lang="en-US" altLang="zh-CN" dirty="0">
                <a:solidFill>
                  <a:schemeClr val="tx1"/>
                </a:solidFill>
              </a:rPr>
              <a:t>54.79 MB/mm2 </a:t>
            </a:r>
            <a:r>
              <a:rPr lang="zh-CN" altLang="en-US" dirty="0">
                <a:solidFill>
                  <a:schemeClr val="tx1"/>
                </a:solidFill>
              </a:rPr>
              <a:t>，这意味这</a:t>
            </a:r>
            <a:r>
              <a:rPr lang="en-US" altLang="zh-CN" dirty="0">
                <a:solidFill>
                  <a:schemeClr val="tx1"/>
                </a:solidFill>
              </a:rPr>
              <a:t>ISAAC-SE</a:t>
            </a:r>
            <a:r>
              <a:rPr lang="zh-CN" altLang="en-US" dirty="0">
                <a:solidFill>
                  <a:schemeClr val="tx1"/>
                </a:solidFill>
              </a:rPr>
              <a:t>可以用更少的芯片实现同一个网络，例如</a:t>
            </a:r>
            <a:r>
              <a:rPr lang="en-US" altLang="zh-CN" dirty="0">
                <a:solidFill>
                  <a:schemeClr val="tx1"/>
                </a:solidFill>
              </a:rPr>
              <a:t>ISAAC-SE</a:t>
            </a:r>
            <a:r>
              <a:rPr lang="zh-CN" altLang="en-US" dirty="0">
                <a:solidFill>
                  <a:schemeClr val="tx1"/>
                </a:solidFill>
              </a:rPr>
              <a:t>用一个就可以基准的</a:t>
            </a:r>
            <a:r>
              <a:rPr lang="en-US" altLang="zh-CN" dirty="0">
                <a:solidFill>
                  <a:schemeClr val="tx1"/>
                </a:solidFill>
              </a:rPr>
              <a:t>DNN</a:t>
            </a:r>
            <a:r>
              <a:rPr lang="zh-CN" altLang="en-US" dirty="0">
                <a:solidFill>
                  <a:schemeClr val="tx1"/>
                </a:solidFill>
              </a:rPr>
              <a:t>，但</a:t>
            </a:r>
            <a:r>
              <a:rPr lang="en-US" altLang="zh-CN" dirty="0">
                <a:solidFill>
                  <a:schemeClr val="tx1"/>
                </a:solidFill>
              </a:rPr>
              <a:t>ISAAC-CE</a:t>
            </a:r>
            <a:r>
              <a:rPr lang="zh-CN" altLang="en-US" dirty="0">
                <a:solidFill>
                  <a:schemeClr val="tx1"/>
                </a:solidFill>
              </a:rPr>
              <a:t>可能要</a:t>
            </a:r>
            <a:r>
              <a:rPr lang="en-US" altLang="zh-CN" dirty="0">
                <a:solidFill>
                  <a:schemeClr val="tx1"/>
                </a:solidFill>
              </a:rPr>
              <a:t>32</a:t>
            </a:r>
            <a:r>
              <a:rPr lang="zh-CN" altLang="en-US" dirty="0">
                <a:solidFill>
                  <a:schemeClr val="tx1"/>
                </a:solidFill>
              </a:rPr>
              <a:t>个</a:t>
            </a:r>
            <a:endParaRPr lang="en-US" dirty="0">
              <a:solidFill>
                <a:schemeClr val="tx1"/>
              </a:solidFill>
              <a:latin typeface="+mn-lt"/>
              <a:cs typeface="+mn-ea"/>
              <a:sym typeface="+mn-lt"/>
            </a:endParaRPr>
          </a:p>
          <a:p>
            <a:pPr algn="l">
              <a:spcBef>
                <a:spcPts val="1200"/>
              </a:spcBef>
            </a:pPr>
            <a:endParaRPr dirty="0">
              <a:solidFill>
                <a:schemeClr val="tx1">
                  <a:lumMod val="85000"/>
                  <a:lumOff val="15000"/>
                </a:schemeClr>
              </a:solidFill>
              <a:latin typeface="+mn-lt"/>
              <a:cs typeface="+mn-ea"/>
              <a:sym typeface="+mn-lt"/>
            </a:endParaRPr>
          </a:p>
        </p:txBody>
      </p:sp>
      <p:sp>
        <p:nvSpPr>
          <p:cNvPr id="18" name="文本框 17">
            <a:extLst>
              <a:ext uri="{FF2B5EF4-FFF2-40B4-BE49-F238E27FC236}">
                <a16:creationId xmlns:a16="http://schemas.microsoft.com/office/drawing/2014/main" id="{EA06D6EE-09FC-4F9B-A949-70A02C42D484}"/>
              </a:ext>
            </a:extLst>
          </p:cNvPr>
          <p:cNvSpPr txBox="1"/>
          <p:nvPr/>
        </p:nvSpPr>
        <p:spPr>
          <a:xfrm>
            <a:off x="489056" y="1398374"/>
            <a:ext cx="5606944" cy="2308324"/>
          </a:xfrm>
          <a:prstGeom prst="rect">
            <a:avLst/>
          </a:prstGeom>
          <a:noFill/>
        </p:spPr>
        <p:txBody>
          <a:bodyPr wrap="square">
            <a:spAutoFit/>
          </a:bodyPr>
          <a:lstStyle/>
          <a:p>
            <a:pPr marL="342900" indent="-342900">
              <a:buAutoNum type="arabicParenR"/>
            </a:pPr>
            <a:r>
              <a:rPr lang="en-US" altLang="zh-CN" sz="1800" dirty="0">
                <a:solidFill>
                  <a:srgbClr val="000000"/>
                </a:solidFill>
                <a:effectLst/>
                <a:latin typeface="NimbusRomNo9L-Medi"/>
              </a:rPr>
              <a:t>CE: </a:t>
            </a:r>
            <a:r>
              <a:rPr lang="zh-CN" altLang="en-US" sz="1800" dirty="0">
                <a:solidFill>
                  <a:srgbClr val="000000"/>
                </a:solidFill>
                <a:effectLst/>
                <a:latin typeface="NimbusRomNo9L-Regu"/>
              </a:rPr>
              <a:t>计算效率，表示为每秒每平方毫米执行</a:t>
            </a:r>
            <a:r>
              <a:rPr lang="en-US" altLang="zh-CN" sz="1800" dirty="0">
                <a:solidFill>
                  <a:srgbClr val="000000"/>
                </a:solidFill>
                <a:effectLst/>
                <a:latin typeface="NimbusRomNo9L-Regu"/>
              </a:rPr>
              <a:t>16</a:t>
            </a:r>
            <a:r>
              <a:rPr lang="zh-CN" altLang="en-US" dirty="0">
                <a:solidFill>
                  <a:srgbClr val="000000"/>
                </a:solidFill>
                <a:latin typeface="NimbusRomNo9L-Regu"/>
              </a:rPr>
              <a:t>位运算的次数</a:t>
            </a:r>
            <a:r>
              <a:rPr lang="en-US" altLang="zh-CN" sz="1800" dirty="0">
                <a:solidFill>
                  <a:srgbClr val="000000"/>
                </a:solidFill>
                <a:effectLst/>
                <a:latin typeface="NimbusRomNo9L-Regu"/>
              </a:rPr>
              <a:t>(</a:t>
            </a:r>
            <a:r>
              <a:rPr lang="en-US" altLang="zh-CN" sz="1800" dirty="0">
                <a:solidFill>
                  <a:srgbClr val="000000"/>
                </a:solidFill>
                <a:effectLst/>
                <a:latin typeface="CMMI10"/>
              </a:rPr>
              <a:t>GOP S/s </a:t>
            </a:r>
            <a:r>
              <a:rPr lang="en-US" altLang="zh-CN" sz="1800" dirty="0">
                <a:solidFill>
                  <a:srgbClr val="000000"/>
                </a:solidFill>
                <a:effectLst/>
                <a:latin typeface="CMSY10"/>
              </a:rPr>
              <a:t>× </a:t>
            </a:r>
            <a:r>
              <a:rPr lang="en-US" altLang="zh-CN" sz="1800" dirty="0">
                <a:solidFill>
                  <a:srgbClr val="000000"/>
                </a:solidFill>
                <a:effectLst/>
                <a:latin typeface="CMMI10"/>
              </a:rPr>
              <a:t>mm</a:t>
            </a:r>
            <a:r>
              <a:rPr lang="en-US" altLang="zh-CN" sz="800" dirty="0">
                <a:solidFill>
                  <a:srgbClr val="000000"/>
                </a:solidFill>
                <a:effectLst/>
                <a:latin typeface="CMR7"/>
              </a:rPr>
              <a:t>2 </a:t>
            </a:r>
            <a:r>
              <a:rPr lang="en-US" altLang="zh-CN" sz="1800" dirty="0">
                <a:solidFill>
                  <a:srgbClr val="000000"/>
                </a:solidFill>
                <a:effectLst/>
                <a:latin typeface="NimbusRomNo9L-Regu"/>
              </a:rPr>
              <a:t>)</a:t>
            </a:r>
          </a:p>
          <a:p>
            <a:r>
              <a:rPr lang="en-US" altLang="zh-CN" sz="1800" dirty="0">
                <a:solidFill>
                  <a:srgbClr val="000000"/>
                </a:solidFill>
                <a:effectLst/>
                <a:latin typeface="NimbusRomNo9L-Regu"/>
              </a:rPr>
              <a:t> </a:t>
            </a:r>
            <a:endParaRPr lang="en-US" altLang="zh-CN" dirty="0"/>
          </a:p>
          <a:p>
            <a:r>
              <a:rPr lang="en-US" altLang="zh-CN" sz="1800" dirty="0">
                <a:solidFill>
                  <a:srgbClr val="000000"/>
                </a:solidFill>
                <a:effectLst/>
                <a:latin typeface="NimbusRomNo9L-Regu"/>
              </a:rPr>
              <a:t>2) </a:t>
            </a:r>
            <a:r>
              <a:rPr lang="en-US" altLang="zh-CN" sz="1800" dirty="0">
                <a:solidFill>
                  <a:srgbClr val="000000"/>
                </a:solidFill>
                <a:effectLst/>
                <a:latin typeface="NimbusRomNo9L-Medi"/>
              </a:rPr>
              <a:t>PE: </a:t>
            </a:r>
            <a:r>
              <a:rPr lang="zh-CN" altLang="en-US" sz="1800" dirty="0">
                <a:solidFill>
                  <a:srgbClr val="000000"/>
                </a:solidFill>
                <a:effectLst/>
                <a:latin typeface="NimbusRomNo9L-Regu"/>
              </a:rPr>
              <a:t>功耗效率，表示为每瓦执行的</a:t>
            </a:r>
            <a:r>
              <a:rPr lang="en-US" altLang="zh-CN" sz="1800" dirty="0">
                <a:solidFill>
                  <a:srgbClr val="000000"/>
                </a:solidFill>
                <a:effectLst/>
                <a:latin typeface="NimbusRomNo9L-Regu"/>
              </a:rPr>
              <a:t>16</a:t>
            </a:r>
            <a:r>
              <a:rPr lang="zh-CN" altLang="en-US" sz="1800" dirty="0">
                <a:solidFill>
                  <a:srgbClr val="000000"/>
                </a:solidFill>
                <a:effectLst/>
                <a:latin typeface="NimbusRomNo9L-Regu"/>
              </a:rPr>
              <a:t>位运算次数</a:t>
            </a:r>
            <a:r>
              <a:rPr lang="en-US" altLang="zh-CN" dirty="0">
                <a:solidFill>
                  <a:srgbClr val="000000"/>
                </a:solidFill>
                <a:latin typeface="CMMI10"/>
              </a:rPr>
              <a:t>(</a:t>
            </a:r>
            <a:r>
              <a:rPr lang="en-US" altLang="zh-CN" sz="1800" dirty="0">
                <a:solidFill>
                  <a:srgbClr val="000000"/>
                </a:solidFill>
                <a:effectLst/>
                <a:latin typeface="CMMI10"/>
              </a:rPr>
              <a:t>GOP S/W</a:t>
            </a:r>
            <a:r>
              <a:rPr lang="en-US" altLang="zh-CN" dirty="0">
                <a:solidFill>
                  <a:srgbClr val="000000"/>
                </a:solidFill>
                <a:latin typeface="NimbusRomNo9L-Regu"/>
              </a:rPr>
              <a:t>)</a:t>
            </a:r>
          </a:p>
          <a:p>
            <a:endParaRPr lang="en-US" altLang="zh-CN" dirty="0"/>
          </a:p>
          <a:p>
            <a:r>
              <a:rPr lang="en-US" altLang="zh-CN" sz="1800" dirty="0">
                <a:solidFill>
                  <a:srgbClr val="000000"/>
                </a:solidFill>
                <a:effectLst/>
                <a:latin typeface="NimbusRomNo9L-Regu"/>
              </a:rPr>
              <a:t>3) </a:t>
            </a:r>
            <a:r>
              <a:rPr lang="en-US" altLang="zh-CN" sz="1800" dirty="0">
                <a:solidFill>
                  <a:srgbClr val="000000"/>
                </a:solidFill>
                <a:effectLst/>
                <a:latin typeface="NimbusRomNo9L-Medi"/>
              </a:rPr>
              <a:t>SE: </a:t>
            </a:r>
            <a:r>
              <a:rPr lang="zh-CN" altLang="en-US" sz="1800" dirty="0">
                <a:solidFill>
                  <a:srgbClr val="000000"/>
                </a:solidFill>
                <a:effectLst/>
                <a:latin typeface="NimbusRomNo9L-Regu"/>
              </a:rPr>
              <a:t>存储效率，表示为每平方毫米的权重的片上容量</a:t>
            </a:r>
            <a:r>
              <a:rPr lang="en-US" altLang="zh-CN" sz="1800" dirty="0">
                <a:solidFill>
                  <a:srgbClr val="000000"/>
                </a:solidFill>
                <a:effectLst/>
                <a:latin typeface="NimbusRomNo9L-Regu"/>
              </a:rPr>
              <a:t> (</a:t>
            </a:r>
            <a:r>
              <a:rPr lang="en-US" altLang="zh-CN" sz="1800" dirty="0">
                <a:solidFill>
                  <a:srgbClr val="000000"/>
                </a:solidFill>
                <a:effectLst/>
                <a:latin typeface="CMMI10"/>
              </a:rPr>
              <a:t>MB/mm</a:t>
            </a:r>
            <a:r>
              <a:rPr lang="en-US" altLang="zh-CN" sz="800" dirty="0">
                <a:solidFill>
                  <a:srgbClr val="000000"/>
                </a:solidFill>
                <a:effectLst/>
                <a:latin typeface="CMR7"/>
              </a:rPr>
              <a:t>2 </a:t>
            </a:r>
            <a:r>
              <a:rPr lang="en-US" altLang="zh-CN" sz="1800" dirty="0">
                <a:solidFill>
                  <a:srgbClr val="000000"/>
                </a:solidFill>
                <a:effectLst/>
                <a:latin typeface="NimbusRomNo9L-Regu"/>
              </a:rPr>
              <a:t>)</a:t>
            </a:r>
            <a:endParaRPr lang="zh-CN" altLang="en-US" dirty="0"/>
          </a:p>
        </p:txBody>
      </p:sp>
      <p:pic>
        <p:nvPicPr>
          <p:cNvPr id="20" name="图片 19">
            <a:extLst>
              <a:ext uri="{FF2B5EF4-FFF2-40B4-BE49-F238E27FC236}">
                <a16:creationId xmlns:a16="http://schemas.microsoft.com/office/drawing/2014/main" id="{21693D2C-36E7-4F94-855D-D161D8C0172F}"/>
              </a:ext>
            </a:extLst>
          </p:cNvPr>
          <p:cNvPicPr>
            <a:picLocks noChangeAspect="1"/>
          </p:cNvPicPr>
          <p:nvPr/>
        </p:nvPicPr>
        <p:blipFill>
          <a:blip r:embed="rId8"/>
          <a:stretch>
            <a:fillRect/>
          </a:stretch>
        </p:blipFill>
        <p:spPr>
          <a:xfrm>
            <a:off x="6542400" y="1286158"/>
            <a:ext cx="5099077" cy="3578690"/>
          </a:xfrm>
          <a:prstGeom prst="rect">
            <a:avLst/>
          </a:prstGeom>
        </p:spPr>
      </p:pic>
    </p:spTree>
    <p:extLst>
      <p:ext uri="{BB962C8B-B14F-4D97-AF65-F5344CB8AC3E}">
        <p14:creationId xmlns:p14="http://schemas.microsoft.com/office/powerpoint/2010/main" val="144320000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1107996" cy="461665"/>
          </a:xfrm>
          <a:prstGeom prst="rect">
            <a:avLst/>
          </a:prstGeom>
          <a:noFill/>
        </p:spPr>
        <p:txBody>
          <a:bodyPr wrap="none" rtlCol="0">
            <a:spAutoFit/>
          </a:bodyPr>
          <a:lstStyle>
            <a:defPPr>
              <a:defRPr lang="zh-CN"/>
            </a:defPPr>
            <a:lvl1pPr>
              <a:defRPr sz="2400" b="1">
                <a:solidFill>
                  <a:schemeClr val="tx1">
                    <a:lumMod val="85000"/>
                    <a:lumOff val="15000"/>
                  </a:schemeClr>
                </a:solidFill>
                <a:latin typeface="+mn-ea"/>
              </a:defRPr>
            </a:lvl1pPr>
          </a:lstStyle>
          <a:p>
            <a:r>
              <a:rPr lang="zh-CN" altLang="en-US" dirty="0">
                <a:latin typeface="+mn-lt"/>
                <a:cs typeface="+mn-ea"/>
                <a:sym typeface="+mn-lt"/>
              </a:rPr>
              <a:t>流水线</a:t>
            </a:r>
            <a:endParaRPr lang="en-US" altLang="zh-CN" dirty="0">
              <a:latin typeface="+mn-lt"/>
              <a:cs typeface="+mn-ea"/>
              <a:sym typeface="+mn-lt"/>
            </a:endParaRP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37794" y="4971668"/>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sp>
        <p:nvSpPr>
          <p:cNvPr id="53" name="Text Placeholder 4">
            <a:extLst>
              <a:ext uri="{FF2B5EF4-FFF2-40B4-BE49-F238E27FC236}">
                <a16:creationId xmlns:a16="http://schemas.microsoft.com/office/drawing/2014/main" id="{EAAC14E2-345C-40AB-9131-FC87959C9E3E}"/>
              </a:ext>
            </a:extLst>
          </p:cNvPr>
          <p:cNvSpPr>
            <a:spLocks noGrp="1"/>
          </p:cNvSpPr>
          <p:nvPr/>
        </p:nvSpPr>
        <p:spPr>
          <a:xfrm>
            <a:off x="717828" y="3099531"/>
            <a:ext cx="4774440" cy="2008747"/>
          </a:xfrm>
          <a:prstGeom prst="rect">
            <a:avLst/>
          </a:prstGeom>
        </p:spPr>
        <p:txBody>
          <a:bodyPr vert="horz" lIns="0" tIns="0" rIns="0" bIns="0" anchor="t"/>
          <a:lstStyle>
            <a:lvl1pPr marL="0" indent="0" algn="ctr" defTabSz="404495" rtl="0" eaLnBrk="1" latinLnBrk="0" hangingPunct="1">
              <a:lnSpc>
                <a:spcPct val="130000"/>
              </a:lnSpc>
              <a:spcBef>
                <a:spcPct val="20000"/>
              </a:spcBef>
              <a:buFont typeface="Arial" panose="020B0604020202020204"/>
              <a:buNone/>
              <a:defRPr sz="1200" kern="1200">
                <a:solidFill>
                  <a:schemeClr val="tx1">
                    <a:lumMod val="50000"/>
                    <a:lumOff val="50000"/>
                  </a:schemeClr>
                </a:solidFill>
                <a:latin typeface="Lato Regular"/>
                <a:ea typeface="+mn-ea"/>
                <a:cs typeface="Lato Regular"/>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pPr algn="l">
              <a:lnSpc>
                <a:spcPct val="125000"/>
              </a:lnSpc>
            </a:pPr>
            <a:r>
              <a:rPr lang="zh-CN" altLang="en-US" dirty="0">
                <a:solidFill>
                  <a:schemeClr val="tx1">
                    <a:lumMod val="85000"/>
                    <a:lumOff val="15000"/>
                  </a:schemeClr>
                </a:solidFill>
                <a:latin typeface="+mn-lt"/>
                <a:cs typeface="+mn-ea"/>
                <a:sym typeface="+mn-lt"/>
              </a:rPr>
              <a:t>如右图所示，没有使用流水线和使用流水线的差别如此明显，并且值得一提的是，注意到没有一个缓存需求大于</a:t>
            </a:r>
            <a:r>
              <a:rPr lang="en-US" altLang="zh-CN" dirty="0">
                <a:solidFill>
                  <a:schemeClr val="tx1">
                    <a:lumMod val="85000"/>
                    <a:lumOff val="15000"/>
                  </a:schemeClr>
                </a:solidFill>
                <a:latin typeface="+mn-lt"/>
                <a:cs typeface="+mn-ea"/>
                <a:sym typeface="+mn-lt"/>
              </a:rPr>
              <a:t>74KB</a:t>
            </a:r>
            <a:r>
              <a:rPr lang="zh-CN" altLang="en-US" dirty="0">
                <a:solidFill>
                  <a:schemeClr val="tx1">
                    <a:lumMod val="85000"/>
                    <a:lumOff val="15000"/>
                  </a:schemeClr>
                </a:solidFill>
                <a:latin typeface="+mn-lt"/>
                <a:cs typeface="+mn-ea"/>
                <a:sym typeface="+mn-lt"/>
              </a:rPr>
              <a:t>，而这最大层又需要多个</a:t>
            </a:r>
            <a:r>
              <a:rPr lang="en-US" altLang="zh-CN" dirty="0">
                <a:solidFill>
                  <a:schemeClr val="tx1">
                    <a:lumMod val="85000"/>
                    <a:lumOff val="15000"/>
                  </a:schemeClr>
                </a:solidFill>
                <a:latin typeface="+mn-lt"/>
                <a:cs typeface="+mn-ea"/>
                <a:sym typeface="+mn-lt"/>
              </a:rPr>
              <a:t>IMA</a:t>
            </a:r>
            <a:r>
              <a:rPr lang="zh-CN" altLang="en-US" dirty="0">
                <a:solidFill>
                  <a:schemeClr val="tx1">
                    <a:lumMod val="85000"/>
                    <a:lumOff val="15000"/>
                  </a:schemeClr>
                </a:solidFill>
                <a:latin typeface="+mn-lt"/>
                <a:cs typeface="+mn-ea"/>
                <a:sym typeface="+mn-lt"/>
              </a:rPr>
              <a:t>来映射，所以我们可以把</a:t>
            </a:r>
            <a:r>
              <a:rPr lang="en-US" altLang="zh-CN" dirty="0" err="1">
                <a:solidFill>
                  <a:schemeClr val="tx1">
                    <a:lumMod val="85000"/>
                    <a:lumOff val="15000"/>
                  </a:schemeClr>
                </a:solidFill>
                <a:latin typeface="+mn-lt"/>
                <a:cs typeface="+mn-ea"/>
                <a:sym typeface="+mn-lt"/>
              </a:rPr>
              <a:t>eDRAM</a:t>
            </a:r>
            <a:r>
              <a:rPr lang="zh-CN" altLang="en-US" dirty="0">
                <a:solidFill>
                  <a:schemeClr val="tx1">
                    <a:lumMod val="85000"/>
                    <a:lumOff val="15000"/>
                  </a:schemeClr>
                </a:solidFill>
                <a:latin typeface="+mn-lt"/>
                <a:cs typeface="+mn-ea"/>
                <a:sym typeface="+mn-lt"/>
              </a:rPr>
              <a:t>设为</a:t>
            </a:r>
            <a:r>
              <a:rPr lang="en-US" altLang="zh-CN" dirty="0">
                <a:solidFill>
                  <a:schemeClr val="tx1">
                    <a:lumMod val="85000"/>
                    <a:lumOff val="15000"/>
                  </a:schemeClr>
                </a:solidFill>
                <a:latin typeface="+mn-lt"/>
                <a:cs typeface="+mn-ea"/>
                <a:sym typeface="+mn-lt"/>
              </a:rPr>
              <a:t>64KB</a:t>
            </a:r>
            <a:r>
              <a:rPr lang="zh-CN" altLang="en-US" dirty="0">
                <a:solidFill>
                  <a:schemeClr val="tx1">
                    <a:lumMod val="85000"/>
                    <a:lumOff val="15000"/>
                  </a:schemeClr>
                </a:solidFill>
                <a:latin typeface="+mn-lt"/>
                <a:cs typeface="+mn-ea"/>
                <a:sym typeface="+mn-lt"/>
              </a:rPr>
              <a:t>，这也是本文中实现</a:t>
            </a:r>
            <a:r>
              <a:rPr lang="en-US" altLang="zh-CN" dirty="0">
                <a:solidFill>
                  <a:schemeClr val="tx1">
                    <a:lumMod val="85000"/>
                    <a:lumOff val="15000"/>
                  </a:schemeClr>
                </a:solidFill>
                <a:latin typeface="+mn-lt"/>
                <a:cs typeface="+mn-ea"/>
                <a:sym typeface="+mn-lt"/>
              </a:rPr>
              <a:t>ISAAC-CE</a:t>
            </a:r>
            <a:r>
              <a:rPr lang="zh-CN" altLang="en-US" dirty="0">
                <a:solidFill>
                  <a:schemeClr val="tx1">
                    <a:lumMod val="85000"/>
                    <a:lumOff val="15000"/>
                  </a:schemeClr>
                </a:solidFill>
                <a:latin typeface="+mn-lt"/>
                <a:cs typeface="+mn-ea"/>
                <a:sym typeface="+mn-lt"/>
              </a:rPr>
              <a:t>和</a:t>
            </a:r>
            <a:r>
              <a:rPr lang="en-US" altLang="zh-CN" dirty="0">
                <a:solidFill>
                  <a:schemeClr val="tx1">
                    <a:lumMod val="85000"/>
                    <a:lumOff val="15000"/>
                  </a:schemeClr>
                </a:solidFill>
                <a:latin typeface="+mn-lt"/>
                <a:cs typeface="+mn-ea"/>
                <a:sym typeface="+mn-lt"/>
              </a:rPr>
              <a:t>ISAAC-PE</a:t>
            </a:r>
            <a:r>
              <a:rPr lang="zh-CN" altLang="en-US" dirty="0">
                <a:solidFill>
                  <a:schemeClr val="tx1">
                    <a:lumMod val="85000"/>
                    <a:lumOff val="15000"/>
                  </a:schemeClr>
                </a:solidFill>
                <a:latin typeface="+mn-lt"/>
                <a:cs typeface="+mn-ea"/>
                <a:sym typeface="+mn-lt"/>
              </a:rPr>
              <a:t>如此高效的原因之一</a:t>
            </a:r>
            <a:endParaRPr lang="en-US" dirty="0">
              <a:solidFill>
                <a:schemeClr val="bg1">
                  <a:lumMod val="65000"/>
                </a:schemeClr>
              </a:solidFill>
              <a:latin typeface="+mn-lt"/>
              <a:cs typeface="+mn-ea"/>
              <a:sym typeface="+mn-lt"/>
            </a:endParaRPr>
          </a:p>
          <a:p>
            <a:pPr algn="l">
              <a:spcBef>
                <a:spcPts val="1200"/>
              </a:spcBef>
            </a:pPr>
            <a:endParaRPr lang="en-US" dirty="0">
              <a:solidFill>
                <a:schemeClr val="bg1">
                  <a:lumMod val="65000"/>
                </a:schemeClr>
              </a:solidFill>
              <a:latin typeface="+mn-lt"/>
              <a:cs typeface="+mn-ea"/>
              <a:sym typeface="+mn-lt"/>
            </a:endParaRPr>
          </a:p>
          <a:p>
            <a:pPr algn="l">
              <a:spcBef>
                <a:spcPts val="1200"/>
              </a:spcBef>
            </a:pPr>
            <a:endParaRPr lang="en-US" dirty="0">
              <a:solidFill>
                <a:schemeClr val="bg1">
                  <a:lumMod val="65000"/>
                </a:schemeClr>
              </a:solidFill>
              <a:latin typeface="+mn-lt"/>
              <a:cs typeface="+mn-ea"/>
              <a:sym typeface="+mn-lt"/>
            </a:endParaRPr>
          </a:p>
          <a:p>
            <a:pPr algn="l">
              <a:spcBef>
                <a:spcPts val="1200"/>
              </a:spcBef>
            </a:pPr>
            <a:endParaRPr dirty="0">
              <a:solidFill>
                <a:schemeClr val="bg1">
                  <a:lumMod val="65000"/>
                </a:schemeClr>
              </a:solidFill>
              <a:latin typeface="+mn-lt"/>
              <a:cs typeface="+mn-ea"/>
              <a:sym typeface="+mn-lt"/>
            </a:endParaRPr>
          </a:p>
        </p:txBody>
      </p:sp>
      <p:sp>
        <p:nvSpPr>
          <p:cNvPr id="54" name="文本框 53">
            <a:extLst>
              <a:ext uri="{FF2B5EF4-FFF2-40B4-BE49-F238E27FC236}">
                <a16:creationId xmlns:a16="http://schemas.microsoft.com/office/drawing/2014/main" id="{0C40EE65-49AB-4FD9-AB2C-16F3E5F057F6}"/>
              </a:ext>
            </a:extLst>
          </p:cNvPr>
          <p:cNvSpPr txBox="1"/>
          <p:nvPr/>
        </p:nvSpPr>
        <p:spPr>
          <a:xfrm>
            <a:off x="637540" y="2325121"/>
            <a:ext cx="3585544" cy="461665"/>
          </a:xfrm>
          <a:prstGeom prst="rect">
            <a:avLst/>
          </a:prstGeom>
          <a:noFill/>
        </p:spPr>
        <p:txBody>
          <a:bodyPr wrap="square" rtlCol="0">
            <a:spAutoFit/>
          </a:bodyPr>
          <a:lstStyle/>
          <a:p>
            <a:r>
              <a:rPr lang="zh-CN" altLang="en-US" sz="2400" dirty="0">
                <a:solidFill>
                  <a:srgbClr val="03D1E9"/>
                </a:solidFill>
                <a:cs typeface="+mn-ea"/>
                <a:sym typeface="+mn-lt"/>
              </a:rPr>
              <a:t>流水线可以减少缓存需求</a:t>
            </a:r>
          </a:p>
        </p:txBody>
      </p:sp>
      <p:cxnSp>
        <p:nvCxnSpPr>
          <p:cNvPr id="55" name="直接连接符 17">
            <a:extLst>
              <a:ext uri="{FF2B5EF4-FFF2-40B4-BE49-F238E27FC236}">
                <a16:creationId xmlns:a16="http://schemas.microsoft.com/office/drawing/2014/main" id="{440640D4-38DC-41B2-BA5A-FF78C9629D7A}"/>
              </a:ext>
            </a:extLst>
          </p:cNvPr>
          <p:cNvCxnSpPr/>
          <p:nvPr/>
        </p:nvCxnSpPr>
        <p:spPr>
          <a:xfrm>
            <a:off x="637540" y="2870586"/>
            <a:ext cx="3138805" cy="0"/>
          </a:xfrm>
          <a:prstGeom prst="line">
            <a:avLst/>
          </a:prstGeom>
          <a:ln w="9525" cmpd="sng">
            <a:solidFill>
              <a:srgbClr val="03D1E9"/>
            </a:solidFill>
            <a:prstDash val="soli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FDBC5799-D0C7-482C-B763-67A8AAA382D1}"/>
              </a:ext>
            </a:extLst>
          </p:cNvPr>
          <p:cNvPicPr>
            <a:picLocks noChangeAspect="1"/>
          </p:cNvPicPr>
          <p:nvPr/>
        </p:nvPicPr>
        <p:blipFill>
          <a:blip r:embed="rId8"/>
          <a:stretch>
            <a:fillRect/>
          </a:stretch>
        </p:blipFill>
        <p:spPr>
          <a:xfrm>
            <a:off x="6699734" y="1943524"/>
            <a:ext cx="3930852" cy="2857647"/>
          </a:xfrm>
          <a:prstGeom prst="rect">
            <a:avLst/>
          </a:prstGeom>
        </p:spPr>
      </p:pic>
    </p:spTree>
    <p:extLst>
      <p:ext uri="{BB962C8B-B14F-4D97-AF65-F5344CB8AC3E}">
        <p14:creationId xmlns:p14="http://schemas.microsoft.com/office/powerpoint/2010/main" val="339720710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par>
                          <p:cTn id="27" fill="hold">
                            <p:stCondLst>
                              <p:cond delay="2000"/>
                            </p:stCondLst>
                            <p:childTnLst>
                              <p:par>
                                <p:cTn id="28" presetID="14" presetClass="entr" presetSubtype="1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3"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1845120" cy="461665"/>
          </a:xfrm>
          <a:prstGeom prst="rect">
            <a:avLst/>
          </a:prstGeom>
          <a:noFill/>
        </p:spPr>
        <p:txBody>
          <a:bodyPr wrap="none" rtlCol="0">
            <a:spAutoFit/>
          </a:bodyPr>
          <a:lstStyle>
            <a:defPPr>
              <a:defRPr lang="zh-CN"/>
            </a:defPPr>
            <a:lvl1pPr>
              <a:defRPr sz="2400" b="1">
                <a:solidFill>
                  <a:schemeClr val="tx1">
                    <a:lumMod val="85000"/>
                    <a:lumOff val="15000"/>
                  </a:schemeClr>
                </a:solidFill>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lumMod val="85000"/>
                    <a:lumOff val="15000"/>
                  </a:prstClr>
                </a:solidFill>
                <a:latin typeface="微软雅黑" panose="020F0502020204030204"/>
                <a:ea typeface="微软雅黑"/>
                <a:cs typeface="+mn-ea"/>
                <a:sym typeface="+mn-lt"/>
              </a:rPr>
              <a:t>ADC</a:t>
            </a:r>
            <a:r>
              <a:rPr lang="zh-CN" altLang="en-US" dirty="0">
                <a:solidFill>
                  <a:prstClr val="black">
                    <a:lumMod val="85000"/>
                    <a:lumOff val="15000"/>
                  </a:prstClr>
                </a:solidFill>
                <a:latin typeface="微软雅黑" panose="020F0502020204030204"/>
                <a:ea typeface="微软雅黑"/>
                <a:cs typeface="+mn-ea"/>
                <a:sym typeface="+mn-lt"/>
              </a:rPr>
              <a:t>和</a:t>
            </a:r>
            <a:r>
              <a:rPr lang="en-US" altLang="zh-CN" dirty="0">
                <a:solidFill>
                  <a:prstClr val="black">
                    <a:lumMod val="85000"/>
                    <a:lumOff val="15000"/>
                  </a:prstClr>
                </a:solidFill>
                <a:latin typeface="微软雅黑" panose="020F0502020204030204"/>
                <a:ea typeface="微软雅黑"/>
                <a:cs typeface="+mn-ea"/>
                <a:sym typeface="+mn-lt"/>
              </a:rPr>
              <a:t>DAC</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F0502020204030204"/>
              <a:ea typeface="微软雅黑"/>
              <a:cs typeface="+mn-ea"/>
              <a:sym typeface="+mn-lt"/>
            </a:endParaRP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sp>
        <p:nvSpPr>
          <p:cNvPr id="53" name="Text Placeholder 4">
            <a:extLst>
              <a:ext uri="{FF2B5EF4-FFF2-40B4-BE49-F238E27FC236}">
                <a16:creationId xmlns:a16="http://schemas.microsoft.com/office/drawing/2014/main" id="{EAAC14E2-345C-40AB-9131-FC87959C9E3E}"/>
              </a:ext>
            </a:extLst>
          </p:cNvPr>
          <p:cNvSpPr>
            <a:spLocks noGrp="1"/>
          </p:cNvSpPr>
          <p:nvPr/>
        </p:nvSpPr>
        <p:spPr>
          <a:xfrm>
            <a:off x="717828" y="3099530"/>
            <a:ext cx="4774440" cy="2513199"/>
          </a:xfrm>
          <a:prstGeom prst="rect">
            <a:avLst/>
          </a:prstGeom>
        </p:spPr>
        <p:txBody>
          <a:bodyPr vert="horz" lIns="0" tIns="0" rIns="0" bIns="0" anchor="t"/>
          <a:lstStyle>
            <a:lvl1pPr marL="0" indent="0" algn="ctr" defTabSz="404495" rtl="0" eaLnBrk="1" latinLnBrk="0" hangingPunct="1">
              <a:lnSpc>
                <a:spcPct val="130000"/>
              </a:lnSpc>
              <a:spcBef>
                <a:spcPct val="20000"/>
              </a:spcBef>
              <a:buFont typeface="Arial" panose="020B0604020202020204"/>
              <a:buNone/>
              <a:defRPr sz="1200" kern="1200">
                <a:solidFill>
                  <a:schemeClr val="tx1">
                    <a:lumMod val="50000"/>
                    <a:lumOff val="50000"/>
                  </a:schemeClr>
                </a:solidFill>
                <a:latin typeface="Lato Regular"/>
                <a:ea typeface="+mn-ea"/>
                <a:cs typeface="Lato Regular"/>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pPr marL="0" marR="0" lvl="0" indent="0" algn="l" defTabSz="404495" rtl="0" eaLnBrk="1" fontAlgn="auto" latinLnBrk="0" hangingPunct="1">
              <a:lnSpc>
                <a:spcPct val="130000"/>
              </a:lnSpc>
              <a:spcBef>
                <a:spcPts val="1200"/>
              </a:spcBef>
              <a:spcAft>
                <a:spcPts val="0"/>
              </a:spcAft>
              <a:buClrTx/>
              <a:buSzTx/>
              <a:buFont typeface="Arial" panose="020B0604020202020204"/>
              <a:buNone/>
              <a:tabLst/>
              <a:defRPr/>
            </a:pPr>
            <a:r>
              <a:rPr kumimoji="0" lang="zh-CN" alt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对于</a:t>
            </a:r>
            <a:r>
              <a:rPr kumimoji="0" lang="en-US" altLang="zh-CN"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DAC</a:t>
            </a:r>
            <a:r>
              <a:rPr kumimoji="0" lang="zh-CN" alt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来说整体占据了</a:t>
            </a:r>
            <a:r>
              <a:rPr kumimoji="0" lang="en-US" altLang="zh-CN"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17%</a:t>
            </a:r>
            <a:r>
              <a:rPr kumimoji="0" lang="zh-CN" alt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的功耗，但这是</a:t>
            </a:r>
            <a:r>
              <a:rPr kumimoji="0" lang="en-US" altLang="zh-CN"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1</a:t>
            </a:r>
            <a:r>
              <a:rPr kumimoji="0" lang="zh-CN" alt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位</a:t>
            </a:r>
            <a:r>
              <a:rPr kumimoji="0" lang="en-US" altLang="zh-CN"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DAC</a:t>
            </a:r>
            <a:r>
              <a:rPr kumimoji="0" lang="zh-CN" alt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的数据，在论文中作者说明如果把</a:t>
            </a:r>
            <a:r>
              <a:rPr kumimoji="0" lang="en-US" altLang="zh-CN"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DAC</a:t>
            </a:r>
            <a:r>
              <a:rPr kumimoji="0" lang="zh-CN" alt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提升到两位，那么功耗和面积分别提升</a:t>
            </a:r>
            <a:r>
              <a:rPr kumimoji="0" lang="en-US" altLang="zh-CN"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63%</a:t>
            </a:r>
            <a:r>
              <a:rPr kumimoji="0" lang="zh-CN" alt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和</a:t>
            </a:r>
            <a:r>
              <a:rPr kumimoji="0" lang="en-US" altLang="zh-CN"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7%</a:t>
            </a:r>
            <a:r>
              <a:rPr kumimoji="0" lang="zh-CN" alt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rPr>
              <a:t>，但是却对吞吐率没有影响。</a:t>
            </a:r>
            <a:endParaRPr kumimoji="0" lang="en-US" altLang="zh-CN"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endParaRP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tabLst/>
              <a:defRPr/>
            </a:pPr>
            <a:r>
              <a:rPr lang="zh-CN" altLang="en-US" dirty="0">
                <a:solidFill>
                  <a:schemeClr val="tx1"/>
                </a:solidFill>
                <a:latin typeface="微软雅黑" panose="020F0502020204030204"/>
                <a:ea typeface="微软雅黑"/>
                <a:cs typeface="+mn-ea"/>
                <a:sym typeface="+mn-lt"/>
              </a:rPr>
              <a:t>对于</a:t>
            </a:r>
            <a:r>
              <a:rPr lang="en-US" altLang="zh-CN" dirty="0">
                <a:solidFill>
                  <a:schemeClr val="tx1"/>
                </a:solidFill>
                <a:latin typeface="微软雅黑" panose="020F0502020204030204"/>
                <a:ea typeface="微软雅黑"/>
                <a:cs typeface="+mn-ea"/>
                <a:sym typeface="+mn-lt"/>
              </a:rPr>
              <a:t>ADC</a:t>
            </a:r>
            <a:r>
              <a:rPr lang="zh-CN" altLang="en-US" dirty="0">
                <a:solidFill>
                  <a:schemeClr val="tx1"/>
                </a:solidFill>
                <a:latin typeface="微软雅黑" panose="020F0502020204030204"/>
                <a:ea typeface="微软雅黑"/>
                <a:cs typeface="+mn-ea"/>
                <a:sym typeface="+mn-lt"/>
              </a:rPr>
              <a:t>来说如果不使用编码方案，那么将需要</a:t>
            </a:r>
            <a:r>
              <a:rPr lang="en-US" altLang="zh-CN" dirty="0">
                <a:solidFill>
                  <a:schemeClr val="tx1"/>
                </a:solidFill>
                <a:latin typeface="微软雅黑" panose="020F0502020204030204"/>
                <a:ea typeface="微软雅黑"/>
                <a:cs typeface="+mn-ea"/>
                <a:sym typeface="+mn-lt"/>
              </a:rPr>
              <a:t>9</a:t>
            </a:r>
            <a:r>
              <a:rPr lang="zh-CN" altLang="en-US" dirty="0">
                <a:solidFill>
                  <a:schemeClr val="tx1"/>
                </a:solidFill>
                <a:latin typeface="微软雅黑" panose="020F0502020204030204"/>
                <a:ea typeface="微软雅黑"/>
                <a:cs typeface="+mn-ea"/>
                <a:sym typeface="+mn-lt"/>
              </a:rPr>
              <a:t>位</a:t>
            </a:r>
            <a:r>
              <a:rPr lang="en-US" altLang="zh-CN" dirty="0">
                <a:solidFill>
                  <a:schemeClr val="tx1"/>
                </a:solidFill>
                <a:latin typeface="微软雅黑" panose="020F0502020204030204"/>
                <a:ea typeface="微软雅黑"/>
                <a:cs typeface="+mn-ea"/>
                <a:sym typeface="+mn-lt"/>
              </a:rPr>
              <a:t>ADC</a:t>
            </a:r>
            <a:r>
              <a:rPr lang="zh-CN" altLang="en-US" dirty="0">
                <a:solidFill>
                  <a:schemeClr val="tx1"/>
                </a:solidFill>
                <a:latin typeface="微软雅黑" panose="020F0502020204030204"/>
                <a:ea typeface="微软雅黑"/>
                <a:cs typeface="+mn-ea"/>
                <a:sym typeface="+mn-lt"/>
              </a:rPr>
              <a:t>；从结果来说编码方案使</a:t>
            </a:r>
            <a:r>
              <a:rPr lang="en-US" altLang="zh-CN" dirty="0">
                <a:solidFill>
                  <a:schemeClr val="tx1"/>
                </a:solidFill>
                <a:latin typeface="微软雅黑" panose="020F0502020204030204"/>
                <a:ea typeface="微软雅黑"/>
                <a:cs typeface="+mn-ea"/>
                <a:sym typeface="+mn-lt"/>
              </a:rPr>
              <a:t>CE</a:t>
            </a:r>
            <a:r>
              <a:rPr lang="zh-CN" altLang="en-US" dirty="0">
                <a:solidFill>
                  <a:schemeClr val="tx1"/>
                </a:solidFill>
                <a:latin typeface="微软雅黑" panose="020F0502020204030204"/>
                <a:ea typeface="微软雅黑"/>
                <a:cs typeface="+mn-ea"/>
                <a:sym typeface="+mn-lt"/>
              </a:rPr>
              <a:t>和</a:t>
            </a:r>
            <a:r>
              <a:rPr lang="en-US" altLang="zh-CN" dirty="0">
                <a:solidFill>
                  <a:schemeClr val="tx1"/>
                </a:solidFill>
                <a:latin typeface="微软雅黑" panose="020F0502020204030204"/>
                <a:ea typeface="微软雅黑"/>
                <a:cs typeface="+mn-ea"/>
                <a:sym typeface="+mn-lt"/>
              </a:rPr>
              <a:t>PE</a:t>
            </a:r>
            <a:r>
              <a:rPr lang="zh-CN" altLang="en-US" dirty="0">
                <a:solidFill>
                  <a:schemeClr val="tx1"/>
                </a:solidFill>
                <a:latin typeface="微软雅黑" panose="020F0502020204030204"/>
                <a:ea typeface="微软雅黑"/>
                <a:cs typeface="+mn-ea"/>
                <a:sym typeface="+mn-lt"/>
              </a:rPr>
              <a:t>分别提高</a:t>
            </a:r>
            <a:r>
              <a:rPr lang="en-US" altLang="zh-CN" dirty="0">
                <a:solidFill>
                  <a:schemeClr val="tx1"/>
                </a:solidFill>
                <a:latin typeface="微软雅黑" panose="020F0502020204030204"/>
                <a:ea typeface="微软雅黑"/>
                <a:cs typeface="+mn-ea"/>
                <a:sym typeface="+mn-lt"/>
              </a:rPr>
              <a:t>50%</a:t>
            </a:r>
            <a:r>
              <a:rPr lang="zh-CN" altLang="en-US" dirty="0">
                <a:solidFill>
                  <a:schemeClr val="tx1"/>
                </a:solidFill>
                <a:latin typeface="微软雅黑" panose="020F0502020204030204"/>
                <a:ea typeface="微软雅黑"/>
                <a:cs typeface="+mn-ea"/>
                <a:sym typeface="+mn-lt"/>
              </a:rPr>
              <a:t>和</a:t>
            </a:r>
            <a:r>
              <a:rPr lang="en-US" altLang="zh-CN" dirty="0">
                <a:solidFill>
                  <a:schemeClr val="tx1"/>
                </a:solidFill>
                <a:latin typeface="微软雅黑" panose="020F0502020204030204"/>
                <a:ea typeface="微软雅黑"/>
                <a:cs typeface="+mn-ea"/>
                <a:sym typeface="+mn-lt"/>
              </a:rPr>
              <a:t>87%</a:t>
            </a:r>
            <a:r>
              <a:rPr lang="zh-CN" altLang="en-US" dirty="0">
                <a:solidFill>
                  <a:schemeClr val="tx1"/>
                </a:solidFill>
                <a:latin typeface="微软雅黑" panose="020F0502020204030204"/>
                <a:ea typeface="微软雅黑"/>
                <a:cs typeface="+mn-ea"/>
                <a:sym typeface="+mn-lt"/>
              </a:rPr>
              <a:t>，可见</a:t>
            </a:r>
            <a:r>
              <a:rPr lang="en-US" altLang="zh-CN" dirty="0">
                <a:solidFill>
                  <a:schemeClr val="tx1"/>
                </a:solidFill>
                <a:latin typeface="微软雅黑" panose="020F0502020204030204"/>
                <a:ea typeface="微软雅黑"/>
                <a:cs typeface="+mn-ea"/>
                <a:sym typeface="+mn-lt"/>
              </a:rPr>
              <a:t>1</a:t>
            </a:r>
            <a:r>
              <a:rPr lang="zh-CN" altLang="en-US" dirty="0">
                <a:solidFill>
                  <a:schemeClr val="tx1"/>
                </a:solidFill>
                <a:latin typeface="微软雅黑" panose="020F0502020204030204"/>
                <a:ea typeface="微软雅黑"/>
                <a:cs typeface="+mn-ea"/>
                <a:sym typeface="+mn-lt"/>
              </a:rPr>
              <a:t>位的提升也是巨大的。</a:t>
            </a:r>
            <a:endParaRPr lang="en-US" altLang="zh-CN" dirty="0">
              <a:solidFill>
                <a:schemeClr val="tx1"/>
              </a:solidFill>
              <a:latin typeface="微软雅黑" panose="020F0502020204030204"/>
              <a:ea typeface="微软雅黑"/>
              <a:cs typeface="+mn-ea"/>
              <a:sym typeface="+mn-lt"/>
            </a:endParaRP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tabLst/>
              <a:defRPr/>
            </a:pPr>
            <a:r>
              <a:rPr lang="zh-CN" altLang="en-US" dirty="0">
                <a:solidFill>
                  <a:schemeClr val="tx1"/>
                </a:solidFill>
                <a:latin typeface="微软雅黑" panose="020F0502020204030204"/>
                <a:ea typeface="微软雅黑"/>
                <a:cs typeface="+mn-ea"/>
                <a:sym typeface="+mn-lt"/>
              </a:rPr>
              <a:t>不过有一点作者在文中说的比较模糊是，</a:t>
            </a:r>
            <a:r>
              <a:rPr lang="en-US" altLang="zh-CN" dirty="0">
                <a:solidFill>
                  <a:schemeClr val="tx1"/>
                </a:solidFill>
                <a:latin typeface="微软雅黑" panose="020F0502020204030204"/>
                <a:ea typeface="微软雅黑"/>
                <a:cs typeface="+mn-ea"/>
                <a:sym typeface="+mn-lt"/>
              </a:rPr>
              <a:t>w</a:t>
            </a:r>
            <a:r>
              <a:rPr lang="zh-CN" altLang="en-US" dirty="0">
                <a:solidFill>
                  <a:schemeClr val="tx1"/>
                </a:solidFill>
                <a:latin typeface="微软雅黑" panose="020F0502020204030204"/>
                <a:ea typeface="微软雅黑"/>
                <a:cs typeface="+mn-ea"/>
                <a:sym typeface="+mn-lt"/>
              </a:rPr>
              <a:t>，</a:t>
            </a:r>
            <a:r>
              <a:rPr lang="en-US" altLang="zh-CN" dirty="0">
                <a:solidFill>
                  <a:schemeClr val="tx1"/>
                </a:solidFill>
                <a:latin typeface="微软雅黑" panose="020F0502020204030204"/>
                <a:ea typeface="微软雅黑"/>
                <a:cs typeface="+mn-ea"/>
                <a:sym typeface="+mn-lt"/>
              </a:rPr>
              <a:t>v</a:t>
            </a:r>
            <a:r>
              <a:rPr lang="zh-CN" altLang="en-US" dirty="0">
                <a:solidFill>
                  <a:schemeClr val="tx1"/>
                </a:solidFill>
                <a:latin typeface="微软雅黑" panose="020F0502020204030204"/>
                <a:ea typeface="微软雅黑"/>
                <a:cs typeface="+mn-ea"/>
                <a:sym typeface="+mn-lt"/>
              </a:rPr>
              <a:t>，</a:t>
            </a:r>
            <a:r>
              <a:rPr lang="en-US" altLang="zh-CN" dirty="0">
                <a:solidFill>
                  <a:schemeClr val="tx1"/>
                </a:solidFill>
                <a:latin typeface="微软雅黑" panose="020F0502020204030204"/>
                <a:ea typeface="微软雅黑"/>
                <a:cs typeface="+mn-ea"/>
                <a:sym typeface="+mn-lt"/>
              </a:rPr>
              <a:t>R</a:t>
            </a:r>
            <a:r>
              <a:rPr lang="zh-CN" altLang="en-US" dirty="0">
                <a:solidFill>
                  <a:schemeClr val="tx1"/>
                </a:solidFill>
                <a:latin typeface="微软雅黑" panose="020F0502020204030204"/>
                <a:ea typeface="微软雅黑"/>
                <a:cs typeface="+mn-ea"/>
                <a:sym typeface="+mn-lt"/>
              </a:rPr>
              <a:t>的选择是根据经验得来的。</a:t>
            </a:r>
            <a:endParaRPr lang="en-US" altLang="zh-CN" dirty="0">
              <a:solidFill>
                <a:schemeClr val="tx1"/>
              </a:solidFill>
              <a:latin typeface="微软雅黑" panose="020F0502020204030204"/>
              <a:ea typeface="微软雅黑"/>
              <a:cs typeface="+mn-ea"/>
              <a:sym typeface="+mn-lt"/>
            </a:endParaRP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tabLst/>
              <a:defRPr/>
            </a:pPr>
            <a:endParaRPr kumimoji="0" 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endParaRP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tabLst/>
              <a:defRPr/>
            </a:pPr>
            <a:endParaRPr kumimoji="0" lang="en-US" sz="1200" i="0" u="none" strike="noStrike" kern="1200" cap="none" spc="0" normalizeH="0" baseline="0" noProof="0" dirty="0">
              <a:ln>
                <a:noFill/>
              </a:ln>
              <a:solidFill>
                <a:schemeClr val="tx1"/>
              </a:solidFill>
              <a:effectLst/>
              <a:uLnTx/>
              <a:uFillTx/>
              <a:latin typeface="微软雅黑" panose="020F0502020204030204"/>
              <a:ea typeface="微软雅黑"/>
              <a:cs typeface="+mn-ea"/>
              <a:sym typeface="+mn-lt"/>
            </a:endParaRP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tabLst/>
              <a:defRPr/>
            </a:pPr>
            <a:endParaRPr kumimoji="0" lang="en-US" sz="1200" b="0" i="0" u="none" strike="noStrike" kern="1200" cap="none" spc="0" normalizeH="0" baseline="0" noProof="0" dirty="0">
              <a:ln>
                <a:noFill/>
              </a:ln>
              <a:solidFill>
                <a:prstClr val="white">
                  <a:lumMod val="65000"/>
                </a:prstClr>
              </a:solidFill>
              <a:effectLst/>
              <a:uLnTx/>
              <a:uFillTx/>
              <a:latin typeface="微软雅黑" panose="020F0502020204030204"/>
              <a:ea typeface="微软雅黑"/>
              <a:cs typeface="+mn-ea"/>
              <a:sym typeface="+mn-lt"/>
            </a:endParaRP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tabLst/>
              <a:defRPr/>
            </a:pPr>
            <a:endParaRPr kumimoji="0" sz="1200" b="0" i="0" u="none" strike="noStrike" kern="1200" cap="none" spc="0" normalizeH="0" baseline="0" noProof="0" dirty="0">
              <a:ln>
                <a:noFill/>
              </a:ln>
              <a:solidFill>
                <a:prstClr val="white">
                  <a:lumMod val="65000"/>
                </a:prstClr>
              </a:solidFill>
              <a:effectLst/>
              <a:uLnTx/>
              <a:uFillTx/>
              <a:latin typeface="微软雅黑" panose="020F0502020204030204"/>
              <a:ea typeface="微软雅黑"/>
              <a:cs typeface="+mn-ea"/>
              <a:sym typeface="+mn-lt"/>
            </a:endParaRPr>
          </a:p>
        </p:txBody>
      </p:sp>
      <p:sp>
        <p:nvSpPr>
          <p:cNvPr id="54" name="文本框 53">
            <a:extLst>
              <a:ext uri="{FF2B5EF4-FFF2-40B4-BE49-F238E27FC236}">
                <a16:creationId xmlns:a16="http://schemas.microsoft.com/office/drawing/2014/main" id="{0C40EE65-49AB-4FD9-AB2C-16F3E5F057F6}"/>
              </a:ext>
            </a:extLst>
          </p:cNvPr>
          <p:cNvSpPr txBox="1"/>
          <p:nvPr/>
        </p:nvSpPr>
        <p:spPr>
          <a:xfrm>
            <a:off x="637540" y="2325121"/>
            <a:ext cx="43584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3D1E9"/>
                </a:solidFill>
                <a:effectLst/>
                <a:uLnTx/>
                <a:uFillTx/>
                <a:latin typeface="微软雅黑" panose="020F0502020204030204"/>
                <a:ea typeface="微软雅黑"/>
                <a:cs typeface="+mn-ea"/>
                <a:sym typeface="+mn-lt"/>
              </a:rPr>
              <a:t>ADC</a:t>
            </a:r>
            <a:r>
              <a:rPr kumimoji="0" lang="zh-CN" altLang="en-US" sz="2400" b="0" i="0" u="none" strike="noStrike" kern="1200" cap="none" spc="0" normalizeH="0" baseline="0" noProof="0" dirty="0">
                <a:ln>
                  <a:noFill/>
                </a:ln>
                <a:solidFill>
                  <a:srgbClr val="03D1E9"/>
                </a:solidFill>
                <a:effectLst/>
                <a:uLnTx/>
                <a:uFillTx/>
                <a:latin typeface="微软雅黑" panose="020F0502020204030204"/>
                <a:ea typeface="微软雅黑"/>
                <a:cs typeface="+mn-ea"/>
                <a:sym typeface="+mn-lt"/>
              </a:rPr>
              <a:t>与</a:t>
            </a:r>
            <a:r>
              <a:rPr kumimoji="0" lang="en-US" altLang="zh-CN" sz="2400" b="0" i="0" u="none" strike="noStrike" kern="1200" cap="none" spc="0" normalizeH="0" baseline="0" noProof="0" dirty="0">
                <a:ln>
                  <a:noFill/>
                </a:ln>
                <a:solidFill>
                  <a:srgbClr val="03D1E9"/>
                </a:solidFill>
                <a:effectLst/>
                <a:uLnTx/>
                <a:uFillTx/>
                <a:latin typeface="微软雅黑" panose="020F0502020204030204"/>
                <a:ea typeface="微软雅黑"/>
                <a:cs typeface="+mn-ea"/>
                <a:sym typeface="+mn-lt"/>
              </a:rPr>
              <a:t>DAC</a:t>
            </a:r>
            <a:r>
              <a:rPr kumimoji="0" lang="zh-CN" altLang="en-US" sz="2400" b="0" i="0" u="none" strike="noStrike" kern="1200" cap="none" spc="0" normalizeH="0" baseline="0" noProof="0" dirty="0">
                <a:ln>
                  <a:noFill/>
                </a:ln>
                <a:solidFill>
                  <a:srgbClr val="03D1E9"/>
                </a:solidFill>
                <a:effectLst/>
                <a:uLnTx/>
                <a:uFillTx/>
                <a:latin typeface="微软雅黑" panose="020F0502020204030204"/>
                <a:ea typeface="微软雅黑"/>
                <a:cs typeface="+mn-ea"/>
                <a:sym typeface="+mn-lt"/>
              </a:rPr>
              <a:t>对整体的影响巨大</a:t>
            </a:r>
          </a:p>
        </p:txBody>
      </p:sp>
      <p:cxnSp>
        <p:nvCxnSpPr>
          <p:cNvPr id="55" name="直接连接符 17">
            <a:extLst>
              <a:ext uri="{FF2B5EF4-FFF2-40B4-BE49-F238E27FC236}">
                <a16:creationId xmlns:a16="http://schemas.microsoft.com/office/drawing/2014/main" id="{440640D4-38DC-41B2-BA5A-FF78C9629D7A}"/>
              </a:ext>
            </a:extLst>
          </p:cNvPr>
          <p:cNvCxnSpPr/>
          <p:nvPr/>
        </p:nvCxnSpPr>
        <p:spPr>
          <a:xfrm>
            <a:off x="637540" y="2870586"/>
            <a:ext cx="3138805" cy="0"/>
          </a:xfrm>
          <a:prstGeom prst="line">
            <a:avLst/>
          </a:prstGeom>
          <a:ln w="9525" cmpd="sng">
            <a:solidFill>
              <a:srgbClr val="03D1E9"/>
            </a:solidFill>
            <a:prstDash val="solid"/>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A30155FB-5A29-43A5-858A-BFBC9B9FD08B}"/>
              </a:ext>
            </a:extLst>
          </p:cNvPr>
          <p:cNvPicPr>
            <a:picLocks noChangeAspect="1"/>
          </p:cNvPicPr>
          <p:nvPr/>
        </p:nvPicPr>
        <p:blipFill>
          <a:blip r:embed="rId5"/>
          <a:stretch>
            <a:fillRect/>
          </a:stretch>
        </p:blipFill>
        <p:spPr>
          <a:xfrm>
            <a:off x="7289282" y="226812"/>
            <a:ext cx="4358459" cy="6404376"/>
          </a:xfrm>
          <a:prstGeom prst="rect">
            <a:avLst/>
          </a:prstGeom>
        </p:spPr>
      </p:pic>
    </p:spTree>
    <p:extLst>
      <p:ext uri="{BB962C8B-B14F-4D97-AF65-F5344CB8AC3E}">
        <p14:creationId xmlns:p14="http://schemas.microsoft.com/office/powerpoint/2010/main" val="101877399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par>
                          <p:cTn id="23" fill="hold">
                            <p:stCondLst>
                              <p:cond delay="1500"/>
                            </p:stCondLst>
                            <p:childTnLst>
                              <p:par>
                                <p:cTn id="24" presetID="14" presetClass="entr" presetSubtype="1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3"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2882520" cy="461665"/>
          </a:xfrm>
          <a:prstGeom prst="rect">
            <a:avLst/>
          </a:prstGeom>
          <a:noFill/>
        </p:spPr>
        <p:txBody>
          <a:bodyPr wrap="none" rtlCol="0">
            <a:spAutoFit/>
          </a:bodyPr>
          <a:lstStyle>
            <a:defPPr>
              <a:defRPr lang="zh-CN"/>
            </a:defPPr>
            <a:lvl1pPr>
              <a:defRPr sz="2400" b="1">
                <a:solidFill>
                  <a:schemeClr val="tx1">
                    <a:lumMod val="85000"/>
                    <a:lumOff val="15000"/>
                  </a:schemeClr>
                </a:solidFill>
                <a:latin typeface="+mn-ea"/>
              </a:defRPr>
            </a:lvl1pPr>
          </a:lstStyle>
          <a:p>
            <a:r>
              <a:rPr lang="zh-CN" altLang="en-US" dirty="0">
                <a:latin typeface="+mn-lt"/>
                <a:cs typeface="+mn-ea"/>
                <a:sym typeface="+mn-lt"/>
              </a:rPr>
              <a:t>与</a:t>
            </a:r>
            <a:r>
              <a:rPr lang="en-US" altLang="zh-CN" dirty="0" err="1">
                <a:latin typeface="+mn-lt"/>
                <a:cs typeface="+mn-ea"/>
                <a:sym typeface="+mn-lt"/>
              </a:rPr>
              <a:t>DaDianNao</a:t>
            </a:r>
            <a:r>
              <a:rPr lang="zh-CN" altLang="en-US" dirty="0">
                <a:latin typeface="+mn-lt"/>
                <a:cs typeface="+mn-ea"/>
                <a:sym typeface="+mn-lt"/>
              </a:rPr>
              <a:t>比较</a:t>
            </a:r>
            <a:endParaRPr lang="en-US" altLang="zh-CN" dirty="0">
              <a:latin typeface="+mn-lt"/>
              <a:cs typeface="+mn-ea"/>
              <a:sym typeface="+mn-lt"/>
            </a:endParaRP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sp>
        <p:nvSpPr>
          <p:cNvPr id="14" name="矩形 13">
            <a:extLst>
              <a:ext uri="{FF2B5EF4-FFF2-40B4-BE49-F238E27FC236}">
                <a16:creationId xmlns:a16="http://schemas.microsoft.com/office/drawing/2014/main" id="{FD25DD2E-C59E-4CB9-9AAB-AB45B29B7111}"/>
              </a:ext>
            </a:extLst>
          </p:cNvPr>
          <p:cNvSpPr/>
          <p:nvPr/>
        </p:nvSpPr>
        <p:spPr>
          <a:xfrm>
            <a:off x="5494020" y="1596117"/>
            <a:ext cx="5852160" cy="3625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a:extLst>
              <a:ext uri="{FF2B5EF4-FFF2-40B4-BE49-F238E27FC236}">
                <a16:creationId xmlns:a16="http://schemas.microsoft.com/office/drawing/2014/main" id="{B872D823-FC9E-4029-9A41-6035F79EAE7E}"/>
              </a:ext>
            </a:extLst>
          </p:cNvPr>
          <p:cNvSpPr txBox="1"/>
          <p:nvPr/>
        </p:nvSpPr>
        <p:spPr>
          <a:xfrm>
            <a:off x="5662295" y="1682478"/>
            <a:ext cx="5515610" cy="28348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000"/>
              </a:lnSpc>
              <a:spcBef>
                <a:spcPts val="1200"/>
              </a:spcBef>
            </a:pPr>
            <a:r>
              <a:rPr lang="en-US" altLang="zh-CN" sz="1200" dirty="0">
                <a:solidFill>
                  <a:schemeClr val="tx1">
                    <a:lumMod val="85000"/>
                    <a:lumOff val="15000"/>
                  </a:schemeClr>
                </a:solidFill>
                <a:cs typeface="+mn-ea"/>
                <a:sym typeface="+mn-lt"/>
              </a:rPr>
              <a:t>1.</a:t>
            </a:r>
            <a:r>
              <a:rPr lang="zh-CN" altLang="en-US" sz="1200" dirty="0">
                <a:solidFill>
                  <a:schemeClr val="tx1">
                    <a:lumMod val="85000"/>
                    <a:lumOff val="15000"/>
                  </a:schemeClr>
                </a:solidFill>
                <a:cs typeface="+mn-ea"/>
                <a:sym typeface="+mn-lt"/>
              </a:rPr>
              <a:t>计算效率，</a:t>
            </a:r>
            <a:r>
              <a:rPr lang="en-US" altLang="zh-CN" sz="1200" dirty="0" err="1">
                <a:solidFill>
                  <a:schemeClr val="tx1">
                    <a:lumMod val="85000"/>
                    <a:lumOff val="15000"/>
                  </a:schemeClr>
                </a:solidFill>
                <a:cs typeface="+mn-ea"/>
                <a:sym typeface="+mn-lt"/>
              </a:rPr>
              <a:t>DaDianNao</a:t>
            </a:r>
            <a:r>
              <a:rPr lang="zh-CN" altLang="en-US" sz="1200" dirty="0">
                <a:solidFill>
                  <a:schemeClr val="tx1">
                    <a:lumMod val="85000"/>
                    <a:lumOff val="15000"/>
                  </a:schemeClr>
                </a:solidFill>
                <a:cs typeface="+mn-ea"/>
                <a:sym typeface="+mn-lt"/>
              </a:rPr>
              <a:t>的</a:t>
            </a:r>
            <a:r>
              <a:rPr lang="en-US" altLang="zh-CN" sz="1200" dirty="0">
                <a:solidFill>
                  <a:schemeClr val="tx1">
                    <a:lumMod val="85000"/>
                    <a:lumOff val="15000"/>
                  </a:schemeClr>
                </a:solidFill>
                <a:cs typeface="+mn-ea"/>
                <a:sym typeface="+mn-lt"/>
              </a:rPr>
              <a:t>NFU</a:t>
            </a:r>
            <a:r>
              <a:rPr lang="zh-CN" altLang="en-US" sz="1200" dirty="0">
                <a:solidFill>
                  <a:schemeClr val="tx1">
                    <a:lumMod val="85000"/>
                    <a:lumOff val="15000"/>
                  </a:schemeClr>
                </a:solidFill>
                <a:cs typeface="+mn-ea"/>
                <a:sym typeface="+mn-lt"/>
              </a:rPr>
              <a:t>有</a:t>
            </a:r>
            <a:r>
              <a:rPr lang="en-US" altLang="zh-CN" sz="1200" dirty="0"/>
              <a:t>344 GOP S/s × mm2</a:t>
            </a:r>
            <a:r>
              <a:rPr lang="zh-CN" altLang="en-US" sz="1200" dirty="0"/>
              <a:t>，但是在整个架构中只有</a:t>
            </a:r>
            <a:r>
              <a:rPr lang="en-US" altLang="zh-CN" sz="1200" dirty="0"/>
              <a:t>63.46</a:t>
            </a:r>
            <a:r>
              <a:rPr lang="zh-CN" altLang="en-US" sz="1200" dirty="0"/>
              <a:t>，而</a:t>
            </a:r>
            <a:r>
              <a:rPr lang="en-US" altLang="zh-CN" sz="1200" dirty="0"/>
              <a:t>ISAAC-CE</a:t>
            </a:r>
            <a:r>
              <a:rPr lang="zh-CN" altLang="en-US" sz="1200" dirty="0"/>
              <a:t>有</a:t>
            </a:r>
            <a:r>
              <a:rPr lang="en-US" altLang="zh-CN" sz="1200" dirty="0"/>
              <a:t>1707 GOP S/s × mm2 </a:t>
            </a:r>
            <a:r>
              <a:rPr lang="zh-CN" altLang="en-US" sz="1200" dirty="0"/>
              <a:t>，在整架构中有</a:t>
            </a:r>
            <a:r>
              <a:rPr lang="en-US" altLang="zh-CN" sz="1200" dirty="0"/>
              <a:t>478.95</a:t>
            </a:r>
            <a:r>
              <a:rPr lang="zh-CN" altLang="en-US" sz="1200" dirty="0"/>
              <a:t>，关键在于</a:t>
            </a:r>
            <a:r>
              <a:rPr lang="en-US" altLang="zh-CN" sz="1200" dirty="0" err="1"/>
              <a:t>ReRam</a:t>
            </a:r>
            <a:r>
              <a:rPr lang="zh-CN" altLang="en-US" sz="1200" dirty="0"/>
              <a:t>的高存储密度和高并行计算以及存算一体化</a:t>
            </a:r>
            <a:endParaRPr lang="en-US" altLang="zh-CN" sz="1200" dirty="0"/>
          </a:p>
          <a:p>
            <a:pPr>
              <a:lnSpc>
                <a:spcPts val="2000"/>
              </a:lnSpc>
              <a:spcBef>
                <a:spcPts val="1200"/>
              </a:spcBef>
            </a:pPr>
            <a:r>
              <a:rPr lang="en-US" altLang="zh-CN" sz="1200" dirty="0">
                <a:solidFill>
                  <a:schemeClr val="tx1">
                    <a:lumMod val="85000"/>
                    <a:lumOff val="15000"/>
                  </a:schemeClr>
                </a:solidFill>
                <a:cs typeface="+mn-ea"/>
                <a:sym typeface="+mn-lt"/>
              </a:rPr>
              <a:t>2.</a:t>
            </a:r>
            <a:r>
              <a:rPr lang="zh-CN" altLang="en-US" sz="1200" dirty="0">
                <a:solidFill>
                  <a:schemeClr val="tx1">
                    <a:lumMod val="85000"/>
                    <a:lumOff val="15000"/>
                  </a:schemeClr>
                </a:solidFill>
                <a:cs typeface="+mn-ea"/>
                <a:sym typeface="+mn-lt"/>
              </a:rPr>
              <a:t>在功耗方面</a:t>
            </a:r>
            <a:r>
              <a:rPr lang="en-US" altLang="zh-CN" sz="1200" dirty="0">
                <a:solidFill>
                  <a:schemeClr val="tx1">
                    <a:lumMod val="85000"/>
                    <a:lumOff val="15000"/>
                  </a:schemeClr>
                </a:solidFill>
                <a:cs typeface="+mn-ea"/>
                <a:sym typeface="+mn-lt"/>
              </a:rPr>
              <a:t>ISAAC</a:t>
            </a:r>
            <a:r>
              <a:rPr lang="zh-CN" altLang="en-US" sz="1200" dirty="0">
                <a:solidFill>
                  <a:schemeClr val="tx1">
                    <a:lumMod val="85000"/>
                    <a:lumOff val="15000"/>
                  </a:schemeClr>
                </a:solidFill>
                <a:cs typeface="+mn-ea"/>
                <a:sym typeface="+mn-lt"/>
              </a:rPr>
              <a:t>，一个芯片需要</a:t>
            </a:r>
            <a:r>
              <a:rPr lang="en-US" altLang="zh-CN" sz="1200" dirty="0">
                <a:solidFill>
                  <a:schemeClr val="tx1">
                    <a:lumMod val="85000"/>
                    <a:lumOff val="15000"/>
                  </a:schemeClr>
                </a:solidFill>
                <a:cs typeface="+mn-ea"/>
                <a:sym typeface="+mn-lt"/>
              </a:rPr>
              <a:t>65.8w</a:t>
            </a:r>
            <a:r>
              <a:rPr lang="zh-CN" altLang="en-US" sz="1200" dirty="0">
                <a:solidFill>
                  <a:schemeClr val="tx1">
                    <a:lumMod val="85000"/>
                    <a:lumOff val="15000"/>
                  </a:schemeClr>
                </a:solidFill>
                <a:cs typeface="+mn-ea"/>
                <a:sym typeface="+mn-lt"/>
              </a:rPr>
              <a:t>，而一个</a:t>
            </a:r>
            <a:r>
              <a:rPr lang="en-US" altLang="zh-CN" sz="1200" dirty="0" err="1">
                <a:solidFill>
                  <a:schemeClr val="tx1">
                    <a:lumMod val="85000"/>
                    <a:lumOff val="15000"/>
                  </a:schemeClr>
                </a:solidFill>
                <a:cs typeface="+mn-ea"/>
                <a:sym typeface="+mn-lt"/>
              </a:rPr>
              <a:t>DaDianNao</a:t>
            </a:r>
            <a:r>
              <a:rPr lang="zh-CN" altLang="en-US" sz="1200" dirty="0">
                <a:solidFill>
                  <a:schemeClr val="tx1">
                    <a:lumMod val="85000"/>
                    <a:lumOff val="15000"/>
                  </a:schemeClr>
                </a:solidFill>
                <a:cs typeface="+mn-ea"/>
                <a:sym typeface="+mn-lt"/>
              </a:rPr>
              <a:t>只要</a:t>
            </a:r>
            <a:r>
              <a:rPr lang="en-US" altLang="zh-CN" sz="1200" dirty="0">
                <a:solidFill>
                  <a:schemeClr val="tx1">
                    <a:lumMod val="85000"/>
                    <a:lumOff val="15000"/>
                  </a:schemeClr>
                </a:solidFill>
                <a:cs typeface="+mn-ea"/>
                <a:sym typeface="+mn-lt"/>
              </a:rPr>
              <a:t>20.1w</a:t>
            </a:r>
            <a:r>
              <a:rPr lang="zh-CN" altLang="en-US" sz="1200" dirty="0">
                <a:solidFill>
                  <a:schemeClr val="tx1">
                    <a:lumMod val="85000"/>
                    <a:lumOff val="15000"/>
                  </a:schemeClr>
                </a:solidFill>
                <a:cs typeface="+mn-ea"/>
                <a:sym typeface="+mn-lt"/>
              </a:rPr>
              <a:t>这是由于高计算密度和</a:t>
            </a:r>
            <a:r>
              <a:rPr lang="en-US" altLang="zh-CN" sz="1200" dirty="0">
                <a:solidFill>
                  <a:schemeClr val="tx1">
                    <a:lumMod val="85000"/>
                    <a:lumOff val="15000"/>
                  </a:schemeClr>
                </a:solidFill>
                <a:cs typeface="+mn-ea"/>
                <a:sym typeface="+mn-lt"/>
              </a:rPr>
              <a:t>ADC</a:t>
            </a:r>
            <a:r>
              <a:rPr lang="zh-CN" altLang="en-US" sz="1200" dirty="0">
                <a:solidFill>
                  <a:schemeClr val="tx1">
                    <a:lumMod val="85000"/>
                    <a:lumOff val="15000"/>
                  </a:schemeClr>
                </a:solidFill>
                <a:cs typeface="+mn-ea"/>
                <a:sym typeface="+mn-lt"/>
              </a:rPr>
              <a:t>开销。</a:t>
            </a:r>
            <a:endParaRPr lang="en-US" altLang="zh-CN" sz="1200" dirty="0">
              <a:solidFill>
                <a:schemeClr val="tx1">
                  <a:lumMod val="85000"/>
                  <a:lumOff val="15000"/>
                </a:schemeClr>
              </a:solidFill>
              <a:cs typeface="+mn-ea"/>
              <a:sym typeface="+mn-lt"/>
            </a:endParaRPr>
          </a:p>
          <a:p>
            <a:pPr>
              <a:lnSpc>
                <a:spcPts val="2000"/>
              </a:lnSpc>
              <a:spcBef>
                <a:spcPts val="1200"/>
              </a:spcBef>
            </a:pPr>
            <a:r>
              <a:rPr lang="en-US" altLang="zh-CN" sz="1200" dirty="0">
                <a:solidFill>
                  <a:schemeClr val="tx1">
                    <a:lumMod val="85000"/>
                    <a:lumOff val="15000"/>
                  </a:schemeClr>
                </a:solidFill>
                <a:cs typeface="+mn-ea"/>
                <a:sym typeface="+mn-lt"/>
              </a:rPr>
              <a:t>3.</a:t>
            </a:r>
            <a:r>
              <a:rPr lang="zh-CN" altLang="en-US" sz="1200" dirty="0">
                <a:solidFill>
                  <a:schemeClr val="tx1">
                    <a:lumMod val="85000"/>
                    <a:lumOff val="15000"/>
                  </a:schemeClr>
                </a:solidFill>
                <a:cs typeface="+mn-ea"/>
                <a:sym typeface="+mn-lt"/>
              </a:rPr>
              <a:t>由于多方面的原因限制，</a:t>
            </a:r>
            <a:r>
              <a:rPr lang="en-US" altLang="zh-CN" sz="1200" dirty="0">
                <a:solidFill>
                  <a:schemeClr val="tx1">
                    <a:lumMod val="85000"/>
                    <a:lumOff val="15000"/>
                  </a:schemeClr>
                </a:solidFill>
                <a:cs typeface="+mn-ea"/>
                <a:sym typeface="+mn-lt"/>
              </a:rPr>
              <a:t>ISAAC</a:t>
            </a:r>
            <a:r>
              <a:rPr lang="zh-CN" altLang="en-US" sz="1200" dirty="0">
                <a:solidFill>
                  <a:schemeClr val="tx1">
                    <a:lumMod val="85000"/>
                    <a:lumOff val="15000"/>
                  </a:schemeClr>
                </a:solidFill>
                <a:cs typeface="+mn-ea"/>
                <a:sym typeface="+mn-lt"/>
              </a:rPr>
              <a:t>无法完全从最后一层开始映射，导致无法完全流水线化，所以</a:t>
            </a:r>
            <a:r>
              <a:rPr lang="en-US" altLang="zh-CN" sz="1200" dirty="0">
                <a:solidFill>
                  <a:schemeClr val="tx1">
                    <a:lumMod val="85000"/>
                    <a:lumOff val="15000"/>
                  </a:schemeClr>
                </a:solidFill>
                <a:cs typeface="+mn-ea"/>
                <a:sym typeface="+mn-lt"/>
              </a:rPr>
              <a:t>ISAAC</a:t>
            </a:r>
            <a:r>
              <a:rPr lang="zh-CN" altLang="en-US" sz="1200" dirty="0">
                <a:solidFill>
                  <a:schemeClr val="tx1">
                    <a:lumMod val="85000"/>
                    <a:lumOff val="15000"/>
                  </a:schemeClr>
                </a:solidFill>
                <a:cs typeface="+mn-ea"/>
                <a:sym typeface="+mn-lt"/>
              </a:rPr>
              <a:t>只有靠前的网络层的利用率高，靠后的就慢慢利用率下降</a:t>
            </a:r>
            <a:endParaRPr lang="en-US" altLang="zh-CN" sz="1200" dirty="0">
              <a:solidFill>
                <a:schemeClr val="tx1">
                  <a:lumMod val="85000"/>
                  <a:lumOff val="15000"/>
                </a:schemeClr>
              </a:solidFill>
              <a:cs typeface="+mn-ea"/>
              <a:sym typeface="+mn-lt"/>
            </a:endParaRPr>
          </a:p>
          <a:p>
            <a:pPr>
              <a:lnSpc>
                <a:spcPts val="2000"/>
              </a:lnSpc>
              <a:spcBef>
                <a:spcPts val="1200"/>
              </a:spcBef>
            </a:pPr>
            <a:r>
              <a:rPr lang="en-US" altLang="zh-CN" sz="1200" dirty="0">
                <a:solidFill>
                  <a:schemeClr val="tx1">
                    <a:lumMod val="85000"/>
                    <a:lumOff val="15000"/>
                  </a:schemeClr>
                </a:solidFill>
                <a:cs typeface="+mn-ea"/>
                <a:sym typeface="+mn-lt"/>
              </a:rPr>
              <a:t>4.</a:t>
            </a:r>
            <a:r>
              <a:rPr lang="zh-CN" altLang="en-US" sz="1200" dirty="0">
                <a:solidFill>
                  <a:schemeClr val="tx1">
                    <a:lumMod val="85000"/>
                    <a:lumOff val="15000"/>
                  </a:schemeClr>
                </a:solidFill>
                <a:cs typeface="+mn-ea"/>
                <a:sym typeface="+mn-lt"/>
              </a:rPr>
              <a:t>最后的作者给出了与</a:t>
            </a:r>
            <a:r>
              <a:rPr lang="en-US" altLang="zh-CN" sz="1200" dirty="0" err="1">
                <a:solidFill>
                  <a:schemeClr val="tx1">
                    <a:lumMod val="85000"/>
                    <a:lumOff val="15000"/>
                  </a:schemeClr>
                </a:solidFill>
                <a:cs typeface="+mn-ea"/>
                <a:sym typeface="+mn-lt"/>
              </a:rPr>
              <a:t>DaDianNao</a:t>
            </a:r>
            <a:r>
              <a:rPr lang="zh-CN" altLang="en-US" sz="1200" dirty="0">
                <a:solidFill>
                  <a:schemeClr val="tx1">
                    <a:lumMod val="85000"/>
                    <a:lumOff val="15000"/>
                  </a:schemeClr>
                </a:solidFill>
                <a:cs typeface="+mn-ea"/>
                <a:sym typeface="+mn-lt"/>
              </a:rPr>
              <a:t>的比较：在</a:t>
            </a:r>
            <a:r>
              <a:rPr lang="en-US" altLang="zh-CN" sz="1200" dirty="0">
                <a:solidFill>
                  <a:schemeClr val="tx1">
                    <a:lumMod val="85000"/>
                    <a:lumOff val="15000"/>
                  </a:schemeClr>
                </a:solidFill>
                <a:cs typeface="+mn-ea"/>
                <a:sym typeface="+mn-lt"/>
              </a:rPr>
              <a:t>16</a:t>
            </a:r>
            <a:r>
              <a:rPr lang="zh-CN" altLang="en-US" sz="1200" dirty="0">
                <a:solidFill>
                  <a:schemeClr val="tx1">
                    <a:lumMod val="85000"/>
                    <a:lumOff val="15000"/>
                  </a:schemeClr>
                </a:solidFill>
                <a:cs typeface="+mn-ea"/>
                <a:sym typeface="+mn-lt"/>
              </a:rPr>
              <a:t>个</a:t>
            </a:r>
            <a:r>
              <a:rPr lang="en-US" altLang="zh-CN" sz="1200" dirty="0">
                <a:solidFill>
                  <a:schemeClr val="tx1">
                    <a:lumMod val="85000"/>
                    <a:lumOff val="15000"/>
                  </a:schemeClr>
                </a:solidFill>
                <a:cs typeface="+mn-ea"/>
                <a:sym typeface="+mn-lt"/>
              </a:rPr>
              <a:t>tile</a:t>
            </a:r>
            <a:r>
              <a:rPr lang="zh-CN" altLang="en-US" sz="1200" dirty="0">
                <a:solidFill>
                  <a:schemeClr val="tx1">
                    <a:lumMod val="85000"/>
                    <a:lumOff val="15000"/>
                  </a:schemeClr>
                </a:solidFill>
                <a:cs typeface="+mn-ea"/>
                <a:sym typeface="+mn-lt"/>
              </a:rPr>
              <a:t>的</a:t>
            </a:r>
            <a:r>
              <a:rPr lang="en-US" altLang="zh-CN" sz="1200" dirty="0">
                <a:solidFill>
                  <a:schemeClr val="tx1">
                    <a:lumMod val="85000"/>
                    <a:lumOff val="15000"/>
                  </a:schemeClr>
                </a:solidFill>
                <a:cs typeface="+mn-ea"/>
                <a:sym typeface="+mn-lt"/>
              </a:rPr>
              <a:t>ISAAC-CE</a:t>
            </a:r>
            <a:r>
              <a:rPr lang="zh-CN" altLang="en-US" sz="1200" dirty="0">
                <a:solidFill>
                  <a:schemeClr val="tx1">
                    <a:lumMod val="85000"/>
                    <a:lumOff val="15000"/>
                  </a:schemeClr>
                </a:solidFill>
                <a:cs typeface="+mn-ea"/>
                <a:sym typeface="+mn-lt"/>
              </a:rPr>
              <a:t>的配置下，有</a:t>
            </a:r>
            <a:r>
              <a:rPr lang="en-US" altLang="zh-CN" sz="1200" dirty="0">
                <a:solidFill>
                  <a:schemeClr val="tx1">
                    <a:lumMod val="85000"/>
                    <a:lumOff val="15000"/>
                  </a:schemeClr>
                </a:solidFill>
                <a:cs typeface="+mn-ea"/>
                <a:sym typeface="+mn-lt"/>
              </a:rPr>
              <a:t>DaDianNao14.8</a:t>
            </a:r>
            <a:r>
              <a:rPr lang="zh-CN" altLang="en-US" sz="1200" dirty="0">
                <a:solidFill>
                  <a:schemeClr val="tx1">
                    <a:lumMod val="85000"/>
                    <a:lumOff val="15000"/>
                  </a:schemeClr>
                </a:solidFill>
                <a:cs typeface="+mn-ea"/>
                <a:sym typeface="+mn-lt"/>
              </a:rPr>
              <a:t>倍的吞吐量，</a:t>
            </a:r>
            <a:r>
              <a:rPr lang="en-US" altLang="zh-CN" sz="1200" dirty="0">
                <a:solidFill>
                  <a:schemeClr val="tx1">
                    <a:lumMod val="85000"/>
                    <a:lumOff val="15000"/>
                  </a:schemeClr>
                </a:solidFill>
                <a:cs typeface="+mn-ea"/>
                <a:sym typeface="+mn-lt"/>
              </a:rPr>
              <a:t>95%</a:t>
            </a:r>
            <a:r>
              <a:rPr lang="zh-CN" altLang="en-US" sz="1200" dirty="0">
                <a:solidFill>
                  <a:schemeClr val="tx1">
                    <a:lumMod val="85000"/>
                    <a:lumOff val="15000"/>
                  </a:schemeClr>
                </a:solidFill>
                <a:cs typeface="+mn-ea"/>
                <a:sym typeface="+mn-lt"/>
              </a:rPr>
              <a:t>的功耗，只消耗</a:t>
            </a:r>
            <a:r>
              <a:rPr lang="en-US" altLang="zh-CN" sz="1200" dirty="0">
                <a:solidFill>
                  <a:schemeClr val="tx1">
                    <a:lumMod val="85000"/>
                    <a:lumOff val="15000"/>
                  </a:schemeClr>
                </a:solidFill>
                <a:cs typeface="+mn-ea"/>
                <a:sym typeface="+mn-lt"/>
              </a:rPr>
              <a:t>1/5</a:t>
            </a:r>
            <a:r>
              <a:rPr lang="zh-CN" altLang="en-US" sz="1200" dirty="0">
                <a:solidFill>
                  <a:schemeClr val="tx1">
                    <a:lumMod val="85000"/>
                    <a:lumOff val="15000"/>
                  </a:schemeClr>
                </a:solidFill>
                <a:cs typeface="+mn-ea"/>
                <a:sym typeface="+mn-lt"/>
              </a:rPr>
              <a:t>的能量。</a:t>
            </a:r>
          </a:p>
        </p:txBody>
      </p:sp>
      <p:pic>
        <p:nvPicPr>
          <p:cNvPr id="6" name="图片 5">
            <a:extLst>
              <a:ext uri="{FF2B5EF4-FFF2-40B4-BE49-F238E27FC236}">
                <a16:creationId xmlns:a16="http://schemas.microsoft.com/office/drawing/2014/main" id="{4FC87E6B-2023-4558-B9ED-4C981AF163B1}"/>
              </a:ext>
            </a:extLst>
          </p:cNvPr>
          <p:cNvPicPr>
            <a:picLocks noChangeAspect="1"/>
          </p:cNvPicPr>
          <p:nvPr/>
        </p:nvPicPr>
        <p:blipFill>
          <a:blip r:embed="rId8"/>
          <a:stretch>
            <a:fillRect/>
          </a:stretch>
        </p:blipFill>
        <p:spPr>
          <a:xfrm>
            <a:off x="338951" y="1682478"/>
            <a:ext cx="4441507" cy="1580220"/>
          </a:xfrm>
          <a:prstGeom prst="rect">
            <a:avLst/>
          </a:prstGeom>
        </p:spPr>
      </p:pic>
    </p:spTree>
    <p:extLst>
      <p:ext uri="{BB962C8B-B14F-4D97-AF65-F5344CB8AC3E}">
        <p14:creationId xmlns:p14="http://schemas.microsoft.com/office/powerpoint/2010/main" val="2068939352"/>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500"/>
                                        <p:tgtEl>
                                          <p:spTgt spid="14"/>
                                        </p:tgtEl>
                                      </p:cBhvr>
                                    </p:animEffect>
                                  </p:childTnLst>
                                </p:cTn>
                              </p:par>
                            </p:childTnLst>
                          </p:cTn>
                        </p:par>
                        <p:par>
                          <p:cTn id="21" fill="hold">
                            <p:stCondLst>
                              <p:cond delay="2000"/>
                            </p:stCondLst>
                            <p:childTnLst>
                              <p:par>
                                <p:cTn id="22" presetID="14" presetClass="entr" presetSubtype="5" fill="hold" grpId="1"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vertical)">
                                      <p:cBhvr>
                                        <p:cTn id="24" dur="500"/>
                                        <p:tgtEl>
                                          <p:spTgt spid="18"/>
                                        </p:tgtEl>
                                      </p:cBhvr>
                                    </p:animEffect>
                                  </p:childTnLst>
                                </p:cTn>
                              </p:par>
                              <p:par>
                                <p:cTn id="25" presetID="14" presetClass="entr" presetSubtype="1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8" grpId="0"/>
      <p:bldP spid="1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80A088-26C4-4248-ABFD-A33940795B7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366ACA88-BBD7-40DA-ADDF-9163B0CA65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763000" y="1"/>
            <a:ext cx="3429000" cy="3429000"/>
          </a:xfrm>
          <a:prstGeom prst="rect">
            <a:avLst/>
          </a:prstGeom>
        </p:spPr>
      </p:pic>
      <p:sp>
        <p:nvSpPr>
          <p:cNvPr id="6" name="矩形 5">
            <a:extLst>
              <a:ext uri="{FF2B5EF4-FFF2-40B4-BE49-F238E27FC236}">
                <a16:creationId xmlns:a16="http://schemas.microsoft.com/office/drawing/2014/main" id="{F04E76CA-8EC9-4784-BE07-AFDB0C65DDE4}"/>
              </a:ext>
            </a:extLst>
          </p:cNvPr>
          <p:cNvSpPr/>
          <p:nvPr/>
        </p:nvSpPr>
        <p:spPr>
          <a:xfrm>
            <a:off x="3448685" y="1818640"/>
            <a:ext cx="76200" cy="4216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nvGrpSpPr>
          <p:cNvPr id="7" name="组合 6">
            <a:extLst>
              <a:ext uri="{FF2B5EF4-FFF2-40B4-BE49-F238E27FC236}">
                <a16:creationId xmlns:a16="http://schemas.microsoft.com/office/drawing/2014/main" id="{6901EF94-A2C7-4748-84B7-1D54386057B7}"/>
              </a:ext>
            </a:extLst>
          </p:cNvPr>
          <p:cNvGrpSpPr/>
          <p:nvPr/>
        </p:nvGrpSpPr>
        <p:grpSpPr>
          <a:xfrm>
            <a:off x="3876040" y="4340951"/>
            <a:ext cx="1746885" cy="461645"/>
            <a:chOff x="7121" y="3538"/>
            <a:chExt cx="2751" cy="727"/>
          </a:xfrm>
        </p:grpSpPr>
        <p:sp>
          <p:nvSpPr>
            <p:cNvPr id="8" name="文本框 7">
              <a:extLst>
                <a:ext uri="{FF2B5EF4-FFF2-40B4-BE49-F238E27FC236}">
                  <a16:creationId xmlns:a16="http://schemas.microsoft.com/office/drawing/2014/main" id="{DBB031D9-8682-4FCF-BF63-805C00ABD619}"/>
                </a:ext>
              </a:extLst>
            </p:cNvPr>
            <p:cNvSpPr txBox="1"/>
            <p:nvPr/>
          </p:nvSpPr>
          <p:spPr>
            <a:xfrm>
              <a:off x="7642" y="3538"/>
              <a:ext cx="2230" cy="727"/>
            </a:xfrm>
            <a:prstGeom prst="rect">
              <a:avLst/>
            </a:prstGeom>
            <a:noFill/>
          </p:spPr>
          <p:txBody>
            <a:bodyPr wrap="none" rtlCol="0">
              <a:spAutoFit/>
            </a:bodyPr>
            <a:lstStyle/>
            <a:p>
              <a:r>
                <a:rPr lang="zh-CN" altLang="en-US" sz="2400" dirty="0">
                  <a:cs typeface="+mn-ea"/>
                  <a:sym typeface="+mn-lt"/>
                </a:rPr>
                <a:t>解决方法</a:t>
              </a:r>
            </a:p>
          </p:txBody>
        </p:sp>
        <p:sp>
          <p:nvSpPr>
            <p:cNvPr id="9" name="矩形 8">
              <a:extLst>
                <a:ext uri="{FF2B5EF4-FFF2-40B4-BE49-F238E27FC236}">
                  <a16:creationId xmlns:a16="http://schemas.microsoft.com/office/drawing/2014/main" id="{151D827C-5CCC-45D4-86B7-1A744D4276C3}"/>
                </a:ext>
              </a:extLst>
            </p:cNvPr>
            <p:cNvSpPr/>
            <p:nvPr/>
          </p:nvSpPr>
          <p:spPr>
            <a:xfrm>
              <a:off x="7121" y="3759"/>
              <a:ext cx="283" cy="2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grpSp>
        <p:nvGrpSpPr>
          <p:cNvPr id="10" name="组合 9">
            <a:extLst>
              <a:ext uri="{FF2B5EF4-FFF2-40B4-BE49-F238E27FC236}">
                <a16:creationId xmlns:a16="http://schemas.microsoft.com/office/drawing/2014/main" id="{B94CEFD8-E203-48CC-918E-1AD5861E62E5}"/>
              </a:ext>
            </a:extLst>
          </p:cNvPr>
          <p:cNvGrpSpPr/>
          <p:nvPr/>
        </p:nvGrpSpPr>
        <p:grpSpPr>
          <a:xfrm>
            <a:off x="3876040" y="3696517"/>
            <a:ext cx="2977515" cy="461645"/>
            <a:chOff x="7121" y="3538"/>
            <a:chExt cx="4689" cy="727"/>
          </a:xfrm>
        </p:grpSpPr>
        <p:sp>
          <p:nvSpPr>
            <p:cNvPr id="11" name="文本框 10">
              <a:extLst>
                <a:ext uri="{FF2B5EF4-FFF2-40B4-BE49-F238E27FC236}">
                  <a16:creationId xmlns:a16="http://schemas.microsoft.com/office/drawing/2014/main" id="{B887193F-3955-4F3C-B5A7-45E27B01AC62}"/>
                </a:ext>
              </a:extLst>
            </p:cNvPr>
            <p:cNvSpPr txBox="1"/>
            <p:nvPr/>
          </p:nvSpPr>
          <p:spPr>
            <a:xfrm>
              <a:off x="7642" y="3538"/>
              <a:ext cx="4168" cy="727"/>
            </a:xfrm>
            <a:prstGeom prst="rect">
              <a:avLst/>
            </a:prstGeom>
            <a:noFill/>
          </p:spPr>
          <p:txBody>
            <a:bodyPr wrap="none" rtlCol="0">
              <a:spAutoFit/>
            </a:bodyPr>
            <a:lstStyle/>
            <a:p>
              <a:r>
                <a:rPr lang="zh-CN" altLang="en-US" sz="2400" dirty="0">
                  <a:cs typeface="+mn-ea"/>
                  <a:sym typeface="+mn-lt"/>
                </a:rPr>
                <a:t>问题，背景，挑战</a:t>
              </a:r>
            </a:p>
          </p:txBody>
        </p:sp>
        <p:sp>
          <p:nvSpPr>
            <p:cNvPr id="12" name="矩形 11">
              <a:extLst>
                <a:ext uri="{FF2B5EF4-FFF2-40B4-BE49-F238E27FC236}">
                  <a16:creationId xmlns:a16="http://schemas.microsoft.com/office/drawing/2014/main" id="{34F4706F-59C8-488C-8229-DB22C8CDA203}"/>
                </a:ext>
              </a:extLst>
            </p:cNvPr>
            <p:cNvSpPr/>
            <p:nvPr/>
          </p:nvSpPr>
          <p:spPr>
            <a:xfrm>
              <a:off x="7121" y="3759"/>
              <a:ext cx="283" cy="2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grpSp>
        <p:nvGrpSpPr>
          <p:cNvPr id="13" name="组合 12">
            <a:extLst>
              <a:ext uri="{FF2B5EF4-FFF2-40B4-BE49-F238E27FC236}">
                <a16:creationId xmlns:a16="http://schemas.microsoft.com/office/drawing/2014/main" id="{D09E8131-0837-4034-AD25-811BDE1538CA}"/>
              </a:ext>
            </a:extLst>
          </p:cNvPr>
          <p:cNvGrpSpPr/>
          <p:nvPr/>
        </p:nvGrpSpPr>
        <p:grpSpPr>
          <a:xfrm>
            <a:off x="3876040" y="3052083"/>
            <a:ext cx="1746885" cy="461645"/>
            <a:chOff x="7121" y="3538"/>
            <a:chExt cx="2751" cy="727"/>
          </a:xfrm>
        </p:grpSpPr>
        <p:sp>
          <p:nvSpPr>
            <p:cNvPr id="14" name="文本框 13">
              <a:extLst>
                <a:ext uri="{FF2B5EF4-FFF2-40B4-BE49-F238E27FC236}">
                  <a16:creationId xmlns:a16="http://schemas.microsoft.com/office/drawing/2014/main" id="{B529F9B9-A047-4BA9-AD0C-D333BABC527A}"/>
                </a:ext>
              </a:extLst>
            </p:cNvPr>
            <p:cNvSpPr txBox="1"/>
            <p:nvPr/>
          </p:nvSpPr>
          <p:spPr>
            <a:xfrm>
              <a:off x="7642" y="3538"/>
              <a:ext cx="2230" cy="727"/>
            </a:xfrm>
            <a:prstGeom prst="rect">
              <a:avLst/>
            </a:prstGeom>
            <a:noFill/>
          </p:spPr>
          <p:txBody>
            <a:bodyPr wrap="none" rtlCol="0">
              <a:spAutoFit/>
            </a:bodyPr>
            <a:lstStyle/>
            <a:p>
              <a:r>
                <a:rPr lang="zh-CN" altLang="en-US" sz="2400" dirty="0">
                  <a:cs typeface="+mn-ea"/>
                  <a:sym typeface="+mn-lt"/>
                </a:rPr>
                <a:t>主要信息</a:t>
              </a:r>
            </a:p>
          </p:txBody>
        </p:sp>
        <p:sp>
          <p:nvSpPr>
            <p:cNvPr id="15" name="矩形 14">
              <a:extLst>
                <a:ext uri="{FF2B5EF4-FFF2-40B4-BE49-F238E27FC236}">
                  <a16:creationId xmlns:a16="http://schemas.microsoft.com/office/drawing/2014/main" id="{1058EDF5-E033-4A3D-8C99-61A8634903AE}"/>
                </a:ext>
              </a:extLst>
            </p:cNvPr>
            <p:cNvSpPr/>
            <p:nvPr/>
          </p:nvSpPr>
          <p:spPr>
            <a:xfrm>
              <a:off x="7121" y="3759"/>
              <a:ext cx="283" cy="2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grpSp>
        <p:nvGrpSpPr>
          <p:cNvPr id="19" name="组合 18">
            <a:extLst>
              <a:ext uri="{FF2B5EF4-FFF2-40B4-BE49-F238E27FC236}">
                <a16:creationId xmlns:a16="http://schemas.microsoft.com/office/drawing/2014/main" id="{63EFB2DD-D5CE-49F4-A4F5-08AAD9D52AD3}"/>
              </a:ext>
            </a:extLst>
          </p:cNvPr>
          <p:cNvGrpSpPr/>
          <p:nvPr/>
        </p:nvGrpSpPr>
        <p:grpSpPr>
          <a:xfrm>
            <a:off x="3876040" y="4970869"/>
            <a:ext cx="2670175" cy="461645"/>
            <a:chOff x="7121" y="3538"/>
            <a:chExt cx="4205" cy="727"/>
          </a:xfrm>
        </p:grpSpPr>
        <p:sp>
          <p:nvSpPr>
            <p:cNvPr id="20" name="文本框 19">
              <a:extLst>
                <a:ext uri="{FF2B5EF4-FFF2-40B4-BE49-F238E27FC236}">
                  <a16:creationId xmlns:a16="http://schemas.microsoft.com/office/drawing/2014/main" id="{0D106A85-8400-412B-A37D-1A79B42F640E}"/>
                </a:ext>
              </a:extLst>
            </p:cNvPr>
            <p:cNvSpPr txBox="1"/>
            <p:nvPr/>
          </p:nvSpPr>
          <p:spPr>
            <a:xfrm>
              <a:off x="7642" y="3538"/>
              <a:ext cx="3684" cy="727"/>
            </a:xfrm>
            <a:prstGeom prst="rect">
              <a:avLst/>
            </a:prstGeom>
            <a:noFill/>
          </p:spPr>
          <p:txBody>
            <a:bodyPr wrap="none" rtlCol="0">
              <a:spAutoFit/>
            </a:bodyPr>
            <a:lstStyle/>
            <a:p>
              <a:r>
                <a:rPr lang="zh-CN" altLang="en-US" sz="2400" dirty="0">
                  <a:cs typeface="+mn-ea"/>
                  <a:sym typeface="+mn-lt"/>
                </a:rPr>
                <a:t>实验结果及结论</a:t>
              </a:r>
            </a:p>
          </p:txBody>
        </p:sp>
        <p:sp>
          <p:nvSpPr>
            <p:cNvPr id="21" name="矩形 20">
              <a:extLst>
                <a:ext uri="{FF2B5EF4-FFF2-40B4-BE49-F238E27FC236}">
                  <a16:creationId xmlns:a16="http://schemas.microsoft.com/office/drawing/2014/main" id="{410115F1-E553-4BF8-AE38-CB02DFDF605B}"/>
                </a:ext>
              </a:extLst>
            </p:cNvPr>
            <p:cNvSpPr/>
            <p:nvPr/>
          </p:nvSpPr>
          <p:spPr>
            <a:xfrm>
              <a:off x="7121" y="3759"/>
              <a:ext cx="283" cy="2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grpSp>
        <p:nvGrpSpPr>
          <p:cNvPr id="22" name="组合 21">
            <a:extLst>
              <a:ext uri="{FF2B5EF4-FFF2-40B4-BE49-F238E27FC236}">
                <a16:creationId xmlns:a16="http://schemas.microsoft.com/office/drawing/2014/main" id="{199EDFF2-5DB7-4BF6-8099-C7CF4A1DE462}"/>
              </a:ext>
            </a:extLst>
          </p:cNvPr>
          <p:cNvGrpSpPr/>
          <p:nvPr/>
        </p:nvGrpSpPr>
        <p:grpSpPr>
          <a:xfrm>
            <a:off x="7600634" y="5855970"/>
            <a:ext cx="2132965" cy="179070"/>
            <a:chOff x="9459" y="6428"/>
            <a:chExt cx="3359" cy="282"/>
          </a:xfrm>
          <a:solidFill>
            <a:srgbClr val="00B0F0"/>
          </a:solidFill>
        </p:grpSpPr>
        <p:sp>
          <p:nvSpPr>
            <p:cNvPr id="23" name="矩形 22">
              <a:extLst>
                <a:ext uri="{FF2B5EF4-FFF2-40B4-BE49-F238E27FC236}">
                  <a16:creationId xmlns:a16="http://schemas.microsoft.com/office/drawing/2014/main" id="{ECF3F345-4774-4564-B3B8-E73EDBD1DB58}"/>
                </a:ext>
              </a:extLst>
            </p:cNvPr>
            <p:cNvSpPr/>
            <p:nvPr/>
          </p:nvSpPr>
          <p:spPr>
            <a:xfrm>
              <a:off x="9459"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4" name="矩形 23">
              <a:extLst>
                <a:ext uri="{FF2B5EF4-FFF2-40B4-BE49-F238E27FC236}">
                  <a16:creationId xmlns:a16="http://schemas.microsoft.com/office/drawing/2014/main" id="{603C0915-F354-4A33-A922-080C7B10A67C}"/>
                </a:ext>
              </a:extLst>
            </p:cNvPr>
            <p:cNvSpPr/>
            <p:nvPr/>
          </p:nvSpPr>
          <p:spPr>
            <a:xfrm>
              <a:off x="10011"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5" name="矩形 24">
              <a:extLst>
                <a:ext uri="{FF2B5EF4-FFF2-40B4-BE49-F238E27FC236}">
                  <a16:creationId xmlns:a16="http://schemas.microsoft.com/office/drawing/2014/main" id="{47474A0E-9DA8-4435-A6DE-D8B32576F66F}"/>
                </a:ext>
              </a:extLst>
            </p:cNvPr>
            <p:cNvSpPr/>
            <p:nvPr/>
          </p:nvSpPr>
          <p:spPr>
            <a:xfrm>
              <a:off x="10729"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6" name="矩形 25">
              <a:extLst>
                <a:ext uri="{FF2B5EF4-FFF2-40B4-BE49-F238E27FC236}">
                  <a16:creationId xmlns:a16="http://schemas.microsoft.com/office/drawing/2014/main" id="{E3774326-7DE0-4321-886C-27D3C9E10928}"/>
                </a:ext>
              </a:extLst>
            </p:cNvPr>
            <p:cNvSpPr/>
            <p:nvPr/>
          </p:nvSpPr>
          <p:spPr>
            <a:xfrm>
              <a:off x="11132"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7" name="矩形 26">
              <a:extLst>
                <a:ext uri="{FF2B5EF4-FFF2-40B4-BE49-F238E27FC236}">
                  <a16:creationId xmlns:a16="http://schemas.microsoft.com/office/drawing/2014/main" id="{B8597A7C-48FE-4665-A2F5-F97FDEE48B31}"/>
                </a:ext>
              </a:extLst>
            </p:cNvPr>
            <p:cNvSpPr/>
            <p:nvPr/>
          </p:nvSpPr>
          <p:spPr>
            <a:xfrm>
              <a:off x="12536"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28" name="文本框 27">
            <a:extLst>
              <a:ext uri="{FF2B5EF4-FFF2-40B4-BE49-F238E27FC236}">
                <a16:creationId xmlns:a16="http://schemas.microsoft.com/office/drawing/2014/main" id="{D564A328-A289-4344-813F-F247B57628B9}"/>
              </a:ext>
            </a:extLst>
          </p:cNvPr>
          <p:cNvSpPr txBox="1"/>
          <p:nvPr/>
        </p:nvSpPr>
        <p:spPr>
          <a:xfrm>
            <a:off x="715010" y="1562100"/>
            <a:ext cx="2672080" cy="1445260"/>
          </a:xfrm>
          <a:prstGeom prst="rect">
            <a:avLst/>
          </a:prstGeom>
          <a:noFill/>
        </p:spPr>
        <p:txBody>
          <a:bodyPr wrap="square" rtlCol="0">
            <a:spAutoFit/>
          </a:bodyPr>
          <a:lstStyle/>
          <a:p>
            <a:pPr algn="dist"/>
            <a:r>
              <a:rPr lang="zh-CN" altLang="en-US" sz="8800" b="1" dirty="0">
                <a:solidFill>
                  <a:schemeClr val="tx1">
                    <a:lumMod val="85000"/>
                    <a:lumOff val="15000"/>
                  </a:schemeClr>
                </a:solidFill>
                <a:cs typeface="+mn-ea"/>
                <a:sym typeface="+mn-lt"/>
              </a:rPr>
              <a:t>目录</a:t>
            </a:r>
          </a:p>
        </p:txBody>
      </p:sp>
      <p:sp>
        <p:nvSpPr>
          <p:cNvPr id="29" name="文本框 28">
            <a:extLst>
              <a:ext uri="{FF2B5EF4-FFF2-40B4-BE49-F238E27FC236}">
                <a16:creationId xmlns:a16="http://schemas.microsoft.com/office/drawing/2014/main" id="{EB2CBBD7-40FA-456E-B917-44057E026ED9}"/>
              </a:ext>
            </a:extLst>
          </p:cNvPr>
          <p:cNvSpPr txBox="1"/>
          <p:nvPr/>
        </p:nvSpPr>
        <p:spPr>
          <a:xfrm>
            <a:off x="817245" y="2885621"/>
            <a:ext cx="2641236" cy="707886"/>
          </a:xfrm>
          <a:prstGeom prst="rect">
            <a:avLst/>
          </a:prstGeom>
          <a:noFill/>
        </p:spPr>
        <p:txBody>
          <a:bodyPr wrap="none" rtlCol="0">
            <a:spAutoFit/>
          </a:bodyPr>
          <a:lstStyle/>
          <a:p>
            <a:pPr algn="l"/>
            <a:r>
              <a:rPr lang="en-US" altLang="zh-CN" sz="4000" dirty="0">
                <a:solidFill>
                  <a:schemeClr val="tx1">
                    <a:lumMod val="85000"/>
                    <a:lumOff val="15000"/>
                  </a:schemeClr>
                </a:solidFill>
                <a:cs typeface="+mn-ea"/>
                <a:sym typeface="+mn-lt"/>
              </a:rPr>
              <a:t>CONTENT</a:t>
            </a:r>
          </a:p>
        </p:txBody>
      </p:sp>
      <p:grpSp>
        <p:nvGrpSpPr>
          <p:cNvPr id="2" name="组合 1">
            <a:extLst>
              <a:ext uri="{FF2B5EF4-FFF2-40B4-BE49-F238E27FC236}">
                <a16:creationId xmlns:a16="http://schemas.microsoft.com/office/drawing/2014/main" id="{ED8DF6B2-1E27-4AEB-AFBE-B8CD9272EC5B}"/>
              </a:ext>
            </a:extLst>
          </p:cNvPr>
          <p:cNvGrpSpPr/>
          <p:nvPr/>
        </p:nvGrpSpPr>
        <p:grpSpPr>
          <a:xfrm>
            <a:off x="-110636" y="4158162"/>
            <a:ext cx="3911111" cy="2992912"/>
            <a:chOff x="-110636" y="4158162"/>
            <a:chExt cx="3911111" cy="2992912"/>
          </a:xfrm>
        </p:grpSpPr>
        <p:pic>
          <p:nvPicPr>
            <p:cNvPr id="30" name="图片 29">
              <a:extLst>
                <a:ext uri="{FF2B5EF4-FFF2-40B4-BE49-F238E27FC236}">
                  <a16:creationId xmlns:a16="http://schemas.microsoft.com/office/drawing/2014/main" id="{FB975301-7EE5-4B13-8264-D097F88A50F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35137" y="4158162"/>
              <a:ext cx="2427269" cy="2546545"/>
            </a:xfrm>
            <a:prstGeom prst="rect">
              <a:avLst/>
            </a:prstGeom>
          </p:spPr>
        </p:pic>
        <p:pic>
          <p:nvPicPr>
            <p:cNvPr id="31" name="图片 30">
              <a:extLst>
                <a:ext uri="{FF2B5EF4-FFF2-40B4-BE49-F238E27FC236}">
                  <a16:creationId xmlns:a16="http://schemas.microsoft.com/office/drawing/2014/main" id="{ACBD6F8E-E640-49DF-B0C9-2742B2B06323}"/>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10636" y="5068534"/>
              <a:ext cx="3911111" cy="2082540"/>
            </a:xfrm>
            <a:prstGeom prst="rect">
              <a:avLst/>
            </a:prstGeom>
          </p:spPr>
        </p:pic>
      </p:grpSp>
    </p:spTree>
    <p:extLst>
      <p:ext uri="{BB962C8B-B14F-4D97-AF65-F5344CB8AC3E}">
        <p14:creationId xmlns:p14="http://schemas.microsoft.com/office/powerpoint/2010/main" val="2558017330"/>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8505AD-06A8-49D7-90A5-CC56E71E812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矩形 13">
            <a:extLst>
              <a:ext uri="{FF2B5EF4-FFF2-40B4-BE49-F238E27FC236}">
                <a16:creationId xmlns:a16="http://schemas.microsoft.com/office/drawing/2014/main" id="{9632FAE3-9F50-4656-BF9D-81617A08A3DB}"/>
              </a:ext>
            </a:extLst>
          </p:cNvPr>
          <p:cNvSpPr/>
          <p:nvPr/>
        </p:nvSpPr>
        <p:spPr>
          <a:xfrm>
            <a:off x="2835346" y="2232025"/>
            <a:ext cx="76200" cy="2291080"/>
          </a:xfrm>
          <a:prstGeom prst="rect">
            <a:avLst/>
          </a:prstGeom>
          <a:solidFill>
            <a:srgbClr val="19C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16" name="文本框 15">
            <a:extLst>
              <a:ext uri="{FF2B5EF4-FFF2-40B4-BE49-F238E27FC236}">
                <a16:creationId xmlns:a16="http://schemas.microsoft.com/office/drawing/2014/main" id="{967E330A-7666-4875-8472-534BCF1DDE29}"/>
              </a:ext>
            </a:extLst>
          </p:cNvPr>
          <p:cNvSpPr txBox="1"/>
          <p:nvPr/>
        </p:nvSpPr>
        <p:spPr>
          <a:xfrm>
            <a:off x="3072130" y="2488280"/>
            <a:ext cx="6109365" cy="1006429"/>
          </a:xfrm>
          <a:prstGeom prst="rect">
            <a:avLst/>
          </a:prstGeom>
          <a:noFill/>
        </p:spPr>
        <p:txBody>
          <a:bodyPr wrap="none" rtlCol="0">
            <a:spAutoFit/>
          </a:bodyPr>
          <a:lstStyle/>
          <a:p>
            <a:pPr algn="l">
              <a:lnSpc>
                <a:spcPct val="90000"/>
              </a:lnSpc>
            </a:pPr>
            <a:r>
              <a:rPr lang="zh-CN" altLang="en-US" sz="6600" dirty="0">
                <a:solidFill>
                  <a:schemeClr val="tx1">
                    <a:lumMod val="85000"/>
                    <a:lumOff val="15000"/>
                  </a:schemeClr>
                </a:solidFill>
                <a:cs typeface="+mn-ea"/>
                <a:sym typeface="+mn-lt"/>
              </a:rPr>
              <a:t>感谢您得欣赏！</a:t>
            </a:r>
            <a:endParaRPr lang="zh-CN" altLang="en-US" sz="6600" dirty="0">
              <a:solidFill>
                <a:schemeClr val="tx1">
                  <a:lumMod val="85000"/>
                  <a:lumOff val="15000"/>
                </a:schemeClr>
              </a:solidFill>
              <a:effectLst/>
              <a:cs typeface="+mn-ea"/>
              <a:sym typeface="+mn-lt"/>
            </a:endParaRPr>
          </a:p>
        </p:txBody>
      </p:sp>
      <p:sp>
        <p:nvSpPr>
          <p:cNvPr id="17" name="文本框 16">
            <a:extLst>
              <a:ext uri="{FF2B5EF4-FFF2-40B4-BE49-F238E27FC236}">
                <a16:creationId xmlns:a16="http://schemas.microsoft.com/office/drawing/2014/main" id="{A0ED0979-BD29-49E7-907E-A40B5BA23E1D}"/>
              </a:ext>
            </a:extLst>
          </p:cNvPr>
          <p:cNvSpPr txBox="1"/>
          <p:nvPr/>
        </p:nvSpPr>
        <p:spPr>
          <a:xfrm>
            <a:off x="3300677" y="3563647"/>
            <a:ext cx="4752263" cy="400110"/>
          </a:xfrm>
          <a:prstGeom prst="rect">
            <a:avLst/>
          </a:prstGeom>
          <a:noFill/>
        </p:spPr>
        <p:txBody>
          <a:bodyPr wrap="none" rtlCol="0">
            <a:spAutoFit/>
          </a:bodyPr>
          <a:lstStyle/>
          <a:p>
            <a:r>
              <a:rPr lang="en-GB" altLang="zh-CN" sz="2000" dirty="0">
                <a:solidFill>
                  <a:schemeClr val="tx1">
                    <a:lumMod val="85000"/>
                    <a:lumOff val="15000"/>
                  </a:schemeClr>
                </a:solidFill>
                <a:cs typeface="+mn-ea"/>
                <a:sym typeface="+mn-lt"/>
              </a:rPr>
              <a:t>Summary At the Middle of This</a:t>
            </a:r>
            <a:r>
              <a:rPr lang="en-US" altLang="en-US" sz="2000" dirty="0">
                <a:solidFill>
                  <a:schemeClr val="tx1">
                    <a:lumMod val="85000"/>
                    <a:lumOff val="15000"/>
                  </a:schemeClr>
                </a:solidFill>
                <a:cs typeface="+mn-ea"/>
                <a:sym typeface="+mn-lt"/>
              </a:rPr>
              <a:t> Year</a:t>
            </a:r>
            <a:r>
              <a:rPr lang="en-GB" altLang="zh-CN" sz="2000" dirty="0">
                <a:solidFill>
                  <a:schemeClr val="tx1">
                    <a:lumMod val="85000"/>
                    <a:lumOff val="15000"/>
                  </a:schemeClr>
                </a:solidFill>
                <a:cs typeface="+mn-ea"/>
                <a:sym typeface="+mn-lt"/>
              </a:rPr>
              <a:t>  </a:t>
            </a:r>
            <a:endParaRPr lang="zh-CN" altLang="en-US" sz="2000" dirty="0">
              <a:solidFill>
                <a:schemeClr val="tx1">
                  <a:lumMod val="85000"/>
                  <a:lumOff val="15000"/>
                </a:schemeClr>
              </a:solidFill>
              <a:cs typeface="+mn-ea"/>
              <a:sym typeface="+mn-lt"/>
            </a:endParaRPr>
          </a:p>
        </p:txBody>
      </p:sp>
      <p:grpSp>
        <p:nvGrpSpPr>
          <p:cNvPr id="18" name="组合 17">
            <a:extLst>
              <a:ext uri="{FF2B5EF4-FFF2-40B4-BE49-F238E27FC236}">
                <a16:creationId xmlns:a16="http://schemas.microsoft.com/office/drawing/2014/main" id="{88F52AAB-2C71-4CDB-9404-C93BB51E2E08}"/>
              </a:ext>
            </a:extLst>
          </p:cNvPr>
          <p:cNvGrpSpPr/>
          <p:nvPr/>
        </p:nvGrpSpPr>
        <p:grpSpPr>
          <a:xfrm>
            <a:off x="7048530" y="4293132"/>
            <a:ext cx="2132965" cy="179070"/>
            <a:chOff x="9459" y="6428"/>
            <a:chExt cx="3359" cy="282"/>
          </a:xfrm>
          <a:solidFill>
            <a:srgbClr val="00B0F0"/>
          </a:solidFill>
        </p:grpSpPr>
        <p:sp>
          <p:nvSpPr>
            <p:cNvPr id="19" name="矩形 18">
              <a:extLst>
                <a:ext uri="{FF2B5EF4-FFF2-40B4-BE49-F238E27FC236}">
                  <a16:creationId xmlns:a16="http://schemas.microsoft.com/office/drawing/2014/main" id="{785EDCCA-0461-4A76-B3C6-95A3BEBF426F}"/>
                </a:ext>
              </a:extLst>
            </p:cNvPr>
            <p:cNvSpPr/>
            <p:nvPr/>
          </p:nvSpPr>
          <p:spPr>
            <a:xfrm>
              <a:off x="9459"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0" name="矩形 19">
              <a:extLst>
                <a:ext uri="{FF2B5EF4-FFF2-40B4-BE49-F238E27FC236}">
                  <a16:creationId xmlns:a16="http://schemas.microsoft.com/office/drawing/2014/main" id="{D4E28C9F-3B3E-4EC7-8E41-81C4ED0B979D}"/>
                </a:ext>
              </a:extLst>
            </p:cNvPr>
            <p:cNvSpPr/>
            <p:nvPr/>
          </p:nvSpPr>
          <p:spPr>
            <a:xfrm>
              <a:off x="10011"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1" name="矩形 20">
              <a:extLst>
                <a:ext uri="{FF2B5EF4-FFF2-40B4-BE49-F238E27FC236}">
                  <a16:creationId xmlns:a16="http://schemas.microsoft.com/office/drawing/2014/main" id="{C3E115BB-8FF5-4CAB-A1B9-EC22409BCB1B}"/>
                </a:ext>
              </a:extLst>
            </p:cNvPr>
            <p:cNvSpPr/>
            <p:nvPr/>
          </p:nvSpPr>
          <p:spPr>
            <a:xfrm>
              <a:off x="10729"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2" name="矩形 21">
              <a:extLst>
                <a:ext uri="{FF2B5EF4-FFF2-40B4-BE49-F238E27FC236}">
                  <a16:creationId xmlns:a16="http://schemas.microsoft.com/office/drawing/2014/main" id="{1211088D-06C9-4577-ADEF-E854F18B0447}"/>
                </a:ext>
              </a:extLst>
            </p:cNvPr>
            <p:cNvSpPr/>
            <p:nvPr/>
          </p:nvSpPr>
          <p:spPr>
            <a:xfrm>
              <a:off x="11132"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3" name="矩形 22">
              <a:extLst>
                <a:ext uri="{FF2B5EF4-FFF2-40B4-BE49-F238E27FC236}">
                  <a16:creationId xmlns:a16="http://schemas.microsoft.com/office/drawing/2014/main" id="{53CF5502-109D-43EB-A8FC-FED20280B9F8}"/>
                </a:ext>
              </a:extLst>
            </p:cNvPr>
            <p:cNvSpPr/>
            <p:nvPr/>
          </p:nvSpPr>
          <p:spPr>
            <a:xfrm>
              <a:off x="12536" y="6428"/>
              <a:ext cx="283" cy="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grpSp>
        <p:nvGrpSpPr>
          <p:cNvPr id="52" name="组合 51">
            <a:extLst>
              <a:ext uri="{FF2B5EF4-FFF2-40B4-BE49-F238E27FC236}">
                <a16:creationId xmlns:a16="http://schemas.microsoft.com/office/drawing/2014/main" id="{A0BDAD7A-CB48-4579-82B5-61264FC00802}"/>
              </a:ext>
            </a:extLst>
          </p:cNvPr>
          <p:cNvGrpSpPr/>
          <p:nvPr/>
        </p:nvGrpSpPr>
        <p:grpSpPr>
          <a:xfrm>
            <a:off x="2057967" y="2230563"/>
            <a:ext cx="666321" cy="2291081"/>
            <a:chOff x="2057967" y="2094517"/>
            <a:chExt cx="705888" cy="2427128"/>
          </a:xfrm>
          <a:solidFill>
            <a:srgbClr val="19C5F0"/>
          </a:solidFill>
        </p:grpSpPr>
        <p:sp>
          <p:nvSpPr>
            <p:cNvPr id="29" name="平行四边形 28">
              <a:extLst>
                <a:ext uri="{FF2B5EF4-FFF2-40B4-BE49-F238E27FC236}">
                  <a16:creationId xmlns:a16="http://schemas.microsoft.com/office/drawing/2014/main" id="{6B558D27-2DE8-491A-81E0-B4074BB271A9}"/>
                </a:ext>
              </a:extLst>
            </p:cNvPr>
            <p:cNvSpPr/>
            <p:nvPr/>
          </p:nvSpPr>
          <p:spPr>
            <a:xfrm rot="20018165">
              <a:off x="2072253" y="4168338"/>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斜纹 36">
              <a:extLst>
                <a:ext uri="{FF2B5EF4-FFF2-40B4-BE49-F238E27FC236}">
                  <a16:creationId xmlns:a16="http://schemas.microsoft.com/office/drawing/2014/main" id="{7FAA88BB-8345-4C7E-B889-5DD1FF8C7DA5}"/>
                </a:ext>
              </a:extLst>
            </p:cNvPr>
            <p:cNvSpPr/>
            <p:nvPr/>
          </p:nvSpPr>
          <p:spPr>
            <a:xfrm flipH="1" flipV="1">
              <a:off x="2118775" y="4228329"/>
              <a:ext cx="584348" cy="292173"/>
            </a:xfrm>
            <a:prstGeom prst="diagStripe">
              <a:avLst>
                <a:gd name="adj" fmla="val 5842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0" name="等腰三角形 39">
              <a:extLst>
                <a:ext uri="{FF2B5EF4-FFF2-40B4-BE49-F238E27FC236}">
                  <a16:creationId xmlns:a16="http://schemas.microsoft.com/office/drawing/2014/main" id="{F2FA647A-61F0-40F5-B876-CD04413347A6}"/>
                </a:ext>
              </a:extLst>
            </p:cNvPr>
            <p:cNvSpPr/>
            <p:nvPr/>
          </p:nvSpPr>
          <p:spPr>
            <a:xfrm>
              <a:off x="2505392" y="4427511"/>
              <a:ext cx="194311" cy="94134"/>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平行四边形 40">
              <a:extLst>
                <a:ext uri="{FF2B5EF4-FFF2-40B4-BE49-F238E27FC236}">
                  <a16:creationId xmlns:a16="http://schemas.microsoft.com/office/drawing/2014/main" id="{87D5F9D3-3C41-457C-9F0B-57E2968FE853}"/>
                </a:ext>
              </a:extLst>
            </p:cNvPr>
            <p:cNvSpPr/>
            <p:nvPr/>
          </p:nvSpPr>
          <p:spPr>
            <a:xfrm rot="20018165">
              <a:off x="2065110" y="3963662"/>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平行四边形 41">
              <a:extLst>
                <a:ext uri="{FF2B5EF4-FFF2-40B4-BE49-F238E27FC236}">
                  <a16:creationId xmlns:a16="http://schemas.microsoft.com/office/drawing/2014/main" id="{6E4360E5-229A-42CB-A3A6-63A907878474}"/>
                </a:ext>
              </a:extLst>
            </p:cNvPr>
            <p:cNvSpPr/>
            <p:nvPr/>
          </p:nvSpPr>
          <p:spPr>
            <a:xfrm rot="20018165">
              <a:off x="2068298" y="3762415"/>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平行四边形 42">
              <a:extLst>
                <a:ext uri="{FF2B5EF4-FFF2-40B4-BE49-F238E27FC236}">
                  <a16:creationId xmlns:a16="http://schemas.microsoft.com/office/drawing/2014/main" id="{30EADD95-9D2A-4932-A65B-C868CACD1CA1}"/>
                </a:ext>
              </a:extLst>
            </p:cNvPr>
            <p:cNvSpPr/>
            <p:nvPr/>
          </p:nvSpPr>
          <p:spPr>
            <a:xfrm rot="20018165">
              <a:off x="2068298" y="3557739"/>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平行四边形 43">
              <a:extLst>
                <a:ext uri="{FF2B5EF4-FFF2-40B4-BE49-F238E27FC236}">
                  <a16:creationId xmlns:a16="http://schemas.microsoft.com/office/drawing/2014/main" id="{DB3CB61D-64A5-438E-926A-5F812AE1DDAD}"/>
                </a:ext>
              </a:extLst>
            </p:cNvPr>
            <p:cNvSpPr/>
            <p:nvPr/>
          </p:nvSpPr>
          <p:spPr>
            <a:xfrm rot="20018165">
              <a:off x="2065110" y="3349857"/>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平行四边形 44">
              <a:extLst>
                <a:ext uri="{FF2B5EF4-FFF2-40B4-BE49-F238E27FC236}">
                  <a16:creationId xmlns:a16="http://schemas.microsoft.com/office/drawing/2014/main" id="{9EF5F6F0-4404-45D1-A321-DAC443633788}"/>
                </a:ext>
              </a:extLst>
            </p:cNvPr>
            <p:cNvSpPr/>
            <p:nvPr/>
          </p:nvSpPr>
          <p:spPr>
            <a:xfrm rot="20018165">
              <a:off x="2057967" y="3145181"/>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平行四边形 45">
              <a:extLst>
                <a:ext uri="{FF2B5EF4-FFF2-40B4-BE49-F238E27FC236}">
                  <a16:creationId xmlns:a16="http://schemas.microsoft.com/office/drawing/2014/main" id="{A4908ECC-67BA-410E-8763-C479D74A9A18}"/>
                </a:ext>
              </a:extLst>
            </p:cNvPr>
            <p:cNvSpPr/>
            <p:nvPr/>
          </p:nvSpPr>
          <p:spPr>
            <a:xfrm rot="20018165">
              <a:off x="2061155" y="2943934"/>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平行四边形 46">
              <a:extLst>
                <a:ext uri="{FF2B5EF4-FFF2-40B4-BE49-F238E27FC236}">
                  <a16:creationId xmlns:a16="http://schemas.microsoft.com/office/drawing/2014/main" id="{ACF4BA85-677D-45E2-922F-2AE02C612363}"/>
                </a:ext>
              </a:extLst>
            </p:cNvPr>
            <p:cNvSpPr/>
            <p:nvPr/>
          </p:nvSpPr>
          <p:spPr>
            <a:xfrm rot="20018165">
              <a:off x="2061155" y="2739258"/>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平行四边形 47">
              <a:extLst>
                <a:ext uri="{FF2B5EF4-FFF2-40B4-BE49-F238E27FC236}">
                  <a16:creationId xmlns:a16="http://schemas.microsoft.com/office/drawing/2014/main" id="{1E935D17-63C6-4C3A-B34D-F6189055F515}"/>
                </a:ext>
              </a:extLst>
            </p:cNvPr>
            <p:cNvSpPr/>
            <p:nvPr/>
          </p:nvSpPr>
          <p:spPr>
            <a:xfrm rot="20018165">
              <a:off x="2065109" y="2529089"/>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平行四边形 48">
              <a:extLst>
                <a:ext uri="{FF2B5EF4-FFF2-40B4-BE49-F238E27FC236}">
                  <a16:creationId xmlns:a16="http://schemas.microsoft.com/office/drawing/2014/main" id="{306E58E8-F29E-4C32-92D2-9605B88E6102}"/>
                </a:ext>
              </a:extLst>
            </p:cNvPr>
            <p:cNvSpPr/>
            <p:nvPr/>
          </p:nvSpPr>
          <p:spPr>
            <a:xfrm rot="20018165">
              <a:off x="2065109" y="2324413"/>
              <a:ext cx="691602" cy="108995"/>
            </a:xfrm>
            <a:prstGeom prst="parallelogram">
              <a:avLst>
                <a:gd name="adj" fmla="val 510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斜纹 49">
              <a:extLst>
                <a:ext uri="{FF2B5EF4-FFF2-40B4-BE49-F238E27FC236}">
                  <a16:creationId xmlns:a16="http://schemas.microsoft.com/office/drawing/2014/main" id="{079FF045-171D-4C96-8CA0-7F766FF78D3B}"/>
                </a:ext>
              </a:extLst>
            </p:cNvPr>
            <p:cNvSpPr/>
            <p:nvPr/>
          </p:nvSpPr>
          <p:spPr>
            <a:xfrm>
              <a:off x="2125880" y="2094517"/>
              <a:ext cx="584348" cy="292173"/>
            </a:xfrm>
            <a:prstGeom prst="diagStripe">
              <a:avLst>
                <a:gd name="adj" fmla="val 5842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1" name="等腰三角形 50">
              <a:extLst>
                <a:ext uri="{FF2B5EF4-FFF2-40B4-BE49-F238E27FC236}">
                  <a16:creationId xmlns:a16="http://schemas.microsoft.com/office/drawing/2014/main" id="{0EDA767F-62B5-4936-A9BA-C79FF88C6450}"/>
                </a:ext>
              </a:extLst>
            </p:cNvPr>
            <p:cNvSpPr/>
            <p:nvPr/>
          </p:nvSpPr>
          <p:spPr>
            <a:xfrm flipH="1" flipV="1">
              <a:off x="2125880" y="2097841"/>
              <a:ext cx="194311" cy="94134"/>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07825340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7"/>
                                        </p:tgtEl>
                                        <p:attrNameLst>
                                          <p:attrName>ppt_y</p:attrName>
                                        </p:attrNameLst>
                                      </p:cBhvr>
                                      <p:tavLst>
                                        <p:tav tm="0">
                                          <p:val>
                                            <p:strVal val="#ppt_y"/>
                                          </p:val>
                                        </p:tav>
                                        <p:tav tm="100000">
                                          <p:val>
                                            <p:strVal val="#ppt_y"/>
                                          </p:val>
                                        </p:tav>
                                      </p:tavLst>
                                    </p:anim>
                                    <p:anim calcmode="lin" valueType="num">
                                      <p:cBhvr>
                                        <p:cTn id="1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7"/>
                                        </p:tgtEl>
                                      </p:cBhvr>
                                    </p:animEffect>
                                  </p:childTnLst>
                                </p:cTn>
                              </p:par>
                            </p:childTnLst>
                          </p:cTn>
                        </p:par>
                        <p:par>
                          <p:cTn id="22" fill="hold">
                            <p:stCondLst>
                              <p:cond delay="2850"/>
                            </p:stCondLst>
                            <p:childTnLst>
                              <p:par>
                                <p:cTn id="23" presetID="14" presetClass="entr" presetSubtype="1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par>
                          <p:cTn id="26" fill="hold">
                            <p:stCondLst>
                              <p:cond delay="3350"/>
                            </p:stCondLst>
                            <p:childTnLst>
                              <p:par>
                                <p:cTn id="27" presetID="22" presetClass="entr" presetSubtype="4"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par>
                          <p:cTn id="30" fill="hold">
                            <p:stCondLst>
                              <p:cond delay="3850"/>
                            </p:stCondLst>
                            <p:childTnLst>
                              <p:par>
                                <p:cTn id="31" presetID="14" presetClass="entr" presetSubtype="10"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randombar(horizontal)">
                                      <p:cBhvr>
                                        <p:cTn id="3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2" name="TextBox 2">
            <a:extLst>
              <a:ext uri="{FF2B5EF4-FFF2-40B4-BE49-F238E27FC236}">
                <a16:creationId xmlns:a16="http://schemas.microsoft.com/office/drawing/2014/main" id="{2BB8A6B4-0D8C-448A-9091-2F403D4F2600}"/>
              </a:ext>
            </a:extLst>
          </p:cNvPr>
          <p:cNvSpPr txBox="1"/>
          <p:nvPr/>
        </p:nvSpPr>
        <p:spPr>
          <a:xfrm>
            <a:off x="4656667" y="2374876"/>
            <a:ext cx="2878667" cy="748988"/>
          </a:xfrm>
          <a:prstGeom prst="rect">
            <a:avLst/>
          </a:prstGeom>
          <a:noFill/>
          <a:ln>
            <a:noFill/>
          </a:ln>
        </p:spPr>
        <p:txBody>
          <a:bodyPr wrap="square" rtlCol="0">
            <a:spAutoFit/>
          </a:bodyPr>
          <a:lstStyle/>
          <a:p>
            <a:pPr algn="ctr"/>
            <a:r>
              <a:rPr lang="en-US" altLang="zh-CN" sz="4267" dirty="0">
                <a:solidFill>
                  <a:schemeClr val="tx1">
                    <a:lumMod val="85000"/>
                    <a:lumOff val="15000"/>
                  </a:schemeClr>
                </a:solidFill>
                <a:cs typeface="+mn-ea"/>
                <a:sym typeface="+mn-lt"/>
              </a:rPr>
              <a:t>Part one</a:t>
            </a:r>
            <a:endParaRPr lang="zh-CN" altLang="en-US" sz="4267" dirty="0">
              <a:solidFill>
                <a:schemeClr val="tx1">
                  <a:lumMod val="85000"/>
                  <a:lumOff val="15000"/>
                </a:schemeClr>
              </a:solidFill>
              <a:cs typeface="+mn-ea"/>
              <a:sym typeface="+mn-lt"/>
            </a:endParaRPr>
          </a:p>
        </p:txBody>
      </p:sp>
      <p:sp>
        <p:nvSpPr>
          <p:cNvPr id="13" name="矩形 12">
            <a:extLst>
              <a:ext uri="{FF2B5EF4-FFF2-40B4-BE49-F238E27FC236}">
                <a16:creationId xmlns:a16="http://schemas.microsoft.com/office/drawing/2014/main" id="{6378F9A2-3233-4C93-B932-5622A2819F32}"/>
              </a:ext>
            </a:extLst>
          </p:cNvPr>
          <p:cNvSpPr/>
          <p:nvPr/>
        </p:nvSpPr>
        <p:spPr>
          <a:xfrm>
            <a:off x="3875314" y="3328789"/>
            <a:ext cx="4295964" cy="584775"/>
          </a:xfrm>
          <a:prstGeom prst="rect">
            <a:avLst/>
          </a:prstGeom>
          <a:ln>
            <a:noFill/>
          </a:ln>
        </p:spPr>
        <p:txBody>
          <a:bodyPr wrap="square">
            <a:spAutoFit/>
          </a:bodyPr>
          <a:lstStyle/>
          <a:p>
            <a:pPr algn="ctr"/>
            <a:r>
              <a:rPr lang="zh-CN" altLang="en-US" sz="3200" dirty="0">
                <a:cs typeface="+mn-ea"/>
                <a:sym typeface="+mn-lt"/>
              </a:rPr>
              <a:t>主要信息</a:t>
            </a:r>
          </a:p>
        </p:txBody>
      </p:sp>
      <p:grpSp>
        <p:nvGrpSpPr>
          <p:cNvPr id="14" name="组合 13">
            <a:extLst>
              <a:ext uri="{FF2B5EF4-FFF2-40B4-BE49-F238E27FC236}">
                <a16:creationId xmlns:a16="http://schemas.microsoft.com/office/drawing/2014/main" id="{9FE8F68B-FFB7-4486-AF7C-12F5E61450AB}"/>
              </a:ext>
            </a:extLst>
          </p:cNvPr>
          <p:cNvGrpSpPr/>
          <p:nvPr/>
        </p:nvGrpSpPr>
        <p:grpSpPr>
          <a:xfrm>
            <a:off x="3875314" y="2749369"/>
            <a:ext cx="4295964" cy="871810"/>
            <a:chOff x="2906485" y="2062005"/>
            <a:chExt cx="3221972" cy="653862"/>
          </a:xfrm>
        </p:grpSpPr>
        <p:cxnSp>
          <p:nvCxnSpPr>
            <p:cNvPr id="15" name="肘形连接符 6">
              <a:extLst>
                <a:ext uri="{FF2B5EF4-FFF2-40B4-BE49-F238E27FC236}">
                  <a16:creationId xmlns:a16="http://schemas.microsoft.com/office/drawing/2014/main" id="{C03E744E-4F6B-43EF-A926-1E45B53CD71B}"/>
                </a:ext>
              </a:extLst>
            </p:cNvPr>
            <p:cNvCxnSpPr>
              <a:cxnSpLocks/>
              <a:stCxn id="12" idx="3"/>
              <a:endCxn id="13" idx="3"/>
            </p:cNvCxnSpPr>
            <p:nvPr/>
          </p:nvCxnSpPr>
          <p:spPr>
            <a:xfrm>
              <a:off x="5651499" y="2062007"/>
              <a:ext cx="476958" cy="653860"/>
            </a:xfrm>
            <a:prstGeom prst="bentConnector3">
              <a:avLst>
                <a:gd name="adj1" fmla="val 135947"/>
              </a:avLst>
            </a:prstGeom>
            <a:ln w="38100">
              <a:solidFill>
                <a:srgbClr val="19C5F0"/>
              </a:solidFill>
            </a:ln>
          </p:spPr>
          <p:style>
            <a:lnRef idx="1">
              <a:schemeClr val="accent1"/>
            </a:lnRef>
            <a:fillRef idx="0">
              <a:schemeClr val="accent1"/>
            </a:fillRef>
            <a:effectRef idx="0">
              <a:schemeClr val="accent1"/>
            </a:effectRef>
            <a:fontRef idx="minor">
              <a:schemeClr val="tx1"/>
            </a:fontRef>
          </p:style>
        </p:cxnSp>
        <p:cxnSp>
          <p:nvCxnSpPr>
            <p:cNvPr id="16" name="肘形连接符 7">
              <a:extLst>
                <a:ext uri="{FF2B5EF4-FFF2-40B4-BE49-F238E27FC236}">
                  <a16:creationId xmlns:a16="http://schemas.microsoft.com/office/drawing/2014/main" id="{87F6E6FF-1219-464B-B157-172F7BF6F061}"/>
                </a:ext>
              </a:extLst>
            </p:cNvPr>
            <p:cNvCxnSpPr>
              <a:cxnSpLocks/>
              <a:stCxn id="12" idx="1"/>
              <a:endCxn id="13" idx="1"/>
            </p:cNvCxnSpPr>
            <p:nvPr/>
          </p:nvCxnSpPr>
          <p:spPr>
            <a:xfrm rot="10800000" flipV="1">
              <a:off x="2906485" y="2062005"/>
              <a:ext cx="586014" cy="653860"/>
            </a:xfrm>
            <a:prstGeom prst="bentConnector3">
              <a:avLst>
                <a:gd name="adj1" fmla="val 129257"/>
              </a:avLst>
            </a:prstGeom>
            <a:ln w="38100">
              <a:solidFill>
                <a:srgbClr val="19C5F0"/>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53AC4788-3F4A-4E4B-857F-35F450D81F42}"/>
              </a:ext>
            </a:extLst>
          </p:cNvPr>
          <p:cNvCxnSpPr/>
          <p:nvPr/>
        </p:nvCxnSpPr>
        <p:spPr>
          <a:xfrm rot="960000" flipH="1">
            <a:off x="3558693" y="3814930"/>
            <a:ext cx="1053892" cy="105389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C2AEB3E-D168-4951-9DF1-3953040B88BA}"/>
              </a:ext>
            </a:extLst>
          </p:cNvPr>
          <p:cNvCxnSpPr/>
          <p:nvPr/>
        </p:nvCxnSpPr>
        <p:spPr>
          <a:xfrm flipH="1">
            <a:off x="2693439" y="3995056"/>
            <a:ext cx="2552199" cy="141470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2E1C8D2-6419-41F2-8E52-BF06B2A2A0BF}"/>
              </a:ext>
            </a:extLst>
          </p:cNvPr>
          <p:cNvCxnSpPr/>
          <p:nvPr/>
        </p:nvCxnSpPr>
        <p:spPr>
          <a:xfrm flipH="1">
            <a:off x="7388774" y="1213521"/>
            <a:ext cx="2233591" cy="12381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F873684-7C57-45B2-8906-DD31DBB9D411}"/>
              </a:ext>
            </a:extLst>
          </p:cNvPr>
          <p:cNvCxnSpPr/>
          <p:nvPr/>
        </p:nvCxnSpPr>
        <p:spPr>
          <a:xfrm flipH="1">
            <a:off x="7896201" y="2037813"/>
            <a:ext cx="893679" cy="49537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燕尾形 12">
            <a:extLst>
              <a:ext uri="{FF2B5EF4-FFF2-40B4-BE49-F238E27FC236}">
                <a16:creationId xmlns:a16="http://schemas.microsoft.com/office/drawing/2014/main" id="{37CA48BC-4121-4130-82EF-C5B7406CD88C}"/>
              </a:ext>
            </a:extLst>
          </p:cNvPr>
          <p:cNvSpPr/>
          <p:nvPr/>
        </p:nvSpPr>
        <p:spPr>
          <a:xfrm rot="5400000">
            <a:off x="5885978" y="5394218"/>
            <a:ext cx="420047" cy="690077"/>
          </a:xfrm>
          <a:prstGeom prst="chevron">
            <a:avLst>
              <a:gd name="adj" fmla="val 92744"/>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cs typeface="+mn-ea"/>
              <a:sym typeface="+mn-lt"/>
            </a:endParaRPr>
          </a:p>
        </p:txBody>
      </p:sp>
      <p:pic>
        <p:nvPicPr>
          <p:cNvPr id="23" name="图片 22">
            <a:extLst>
              <a:ext uri="{FF2B5EF4-FFF2-40B4-BE49-F238E27FC236}">
                <a16:creationId xmlns:a16="http://schemas.microsoft.com/office/drawing/2014/main" id="{A0642CE8-C0D4-42EC-B900-B2BA707358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41593"/>
            <a:ext cx="3043703" cy="3043703"/>
          </a:xfrm>
          <a:prstGeom prst="rect">
            <a:avLst/>
          </a:prstGeom>
        </p:spPr>
      </p:pic>
      <p:pic>
        <p:nvPicPr>
          <p:cNvPr id="24" name="图片 23">
            <a:extLst>
              <a:ext uri="{FF2B5EF4-FFF2-40B4-BE49-F238E27FC236}">
                <a16:creationId xmlns:a16="http://schemas.microsoft.com/office/drawing/2014/main" id="{B922A53F-8611-4FB9-A0A7-67591CC7DA2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388774" y="2552260"/>
            <a:ext cx="5715000" cy="5715000"/>
          </a:xfrm>
          <a:prstGeom prst="rect">
            <a:avLst/>
          </a:prstGeom>
        </p:spPr>
      </p:pic>
    </p:spTree>
    <p:extLst>
      <p:ext uri="{BB962C8B-B14F-4D97-AF65-F5344CB8AC3E}">
        <p14:creationId xmlns:p14="http://schemas.microsoft.com/office/powerpoint/2010/main" val="245653406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601"/>
                                        <p:tgtEl>
                                          <p:spTgt spid="19"/>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601"/>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601"/>
                                        <p:tgtEl>
                                          <p:spTgt spid="17"/>
                                        </p:tgtEl>
                                      </p:cBhvr>
                                    </p:animEffect>
                                  </p:childTnLst>
                                </p:cTn>
                              </p:par>
                              <p:par>
                                <p:cTn id="38" presetID="22" presetClass="entr" presetSubtype="2"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right)">
                                      <p:cBhvr>
                                        <p:cTn id="40" dur="601"/>
                                        <p:tgtEl>
                                          <p:spTgt spid="18"/>
                                        </p:tgtEl>
                                      </p:cBhvr>
                                    </p:animEffect>
                                  </p:childTnLst>
                                </p:cTn>
                              </p:par>
                            </p:childTnLst>
                          </p:cTn>
                        </p:par>
                        <p:par>
                          <p:cTn id="41" fill="hold">
                            <p:stCondLst>
                              <p:cond delay="2601"/>
                            </p:stCondLst>
                            <p:childTnLst>
                              <p:par>
                                <p:cTn id="42" presetID="22" presetClass="entr" presetSubtype="1"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60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1415772" cy="461665"/>
          </a:xfrm>
          <a:prstGeom prst="rect">
            <a:avLst/>
          </a:prstGeom>
          <a:noFill/>
        </p:spPr>
        <p:txBody>
          <a:bodyPr wrap="none" rtlCol="0">
            <a:spAutoFit/>
          </a:bodyPr>
          <a:lstStyle/>
          <a:p>
            <a:pPr algn="l"/>
            <a:r>
              <a:rPr lang="zh-CN" altLang="en-US" sz="2400" b="1" dirty="0">
                <a:solidFill>
                  <a:schemeClr val="tx1">
                    <a:lumMod val="85000"/>
                    <a:lumOff val="15000"/>
                  </a:schemeClr>
                </a:solidFill>
                <a:effectLst/>
                <a:cs typeface="+mn-ea"/>
                <a:sym typeface="+mn-lt"/>
              </a:rPr>
              <a:t>主要信息</a:t>
            </a: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sp>
        <p:nvSpPr>
          <p:cNvPr id="12" name="矩形 11">
            <a:extLst>
              <a:ext uri="{FF2B5EF4-FFF2-40B4-BE49-F238E27FC236}">
                <a16:creationId xmlns:a16="http://schemas.microsoft.com/office/drawing/2014/main" id="{0398EC51-9812-4BAC-83B8-0C237D8DE0C9}"/>
              </a:ext>
            </a:extLst>
          </p:cNvPr>
          <p:cNvSpPr/>
          <p:nvPr/>
        </p:nvSpPr>
        <p:spPr>
          <a:xfrm>
            <a:off x="697761" y="2700670"/>
            <a:ext cx="5391150" cy="2826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cs typeface="+mn-ea"/>
              <a:sym typeface="+mn-lt"/>
            </a:endParaRPr>
          </a:p>
        </p:txBody>
      </p:sp>
      <p:sp>
        <p:nvSpPr>
          <p:cNvPr id="14" name="Text Placeholder 4">
            <a:extLst>
              <a:ext uri="{FF2B5EF4-FFF2-40B4-BE49-F238E27FC236}">
                <a16:creationId xmlns:a16="http://schemas.microsoft.com/office/drawing/2014/main" id="{827EF0A8-B4EB-4599-B726-3C0835C8AFD8}"/>
              </a:ext>
            </a:extLst>
          </p:cNvPr>
          <p:cNvSpPr>
            <a:spLocks noGrp="1"/>
          </p:cNvSpPr>
          <p:nvPr/>
        </p:nvSpPr>
        <p:spPr>
          <a:xfrm>
            <a:off x="704659" y="2615579"/>
            <a:ext cx="4774440" cy="644693"/>
          </a:xfrm>
          <a:prstGeom prst="rect">
            <a:avLst/>
          </a:prstGeom>
        </p:spPr>
        <p:txBody>
          <a:bodyPr vert="horz" lIns="0" tIns="0" rIns="0" bIns="0" anchor="t"/>
          <a:lstStyle>
            <a:lvl1pPr marL="0" indent="0" algn="ctr" defTabSz="404495" rtl="0" eaLnBrk="1" latinLnBrk="0" hangingPunct="1">
              <a:lnSpc>
                <a:spcPct val="130000"/>
              </a:lnSpc>
              <a:spcBef>
                <a:spcPct val="20000"/>
              </a:spcBef>
              <a:buFont typeface="Arial" panose="020B0604020202020204"/>
              <a:buNone/>
              <a:defRPr sz="1200" kern="1200">
                <a:solidFill>
                  <a:schemeClr val="tx1">
                    <a:lumMod val="50000"/>
                    <a:lumOff val="50000"/>
                  </a:schemeClr>
                </a:solidFill>
                <a:latin typeface="Lato Regular"/>
                <a:ea typeface="+mn-ea"/>
                <a:cs typeface="Lato Regular"/>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pPr marL="285750" indent="-285750" algn="l">
              <a:spcBef>
                <a:spcPts val="1200"/>
              </a:spcBef>
              <a:buFont typeface="Wingdings" panose="05000000000000000000" pitchFamily="2" charset="2"/>
              <a:buChar char="Ø"/>
            </a:pPr>
            <a:r>
              <a:rPr lang="zh-CN" altLang="en-US" sz="1600" dirty="0">
                <a:solidFill>
                  <a:srgbClr val="273045"/>
                </a:solidFill>
                <a:cs typeface="+mn-ea"/>
                <a:sym typeface="+mn-lt"/>
              </a:rPr>
              <a:t>作者：阿里</a:t>
            </a:r>
            <a:r>
              <a:rPr lang="en-US" altLang="zh-CN" sz="1600" dirty="0">
                <a:solidFill>
                  <a:srgbClr val="273045"/>
                </a:solidFill>
                <a:cs typeface="+mn-ea"/>
                <a:sym typeface="+mn-lt"/>
              </a:rPr>
              <a:t>·</a:t>
            </a:r>
            <a:r>
              <a:rPr lang="zh-CN" altLang="en-US" sz="1600" dirty="0">
                <a:solidFill>
                  <a:srgbClr val="273045"/>
                </a:solidFill>
                <a:cs typeface="+mn-ea"/>
                <a:sym typeface="+mn-lt"/>
              </a:rPr>
              <a:t>沙菲耶</a:t>
            </a:r>
            <a:r>
              <a:rPr lang="en-US" altLang="zh-CN" sz="1600" dirty="0">
                <a:solidFill>
                  <a:srgbClr val="273045"/>
                </a:solidFill>
                <a:cs typeface="+mn-ea"/>
                <a:sym typeface="+mn-lt"/>
              </a:rPr>
              <a:t>·</a:t>
            </a:r>
            <a:r>
              <a:rPr lang="zh-CN" altLang="en-US" sz="1600" dirty="0">
                <a:solidFill>
                  <a:srgbClr val="273045"/>
                </a:solidFill>
                <a:cs typeface="+mn-ea"/>
                <a:sym typeface="+mn-lt"/>
              </a:rPr>
              <a:t>阿德斯塔尼，来自美国犹他大学计算机学院</a:t>
            </a:r>
          </a:p>
          <a:p>
            <a:pPr marL="285750" indent="-285750" algn="l">
              <a:spcBef>
                <a:spcPts val="1200"/>
              </a:spcBef>
              <a:buFont typeface="Wingdings" panose="05000000000000000000" pitchFamily="2" charset="2"/>
              <a:buChar char="Ø"/>
            </a:pPr>
            <a:r>
              <a:rPr lang="zh-CN" altLang="en-US" sz="1600" dirty="0">
                <a:solidFill>
                  <a:srgbClr val="273045"/>
                </a:solidFill>
                <a:cs typeface="+mn-ea"/>
                <a:sym typeface="+mn-lt"/>
              </a:rPr>
              <a:t>论文于</a:t>
            </a:r>
            <a:r>
              <a:rPr lang="en-US" altLang="zh-CN" sz="1600" dirty="0">
                <a:solidFill>
                  <a:srgbClr val="273045"/>
                </a:solidFill>
                <a:cs typeface="+mn-ea"/>
                <a:sym typeface="+mn-lt"/>
              </a:rPr>
              <a:t>2016</a:t>
            </a:r>
            <a:r>
              <a:rPr lang="zh-CN" altLang="en-US" sz="1600" dirty="0">
                <a:solidFill>
                  <a:srgbClr val="273045"/>
                </a:solidFill>
                <a:cs typeface="+mn-ea"/>
                <a:sym typeface="+mn-lt"/>
              </a:rPr>
              <a:t>年发表在</a:t>
            </a:r>
            <a:r>
              <a:rPr lang="en-US" altLang="zh-CN" sz="1600" dirty="0">
                <a:solidFill>
                  <a:schemeClr val="tx1"/>
                </a:solidFill>
              </a:rPr>
              <a:t>ACM SIGARCH Computer Architecture News 44 (3), 14-26</a:t>
            </a:r>
            <a:endParaRPr lang="zh-CN" altLang="en-US" sz="1600" dirty="0">
              <a:solidFill>
                <a:schemeClr val="tx1"/>
              </a:solidFill>
              <a:cs typeface="+mn-ea"/>
              <a:sym typeface="+mn-lt"/>
            </a:endParaRPr>
          </a:p>
          <a:p>
            <a:pPr marL="285750" indent="-285750" algn="l">
              <a:spcBef>
                <a:spcPts val="1200"/>
              </a:spcBef>
              <a:buFont typeface="Wingdings" panose="05000000000000000000" pitchFamily="2" charset="2"/>
              <a:buChar char="Ø"/>
            </a:pPr>
            <a:endParaRPr lang="en-US" altLang="zh-CN" sz="1400" dirty="0">
              <a:solidFill>
                <a:schemeClr val="tx1">
                  <a:lumMod val="85000"/>
                  <a:lumOff val="15000"/>
                </a:schemeClr>
              </a:solidFill>
              <a:latin typeface="+mn-lt"/>
              <a:cs typeface="+mn-ea"/>
              <a:sym typeface="+mn-lt"/>
            </a:endParaRPr>
          </a:p>
        </p:txBody>
      </p:sp>
      <p:sp>
        <p:nvSpPr>
          <p:cNvPr id="15" name="文本框 14">
            <a:extLst>
              <a:ext uri="{FF2B5EF4-FFF2-40B4-BE49-F238E27FC236}">
                <a16:creationId xmlns:a16="http://schemas.microsoft.com/office/drawing/2014/main" id="{E1B792A1-F0BF-4E62-BA6F-B041204A934A}"/>
              </a:ext>
            </a:extLst>
          </p:cNvPr>
          <p:cNvSpPr txBox="1"/>
          <p:nvPr/>
        </p:nvSpPr>
        <p:spPr>
          <a:xfrm>
            <a:off x="704659" y="1156396"/>
            <a:ext cx="5035286" cy="1200329"/>
          </a:xfrm>
          <a:prstGeom prst="rect">
            <a:avLst/>
          </a:prstGeom>
          <a:noFill/>
        </p:spPr>
        <p:txBody>
          <a:bodyPr wrap="square" rtlCol="0">
            <a:spAutoFit/>
          </a:bodyPr>
          <a:lstStyle/>
          <a:p>
            <a:r>
              <a:rPr lang="en-US" altLang="zh-CN" sz="2400" dirty="0"/>
              <a:t>ISAAC: A Convolutional Neural Network Accelerator with In-Situ Analog Arithmetic in Crossbars</a:t>
            </a:r>
            <a:endParaRPr lang="zh-CN" altLang="en-US" sz="5400" b="1" dirty="0">
              <a:cs typeface="+mn-ea"/>
              <a:sym typeface="+mn-lt"/>
            </a:endParaRPr>
          </a:p>
        </p:txBody>
      </p:sp>
      <p:cxnSp>
        <p:nvCxnSpPr>
          <p:cNvPr id="16" name="直接连接符 17">
            <a:extLst>
              <a:ext uri="{FF2B5EF4-FFF2-40B4-BE49-F238E27FC236}">
                <a16:creationId xmlns:a16="http://schemas.microsoft.com/office/drawing/2014/main" id="{33F83FF4-617B-421D-A7DF-E60852A58021}"/>
              </a:ext>
            </a:extLst>
          </p:cNvPr>
          <p:cNvCxnSpPr/>
          <p:nvPr/>
        </p:nvCxnSpPr>
        <p:spPr>
          <a:xfrm>
            <a:off x="697761" y="2420317"/>
            <a:ext cx="3138805" cy="0"/>
          </a:xfrm>
          <a:prstGeom prst="line">
            <a:avLst/>
          </a:prstGeom>
          <a:ln w="9525" cmpd="sng">
            <a:solidFill>
              <a:srgbClr val="19C5F0"/>
            </a:solidFill>
            <a:prstDash val="solid"/>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85C814A8-1FC9-4F8F-B56D-7AF055D0036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371257" y="4436221"/>
            <a:ext cx="2742658" cy="2742658"/>
          </a:xfrm>
          <a:prstGeom prst="rect">
            <a:avLst/>
          </a:prstGeom>
        </p:spPr>
      </p:pic>
      <p:pic>
        <p:nvPicPr>
          <p:cNvPr id="18" name="图片 17">
            <a:extLst>
              <a:ext uri="{FF2B5EF4-FFF2-40B4-BE49-F238E27FC236}">
                <a16:creationId xmlns:a16="http://schemas.microsoft.com/office/drawing/2014/main" id="{9E9DE2ED-3EA7-4ABD-B266-D2D7347086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12903" y="1657752"/>
            <a:ext cx="3275695" cy="3275695"/>
          </a:xfrm>
          <a:prstGeom prst="rect">
            <a:avLst/>
          </a:prstGeom>
        </p:spPr>
      </p:pic>
    </p:spTree>
    <p:extLst>
      <p:ext uri="{BB962C8B-B14F-4D97-AF65-F5344CB8AC3E}">
        <p14:creationId xmlns:p14="http://schemas.microsoft.com/office/powerpoint/2010/main" val="59408319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4"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14" presetClass="entr" presetSubtype="1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randombar(horizont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2" name="TextBox 2">
            <a:extLst>
              <a:ext uri="{FF2B5EF4-FFF2-40B4-BE49-F238E27FC236}">
                <a16:creationId xmlns:a16="http://schemas.microsoft.com/office/drawing/2014/main" id="{2BB8A6B4-0D8C-448A-9091-2F403D4F2600}"/>
              </a:ext>
            </a:extLst>
          </p:cNvPr>
          <p:cNvSpPr txBox="1"/>
          <p:nvPr/>
        </p:nvSpPr>
        <p:spPr>
          <a:xfrm>
            <a:off x="4656667" y="2374876"/>
            <a:ext cx="2878667" cy="748988"/>
          </a:xfrm>
          <a:prstGeom prst="rect">
            <a:avLst/>
          </a:prstGeom>
          <a:noFill/>
          <a:ln>
            <a:noFill/>
          </a:ln>
        </p:spPr>
        <p:txBody>
          <a:bodyPr wrap="square" rtlCol="0">
            <a:spAutoFit/>
          </a:bodyPr>
          <a:lstStyle/>
          <a:p>
            <a:pPr algn="ctr"/>
            <a:r>
              <a:rPr lang="en-US" altLang="zh-CN" sz="4267" dirty="0">
                <a:solidFill>
                  <a:schemeClr val="tx1">
                    <a:lumMod val="85000"/>
                    <a:lumOff val="15000"/>
                  </a:schemeClr>
                </a:solidFill>
                <a:cs typeface="+mn-ea"/>
                <a:sym typeface="+mn-lt"/>
              </a:rPr>
              <a:t>Part two</a:t>
            </a:r>
            <a:endParaRPr lang="zh-CN" altLang="en-US" sz="4267" dirty="0">
              <a:solidFill>
                <a:schemeClr val="tx1">
                  <a:lumMod val="85000"/>
                  <a:lumOff val="15000"/>
                </a:schemeClr>
              </a:solidFill>
              <a:cs typeface="+mn-ea"/>
              <a:sym typeface="+mn-lt"/>
            </a:endParaRPr>
          </a:p>
        </p:txBody>
      </p:sp>
      <p:sp>
        <p:nvSpPr>
          <p:cNvPr id="13" name="矩形 12">
            <a:extLst>
              <a:ext uri="{FF2B5EF4-FFF2-40B4-BE49-F238E27FC236}">
                <a16:creationId xmlns:a16="http://schemas.microsoft.com/office/drawing/2014/main" id="{6378F9A2-3233-4C93-B932-5622A2819F32}"/>
              </a:ext>
            </a:extLst>
          </p:cNvPr>
          <p:cNvSpPr/>
          <p:nvPr/>
        </p:nvSpPr>
        <p:spPr>
          <a:xfrm>
            <a:off x="3875314" y="3328789"/>
            <a:ext cx="4295964" cy="584775"/>
          </a:xfrm>
          <a:prstGeom prst="rect">
            <a:avLst/>
          </a:prstGeom>
          <a:ln>
            <a:noFill/>
          </a:ln>
        </p:spPr>
        <p:txBody>
          <a:bodyPr wrap="square">
            <a:spAutoFit/>
          </a:bodyPr>
          <a:lstStyle/>
          <a:p>
            <a:pPr algn="ctr"/>
            <a:r>
              <a:rPr lang="zh-CN" altLang="en-US" sz="3200" dirty="0">
                <a:cs typeface="+mn-ea"/>
                <a:sym typeface="+mn-lt"/>
              </a:rPr>
              <a:t>问题，背景，挑战</a:t>
            </a:r>
          </a:p>
        </p:txBody>
      </p:sp>
      <p:grpSp>
        <p:nvGrpSpPr>
          <p:cNvPr id="14" name="组合 13">
            <a:extLst>
              <a:ext uri="{FF2B5EF4-FFF2-40B4-BE49-F238E27FC236}">
                <a16:creationId xmlns:a16="http://schemas.microsoft.com/office/drawing/2014/main" id="{9FE8F68B-FFB7-4486-AF7C-12F5E61450AB}"/>
              </a:ext>
            </a:extLst>
          </p:cNvPr>
          <p:cNvGrpSpPr/>
          <p:nvPr/>
        </p:nvGrpSpPr>
        <p:grpSpPr>
          <a:xfrm>
            <a:off x="3875314" y="2749369"/>
            <a:ext cx="4295963" cy="871809"/>
            <a:chOff x="2906485" y="2062004"/>
            <a:chExt cx="3221971" cy="653861"/>
          </a:xfrm>
        </p:grpSpPr>
        <p:cxnSp>
          <p:nvCxnSpPr>
            <p:cNvPr id="15" name="肘形连接符 6">
              <a:extLst>
                <a:ext uri="{FF2B5EF4-FFF2-40B4-BE49-F238E27FC236}">
                  <a16:creationId xmlns:a16="http://schemas.microsoft.com/office/drawing/2014/main" id="{C03E744E-4F6B-43EF-A926-1E45B53CD71B}"/>
                </a:ext>
              </a:extLst>
            </p:cNvPr>
            <p:cNvCxnSpPr>
              <a:cxnSpLocks/>
              <a:stCxn id="12" idx="3"/>
              <a:endCxn id="13" idx="3"/>
            </p:cNvCxnSpPr>
            <p:nvPr/>
          </p:nvCxnSpPr>
          <p:spPr>
            <a:xfrm>
              <a:off x="5651498" y="2062005"/>
              <a:ext cx="476958" cy="653860"/>
            </a:xfrm>
            <a:prstGeom prst="bentConnector3">
              <a:avLst>
                <a:gd name="adj1" fmla="val 135947"/>
              </a:avLst>
            </a:prstGeom>
            <a:ln w="38100">
              <a:solidFill>
                <a:srgbClr val="19C5F0"/>
              </a:solidFill>
            </a:ln>
          </p:spPr>
          <p:style>
            <a:lnRef idx="1">
              <a:schemeClr val="accent1"/>
            </a:lnRef>
            <a:fillRef idx="0">
              <a:schemeClr val="accent1"/>
            </a:fillRef>
            <a:effectRef idx="0">
              <a:schemeClr val="accent1"/>
            </a:effectRef>
            <a:fontRef idx="minor">
              <a:schemeClr val="tx1"/>
            </a:fontRef>
          </p:style>
        </p:cxnSp>
        <p:cxnSp>
          <p:nvCxnSpPr>
            <p:cNvPr id="16" name="肘形连接符 7">
              <a:extLst>
                <a:ext uri="{FF2B5EF4-FFF2-40B4-BE49-F238E27FC236}">
                  <a16:creationId xmlns:a16="http://schemas.microsoft.com/office/drawing/2014/main" id="{87F6E6FF-1219-464B-B157-172F7BF6F061}"/>
                </a:ext>
              </a:extLst>
            </p:cNvPr>
            <p:cNvCxnSpPr>
              <a:cxnSpLocks/>
              <a:stCxn id="12" idx="1"/>
              <a:endCxn id="13" idx="1"/>
            </p:cNvCxnSpPr>
            <p:nvPr/>
          </p:nvCxnSpPr>
          <p:spPr>
            <a:xfrm rot="10800000" flipV="1">
              <a:off x="2906485" y="2062004"/>
              <a:ext cx="586014" cy="653859"/>
            </a:xfrm>
            <a:prstGeom prst="bentConnector3">
              <a:avLst>
                <a:gd name="adj1" fmla="val 129257"/>
              </a:avLst>
            </a:prstGeom>
            <a:ln w="38100">
              <a:solidFill>
                <a:srgbClr val="19C5F0"/>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53AC4788-3F4A-4E4B-857F-35F450D81F42}"/>
              </a:ext>
            </a:extLst>
          </p:cNvPr>
          <p:cNvCxnSpPr/>
          <p:nvPr/>
        </p:nvCxnSpPr>
        <p:spPr>
          <a:xfrm rot="960000" flipH="1">
            <a:off x="3558693" y="3814930"/>
            <a:ext cx="1053892" cy="105389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C2AEB3E-D168-4951-9DF1-3953040B88BA}"/>
              </a:ext>
            </a:extLst>
          </p:cNvPr>
          <p:cNvCxnSpPr/>
          <p:nvPr/>
        </p:nvCxnSpPr>
        <p:spPr>
          <a:xfrm flipH="1">
            <a:off x="2693439" y="3995056"/>
            <a:ext cx="2552199" cy="141470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2E1C8D2-6419-41F2-8E52-BF06B2A2A0BF}"/>
              </a:ext>
            </a:extLst>
          </p:cNvPr>
          <p:cNvCxnSpPr/>
          <p:nvPr/>
        </p:nvCxnSpPr>
        <p:spPr>
          <a:xfrm flipH="1">
            <a:off x="7388774" y="1213521"/>
            <a:ext cx="2233591" cy="12381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F873684-7C57-45B2-8906-DD31DBB9D411}"/>
              </a:ext>
            </a:extLst>
          </p:cNvPr>
          <p:cNvCxnSpPr/>
          <p:nvPr/>
        </p:nvCxnSpPr>
        <p:spPr>
          <a:xfrm flipH="1">
            <a:off x="7896201" y="2037813"/>
            <a:ext cx="893679" cy="49537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燕尾形 12">
            <a:extLst>
              <a:ext uri="{FF2B5EF4-FFF2-40B4-BE49-F238E27FC236}">
                <a16:creationId xmlns:a16="http://schemas.microsoft.com/office/drawing/2014/main" id="{37CA48BC-4121-4130-82EF-C5B7406CD88C}"/>
              </a:ext>
            </a:extLst>
          </p:cNvPr>
          <p:cNvSpPr/>
          <p:nvPr/>
        </p:nvSpPr>
        <p:spPr>
          <a:xfrm rot="5400000">
            <a:off x="5885978" y="5394218"/>
            <a:ext cx="420047" cy="690077"/>
          </a:xfrm>
          <a:prstGeom prst="chevron">
            <a:avLst>
              <a:gd name="adj" fmla="val 92744"/>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cs typeface="+mn-ea"/>
              <a:sym typeface="+mn-lt"/>
            </a:endParaRPr>
          </a:p>
        </p:txBody>
      </p:sp>
      <p:pic>
        <p:nvPicPr>
          <p:cNvPr id="23" name="图片 22">
            <a:extLst>
              <a:ext uri="{FF2B5EF4-FFF2-40B4-BE49-F238E27FC236}">
                <a16:creationId xmlns:a16="http://schemas.microsoft.com/office/drawing/2014/main" id="{A0642CE8-C0D4-42EC-B900-B2BA707358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41593"/>
            <a:ext cx="3043703" cy="3043703"/>
          </a:xfrm>
          <a:prstGeom prst="rect">
            <a:avLst/>
          </a:prstGeom>
        </p:spPr>
      </p:pic>
      <p:pic>
        <p:nvPicPr>
          <p:cNvPr id="24" name="图片 23">
            <a:extLst>
              <a:ext uri="{FF2B5EF4-FFF2-40B4-BE49-F238E27FC236}">
                <a16:creationId xmlns:a16="http://schemas.microsoft.com/office/drawing/2014/main" id="{B922A53F-8611-4FB9-A0A7-67591CC7DA2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388774" y="2552260"/>
            <a:ext cx="5715000" cy="5715000"/>
          </a:xfrm>
          <a:prstGeom prst="rect">
            <a:avLst/>
          </a:prstGeom>
        </p:spPr>
      </p:pic>
    </p:spTree>
    <p:extLst>
      <p:ext uri="{BB962C8B-B14F-4D97-AF65-F5344CB8AC3E}">
        <p14:creationId xmlns:p14="http://schemas.microsoft.com/office/powerpoint/2010/main" val="1955762686"/>
      </p:ext>
    </p:extLst>
  </p:cSld>
  <p:clrMapOvr>
    <a:masterClrMapping/>
  </p:clrMapOvr>
  <mc:AlternateContent xmlns:mc="http://schemas.openxmlformats.org/markup-compatibility/2006" xmlns:p14="http://schemas.microsoft.com/office/powerpoint/2010/main">
    <mc:Choice Requires="p14">
      <p:transition spd="slow" p14:dur="1600" advClick="0" advTm="0">
        <p14:conveyor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601"/>
                                        <p:tgtEl>
                                          <p:spTgt spid="19"/>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601"/>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601"/>
                                        <p:tgtEl>
                                          <p:spTgt spid="17"/>
                                        </p:tgtEl>
                                      </p:cBhvr>
                                    </p:animEffect>
                                  </p:childTnLst>
                                </p:cTn>
                              </p:par>
                              <p:par>
                                <p:cTn id="38" presetID="22" presetClass="entr" presetSubtype="2"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right)">
                                      <p:cBhvr>
                                        <p:cTn id="40" dur="601"/>
                                        <p:tgtEl>
                                          <p:spTgt spid="18"/>
                                        </p:tgtEl>
                                      </p:cBhvr>
                                    </p:animEffect>
                                  </p:childTnLst>
                                </p:cTn>
                              </p:par>
                            </p:childTnLst>
                          </p:cTn>
                        </p:par>
                        <p:par>
                          <p:cTn id="41" fill="hold">
                            <p:stCondLst>
                              <p:cond delay="2601"/>
                            </p:stCondLst>
                            <p:childTnLst>
                              <p:par>
                                <p:cTn id="42" presetID="22" presetClass="entr" presetSubtype="1"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60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800219" cy="461665"/>
          </a:xfrm>
          <a:prstGeom prst="rect">
            <a:avLst/>
          </a:prstGeom>
          <a:noFill/>
        </p:spPr>
        <p:txBody>
          <a:bodyPr wrap="none" rtlCol="0">
            <a:spAutoFit/>
          </a:bodyPr>
          <a:lstStyle/>
          <a:p>
            <a:pPr algn="l"/>
            <a:r>
              <a:rPr lang="zh-CN" altLang="en-US" sz="2400" b="1" dirty="0">
                <a:solidFill>
                  <a:schemeClr val="tx1">
                    <a:lumMod val="85000"/>
                    <a:lumOff val="15000"/>
                  </a:schemeClr>
                </a:solidFill>
                <a:cs typeface="+mn-ea"/>
                <a:sym typeface="+mn-lt"/>
              </a:rPr>
              <a:t>背景</a:t>
            </a:r>
            <a:endParaRPr lang="zh-CN" altLang="en-US" sz="2400" b="1" dirty="0">
              <a:solidFill>
                <a:schemeClr val="tx1">
                  <a:lumMod val="85000"/>
                  <a:lumOff val="15000"/>
                </a:schemeClr>
              </a:solidFill>
              <a:effectLst/>
              <a:cs typeface="+mn-ea"/>
              <a:sym typeface="+mn-lt"/>
            </a:endParaRP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grpSp>
        <p:nvGrpSpPr>
          <p:cNvPr id="17" name="组合 16">
            <a:extLst>
              <a:ext uri="{FF2B5EF4-FFF2-40B4-BE49-F238E27FC236}">
                <a16:creationId xmlns:a16="http://schemas.microsoft.com/office/drawing/2014/main" id="{47710D0C-F8C6-4595-B83D-13CCD1F12997}"/>
              </a:ext>
            </a:extLst>
          </p:cNvPr>
          <p:cNvGrpSpPr/>
          <p:nvPr/>
        </p:nvGrpSpPr>
        <p:grpSpPr>
          <a:xfrm>
            <a:off x="181680" y="1182230"/>
            <a:ext cx="5311047" cy="3421831"/>
            <a:chOff x="2586803" y="1722594"/>
            <a:chExt cx="5883006" cy="3790336"/>
          </a:xfrm>
        </p:grpSpPr>
        <p:pic>
          <p:nvPicPr>
            <p:cNvPr id="18" name="图片 17">
              <a:extLst>
                <a:ext uri="{FF2B5EF4-FFF2-40B4-BE49-F238E27FC236}">
                  <a16:creationId xmlns:a16="http://schemas.microsoft.com/office/drawing/2014/main" id="{B85CDBFF-99C8-45B0-9D41-53AEEE716E12}"/>
                </a:ext>
              </a:extLst>
            </p:cNvPr>
            <p:cNvPicPr>
              <a:picLocks noChangeAspect="1"/>
            </p:cNvPicPr>
            <p:nvPr/>
          </p:nvPicPr>
          <p:blipFill>
            <a:blip r:embed="rId8" cstate="email">
              <a:clrChange>
                <a:clrFrom>
                  <a:srgbClr val="FFFFFF"/>
                </a:clrFrom>
                <a:clrTo>
                  <a:srgbClr val="FFFFFF">
                    <a:alpha val="0"/>
                  </a:srgbClr>
                </a:clrTo>
              </a:clrChange>
            </a:blip>
            <a:stretch>
              <a:fillRect/>
            </a:stretch>
          </p:blipFill>
          <p:spPr>
            <a:xfrm>
              <a:off x="2586803" y="1722594"/>
              <a:ext cx="5883006" cy="3790336"/>
            </a:xfrm>
            <a:prstGeom prst="rect">
              <a:avLst/>
            </a:prstGeom>
          </p:spPr>
        </p:pic>
        <p:pic>
          <p:nvPicPr>
            <p:cNvPr id="19" name="图片 18">
              <a:extLst>
                <a:ext uri="{FF2B5EF4-FFF2-40B4-BE49-F238E27FC236}">
                  <a16:creationId xmlns:a16="http://schemas.microsoft.com/office/drawing/2014/main" id="{07E7C065-D4D6-4E78-867B-AB9721668A3D}"/>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357351" y="2306995"/>
              <a:ext cx="4326175" cy="2488111"/>
            </a:xfrm>
            <a:custGeom>
              <a:avLst/>
              <a:gdLst>
                <a:gd name="connsiteX0" fmla="*/ 0 w 4371640"/>
                <a:gd name="connsiteY0" fmla="*/ 0 h 2757598"/>
                <a:gd name="connsiteX1" fmla="*/ 4371640 w 4371640"/>
                <a:gd name="connsiteY1" fmla="*/ 0 h 2757598"/>
                <a:gd name="connsiteX2" fmla="*/ 4371640 w 4371640"/>
                <a:gd name="connsiteY2" fmla="*/ 2757598 h 2757598"/>
                <a:gd name="connsiteX3" fmla="*/ 0 w 4371640"/>
                <a:gd name="connsiteY3" fmla="*/ 2757598 h 2757598"/>
              </a:gdLst>
              <a:ahLst/>
              <a:cxnLst>
                <a:cxn ang="0">
                  <a:pos x="connsiteX0" y="connsiteY0"/>
                </a:cxn>
                <a:cxn ang="0">
                  <a:pos x="connsiteX1" y="connsiteY1"/>
                </a:cxn>
                <a:cxn ang="0">
                  <a:pos x="connsiteX2" y="connsiteY2"/>
                </a:cxn>
                <a:cxn ang="0">
                  <a:pos x="connsiteX3" y="connsiteY3"/>
                </a:cxn>
              </a:cxnLst>
              <a:rect l="l" t="t" r="r" b="b"/>
              <a:pathLst>
                <a:path w="4371640" h="2757598">
                  <a:moveTo>
                    <a:pt x="0" y="0"/>
                  </a:moveTo>
                  <a:lnTo>
                    <a:pt x="4371640" y="0"/>
                  </a:lnTo>
                  <a:lnTo>
                    <a:pt x="4371640" y="2757598"/>
                  </a:lnTo>
                  <a:lnTo>
                    <a:pt x="0" y="2757598"/>
                  </a:lnTo>
                  <a:close/>
                </a:path>
              </a:pathLst>
            </a:custGeom>
            <a:solidFill>
              <a:srgbClr val="1F4E79"/>
            </a:solidFill>
            <a:ln>
              <a:solidFill>
                <a:srgbClr val="1F4E79"/>
              </a:solidFill>
            </a:ln>
          </p:spPr>
        </p:pic>
      </p:grpSp>
      <p:grpSp>
        <p:nvGrpSpPr>
          <p:cNvPr id="20" name="组合 19">
            <a:extLst>
              <a:ext uri="{FF2B5EF4-FFF2-40B4-BE49-F238E27FC236}">
                <a16:creationId xmlns:a16="http://schemas.microsoft.com/office/drawing/2014/main" id="{DE616F27-1019-48E9-B698-69397F7515BC}"/>
              </a:ext>
            </a:extLst>
          </p:cNvPr>
          <p:cNvGrpSpPr/>
          <p:nvPr/>
        </p:nvGrpSpPr>
        <p:grpSpPr>
          <a:xfrm>
            <a:off x="6272152" y="961353"/>
            <a:ext cx="4813753" cy="4627542"/>
            <a:chOff x="10527" y="2413"/>
            <a:chExt cx="6813" cy="6119"/>
          </a:xfrm>
        </p:grpSpPr>
        <p:sp>
          <p:nvSpPr>
            <p:cNvPr id="21" name="椭圆 20">
              <a:extLst>
                <a:ext uri="{FF2B5EF4-FFF2-40B4-BE49-F238E27FC236}">
                  <a16:creationId xmlns:a16="http://schemas.microsoft.com/office/drawing/2014/main" id="{218E9BF3-5E84-4516-96C6-0E48CCEDB5F8}"/>
                </a:ext>
              </a:extLst>
            </p:cNvPr>
            <p:cNvSpPr/>
            <p:nvPr/>
          </p:nvSpPr>
          <p:spPr>
            <a:xfrm>
              <a:off x="10527" y="2413"/>
              <a:ext cx="399" cy="399"/>
            </a:xfrm>
            <a:prstGeom prst="ellipse">
              <a:avLst/>
            </a:prstGeom>
            <a:solidFill>
              <a:srgbClr val="19C5F0"/>
            </a:solidFill>
            <a:ln>
              <a:no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C7C80933-034B-42C8-819F-6E81FB4FF20E}"/>
                </a:ext>
              </a:extLst>
            </p:cNvPr>
            <p:cNvSpPr/>
            <p:nvPr/>
          </p:nvSpPr>
          <p:spPr>
            <a:xfrm>
              <a:off x="10573" y="5637"/>
              <a:ext cx="399" cy="399"/>
            </a:xfrm>
            <a:prstGeom prst="ellipse">
              <a:avLst/>
            </a:prstGeom>
            <a:solidFill>
              <a:srgbClr val="19C5F0"/>
            </a:solidFill>
            <a:ln>
              <a:no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7E84BCB3-A28B-4AC1-A086-CEBA477BC7D8}"/>
                </a:ext>
              </a:extLst>
            </p:cNvPr>
            <p:cNvSpPr txBox="1"/>
            <p:nvPr/>
          </p:nvSpPr>
          <p:spPr>
            <a:xfrm>
              <a:off x="11465" y="2848"/>
              <a:ext cx="5875" cy="2460"/>
            </a:xfrm>
            <a:prstGeom prst="rect">
              <a:avLst/>
            </a:prstGeom>
            <a:noFill/>
          </p:spPr>
          <p:txBody>
            <a:bodyPr wrap="square" rtlCol="0">
              <a:spAutoFit/>
            </a:bodyPr>
            <a:lstStyle/>
            <a:p>
              <a:pPr>
                <a:lnSpc>
                  <a:spcPts val="2000"/>
                </a:lnSpc>
                <a:spcBef>
                  <a:spcPts val="1200"/>
                </a:spcBef>
              </a:pPr>
              <a:r>
                <a:rPr lang="zh-CN" altLang="en-US" sz="1200" dirty="0">
                  <a:solidFill>
                    <a:schemeClr val="tx1">
                      <a:lumMod val="85000"/>
                      <a:lumOff val="15000"/>
                    </a:schemeClr>
                  </a:solidFill>
                  <a:cs typeface="+mn-ea"/>
                  <a:sym typeface="+mn-lt"/>
                </a:rPr>
                <a:t>先前的深度学习加速器主要是</a:t>
              </a:r>
              <a:r>
                <a:rPr lang="en-US" altLang="zh-CN" sz="1200" dirty="0">
                  <a:solidFill>
                    <a:schemeClr val="tx1">
                      <a:lumMod val="85000"/>
                      <a:lumOff val="15000"/>
                    </a:schemeClr>
                  </a:solidFill>
                  <a:cs typeface="+mn-ea"/>
                  <a:sym typeface="+mn-lt"/>
                </a:rPr>
                <a:t>GPU</a:t>
              </a:r>
              <a:r>
                <a:rPr lang="zh-CN" altLang="en-US" sz="1200" dirty="0">
                  <a:solidFill>
                    <a:schemeClr val="tx1">
                      <a:lumMod val="85000"/>
                      <a:lumOff val="15000"/>
                    </a:schemeClr>
                  </a:solidFill>
                  <a:cs typeface="+mn-ea"/>
                  <a:sym typeface="+mn-lt"/>
                </a:rPr>
                <a:t>、</a:t>
              </a:r>
              <a:r>
                <a:rPr lang="en-US" altLang="zh-CN" sz="1200" dirty="0">
                  <a:solidFill>
                    <a:schemeClr val="tx1">
                      <a:lumMod val="85000"/>
                      <a:lumOff val="15000"/>
                    </a:schemeClr>
                  </a:solidFill>
                  <a:cs typeface="+mn-ea"/>
                  <a:sym typeface="+mn-lt"/>
                </a:rPr>
                <a:t>FPGA</a:t>
              </a:r>
              <a:r>
                <a:rPr lang="zh-CN" altLang="en-US" sz="1200" dirty="0">
                  <a:solidFill>
                    <a:schemeClr val="tx1">
                      <a:lumMod val="85000"/>
                      <a:lumOff val="15000"/>
                    </a:schemeClr>
                  </a:solidFill>
                  <a:cs typeface="+mn-ea"/>
                  <a:sym typeface="+mn-lt"/>
                </a:rPr>
                <a:t>、</a:t>
              </a:r>
              <a:r>
                <a:rPr lang="en-US" altLang="zh-CN" sz="1200" dirty="0">
                  <a:solidFill>
                    <a:schemeClr val="tx1">
                      <a:lumMod val="85000"/>
                      <a:lumOff val="15000"/>
                    </a:schemeClr>
                  </a:solidFill>
                  <a:cs typeface="+mn-ea"/>
                  <a:sym typeface="+mn-lt"/>
                </a:rPr>
                <a:t>ASIC</a:t>
              </a:r>
              <a:r>
                <a:rPr lang="zh-CN" altLang="en-US" sz="1200" dirty="0">
                  <a:solidFill>
                    <a:schemeClr val="tx1">
                      <a:lumMod val="85000"/>
                      <a:lumOff val="15000"/>
                    </a:schemeClr>
                  </a:solidFill>
                  <a:cs typeface="+mn-ea"/>
                  <a:sym typeface="+mn-lt"/>
                </a:rPr>
                <a:t>为主，其中以</a:t>
              </a:r>
              <a:r>
                <a:rPr lang="en-US" altLang="zh-CN" sz="1200" dirty="0">
                  <a:solidFill>
                    <a:schemeClr val="tx1">
                      <a:lumMod val="85000"/>
                      <a:lumOff val="15000"/>
                    </a:schemeClr>
                  </a:solidFill>
                  <a:cs typeface="+mn-ea"/>
                  <a:sym typeface="+mn-lt"/>
                </a:rPr>
                <a:t>ASIC</a:t>
              </a:r>
              <a:r>
                <a:rPr lang="zh-CN" altLang="en-US" sz="1200" dirty="0">
                  <a:solidFill>
                    <a:schemeClr val="tx1">
                      <a:lumMod val="85000"/>
                      <a:lumOff val="15000"/>
                    </a:schemeClr>
                  </a:solidFill>
                  <a:cs typeface="+mn-ea"/>
                  <a:sym typeface="+mn-lt"/>
                </a:rPr>
                <a:t>的能效最好，以</a:t>
              </a:r>
              <a:r>
                <a:rPr lang="en-US" altLang="zh-CN" sz="1200" dirty="0">
                  <a:solidFill>
                    <a:schemeClr val="tx1">
                      <a:lumMod val="85000"/>
                      <a:lumOff val="15000"/>
                    </a:schemeClr>
                  </a:solidFill>
                  <a:cs typeface="+mn-ea"/>
                  <a:sym typeface="+mn-lt"/>
                </a:rPr>
                <a:t>ASIC</a:t>
              </a:r>
              <a:r>
                <a:rPr lang="zh-CN" altLang="en-US" sz="1200" dirty="0">
                  <a:solidFill>
                    <a:schemeClr val="tx1">
                      <a:lumMod val="85000"/>
                      <a:lumOff val="15000"/>
                    </a:schemeClr>
                  </a:solidFill>
                  <a:cs typeface="+mn-ea"/>
                  <a:sym typeface="+mn-lt"/>
                </a:rPr>
                <a:t>为例，大多数的深度学习加速器作为一个协同处理器出现，这样带来的问题是处理器需要频繁跟主存进行数据交换，造成大量时间和能量消耗，比如寒武纪的</a:t>
              </a:r>
              <a:r>
                <a:rPr lang="en-US" altLang="zh-CN" sz="1200" dirty="0" err="1">
                  <a:solidFill>
                    <a:schemeClr val="tx1">
                      <a:lumMod val="85000"/>
                      <a:lumOff val="15000"/>
                    </a:schemeClr>
                  </a:solidFill>
                  <a:cs typeface="+mn-ea"/>
                  <a:sym typeface="+mn-lt"/>
                </a:rPr>
                <a:t>DaDianNao</a:t>
              </a:r>
              <a:r>
                <a:rPr lang="zh-CN" altLang="en-US" sz="1200" dirty="0">
                  <a:solidFill>
                    <a:schemeClr val="tx1">
                      <a:lumMod val="85000"/>
                      <a:lumOff val="15000"/>
                    </a:schemeClr>
                  </a:solidFill>
                  <a:cs typeface="+mn-ea"/>
                  <a:sym typeface="+mn-lt"/>
                </a:rPr>
                <a:t>在数据读取和传输上消耗了整体</a:t>
              </a:r>
              <a:r>
                <a:rPr lang="en-US" altLang="zh-CN" sz="1200" dirty="0">
                  <a:solidFill>
                    <a:schemeClr val="tx1">
                      <a:lumMod val="85000"/>
                      <a:lumOff val="15000"/>
                    </a:schemeClr>
                  </a:solidFill>
                  <a:cs typeface="+mn-ea"/>
                  <a:sym typeface="+mn-lt"/>
                </a:rPr>
                <a:t>50%</a:t>
              </a:r>
              <a:r>
                <a:rPr lang="zh-CN" altLang="en-US" sz="1200" dirty="0">
                  <a:solidFill>
                    <a:schemeClr val="tx1">
                      <a:lumMod val="85000"/>
                      <a:lumOff val="15000"/>
                    </a:schemeClr>
                  </a:solidFill>
                  <a:cs typeface="+mn-ea"/>
                  <a:sym typeface="+mn-lt"/>
                </a:rPr>
                <a:t>的功耗（甚至还是在该芯片使用了大量片上存储器减少传输和存储开销的前提下）</a:t>
              </a:r>
              <a:endParaRPr lang="en-US" altLang="zh-CN" sz="1200" dirty="0">
                <a:solidFill>
                  <a:schemeClr val="tx1">
                    <a:lumMod val="85000"/>
                    <a:lumOff val="15000"/>
                  </a:schemeClr>
                </a:solidFill>
                <a:cs typeface="+mn-ea"/>
                <a:sym typeface="+mn-lt"/>
              </a:endParaRPr>
            </a:p>
          </p:txBody>
        </p:sp>
        <p:sp>
          <p:nvSpPr>
            <p:cNvPr id="24" name="文本框 23">
              <a:extLst>
                <a:ext uri="{FF2B5EF4-FFF2-40B4-BE49-F238E27FC236}">
                  <a16:creationId xmlns:a16="http://schemas.microsoft.com/office/drawing/2014/main" id="{2B91A7A9-32C7-46B1-8851-63AFF16BBFB2}"/>
                </a:ext>
              </a:extLst>
            </p:cNvPr>
            <p:cNvSpPr txBox="1"/>
            <p:nvPr/>
          </p:nvSpPr>
          <p:spPr>
            <a:xfrm>
              <a:off x="11465" y="2413"/>
              <a:ext cx="4134" cy="448"/>
            </a:xfrm>
            <a:prstGeom prst="rect">
              <a:avLst/>
            </a:prstGeom>
            <a:noFill/>
          </p:spPr>
          <p:txBody>
            <a:bodyPr wrap="square" rtlCol="0">
              <a:spAutoFit/>
            </a:bodyPr>
            <a:lstStyle/>
            <a:p>
              <a:r>
                <a:rPr lang="zh-CN" altLang="en-US" sz="1600" b="1" dirty="0">
                  <a:solidFill>
                    <a:schemeClr val="tx1">
                      <a:lumMod val="75000"/>
                      <a:lumOff val="25000"/>
                    </a:schemeClr>
                  </a:solidFill>
                  <a:cs typeface="+mn-ea"/>
                  <a:sym typeface="+mn-lt"/>
                </a:rPr>
                <a:t>传统深度学习芯片存在的问题</a:t>
              </a:r>
            </a:p>
          </p:txBody>
        </p:sp>
        <p:sp>
          <p:nvSpPr>
            <p:cNvPr id="25" name="文本框 24">
              <a:extLst>
                <a:ext uri="{FF2B5EF4-FFF2-40B4-BE49-F238E27FC236}">
                  <a16:creationId xmlns:a16="http://schemas.microsoft.com/office/drawing/2014/main" id="{0B08ADB6-1430-4C84-A443-1A9F0F6D9D72}"/>
                </a:ext>
              </a:extLst>
            </p:cNvPr>
            <p:cNvSpPr txBox="1"/>
            <p:nvPr/>
          </p:nvSpPr>
          <p:spPr>
            <a:xfrm>
              <a:off x="11465" y="6072"/>
              <a:ext cx="5875" cy="2460"/>
            </a:xfrm>
            <a:prstGeom prst="rect">
              <a:avLst/>
            </a:prstGeom>
            <a:noFill/>
          </p:spPr>
          <p:txBody>
            <a:bodyPr wrap="square" rtlCol="0">
              <a:spAutoFit/>
            </a:bodyPr>
            <a:lstStyle/>
            <a:p>
              <a:pPr>
                <a:lnSpc>
                  <a:spcPts val="2000"/>
                </a:lnSpc>
                <a:spcBef>
                  <a:spcPts val="1200"/>
                </a:spcBef>
              </a:pPr>
              <a:r>
                <a:rPr lang="zh-CN" altLang="en-US" sz="1200" dirty="0"/>
                <a:t>电阻式随机访问存储器 （</a:t>
              </a:r>
              <a:r>
                <a:rPr lang="en-US" altLang="zh-CN" sz="1200" dirty="0"/>
                <a:t>ReRAM</a:t>
              </a:r>
              <a:r>
                <a:rPr lang="zh-CN" altLang="en-US" sz="1200" dirty="0"/>
                <a:t>），是一类通过改变单元（</a:t>
              </a:r>
              <a:r>
                <a:rPr lang="en-US" altLang="zh-CN" sz="1200" dirty="0"/>
                <a:t>Cell</a:t>
              </a:r>
              <a:r>
                <a:rPr lang="zh-CN" altLang="en-US" sz="1200" dirty="0"/>
                <a:t>） 电阻来实现非易失性存储（</a:t>
              </a:r>
              <a:r>
                <a:rPr lang="en-US" altLang="zh-CN" sz="1200" dirty="0"/>
                <a:t>Non-volatile Memory</a:t>
              </a:r>
              <a:r>
                <a:rPr lang="zh-CN" altLang="en-US" sz="1200" dirty="0"/>
                <a:t>）的随机访问存储器。该存储器有以下优点，高存储密度（以</a:t>
              </a:r>
              <a:r>
                <a:rPr lang="en-US" altLang="zh-CN" sz="1200" dirty="0"/>
                <a:t>Gb</a:t>
              </a:r>
              <a:r>
                <a:rPr lang="zh-CN" altLang="en-US" sz="1200" dirty="0"/>
                <a:t>位单位），低读写延时，目前与</a:t>
              </a:r>
              <a:r>
                <a:rPr lang="en-US" altLang="zh-CN" sz="1200" dirty="0"/>
                <a:t>DRAM</a:t>
              </a:r>
              <a:r>
                <a:rPr lang="zh-CN" altLang="en-US" sz="1200" dirty="0"/>
                <a:t>相当（</a:t>
              </a:r>
              <a:r>
                <a:rPr lang="en-US" altLang="zh-CN" sz="1200" dirty="0"/>
                <a:t>10ns</a:t>
              </a:r>
              <a:r>
                <a:rPr lang="zh-CN" altLang="en-US" sz="1200" dirty="0"/>
                <a:t>以内），并且最重要的一点是</a:t>
              </a:r>
              <a:r>
                <a:rPr lang="en-US" altLang="zh-CN" sz="1200" dirty="0" err="1"/>
                <a:t>ReRam</a:t>
              </a:r>
              <a:r>
                <a:rPr lang="zh-CN" altLang="en-US" sz="1200" dirty="0"/>
                <a:t>可以与深度学习的核心原理深度结合实现存算一体化，突破了冯诺依曼体系的限制。</a:t>
              </a:r>
              <a:endParaRPr lang="en-US" altLang="zh-CN" sz="1200" dirty="0">
                <a:solidFill>
                  <a:schemeClr val="tx1">
                    <a:lumMod val="85000"/>
                    <a:lumOff val="15000"/>
                  </a:schemeClr>
                </a:solidFill>
                <a:cs typeface="+mn-ea"/>
                <a:sym typeface="+mn-lt"/>
              </a:endParaRPr>
            </a:p>
          </p:txBody>
        </p:sp>
        <p:sp>
          <p:nvSpPr>
            <p:cNvPr id="26" name="文本框 25">
              <a:extLst>
                <a:ext uri="{FF2B5EF4-FFF2-40B4-BE49-F238E27FC236}">
                  <a16:creationId xmlns:a16="http://schemas.microsoft.com/office/drawing/2014/main" id="{8AA8C4DB-CA9A-4B08-834A-18BDBF4C2266}"/>
                </a:ext>
              </a:extLst>
            </p:cNvPr>
            <p:cNvSpPr txBox="1"/>
            <p:nvPr/>
          </p:nvSpPr>
          <p:spPr>
            <a:xfrm>
              <a:off x="11465" y="5637"/>
              <a:ext cx="4534" cy="448"/>
            </a:xfrm>
            <a:prstGeom prst="rect">
              <a:avLst/>
            </a:prstGeom>
            <a:noFill/>
          </p:spPr>
          <p:txBody>
            <a:bodyPr wrap="square" rtlCol="0">
              <a:spAutoFit/>
            </a:bodyPr>
            <a:lstStyle/>
            <a:p>
              <a:r>
                <a:rPr lang="en-US" altLang="zh-CN" sz="1600" b="1" i="0" dirty="0">
                  <a:solidFill>
                    <a:srgbClr val="121212"/>
                  </a:solidFill>
                  <a:effectLst/>
                  <a:latin typeface="-apple-system"/>
                </a:rPr>
                <a:t>ReRAM Crossbar-based Accelerator</a:t>
              </a:r>
              <a:endParaRPr lang="zh-CN" altLang="en-US" sz="1600" b="1" dirty="0">
                <a:solidFill>
                  <a:schemeClr val="tx1">
                    <a:lumMod val="75000"/>
                    <a:lumOff val="25000"/>
                  </a:schemeClr>
                </a:solidFill>
                <a:cs typeface="+mn-ea"/>
                <a:sym typeface="+mn-lt"/>
              </a:endParaRPr>
            </a:p>
          </p:txBody>
        </p:sp>
      </p:grpSp>
    </p:spTree>
    <p:extLst>
      <p:ext uri="{BB962C8B-B14F-4D97-AF65-F5344CB8AC3E}">
        <p14:creationId xmlns:p14="http://schemas.microsoft.com/office/powerpoint/2010/main" val="1753320649"/>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16" presetClass="entr" presetSubtype="2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par>
                          <p:cTn id="21" fill="hold">
                            <p:stCondLst>
                              <p:cond delay="2000"/>
                            </p:stCondLst>
                            <p:childTnLst>
                              <p:par>
                                <p:cTn id="22" presetID="8" presetClass="entr" presetSubtype="16"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amond(in)">
                                      <p:cBhvr>
                                        <p:cTn id="2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800219" cy="461665"/>
          </a:xfrm>
          <a:prstGeom prst="rect">
            <a:avLst/>
          </a:prstGeom>
          <a:noFill/>
        </p:spPr>
        <p:txBody>
          <a:bodyPr wrap="none" rtlCol="0">
            <a:spAutoFit/>
          </a:bodyPr>
          <a:lstStyle/>
          <a:p>
            <a:pPr algn="l"/>
            <a:r>
              <a:rPr lang="zh-CN" altLang="en-US" sz="2400" b="1" dirty="0">
                <a:solidFill>
                  <a:schemeClr val="tx1">
                    <a:lumMod val="85000"/>
                    <a:lumOff val="15000"/>
                  </a:schemeClr>
                </a:solidFill>
                <a:effectLst/>
                <a:cs typeface="+mn-ea"/>
                <a:sym typeface="+mn-lt"/>
              </a:rPr>
              <a:t>背景</a:t>
            </a: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grpSp>
        <p:nvGrpSpPr>
          <p:cNvPr id="12" name="组合 11">
            <a:extLst>
              <a:ext uri="{FF2B5EF4-FFF2-40B4-BE49-F238E27FC236}">
                <a16:creationId xmlns:a16="http://schemas.microsoft.com/office/drawing/2014/main" id="{08505F97-F092-472C-BFC9-D969D3E3E0CF}"/>
              </a:ext>
            </a:extLst>
          </p:cNvPr>
          <p:cNvGrpSpPr/>
          <p:nvPr/>
        </p:nvGrpSpPr>
        <p:grpSpPr>
          <a:xfrm>
            <a:off x="1405733" y="1251926"/>
            <a:ext cx="9380534" cy="4157485"/>
            <a:chOff x="1905906" y="1378243"/>
            <a:chExt cx="7922058" cy="3511084"/>
          </a:xfrm>
        </p:grpSpPr>
        <p:cxnSp>
          <p:nvCxnSpPr>
            <p:cNvPr id="13" name="直接连接符 1">
              <a:extLst>
                <a:ext uri="{FF2B5EF4-FFF2-40B4-BE49-F238E27FC236}">
                  <a16:creationId xmlns:a16="http://schemas.microsoft.com/office/drawing/2014/main" id="{BA24A702-CD1C-4ACE-98D3-91AE1EB62472}"/>
                </a:ext>
              </a:extLst>
            </p:cNvPr>
            <p:cNvCxnSpPr/>
            <p:nvPr/>
          </p:nvCxnSpPr>
          <p:spPr>
            <a:xfrm>
              <a:off x="1905906" y="1554223"/>
              <a:ext cx="3888675" cy="0"/>
            </a:xfrm>
            <a:prstGeom prst="line">
              <a:avLst/>
            </a:prstGeom>
            <a:ln w="12700">
              <a:solidFill>
                <a:srgbClr val="19C5F0"/>
              </a:solidFill>
            </a:ln>
          </p:spPr>
          <p:style>
            <a:lnRef idx="1">
              <a:schemeClr val="accent1"/>
            </a:lnRef>
            <a:fillRef idx="0">
              <a:schemeClr val="accent1"/>
            </a:fillRef>
            <a:effectRef idx="0">
              <a:schemeClr val="accent1"/>
            </a:effectRef>
            <a:fontRef idx="minor">
              <a:schemeClr val="tx1"/>
            </a:fontRef>
          </p:style>
        </p:cxnSp>
        <p:cxnSp>
          <p:nvCxnSpPr>
            <p:cNvPr id="14" name="直接连接符 2">
              <a:extLst>
                <a:ext uri="{FF2B5EF4-FFF2-40B4-BE49-F238E27FC236}">
                  <a16:creationId xmlns:a16="http://schemas.microsoft.com/office/drawing/2014/main" id="{31AAF4DC-59F2-4C4B-B449-43EDE56E8FF2}"/>
                </a:ext>
              </a:extLst>
            </p:cNvPr>
            <p:cNvCxnSpPr/>
            <p:nvPr/>
          </p:nvCxnSpPr>
          <p:spPr>
            <a:xfrm>
              <a:off x="5861080" y="1378243"/>
              <a:ext cx="0" cy="3511084"/>
            </a:xfrm>
            <a:prstGeom prst="line">
              <a:avLst/>
            </a:prstGeom>
            <a:ln w="12700">
              <a:solidFill>
                <a:srgbClr val="19C5F0"/>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9763032-BC33-4B1D-ABFF-3E2084F3835D}"/>
                </a:ext>
              </a:extLst>
            </p:cNvPr>
            <p:cNvSpPr>
              <a:spLocks noChangeAspect="1"/>
            </p:cNvSpPr>
            <p:nvPr/>
          </p:nvSpPr>
          <p:spPr>
            <a:xfrm>
              <a:off x="5794581" y="1466289"/>
              <a:ext cx="162028" cy="162050"/>
            </a:xfrm>
            <a:prstGeom prst="ellipse">
              <a:avLst/>
            </a:prstGeom>
            <a:solidFill>
              <a:srgbClr val="19C5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tx1">
                    <a:lumMod val="75000"/>
                    <a:lumOff val="25000"/>
                  </a:schemeClr>
                </a:solidFill>
                <a:cs typeface="+mn-ea"/>
                <a:sym typeface="+mn-lt"/>
              </a:endParaRPr>
            </a:p>
          </p:txBody>
        </p:sp>
        <p:cxnSp>
          <p:nvCxnSpPr>
            <p:cNvPr id="16" name="直接连接符 4">
              <a:extLst>
                <a:ext uri="{FF2B5EF4-FFF2-40B4-BE49-F238E27FC236}">
                  <a16:creationId xmlns:a16="http://schemas.microsoft.com/office/drawing/2014/main" id="{E65AD790-1CD0-4BF9-9F82-CD26911407B3}"/>
                </a:ext>
              </a:extLst>
            </p:cNvPr>
            <p:cNvCxnSpPr/>
            <p:nvPr/>
          </p:nvCxnSpPr>
          <p:spPr>
            <a:xfrm>
              <a:off x="1978260" y="3216828"/>
              <a:ext cx="3888675" cy="0"/>
            </a:xfrm>
            <a:prstGeom prst="line">
              <a:avLst/>
            </a:prstGeom>
            <a:ln w="12700">
              <a:solidFill>
                <a:srgbClr val="19C5F0"/>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51A99091-58F2-4D23-8E05-A160A2B0A5C8}"/>
                </a:ext>
              </a:extLst>
            </p:cNvPr>
            <p:cNvSpPr>
              <a:spLocks noChangeAspect="1"/>
            </p:cNvSpPr>
            <p:nvPr/>
          </p:nvSpPr>
          <p:spPr>
            <a:xfrm>
              <a:off x="5777261" y="3135803"/>
              <a:ext cx="162028" cy="162050"/>
            </a:xfrm>
            <a:prstGeom prst="ellipse">
              <a:avLst/>
            </a:prstGeom>
            <a:solidFill>
              <a:srgbClr val="19C5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tx1">
                    <a:lumMod val="75000"/>
                    <a:lumOff val="25000"/>
                  </a:schemeClr>
                </a:solidFill>
                <a:cs typeface="+mn-ea"/>
                <a:sym typeface="+mn-lt"/>
              </a:endParaRPr>
            </a:p>
          </p:txBody>
        </p:sp>
        <p:sp>
          <p:nvSpPr>
            <p:cNvPr id="18" name="椭圆 17">
              <a:extLst>
                <a:ext uri="{FF2B5EF4-FFF2-40B4-BE49-F238E27FC236}">
                  <a16:creationId xmlns:a16="http://schemas.microsoft.com/office/drawing/2014/main" id="{33477E4B-578E-4956-B28D-44B539B82EAE}"/>
                </a:ext>
              </a:extLst>
            </p:cNvPr>
            <p:cNvSpPr>
              <a:spLocks noChangeAspect="1"/>
            </p:cNvSpPr>
            <p:nvPr/>
          </p:nvSpPr>
          <p:spPr>
            <a:xfrm>
              <a:off x="5777261" y="1949711"/>
              <a:ext cx="162028" cy="162050"/>
            </a:xfrm>
            <a:prstGeom prst="ellipse">
              <a:avLst/>
            </a:prstGeom>
            <a:solidFill>
              <a:srgbClr val="19C5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tx1">
                    <a:lumMod val="75000"/>
                    <a:lumOff val="25000"/>
                  </a:schemeClr>
                </a:solidFill>
                <a:cs typeface="+mn-ea"/>
                <a:sym typeface="+mn-lt"/>
              </a:endParaRPr>
            </a:p>
          </p:txBody>
        </p:sp>
        <p:sp>
          <p:nvSpPr>
            <p:cNvPr id="19" name="椭圆 18">
              <a:extLst>
                <a:ext uri="{FF2B5EF4-FFF2-40B4-BE49-F238E27FC236}">
                  <a16:creationId xmlns:a16="http://schemas.microsoft.com/office/drawing/2014/main" id="{BAE1520B-86D5-48A5-AFF7-74EF54F99CC2}"/>
                </a:ext>
              </a:extLst>
            </p:cNvPr>
            <p:cNvSpPr>
              <a:spLocks noChangeAspect="1"/>
            </p:cNvSpPr>
            <p:nvPr/>
          </p:nvSpPr>
          <p:spPr>
            <a:xfrm>
              <a:off x="5777261" y="3562163"/>
              <a:ext cx="162028" cy="162050"/>
            </a:xfrm>
            <a:prstGeom prst="ellipse">
              <a:avLst/>
            </a:prstGeom>
            <a:solidFill>
              <a:srgbClr val="19C5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tx1">
                    <a:lumMod val="75000"/>
                    <a:lumOff val="25000"/>
                  </a:schemeClr>
                </a:solidFill>
                <a:cs typeface="+mn-ea"/>
                <a:sym typeface="+mn-lt"/>
              </a:endParaRPr>
            </a:p>
          </p:txBody>
        </p:sp>
        <p:cxnSp>
          <p:nvCxnSpPr>
            <p:cNvPr id="20" name="直接连接符 8">
              <a:extLst>
                <a:ext uri="{FF2B5EF4-FFF2-40B4-BE49-F238E27FC236}">
                  <a16:creationId xmlns:a16="http://schemas.microsoft.com/office/drawing/2014/main" id="{5E79A174-DFF5-4D9B-BD9A-B6EC9C124347}"/>
                </a:ext>
              </a:extLst>
            </p:cNvPr>
            <p:cNvCxnSpPr/>
            <p:nvPr/>
          </p:nvCxnSpPr>
          <p:spPr>
            <a:xfrm>
              <a:off x="5939289" y="2024748"/>
              <a:ext cx="3888675" cy="0"/>
            </a:xfrm>
            <a:prstGeom prst="line">
              <a:avLst/>
            </a:prstGeom>
            <a:ln w="12700">
              <a:solidFill>
                <a:srgbClr val="19C5F0"/>
              </a:solidFill>
            </a:ln>
          </p:spPr>
          <p:style>
            <a:lnRef idx="1">
              <a:schemeClr val="accent1"/>
            </a:lnRef>
            <a:fillRef idx="0">
              <a:schemeClr val="accent1"/>
            </a:fillRef>
            <a:effectRef idx="0">
              <a:schemeClr val="accent1"/>
            </a:effectRef>
            <a:fontRef idx="minor">
              <a:schemeClr val="tx1"/>
            </a:fontRef>
          </p:style>
        </p:cxnSp>
        <p:cxnSp>
          <p:nvCxnSpPr>
            <p:cNvPr id="21" name="直接连接符 9">
              <a:extLst>
                <a:ext uri="{FF2B5EF4-FFF2-40B4-BE49-F238E27FC236}">
                  <a16:creationId xmlns:a16="http://schemas.microsoft.com/office/drawing/2014/main" id="{B44AA6C1-52D4-421E-B638-F63AD8F78422}"/>
                </a:ext>
              </a:extLst>
            </p:cNvPr>
            <p:cNvCxnSpPr/>
            <p:nvPr/>
          </p:nvCxnSpPr>
          <p:spPr>
            <a:xfrm>
              <a:off x="5923761" y="3643949"/>
              <a:ext cx="3888675" cy="0"/>
            </a:xfrm>
            <a:prstGeom prst="line">
              <a:avLst/>
            </a:prstGeom>
            <a:ln w="12700">
              <a:solidFill>
                <a:srgbClr val="19C5F0"/>
              </a:solidFill>
            </a:ln>
          </p:spPr>
          <p:style>
            <a:lnRef idx="1">
              <a:schemeClr val="accent1"/>
            </a:lnRef>
            <a:fillRef idx="0">
              <a:schemeClr val="accent1"/>
            </a:fillRef>
            <a:effectRef idx="0">
              <a:schemeClr val="accent1"/>
            </a:effectRef>
            <a:fontRef idx="minor">
              <a:schemeClr val="tx1"/>
            </a:fontRef>
          </p:style>
        </p:cxnSp>
        <p:sp>
          <p:nvSpPr>
            <p:cNvPr id="22" name="文本框 26">
              <a:extLst>
                <a:ext uri="{FF2B5EF4-FFF2-40B4-BE49-F238E27FC236}">
                  <a16:creationId xmlns:a16="http://schemas.microsoft.com/office/drawing/2014/main" id="{3C305776-C8AC-4E14-B125-AD2407ACD6D3}"/>
                </a:ext>
              </a:extLst>
            </p:cNvPr>
            <p:cNvSpPr txBox="1"/>
            <p:nvPr/>
          </p:nvSpPr>
          <p:spPr>
            <a:xfrm>
              <a:off x="3081149" y="1686099"/>
              <a:ext cx="2491223" cy="1163167"/>
            </a:xfrm>
            <a:prstGeom prst="rect">
              <a:avLst/>
            </a:prstGeom>
            <a:noFill/>
            <a:effectLst/>
          </p:spPr>
          <p:txBody>
            <a:bodyPr wrap="square" lIns="68589" tIns="34295" rIns="68589" bIns="34295" rtlCol="0">
              <a:spAutoFit/>
            </a:bodyPr>
            <a:lstStyle/>
            <a:p>
              <a:r>
                <a:rPr lang="zh-CN" altLang="en-US" sz="1600" b="1" dirty="0">
                  <a:solidFill>
                    <a:schemeClr val="tx1">
                      <a:lumMod val="85000"/>
                      <a:lumOff val="15000"/>
                    </a:schemeClr>
                  </a:solidFill>
                  <a:cs typeface="+mn-ea"/>
                  <a:sym typeface="+mn-lt"/>
                </a:rPr>
                <a:t>卷积神经网络的可并行化</a:t>
              </a:r>
              <a:endParaRPr lang="en-US" altLang="zh-CN" sz="1600" b="1" dirty="0">
                <a:solidFill>
                  <a:schemeClr val="tx1">
                    <a:lumMod val="85000"/>
                    <a:lumOff val="15000"/>
                  </a:schemeClr>
                </a:solidFill>
                <a:cs typeface="+mn-ea"/>
                <a:sym typeface="+mn-lt"/>
              </a:endParaRPr>
            </a:p>
            <a:p>
              <a:endParaRPr lang="en-US" altLang="zh-CN" sz="900" dirty="0">
                <a:solidFill>
                  <a:schemeClr val="tx1">
                    <a:lumMod val="85000"/>
                    <a:lumOff val="15000"/>
                  </a:schemeClr>
                </a:solidFill>
                <a:cs typeface="+mn-ea"/>
                <a:sym typeface="+mn-lt"/>
              </a:endParaRPr>
            </a:p>
            <a:p>
              <a:r>
                <a:rPr lang="zh-CN" altLang="en-US" sz="1000" dirty="0">
                  <a:solidFill>
                    <a:schemeClr val="tx1">
                      <a:lumMod val="85000"/>
                      <a:lumOff val="15000"/>
                    </a:schemeClr>
                  </a:solidFill>
                  <a:cs typeface="+mn-ea"/>
                  <a:sym typeface="+mn-lt"/>
                </a:rPr>
                <a:t>卷积神经网络一般包括卷积层，池化层，归一化层，全连接层。由于核心的卷积层，全连接层是一个以矩阵点积为核心的操作，而池化层一般是最大池化或平均池化，这些操作都可以很好的并行化，并且点积求和操作还可以通过</a:t>
              </a:r>
              <a:r>
                <a:rPr lang="en-US" altLang="zh-CN" sz="1000" dirty="0" err="1">
                  <a:solidFill>
                    <a:schemeClr val="tx1">
                      <a:lumMod val="85000"/>
                      <a:lumOff val="15000"/>
                    </a:schemeClr>
                  </a:solidFill>
                  <a:cs typeface="+mn-ea"/>
                  <a:sym typeface="+mn-lt"/>
                </a:rPr>
                <a:t>ReRam</a:t>
              </a:r>
              <a:r>
                <a:rPr lang="zh-CN" altLang="en-US" sz="1000" dirty="0">
                  <a:solidFill>
                    <a:schemeClr val="tx1">
                      <a:lumMod val="85000"/>
                      <a:lumOff val="15000"/>
                    </a:schemeClr>
                  </a:solidFill>
                  <a:cs typeface="+mn-ea"/>
                  <a:sym typeface="+mn-lt"/>
                </a:rPr>
                <a:t>特性在一个时钟周期完成计算。但归一化层难以并行化</a:t>
              </a:r>
              <a:endParaRPr lang="en-US" altLang="zh-CN" sz="1000" dirty="0">
                <a:solidFill>
                  <a:schemeClr val="tx1">
                    <a:lumMod val="85000"/>
                    <a:lumOff val="15000"/>
                  </a:schemeClr>
                </a:solidFill>
                <a:cs typeface="+mn-ea"/>
                <a:sym typeface="+mn-lt"/>
              </a:endParaRPr>
            </a:p>
          </p:txBody>
        </p:sp>
        <p:sp>
          <p:nvSpPr>
            <p:cNvPr id="23" name="文本框 29">
              <a:extLst>
                <a:ext uri="{FF2B5EF4-FFF2-40B4-BE49-F238E27FC236}">
                  <a16:creationId xmlns:a16="http://schemas.microsoft.com/office/drawing/2014/main" id="{B023F59C-321D-4815-AA7F-9CC4E20BA0C8}"/>
                </a:ext>
              </a:extLst>
            </p:cNvPr>
            <p:cNvSpPr txBox="1"/>
            <p:nvPr/>
          </p:nvSpPr>
          <p:spPr>
            <a:xfrm>
              <a:off x="3081148" y="3568932"/>
              <a:ext cx="2491223" cy="812271"/>
            </a:xfrm>
            <a:prstGeom prst="rect">
              <a:avLst/>
            </a:prstGeom>
            <a:noFill/>
            <a:ln>
              <a:noFill/>
            </a:ln>
            <a:effectLst/>
          </p:spPr>
          <p:txBody>
            <a:bodyPr wrap="square" lIns="68589" tIns="34295" rIns="68589" bIns="34295" rtlCol="0">
              <a:spAutoFit/>
            </a:bodyPr>
            <a:lstStyle/>
            <a:p>
              <a:r>
                <a:rPr lang="en-US" altLang="zh-CN" sz="1800" b="1" i="1" dirty="0" err="1">
                  <a:solidFill>
                    <a:srgbClr val="000000"/>
                  </a:solidFill>
                  <a:effectLst/>
                  <a:latin typeface="NimbusRomNo9L-ReguItal"/>
                </a:rPr>
                <a:t>DaDianNao</a:t>
              </a:r>
              <a:endParaRPr lang="en-US" altLang="zh-CN" sz="1800" b="1" i="1" dirty="0">
                <a:solidFill>
                  <a:srgbClr val="000000"/>
                </a:solidFill>
                <a:effectLst/>
                <a:latin typeface="NimbusRomNo9L-ReguItal"/>
              </a:endParaRPr>
            </a:p>
            <a:p>
              <a:endParaRPr lang="en-US" altLang="zh-CN" sz="1000" dirty="0">
                <a:solidFill>
                  <a:schemeClr val="tx1">
                    <a:lumMod val="85000"/>
                    <a:lumOff val="15000"/>
                  </a:schemeClr>
                </a:solidFill>
                <a:cs typeface="+mn-ea"/>
                <a:sym typeface="+mn-lt"/>
              </a:endParaRPr>
            </a:p>
            <a:p>
              <a:r>
                <a:rPr lang="zh-CN" altLang="en-US" sz="1000" dirty="0">
                  <a:solidFill>
                    <a:schemeClr val="tx1">
                      <a:lumMod val="85000"/>
                      <a:lumOff val="15000"/>
                    </a:schemeClr>
                  </a:solidFill>
                  <a:cs typeface="+mn-ea"/>
                  <a:sym typeface="+mn-lt"/>
                </a:rPr>
                <a:t>一个在</a:t>
              </a:r>
              <a:r>
                <a:rPr lang="en-US" altLang="zh-CN" sz="1000" dirty="0">
                  <a:solidFill>
                    <a:schemeClr val="tx1">
                      <a:lumMod val="85000"/>
                      <a:lumOff val="15000"/>
                    </a:schemeClr>
                  </a:solidFill>
                  <a:cs typeface="+mn-ea"/>
                  <a:sym typeface="+mn-lt"/>
                </a:rPr>
                <a:t>2014</a:t>
              </a:r>
              <a:r>
                <a:rPr lang="zh-CN" altLang="en-US" sz="1000" dirty="0">
                  <a:solidFill>
                    <a:schemeClr val="tx1">
                      <a:lumMod val="85000"/>
                      <a:lumOff val="15000"/>
                    </a:schemeClr>
                  </a:solidFill>
                  <a:cs typeface="+mn-ea"/>
                  <a:sym typeface="+mn-lt"/>
                </a:rPr>
                <a:t>年发表的深度学习加速器架构，在当时具有较为先进的性能，本文中主要的对比对象，以及本文的架构的芯片布局有一部分参考了该结构</a:t>
              </a:r>
              <a:endParaRPr lang="en-US" altLang="zh-CN" sz="1000" dirty="0">
                <a:solidFill>
                  <a:schemeClr val="tx1">
                    <a:lumMod val="85000"/>
                    <a:lumOff val="15000"/>
                  </a:schemeClr>
                </a:solidFill>
                <a:cs typeface="+mn-ea"/>
                <a:sym typeface="+mn-lt"/>
              </a:endParaRPr>
            </a:p>
          </p:txBody>
        </p:sp>
        <p:sp>
          <p:nvSpPr>
            <p:cNvPr id="24" name="文本框 31">
              <a:extLst>
                <a:ext uri="{FF2B5EF4-FFF2-40B4-BE49-F238E27FC236}">
                  <a16:creationId xmlns:a16="http://schemas.microsoft.com/office/drawing/2014/main" id="{7FC46E38-D713-4B97-AE35-23542BE467B5}"/>
                </a:ext>
              </a:extLst>
            </p:cNvPr>
            <p:cNvSpPr txBox="1"/>
            <p:nvPr/>
          </p:nvSpPr>
          <p:spPr>
            <a:xfrm flipH="1">
              <a:off x="6040895" y="2163514"/>
              <a:ext cx="2938669" cy="1176164"/>
            </a:xfrm>
            <a:prstGeom prst="rect">
              <a:avLst/>
            </a:prstGeom>
            <a:noFill/>
            <a:effectLst/>
          </p:spPr>
          <p:txBody>
            <a:bodyPr wrap="square" lIns="68589" tIns="34295" rIns="68589" bIns="34295" rtlCol="0">
              <a:spAutoFit/>
            </a:bodyPr>
            <a:lstStyle/>
            <a:p>
              <a:r>
                <a:rPr lang="zh-CN" altLang="en-US" sz="1600" b="1" dirty="0">
                  <a:solidFill>
                    <a:schemeClr val="tx1">
                      <a:lumMod val="85000"/>
                      <a:lumOff val="15000"/>
                    </a:schemeClr>
                  </a:solidFill>
                  <a:cs typeface="+mn-ea"/>
                  <a:sym typeface="+mn-lt"/>
                </a:rPr>
                <a:t>归一化层的舍弃</a:t>
              </a:r>
              <a:endParaRPr lang="en-US" altLang="zh-CN" b="1" dirty="0">
                <a:solidFill>
                  <a:schemeClr val="tx1">
                    <a:lumMod val="85000"/>
                    <a:lumOff val="15000"/>
                  </a:schemeClr>
                </a:solidFill>
                <a:cs typeface="+mn-ea"/>
                <a:sym typeface="+mn-lt"/>
              </a:endParaRPr>
            </a:p>
            <a:p>
              <a:endParaRPr lang="en-US" altLang="zh-CN" sz="1000" dirty="0">
                <a:solidFill>
                  <a:schemeClr val="tx1">
                    <a:lumMod val="85000"/>
                    <a:lumOff val="15000"/>
                  </a:schemeClr>
                </a:solidFill>
                <a:cs typeface="+mn-ea"/>
                <a:sym typeface="+mn-lt"/>
              </a:endParaRPr>
            </a:p>
            <a:p>
              <a:r>
                <a:rPr lang="zh-CN" altLang="en-US" sz="1000" dirty="0">
                  <a:solidFill>
                    <a:schemeClr val="tx1">
                      <a:lumMod val="85000"/>
                      <a:lumOff val="15000"/>
                    </a:schemeClr>
                  </a:solidFill>
                  <a:cs typeface="+mn-ea"/>
                  <a:sym typeface="+mn-lt"/>
                </a:rPr>
                <a:t>由于归一化层难以并行，所以在归一化层舍弃之前很难开发可用的</a:t>
              </a:r>
              <a:r>
                <a:rPr lang="en-US" altLang="zh-CN" sz="1000" dirty="0" err="1">
                  <a:solidFill>
                    <a:schemeClr val="tx1">
                      <a:lumMod val="85000"/>
                      <a:lumOff val="15000"/>
                    </a:schemeClr>
                  </a:solidFill>
                  <a:cs typeface="+mn-ea"/>
                  <a:sym typeface="+mn-lt"/>
                </a:rPr>
                <a:t>ReRam</a:t>
              </a:r>
              <a:r>
                <a:rPr lang="zh-CN" altLang="en-US" sz="1000" dirty="0">
                  <a:solidFill>
                    <a:schemeClr val="tx1">
                      <a:lumMod val="85000"/>
                      <a:lumOff val="15000"/>
                    </a:schemeClr>
                  </a:solidFill>
                  <a:cs typeface="+mn-ea"/>
                  <a:sym typeface="+mn-lt"/>
                </a:rPr>
                <a:t>架构的处理器，但是在作者发表论文的时间点（</a:t>
              </a:r>
              <a:r>
                <a:rPr lang="en-US" altLang="zh-CN" sz="1000" dirty="0">
                  <a:solidFill>
                    <a:schemeClr val="tx1">
                      <a:lumMod val="85000"/>
                      <a:lumOff val="15000"/>
                    </a:schemeClr>
                  </a:solidFill>
                  <a:cs typeface="+mn-ea"/>
                  <a:sym typeface="+mn-lt"/>
                </a:rPr>
                <a:t>2016</a:t>
              </a:r>
              <a:r>
                <a:rPr lang="zh-CN" altLang="en-US" sz="1000" dirty="0">
                  <a:solidFill>
                    <a:schemeClr val="tx1">
                      <a:lumMod val="85000"/>
                      <a:lumOff val="15000"/>
                    </a:schemeClr>
                  </a:solidFill>
                  <a:cs typeface="+mn-ea"/>
                  <a:sym typeface="+mn-lt"/>
                </a:rPr>
                <a:t>）标准的</a:t>
              </a:r>
              <a:r>
                <a:rPr lang="en-US" altLang="zh-CN" sz="1000" dirty="0">
                  <a:solidFill>
                    <a:schemeClr val="tx1">
                      <a:lumMod val="85000"/>
                      <a:lumOff val="15000"/>
                    </a:schemeClr>
                  </a:solidFill>
                  <a:cs typeface="+mn-ea"/>
                  <a:sym typeface="+mn-lt"/>
                </a:rPr>
                <a:t>CNN</a:t>
              </a:r>
              <a:r>
                <a:rPr lang="zh-CN" altLang="en-US" sz="1000" dirty="0">
                  <a:solidFill>
                    <a:schemeClr val="tx1">
                      <a:lumMod val="85000"/>
                      <a:lumOff val="15000"/>
                    </a:schemeClr>
                  </a:solidFill>
                  <a:cs typeface="+mn-ea"/>
                  <a:sym typeface="+mn-lt"/>
                </a:rPr>
                <a:t>网络已经逐渐舍弃掉归一化层，对于一个标准的</a:t>
              </a:r>
              <a:r>
                <a:rPr lang="en-US" altLang="zh-CN" sz="1000" dirty="0">
                  <a:solidFill>
                    <a:schemeClr val="tx1">
                      <a:lumMod val="85000"/>
                      <a:lumOff val="15000"/>
                    </a:schemeClr>
                  </a:solidFill>
                  <a:cs typeface="+mn-ea"/>
                  <a:sym typeface="+mn-lt"/>
                </a:rPr>
                <a:t>CNN</a:t>
              </a:r>
              <a:r>
                <a:rPr lang="zh-CN" altLang="en-US" sz="1000" dirty="0">
                  <a:solidFill>
                    <a:schemeClr val="tx1">
                      <a:lumMod val="85000"/>
                      <a:lumOff val="15000"/>
                    </a:schemeClr>
                  </a:solidFill>
                  <a:cs typeface="+mn-ea"/>
                  <a:sym typeface="+mn-lt"/>
                </a:rPr>
                <a:t>以</a:t>
              </a:r>
              <a:r>
                <a:rPr lang="en-US" altLang="zh-CN" sz="1000" dirty="0">
                  <a:solidFill>
                    <a:schemeClr val="tx1">
                      <a:lumMod val="85000"/>
                      <a:lumOff val="15000"/>
                    </a:schemeClr>
                  </a:solidFill>
                  <a:cs typeface="+mn-ea"/>
                  <a:sym typeface="+mn-lt"/>
                </a:rPr>
                <a:t>VGG</a:t>
              </a:r>
              <a:r>
                <a:rPr lang="zh-CN" altLang="en-US" sz="1000" dirty="0">
                  <a:solidFill>
                    <a:schemeClr val="tx1">
                      <a:lumMod val="85000"/>
                      <a:lumOff val="15000"/>
                    </a:schemeClr>
                  </a:solidFill>
                  <a:cs typeface="+mn-ea"/>
                  <a:sym typeface="+mn-lt"/>
                </a:rPr>
                <a:t>为例只有卷积层，池化层，全连接层三种网络层，可以并行化</a:t>
              </a:r>
              <a:endParaRPr lang="en-US" altLang="zh-CN" sz="1000" dirty="0">
                <a:solidFill>
                  <a:schemeClr val="tx1">
                    <a:lumMod val="85000"/>
                    <a:lumOff val="15000"/>
                  </a:schemeClr>
                </a:solidFill>
                <a:cs typeface="+mn-ea"/>
                <a:sym typeface="+mn-lt"/>
              </a:endParaRPr>
            </a:p>
            <a:p>
              <a:endParaRPr lang="en-US" altLang="zh-CN" sz="1000" dirty="0">
                <a:solidFill>
                  <a:schemeClr val="tx1">
                    <a:lumMod val="85000"/>
                    <a:lumOff val="15000"/>
                  </a:schemeClr>
                </a:solidFill>
                <a:cs typeface="+mn-ea"/>
                <a:sym typeface="+mn-lt"/>
              </a:endParaRPr>
            </a:p>
          </p:txBody>
        </p:sp>
      </p:grpSp>
      <p:pic>
        <p:nvPicPr>
          <p:cNvPr id="3" name="图片 2">
            <a:extLst>
              <a:ext uri="{FF2B5EF4-FFF2-40B4-BE49-F238E27FC236}">
                <a16:creationId xmlns:a16="http://schemas.microsoft.com/office/drawing/2014/main" id="{D5A18824-7E2D-4388-89F3-26387A3012B7}"/>
              </a:ext>
            </a:extLst>
          </p:cNvPr>
          <p:cNvPicPr>
            <a:picLocks noChangeAspect="1"/>
          </p:cNvPicPr>
          <p:nvPr/>
        </p:nvPicPr>
        <p:blipFill>
          <a:blip r:embed="rId8"/>
          <a:stretch>
            <a:fillRect/>
          </a:stretch>
        </p:blipFill>
        <p:spPr>
          <a:xfrm>
            <a:off x="6310431" y="4166075"/>
            <a:ext cx="4349548" cy="1906563"/>
          </a:xfrm>
          <a:prstGeom prst="rect">
            <a:avLst/>
          </a:prstGeom>
        </p:spPr>
      </p:pic>
    </p:spTree>
    <p:extLst>
      <p:ext uri="{BB962C8B-B14F-4D97-AF65-F5344CB8AC3E}">
        <p14:creationId xmlns:p14="http://schemas.microsoft.com/office/powerpoint/2010/main" val="3064153420"/>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文本框 4">
            <a:extLst>
              <a:ext uri="{FF2B5EF4-FFF2-40B4-BE49-F238E27FC236}">
                <a16:creationId xmlns:a16="http://schemas.microsoft.com/office/drawing/2014/main" id="{0A8D4B2F-19D3-41C1-B642-BF184AE6A353}"/>
              </a:ext>
            </a:extLst>
          </p:cNvPr>
          <p:cNvSpPr txBox="1"/>
          <p:nvPr/>
        </p:nvSpPr>
        <p:spPr>
          <a:xfrm>
            <a:off x="1162050" y="262821"/>
            <a:ext cx="800219" cy="461665"/>
          </a:xfrm>
          <a:prstGeom prst="rect">
            <a:avLst/>
          </a:prstGeom>
          <a:noFill/>
        </p:spPr>
        <p:txBody>
          <a:bodyPr wrap="none" rtlCol="0">
            <a:spAutoFit/>
          </a:bodyPr>
          <a:lstStyle>
            <a:defPPr>
              <a:defRPr lang="zh-CN"/>
            </a:defPPr>
            <a:lvl1pPr>
              <a:defRPr sz="2400" b="1">
                <a:solidFill>
                  <a:schemeClr val="tx1">
                    <a:lumMod val="85000"/>
                    <a:lumOff val="15000"/>
                  </a:schemeClr>
                </a:solidFill>
                <a:latin typeface="+mn-ea"/>
              </a:defRPr>
            </a:lvl1pPr>
          </a:lstStyle>
          <a:p>
            <a:r>
              <a:rPr lang="zh-CN" altLang="en-US" dirty="0">
                <a:latin typeface="+mn-lt"/>
                <a:cs typeface="+mn-ea"/>
                <a:sym typeface="+mn-lt"/>
              </a:rPr>
              <a:t>挑战</a:t>
            </a:r>
            <a:endParaRPr lang="fr-FR" altLang="zh-CN" dirty="0">
              <a:latin typeface="+mn-lt"/>
              <a:cs typeface="+mn-ea"/>
              <a:sym typeface="+mn-lt"/>
            </a:endParaRPr>
          </a:p>
        </p:txBody>
      </p:sp>
      <p:pic>
        <p:nvPicPr>
          <p:cNvPr id="7" name="图片 6">
            <a:extLst>
              <a:ext uri="{FF2B5EF4-FFF2-40B4-BE49-F238E27FC236}">
                <a16:creationId xmlns:a16="http://schemas.microsoft.com/office/drawing/2014/main" id="{18A77F04-0965-462F-A845-9E30F965F4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38951" y="262821"/>
            <a:ext cx="823099" cy="630754"/>
          </a:xfrm>
          <a:prstGeom prst="rect">
            <a:avLst/>
          </a:prstGeom>
        </p:spPr>
      </p:pic>
      <p:grpSp>
        <p:nvGrpSpPr>
          <p:cNvPr id="11" name="组合 10">
            <a:extLst>
              <a:ext uri="{FF2B5EF4-FFF2-40B4-BE49-F238E27FC236}">
                <a16:creationId xmlns:a16="http://schemas.microsoft.com/office/drawing/2014/main" id="{13387674-5934-49AF-9C77-21655FA92865}"/>
              </a:ext>
            </a:extLst>
          </p:cNvPr>
          <p:cNvGrpSpPr/>
          <p:nvPr/>
        </p:nvGrpSpPr>
        <p:grpSpPr>
          <a:xfrm>
            <a:off x="8749825" y="5023186"/>
            <a:ext cx="3911111" cy="2423534"/>
            <a:chOff x="8749825" y="5023186"/>
            <a:chExt cx="3911111" cy="2423534"/>
          </a:xfrm>
        </p:grpSpPr>
        <p:pic>
          <p:nvPicPr>
            <p:cNvPr id="9" name="图片 8">
              <a:extLst>
                <a:ext uri="{FF2B5EF4-FFF2-40B4-BE49-F238E27FC236}">
                  <a16:creationId xmlns:a16="http://schemas.microsoft.com/office/drawing/2014/main" id="{139F033A-379F-4A22-8536-55E473B17F8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49825" y="5364180"/>
              <a:ext cx="3911111" cy="2082540"/>
            </a:xfrm>
            <a:prstGeom prst="rect">
              <a:avLst/>
            </a:prstGeom>
          </p:spPr>
        </p:pic>
        <p:grpSp>
          <p:nvGrpSpPr>
            <p:cNvPr id="2" name="组合 1">
              <a:extLst>
                <a:ext uri="{FF2B5EF4-FFF2-40B4-BE49-F238E27FC236}">
                  <a16:creationId xmlns:a16="http://schemas.microsoft.com/office/drawing/2014/main" id="{009D8B6C-8F3A-4A9F-B843-DBCC5FEE6699}"/>
                </a:ext>
              </a:extLst>
            </p:cNvPr>
            <p:cNvGrpSpPr/>
            <p:nvPr/>
          </p:nvGrpSpPr>
          <p:grpSpPr>
            <a:xfrm>
              <a:off x="8927674" y="5023186"/>
              <a:ext cx="3092876" cy="1692043"/>
              <a:chOff x="8927674" y="5023186"/>
              <a:chExt cx="3092876" cy="1692043"/>
            </a:xfrm>
          </p:grpSpPr>
          <p:pic>
            <p:nvPicPr>
              <p:cNvPr id="10" name="图片 9">
                <a:extLst>
                  <a:ext uri="{FF2B5EF4-FFF2-40B4-BE49-F238E27FC236}">
                    <a16:creationId xmlns:a16="http://schemas.microsoft.com/office/drawing/2014/main" id="{E8B52D8B-4B26-462A-BDA8-5DFE3BDC52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27674" y="5023186"/>
                <a:ext cx="1612790" cy="1692043"/>
              </a:xfrm>
              <a:prstGeom prst="rect">
                <a:avLst/>
              </a:prstGeom>
            </p:spPr>
          </p:pic>
          <p:pic>
            <p:nvPicPr>
              <p:cNvPr id="8" name="图片 7">
                <a:extLst>
                  <a:ext uri="{FF2B5EF4-FFF2-40B4-BE49-F238E27FC236}">
                    <a16:creationId xmlns:a16="http://schemas.microsoft.com/office/drawing/2014/main" id="{899F09AE-55D8-4EAE-8A92-86B66EE13F3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734069" y="5097358"/>
                <a:ext cx="2286481" cy="1528132"/>
              </a:xfrm>
              <a:prstGeom prst="rect">
                <a:avLst/>
              </a:prstGeom>
            </p:spPr>
          </p:pic>
        </p:grpSp>
      </p:grpSp>
      <p:sp>
        <p:nvSpPr>
          <p:cNvPr id="14" name="Shape 1851">
            <a:extLst>
              <a:ext uri="{FF2B5EF4-FFF2-40B4-BE49-F238E27FC236}">
                <a16:creationId xmlns:a16="http://schemas.microsoft.com/office/drawing/2014/main" id="{EE3B6A0B-271A-4AAB-BF76-40C8BF71DC8D}"/>
              </a:ext>
            </a:extLst>
          </p:cNvPr>
          <p:cNvSpPr/>
          <p:nvPr/>
        </p:nvSpPr>
        <p:spPr>
          <a:xfrm>
            <a:off x="1651536" y="3141205"/>
            <a:ext cx="1470144" cy="22442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en-US" altLang="zh-CN" sz="1328" dirty="0">
                <a:solidFill>
                  <a:schemeClr val="tx1">
                    <a:lumMod val="85000"/>
                    <a:lumOff val="15000"/>
                  </a:schemeClr>
                </a:solidFill>
                <a:cs typeface="+mn-ea"/>
                <a:sym typeface="+mn-lt"/>
              </a:rPr>
              <a:t>ADC</a:t>
            </a:r>
            <a:r>
              <a:rPr lang="zh-CN" altLang="en-US" sz="1328" dirty="0">
                <a:solidFill>
                  <a:schemeClr val="tx1">
                    <a:lumMod val="85000"/>
                    <a:lumOff val="15000"/>
                  </a:schemeClr>
                </a:solidFill>
                <a:cs typeface="+mn-ea"/>
                <a:sym typeface="+mn-lt"/>
              </a:rPr>
              <a:t>和</a:t>
            </a:r>
            <a:r>
              <a:rPr lang="en-US" altLang="zh-CN" sz="1328" dirty="0">
                <a:solidFill>
                  <a:schemeClr val="tx1">
                    <a:lumMod val="85000"/>
                    <a:lumOff val="15000"/>
                  </a:schemeClr>
                </a:solidFill>
                <a:cs typeface="+mn-ea"/>
                <a:sym typeface="+mn-lt"/>
              </a:rPr>
              <a:t>DAC</a:t>
            </a:r>
            <a:endParaRPr sz="1328" dirty="0">
              <a:solidFill>
                <a:schemeClr val="tx1">
                  <a:lumMod val="85000"/>
                  <a:lumOff val="15000"/>
                </a:schemeClr>
              </a:solidFill>
              <a:cs typeface="+mn-ea"/>
              <a:sym typeface="+mn-lt"/>
            </a:endParaRPr>
          </a:p>
        </p:txBody>
      </p:sp>
      <p:sp>
        <p:nvSpPr>
          <p:cNvPr id="15" name="Shape 1852">
            <a:extLst>
              <a:ext uri="{FF2B5EF4-FFF2-40B4-BE49-F238E27FC236}">
                <a16:creationId xmlns:a16="http://schemas.microsoft.com/office/drawing/2014/main" id="{CB10FEE4-362D-4468-9A73-037DC3D2D02C}"/>
              </a:ext>
            </a:extLst>
          </p:cNvPr>
          <p:cNvSpPr/>
          <p:nvPr/>
        </p:nvSpPr>
        <p:spPr>
          <a:xfrm>
            <a:off x="1937332" y="1913598"/>
            <a:ext cx="898552" cy="8985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5BB8C"/>
          </a:solidFill>
          <a:ln w="12700" cap="flat">
            <a:noFill/>
            <a:miter lim="400000"/>
          </a:ln>
          <a:effectLst/>
        </p:spPr>
        <p:txBody>
          <a:bodyPr wrap="square" lIns="25399" tIns="25399" rIns="25399" bIns="25399" numCol="1" anchor="ctr">
            <a:noAutofit/>
          </a:bodyPr>
          <a:lstStyle/>
          <a:p>
            <a:pPr>
              <a:lnSpc>
                <a:spcPct val="120000"/>
              </a:lnSpc>
            </a:pPr>
            <a:endParaRPr sz="1751">
              <a:solidFill>
                <a:schemeClr val="tx1">
                  <a:lumMod val="85000"/>
                  <a:lumOff val="15000"/>
                </a:schemeClr>
              </a:solidFill>
              <a:cs typeface="+mn-ea"/>
              <a:sym typeface="+mn-lt"/>
            </a:endParaRPr>
          </a:p>
        </p:txBody>
      </p:sp>
      <p:sp>
        <p:nvSpPr>
          <p:cNvPr id="16" name="Shape 1853">
            <a:extLst>
              <a:ext uri="{FF2B5EF4-FFF2-40B4-BE49-F238E27FC236}">
                <a16:creationId xmlns:a16="http://schemas.microsoft.com/office/drawing/2014/main" id="{28B3C75E-A87C-4D91-9883-793DAD5EE565}"/>
              </a:ext>
            </a:extLst>
          </p:cNvPr>
          <p:cNvSpPr/>
          <p:nvPr/>
        </p:nvSpPr>
        <p:spPr>
          <a:xfrm>
            <a:off x="2200549" y="2211431"/>
            <a:ext cx="372116" cy="302885"/>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1">
              <a:solidFill>
                <a:schemeClr val="tx1">
                  <a:lumMod val="85000"/>
                  <a:lumOff val="15000"/>
                </a:schemeClr>
              </a:solidFill>
              <a:cs typeface="+mn-ea"/>
              <a:sym typeface="+mn-lt"/>
            </a:endParaRPr>
          </a:p>
        </p:txBody>
      </p:sp>
      <p:sp>
        <p:nvSpPr>
          <p:cNvPr id="17" name="Shape 1855">
            <a:extLst>
              <a:ext uri="{FF2B5EF4-FFF2-40B4-BE49-F238E27FC236}">
                <a16:creationId xmlns:a16="http://schemas.microsoft.com/office/drawing/2014/main" id="{568804BD-1E68-40B5-A204-5CD98E755D5F}"/>
              </a:ext>
            </a:extLst>
          </p:cNvPr>
          <p:cNvSpPr/>
          <p:nvPr/>
        </p:nvSpPr>
        <p:spPr>
          <a:xfrm>
            <a:off x="2876998" y="5449038"/>
            <a:ext cx="2157780" cy="99847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20000"/>
              </a:lnSpc>
              <a:spcBef>
                <a:spcPts val="4500"/>
              </a:spcBef>
              <a:defRPr sz="2000">
                <a:solidFill>
                  <a:srgbClr val="53585F"/>
                </a:solidFill>
              </a:defRPr>
            </a:lvl1pPr>
          </a:lstStyle>
          <a:p>
            <a:pPr algn="ctr">
              <a:defRPr sz="1800">
                <a:solidFill>
                  <a:srgbClr val="000000"/>
                </a:solidFill>
              </a:defRPr>
            </a:pPr>
            <a:r>
              <a:rPr lang="zh-CN" altLang="en-US" sz="1100" dirty="0">
                <a:solidFill>
                  <a:schemeClr val="tx1">
                    <a:lumMod val="85000"/>
                    <a:lumOff val="15000"/>
                  </a:schemeClr>
                </a:solidFill>
                <a:cs typeface="+mn-ea"/>
                <a:sym typeface="+mn-lt"/>
              </a:rPr>
              <a:t>不同于传统的的架构，</a:t>
            </a:r>
            <a:r>
              <a:rPr lang="en-US" altLang="zh-CN" sz="1100" dirty="0" err="1">
                <a:solidFill>
                  <a:schemeClr val="tx1">
                    <a:lumMod val="85000"/>
                    <a:lumOff val="15000"/>
                  </a:schemeClr>
                </a:solidFill>
                <a:cs typeface="+mn-ea"/>
                <a:sym typeface="+mn-lt"/>
              </a:rPr>
              <a:t>ReRam</a:t>
            </a:r>
            <a:r>
              <a:rPr lang="zh-CN" altLang="en-US" sz="1100" dirty="0">
                <a:solidFill>
                  <a:schemeClr val="tx1">
                    <a:lumMod val="85000"/>
                    <a:lumOff val="15000"/>
                  </a:schemeClr>
                </a:solidFill>
                <a:cs typeface="+mn-ea"/>
                <a:sym typeface="+mn-lt"/>
              </a:rPr>
              <a:t>目前只能用于推理，所以必须静态的将权重映射到</a:t>
            </a:r>
            <a:r>
              <a:rPr lang="en-US" altLang="zh-CN" sz="1100" dirty="0" err="1">
                <a:solidFill>
                  <a:schemeClr val="tx1">
                    <a:lumMod val="85000"/>
                    <a:lumOff val="15000"/>
                  </a:schemeClr>
                </a:solidFill>
                <a:cs typeface="+mn-ea"/>
                <a:sym typeface="+mn-lt"/>
              </a:rPr>
              <a:t>ReRam</a:t>
            </a:r>
            <a:r>
              <a:rPr lang="zh-CN" altLang="en-US" sz="1100" dirty="0">
                <a:solidFill>
                  <a:schemeClr val="tx1">
                    <a:lumMod val="85000"/>
                    <a:lumOff val="15000"/>
                  </a:schemeClr>
                </a:solidFill>
                <a:cs typeface="+mn-ea"/>
                <a:sym typeface="+mn-lt"/>
              </a:rPr>
              <a:t>中，所以每个</a:t>
            </a:r>
            <a:r>
              <a:rPr lang="en-US" altLang="zh-CN" sz="1100" dirty="0">
                <a:solidFill>
                  <a:schemeClr val="tx1">
                    <a:lumMod val="85000"/>
                    <a:lumOff val="15000"/>
                  </a:schemeClr>
                </a:solidFill>
                <a:cs typeface="+mn-ea"/>
                <a:sym typeface="+mn-lt"/>
              </a:rPr>
              <a:t>title</a:t>
            </a:r>
            <a:r>
              <a:rPr lang="zh-CN" altLang="en-US" sz="1100" dirty="0">
                <a:solidFill>
                  <a:schemeClr val="tx1">
                    <a:lumMod val="85000"/>
                    <a:lumOff val="15000"/>
                  </a:schemeClr>
                </a:solidFill>
                <a:cs typeface="+mn-ea"/>
                <a:sym typeface="+mn-lt"/>
              </a:rPr>
              <a:t>处理固定的层，必须有一种方法让所有芯片每个时钟周期都繁忙</a:t>
            </a:r>
            <a:endParaRPr lang="id-ID" altLang="zh-CN" sz="1100" dirty="0">
              <a:solidFill>
                <a:schemeClr val="tx1">
                  <a:lumMod val="85000"/>
                  <a:lumOff val="15000"/>
                </a:schemeClr>
              </a:solidFill>
              <a:cs typeface="+mn-ea"/>
              <a:sym typeface="+mn-lt"/>
            </a:endParaRPr>
          </a:p>
        </p:txBody>
      </p:sp>
      <p:sp>
        <p:nvSpPr>
          <p:cNvPr id="18" name="Shape 1856">
            <a:extLst>
              <a:ext uri="{FF2B5EF4-FFF2-40B4-BE49-F238E27FC236}">
                <a16:creationId xmlns:a16="http://schemas.microsoft.com/office/drawing/2014/main" id="{8D783870-B740-4EA2-8D40-E5B029036F41}"/>
              </a:ext>
            </a:extLst>
          </p:cNvPr>
          <p:cNvSpPr/>
          <p:nvPr/>
        </p:nvSpPr>
        <p:spPr>
          <a:xfrm>
            <a:off x="3216256" y="5158143"/>
            <a:ext cx="1470144" cy="22442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1328" dirty="0">
                <a:solidFill>
                  <a:schemeClr val="tx1">
                    <a:lumMod val="85000"/>
                    <a:lumOff val="15000"/>
                  </a:schemeClr>
                </a:solidFill>
                <a:cs typeface="+mn-ea"/>
                <a:sym typeface="+mn-lt"/>
              </a:rPr>
              <a:t>吞吐量</a:t>
            </a:r>
            <a:endParaRPr sz="1328" dirty="0">
              <a:solidFill>
                <a:schemeClr val="tx1">
                  <a:lumMod val="85000"/>
                  <a:lumOff val="15000"/>
                </a:schemeClr>
              </a:solidFill>
              <a:cs typeface="+mn-ea"/>
              <a:sym typeface="+mn-lt"/>
            </a:endParaRPr>
          </a:p>
        </p:txBody>
      </p:sp>
      <p:sp>
        <p:nvSpPr>
          <p:cNvPr id="19" name="Shape 1857">
            <a:extLst>
              <a:ext uri="{FF2B5EF4-FFF2-40B4-BE49-F238E27FC236}">
                <a16:creationId xmlns:a16="http://schemas.microsoft.com/office/drawing/2014/main" id="{DA57FD26-C1AD-4D3C-8AF0-EB08455D30FC}"/>
              </a:ext>
            </a:extLst>
          </p:cNvPr>
          <p:cNvSpPr/>
          <p:nvPr/>
        </p:nvSpPr>
        <p:spPr>
          <a:xfrm>
            <a:off x="3499027" y="3927508"/>
            <a:ext cx="904604" cy="9046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399" tIns="25399" rIns="25399" bIns="25399" anchor="ctr"/>
          <a:lstStyle/>
          <a:p>
            <a:pPr>
              <a:lnSpc>
                <a:spcPct val="120000"/>
              </a:lnSpc>
            </a:pPr>
            <a:endParaRPr sz="1751">
              <a:solidFill>
                <a:schemeClr val="tx1">
                  <a:lumMod val="85000"/>
                  <a:lumOff val="15000"/>
                </a:schemeClr>
              </a:solidFill>
              <a:cs typeface="+mn-ea"/>
              <a:sym typeface="+mn-lt"/>
            </a:endParaRPr>
          </a:p>
        </p:txBody>
      </p:sp>
      <p:sp>
        <p:nvSpPr>
          <p:cNvPr id="20" name="Shape 1859">
            <a:extLst>
              <a:ext uri="{FF2B5EF4-FFF2-40B4-BE49-F238E27FC236}">
                <a16:creationId xmlns:a16="http://schemas.microsoft.com/office/drawing/2014/main" id="{95E54949-5633-484D-A3C6-1B4666136BCA}"/>
              </a:ext>
            </a:extLst>
          </p:cNvPr>
          <p:cNvSpPr/>
          <p:nvPr/>
        </p:nvSpPr>
        <p:spPr>
          <a:xfrm>
            <a:off x="6648591" y="5424706"/>
            <a:ext cx="2157779" cy="99847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20000"/>
              </a:lnSpc>
              <a:spcBef>
                <a:spcPts val="4500"/>
              </a:spcBef>
              <a:defRPr sz="2000">
                <a:solidFill>
                  <a:srgbClr val="53585F"/>
                </a:solidFill>
              </a:defRPr>
            </a:lvl1pPr>
          </a:lstStyle>
          <a:p>
            <a:pPr algn="ctr"/>
            <a:r>
              <a:rPr lang="zh-CN" altLang="en-US" sz="1100" dirty="0">
                <a:solidFill>
                  <a:schemeClr val="tx1">
                    <a:lumMod val="85000"/>
                    <a:lumOff val="15000"/>
                  </a:schemeClr>
                </a:solidFill>
                <a:cs typeface="+mn-ea"/>
                <a:sym typeface="+mn-lt"/>
              </a:rPr>
              <a:t>由于网络的权重可能为负数，所以必须设计一种编码方式来减少有符号计算的开销，否则传统的处理方法一层的权重要用两个</a:t>
            </a:r>
            <a:r>
              <a:rPr lang="en-US" altLang="zh-CN" sz="1100" dirty="0" err="1">
                <a:solidFill>
                  <a:schemeClr val="tx1">
                    <a:lumMod val="85000"/>
                    <a:lumOff val="15000"/>
                  </a:schemeClr>
                </a:solidFill>
                <a:cs typeface="+mn-ea"/>
                <a:sym typeface="+mn-lt"/>
              </a:rPr>
              <a:t>ReRam</a:t>
            </a:r>
            <a:r>
              <a:rPr lang="zh-CN" altLang="en-US" sz="1100" dirty="0">
                <a:solidFill>
                  <a:schemeClr val="tx1">
                    <a:lumMod val="85000"/>
                    <a:lumOff val="15000"/>
                  </a:schemeClr>
                </a:solidFill>
                <a:cs typeface="+mn-ea"/>
                <a:sym typeface="+mn-lt"/>
              </a:rPr>
              <a:t>来存储</a:t>
            </a:r>
            <a:endParaRPr lang="id-ID" altLang="zh-CN" sz="1100" dirty="0">
              <a:solidFill>
                <a:schemeClr val="tx1">
                  <a:lumMod val="85000"/>
                  <a:lumOff val="15000"/>
                </a:schemeClr>
              </a:solidFill>
              <a:cs typeface="+mn-ea"/>
              <a:sym typeface="+mn-lt"/>
            </a:endParaRPr>
          </a:p>
        </p:txBody>
      </p:sp>
      <p:sp>
        <p:nvSpPr>
          <p:cNvPr id="21" name="Shape 1860">
            <a:extLst>
              <a:ext uri="{FF2B5EF4-FFF2-40B4-BE49-F238E27FC236}">
                <a16:creationId xmlns:a16="http://schemas.microsoft.com/office/drawing/2014/main" id="{4F7848B7-9391-4988-8EFE-9CEEE26B1B48}"/>
              </a:ext>
            </a:extLst>
          </p:cNvPr>
          <p:cNvSpPr/>
          <p:nvPr/>
        </p:nvSpPr>
        <p:spPr>
          <a:xfrm>
            <a:off x="6971527" y="5182503"/>
            <a:ext cx="1470144" cy="22442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1328" dirty="0">
                <a:solidFill>
                  <a:schemeClr val="tx1">
                    <a:lumMod val="85000"/>
                    <a:lumOff val="15000"/>
                  </a:schemeClr>
                </a:solidFill>
                <a:cs typeface="+mn-ea"/>
                <a:sym typeface="+mn-lt"/>
              </a:rPr>
              <a:t>有符号运算</a:t>
            </a:r>
            <a:endParaRPr sz="1328" dirty="0">
              <a:solidFill>
                <a:schemeClr val="tx1">
                  <a:lumMod val="85000"/>
                  <a:lumOff val="15000"/>
                </a:schemeClr>
              </a:solidFill>
              <a:cs typeface="+mn-ea"/>
              <a:sym typeface="+mn-lt"/>
            </a:endParaRPr>
          </a:p>
        </p:txBody>
      </p:sp>
      <p:sp>
        <p:nvSpPr>
          <p:cNvPr id="22" name="Shape 1861">
            <a:extLst>
              <a:ext uri="{FF2B5EF4-FFF2-40B4-BE49-F238E27FC236}">
                <a16:creationId xmlns:a16="http://schemas.microsoft.com/office/drawing/2014/main" id="{38F408BC-765E-48B5-8176-34ED7EF5553D}"/>
              </a:ext>
            </a:extLst>
          </p:cNvPr>
          <p:cNvSpPr/>
          <p:nvPr/>
        </p:nvSpPr>
        <p:spPr>
          <a:xfrm>
            <a:off x="7256376" y="3953949"/>
            <a:ext cx="900449" cy="9004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5BB8C"/>
          </a:solidFill>
          <a:ln w="12700" cap="flat">
            <a:noFill/>
            <a:miter lim="400000"/>
          </a:ln>
          <a:effectLst/>
        </p:spPr>
        <p:txBody>
          <a:bodyPr wrap="square" lIns="25399" tIns="25399" rIns="25399" bIns="25399" numCol="1" anchor="ctr">
            <a:noAutofit/>
          </a:bodyPr>
          <a:lstStyle/>
          <a:p>
            <a:pPr>
              <a:lnSpc>
                <a:spcPct val="120000"/>
              </a:lnSpc>
            </a:pPr>
            <a:endParaRPr sz="1751">
              <a:solidFill>
                <a:schemeClr val="tx1">
                  <a:lumMod val="85000"/>
                  <a:lumOff val="15000"/>
                </a:schemeClr>
              </a:solidFill>
              <a:cs typeface="+mn-ea"/>
              <a:sym typeface="+mn-lt"/>
            </a:endParaRPr>
          </a:p>
        </p:txBody>
      </p:sp>
      <p:sp>
        <p:nvSpPr>
          <p:cNvPr id="23" name="Shape 1862">
            <a:extLst>
              <a:ext uri="{FF2B5EF4-FFF2-40B4-BE49-F238E27FC236}">
                <a16:creationId xmlns:a16="http://schemas.microsoft.com/office/drawing/2014/main" id="{721B090E-CED3-491B-A54E-2E7BE5F7D88E}"/>
              </a:ext>
            </a:extLst>
          </p:cNvPr>
          <p:cNvSpPr/>
          <p:nvPr/>
        </p:nvSpPr>
        <p:spPr>
          <a:xfrm>
            <a:off x="7534385" y="4216902"/>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1">
              <a:solidFill>
                <a:schemeClr val="tx1">
                  <a:lumMod val="85000"/>
                  <a:lumOff val="15000"/>
                </a:schemeClr>
              </a:solidFill>
              <a:cs typeface="+mn-ea"/>
              <a:sym typeface="+mn-lt"/>
            </a:endParaRPr>
          </a:p>
        </p:txBody>
      </p:sp>
      <p:sp>
        <p:nvSpPr>
          <p:cNvPr id="24" name="Shape 1864">
            <a:extLst>
              <a:ext uri="{FF2B5EF4-FFF2-40B4-BE49-F238E27FC236}">
                <a16:creationId xmlns:a16="http://schemas.microsoft.com/office/drawing/2014/main" id="{6F0A8369-BEAE-4D2C-A599-60F6F1C51156}"/>
              </a:ext>
            </a:extLst>
          </p:cNvPr>
          <p:cNvSpPr/>
          <p:nvPr/>
        </p:nvSpPr>
        <p:spPr>
          <a:xfrm>
            <a:off x="8240044" y="3397314"/>
            <a:ext cx="2157779" cy="99847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20000"/>
              </a:lnSpc>
              <a:spcBef>
                <a:spcPts val="4500"/>
              </a:spcBef>
              <a:defRPr sz="2000">
                <a:solidFill>
                  <a:srgbClr val="53585F"/>
                </a:solidFill>
              </a:defRPr>
            </a:lvl1pPr>
          </a:lstStyle>
          <a:p>
            <a:pPr algn="ctr"/>
            <a:r>
              <a:rPr lang="zh-CN" altLang="en-US" sz="1100" dirty="0">
                <a:solidFill>
                  <a:schemeClr val="tx1">
                    <a:lumMod val="85000"/>
                    <a:lumOff val="15000"/>
                  </a:schemeClr>
                </a:solidFill>
                <a:cs typeface="+mn-ea"/>
                <a:sym typeface="+mn-lt"/>
              </a:rPr>
              <a:t>由于</a:t>
            </a:r>
            <a:r>
              <a:rPr lang="en-US" altLang="zh-CN" sz="1100" dirty="0" err="1">
                <a:solidFill>
                  <a:schemeClr val="tx1">
                    <a:lumMod val="85000"/>
                    <a:lumOff val="15000"/>
                  </a:schemeClr>
                </a:solidFill>
                <a:cs typeface="+mn-ea"/>
                <a:sym typeface="+mn-lt"/>
              </a:rPr>
              <a:t>ReRam</a:t>
            </a:r>
            <a:r>
              <a:rPr lang="zh-CN" altLang="en-US" sz="1100" dirty="0">
                <a:solidFill>
                  <a:schemeClr val="tx1">
                    <a:lumMod val="85000"/>
                    <a:lumOff val="15000"/>
                  </a:schemeClr>
                </a:solidFill>
                <a:cs typeface="+mn-ea"/>
                <a:sym typeface="+mn-lt"/>
              </a:rPr>
              <a:t>成品率低，所以更大可能由于硬件的问题造成结果错误，而传统的误差估计方法对</a:t>
            </a:r>
            <a:r>
              <a:rPr lang="en-US" altLang="zh-CN" sz="1100" dirty="0" err="1">
                <a:solidFill>
                  <a:schemeClr val="tx1">
                    <a:lumMod val="85000"/>
                    <a:lumOff val="15000"/>
                  </a:schemeClr>
                </a:solidFill>
                <a:cs typeface="+mn-ea"/>
                <a:sym typeface="+mn-lt"/>
              </a:rPr>
              <a:t>ReRam</a:t>
            </a:r>
            <a:r>
              <a:rPr lang="zh-CN" altLang="en-US" sz="1100" dirty="0">
                <a:solidFill>
                  <a:schemeClr val="tx1">
                    <a:lumMod val="85000"/>
                    <a:lumOff val="15000"/>
                  </a:schemeClr>
                </a:solidFill>
                <a:cs typeface="+mn-ea"/>
                <a:sym typeface="+mn-lt"/>
              </a:rPr>
              <a:t>又不适用，所以如何快速验证计算结果也是一个重要挑战</a:t>
            </a:r>
            <a:endParaRPr lang="id-ID" altLang="zh-CN" sz="1100" dirty="0">
              <a:solidFill>
                <a:schemeClr val="tx1">
                  <a:lumMod val="85000"/>
                  <a:lumOff val="15000"/>
                </a:schemeClr>
              </a:solidFill>
              <a:cs typeface="+mn-ea"/>
              <a:sym typeface="+mn-lt"/>
            </a:endParaRPr>
          </a:p>
        </p:txBody>
      </p:sp>
      <p:sp>
        <p:nvSpPr>
          <p:cNvPr id="25" name="Shape 1865">
            <a:extLst>
              <a:ext uri="{FF2B5EF4-FFF2-40B4-BE49-F238E27FC236}">
                <a16:creationId xmlns:a16="http://schemas.microsoft.com/office/drawing/2014/main" id="{A50BD873-F01E-4844-A561-A4D563970F87}"/>
              </a:ext>
            </a:extLst>
          </p:cNvPr>
          <p:cNvSpPr/>
          <p:nvPr/>
        </p:nvSpPr>
        <p:spPr>
          <a:xfrm>
            <a:off x="8590768" y="3141207"/>
            <a:ext cx="1470144" cy="22442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1328" dirty="0">
                <a:solidFill>
                  <a:schemeClr val="tx1">
                    <a:lumMod val="85000"/>
                    <a:lumOff val="15000"/>
                  </a:schemeClr>
                </a:solidFill>
                <a:cs typeface="+mn-ea"/>
                <a:sym typeface="+mn-lt"/>
              </a:rPr>
              <a:t>结果准确度</a:t>
            </a:r>
            <a:endParaRPr sz="1328" dirty="0">
              <a:solidFill>
                <a:schemeClr val="tx1">
                  <a:lumMod val="85000"/>
                  <a:lumOff val="15000"/>
                </a:schemeClr>
              </a:solidFill>
              <a:cs typeface="+mn-ea"/>
              <a:sym typeface="+mn-lt"/>
            </a:endParaRPr>
          </a:p>
        </p:txBody>
      </p:sp>
      <p:sp>
        <p:nvSpPr>
          <p:cNvPr id="26" name="Shape 1866">
            <a:extLst>
              <a:ext uri="{FF2B5EF4-FFF2-40B4-BE49-F238E27FC236}">
                <a16:creationId xmlns:a16="http://schemas.microsoft.com/office/drawing/2014/main" id="{2D35A286-8A04-48C9-9B09-BD66E5EAB948}"/>
              </a:ext>
            </a:extLst>
          </p:cNvPr>
          <p:cNvSpPr/>
          <p:nvPr/>
        </p:nvSpPr>
        <p:spPr>
          <a:xfrm>
            <a:off x="8875616" y="1912651"/>
            <a:ext cx="900449" cy="9004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5BB8C"/>
          </a:solidFill>
          <a:ln w="12700" cap="flat">
            <a:noFill/>
            <a:miter lim="400000"/>
          </a:ln>
          <a:effectLst/>
        </p:spPr>
        <p:txBody>
          <a:bodyPr wrap="square" lIns="25399" tIns="25399" rIns="25399" bIns="25399" numCol="1" anchor="ctr">
            <a:noAutofit/>
          </a:bodyPr>
          <a:lstStyle/>
          <a:p>
            <a:pPr>
              <a:lnSpc>
                <a:spcPct val="120000"/>
              </a:lnSpc>
            </a:pPr>
            <a:endParaRPr sz="1751">
              <a:solidFill>
                <a:schemeClr val="tx1">
                  <a:lumMod val="85000"/>
                  <a:lumOff val="15000"/>
                </a:schemeClr>
              </a:solidFill>
              <a:cs typeface="+mn-ea"/>
              <a:sym typeface="+mn-lt"/>
            </a:endParaRPr>
          </a:p>
        </p:txBody>
      </p:sp>
      <p:sp>
        <p:nvSpPr>
          <p:cNvPr id="27" name="Shape 1857">
            <a:extLst>
              <a:ext uri="{FF2B5EF4-FFF2-40B4-BE49-F238E27FC236}">
                <a16:creationId xmlns:a16="http://schemas.microsoft.com/office/drawing/2014/main" id="{ED4F73B7-E3A0-4138-A836-EAE42F877EC4}"/>
              </a:ext>
            </a:extLst>
          </p:cNvPr>
          <p:cNvSpPr/>
          <p:nvPr/>
        </p:nvSpPr>
        <p:spPr>
          <a:xfrm>
            <a:off x="3499027" y="3928131"/>
            <a:ext cx="904604" cy="9046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5BB8C"/>
          </a:solidFill>
          <a:ln w="12700">
            <a:miter lim="400000"/>
          </a:ln>
        </p:spPr>
        <p:txBody>
          <a:bodyPr lIns="25399" tIns="25399" rIns="25399" bIns="25399" anchor="ctr"/>
          <a:lstStyle/>
          <a:p>
            <a:pPr>
              <a:lnSpc>
                <a:spcPct val="120000"/>
              </a:lnSpc>
            </a:pPr>
            <a:endParaRPr sz="1751">
              <a:solidFill>
                <a:schemeClr val="tx1">
                  <a:lumMod val="85000"/>
                  <a:lumOff val="15000"/>
                </a:schemeClr>
              </a:solidFill>
              <a:cs typeface="+mn-ea"/>
              <a:sym typeface="+mn-lt"/>
            </a:endParaRPr>
          </a:p>
        </p:txBody>
      </p:sp>
      <p:sp>
        <p:nvSpPr>
          <p:cNvPr id="28" name="Shape 1858">
            <a:extLst>
              <a:ext uri="{FF2B5EF4-FFF2-40B4-BE49-F238E27FC236}">
                <a16:creationId xmlns:a16="http://schemas.microsoft.com/office/drawing/2014/main" id="{F77BD4B9-53B1-4099-BFB0-03D2F7FAE3FD}"/>
              </a:ext>
            </a:extLst>
          </p:cNvPr>
          <p:cNvSpPr/>
          <p:nvPr/>
        </p:nvSpPr>
        <p:spPr>
          <a:xfrm>
            <a:off x="3841424" y="4179663"/>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1">
              <a:solidFill>
                <a:schemeClr val="tx1">
                  <a:lumMod val="85000"/>
                  <a:lumOff val="15000"/>
                </a:schemeClr>
              </a:solidFill>
              <a:cs typeface="+mn-ea"/>
              <a:sym typeface="+mn-lt"/>
            </a:endParaRPr>
          </a:p>
        </p:txBody>
      </p:sp>
      <p:sp>
        <p:nvSpPr>
          <p:cNvPr id="29" name="Shape 1867">
            <a:extLst>
              <a:ext uri="{FF2B5EF4-FFF2-40B4-BE49-F238E27FC236}">
                <a16:creationId xmlns:a16="http://schemas.microsoft.com/office/drawing/2014/main" id="{0FFC5D3D-5BE5-4C6A-950D-5B4D4E855BDD}"/>
              </a:ext>
            </a:extLst>
          </p:cNvPr>
          <p:cNvSpPr/>
          <p:nvPr/>
        </p:nvSpPr>
        <p:spPr>
          <a:xfrm>
            <a:off x="9166816" y="2196451"/>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1">
              <a:solidFill>
                <a:schemeClr val="tx1">
                  <a:lumMod val="85000"/>
                  <a:lumOff val="15000"/>
                </a:schemeClr>
              </a:solidFill>
              <a:cs typeface="+mn-ea"/>
              <a:sym typeface="+mn-lt"/>
            </a:endParaRPr>
          </a:p>
        </p:txBody>
      </p:sp>
      <p:sp>
        <p:nvSpPr>
          <p:cNvPr id="30" name="Shape 1855">
            <a:extLst>
              <a:ext uri="{FF2B5EF4-FFF2-40B4-BE49-F238E27FC236}">
                <a16:creationId xmlns:a16="http://schemas.microsoft.com/office/drawing/2014/main" id="{47D73A9F-7EF1-4177-BA05-9FB05AF59401}"/>
              </a:ext>
            </a:extLst>
          </p:cNvPr>
          <p:cNvSpPr/>
          <p:nvPr/>
        </p:nvSpPr>
        <p:spPr>
          <a:xfrm>
            <a:off x="1319874" y="3438059"/>
            <a:ext cx="2157780" cy="5922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120000"/>
              </a:lnSpc>
              <a:spcBef>
                <a:spcPts val="4500"/>
              </a:spcBef>
              <a:defRPr sz="2000">
                <a:solidFill>
                  <a:srgbClr val="53585F"/>
                </a:solidFill>
              </a:defRPr>
            </a:lvl1pPr>
          </a:lstStyle>
          <a:p>
            <a:pPr algn="ctr">
              <a:defRPr sz="1800">
                <a:solidFill>
                  <a:srgbClr val="000000"/>
                </a:solidFill>
              </a:defRPr>
            </a:pPr>
            <a:r>
              <a:rPr lang="zh-CN" altLang="en-US" sz="1100" dirty="0">
                <a:solidFill>
                  <a:schemeClr val="tx1">
                    <a:lumMod val="85000"/>
                    <a:lumOff val="15000"/>
                  </a:schemeClr>
                </a:solidFill>
                <a:cs typeface="+mn-ea"/>
                <a:sym typeface="+mn-lt"/>
              </a:rPr>
              <a:t>不同于传统的架构，基于</a:t>
            </a:r>
            <a:r>
              <a:rPr lang="en-US" altLang="zh-CN" sz="1100" dirty="0" err="1">
                <a:solidFill>
                  <a:schemeClr val="tx1">
                    <a:lumMod val="85000"/>
                    <a:lumOff val="15000"/>
                  </a:schemeClr>
                </a:solidFill>
                <a:cs typeface="+mn-ea"/>
                <a:sym typeface="+mn-lt"/>
              </a:rPr>
              <a:t>ReRam</a:t>
            </a:r>
            <a:r>
              <a:rPr lang="zh-CN" altLang="en-US" sz="1100" dirty="0">
                <a:solidFill>
                  <a:schemeClr val="tx1">
                    <a:lumMod val="85000"/>
                    <a:lumOff val="15000"/>
                  </a:schemeClr>
                </a:solidFill>
                <a:cs typeface="+mn-ea"/>
                <a:sym typeface="+mn-lt"/>
              </a:rPr>
              <a:t>的架构必须要大量的数模转换电路，这会带来大量的面积和能耗开销。</a:t>
            </a:r>
            <a:endParaRPr lang="id-ID" altLang="zh-CN" sz="1100" dirty="0">
              <a:solidFill>
                <a:schemeClr val="tx1">
                  <a:lumMod val="85000"/>
                  <a:lumOff val="15000"/>
                </a:schemeClr>
              </a:solidFill>
              <a:cs typeface="+mn-ea"/>
              <a:sym typeface="+mn-lt"/>
            </a:endParaRPr>
          </a:p>
        </p:txBody>
      </p:sp>
      <p:pic>
        <p:nvPicPr>
          <p:cNvPr id="31" name="图片 30">
            <a:extLst>
              <a:ext uri="{FF2B5EF4-FFF2-40B4-BE49-F238E27FC236}">
                <a16:creationId xmlns:a16="http://schemas.microsoft.com/office/drawing/2014/main" id="{4BF0099B-F6E5-4E34-92E7-B834FFE43DD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802864" y="984899"/>
            <a:ext cx="4116602" cy="2910254"/>
          </a:xfrm>
          <a:prstGeom prst="rect">
            <a:avLst/>
          </a:prstGeom>
        </p:spPr>
      </p:pic>
    </p:spTree>
    <p:extLst>
      <p:ext uri="{BB962C8B-B14F-4D97-AF65-F5344CB8AC3E}">
        <p14:creationId xmlns:p14="http://schemas.microsoft.com/office/powerpoint/2010/main" val="4044965093"/>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2500"/>
                            </p:stCondLst>
                            <p:childTnLst>
                              <p:par>
                                <p:cTn id="29" presetID="18" presetClass="entr" presetSubtype="6"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strips(downRight)">
                                      <p:cBhvr>
                                        <p:cTn id="31" dur="500"/>
                                        <p:tgtEl>
                                          <p:spTgt spid="25"/>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strips(downRight)">
                                      <p:cBhvr>
                                        <p:cTn id="34" dur="500"/>
                                        <p:tgtEl>
                                          <p:spTgt spid="24"/>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3500"/>
                            </p:stCondLst>
                            <p:childTnLst>
                              <p:par>
                                <p:cTn id="43" presetID="18" presetClass="entr" presetSubtype="6"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trips(downRight)">
                                      <p:cBhvr>
                                        <p:cTn id="45" dur="500"/>
                                        <p:tgtEl>
                                          <p:spTgt spid="21"/>
                                        </p:tgtEl>
                                      </p:cBhvr>
                                    </p:animEffect>
                                  </p:childTnLst>
                                </p:cTn>
                              </p:par>
                              <p:par>
                                <p:cTn id="46" presetID="18" presetClass="entr" presetSubtype="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strips(downRight)">
                                      <p:cBhvr>
                                        <p:cTn id="48" dur="500"/>
                                        <p:tgtEl>
                                          <p:spTgt spid="20"/>
                                        </p:tgtEl>
                                      </p:cBhvr>
                                    </p:animEffect>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4500"/>
                            </p:stCondLst>
                            <p:childTnLst>
                              <p:par>
                                <p:cTn id="57" presetID="18" presetClass="entr" presetSubtype="6"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strips(downRight)">
                                      <p:cBhvr>
                                        <p:cTn id="59" dur="500"/>
                                        <p:tgtEl>
                                          <p:spTgt spid="18"/>
                                        </p:tgtEl>
                                      </p:cBhvr>
                                    </p:animEffect>
                                  </p:childTnLst>
                                </p:cTn>
                              </p:par>
                              <p:par>
                                <p:cTn id="60" presetID="18" presetClass="entr" presetSubtype="6"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strips(downRight)">
                                      <p:cBhvr>
                                        <p:cTn id="62" dur="500"/>
                                        <p:tgtEl>
                                          <p:spTgt spid="17"/>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par>
                          <p:cTn id="70" fill="hold">
                            <p:stCondLst>
                              <p:cond delay="5500"/>
                            </p:stCondLst>
                            <p:childTnLst>
                              <p:par>
                                <p:cTn id="71" presetID="18" presetClass="entr" presetSubtype="6"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strips(downRight)">
                                      <p:cBhvr>
                                        <p:cTn id="73" dur="500"/>
                                        <p:tgtEl>
                                          <p:spTgt spid="14"/>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27" presetClass="emph" presetSubtype="0" fill="remove" grpId="1" nodeType="withEffect">
                                  <p:stCondLst>
                                    <p:cond delay="0"/>
                                  </p:stCondLst>
                                  <p:childTnLst>
                                    <p:animClr clrSpc="rgb" dir="cw">
                                      <p:cBhvr override="childStyle">
                                        <p:cTn id="77" dur="250" autoRev="1" fill="remove"/>
                                        <p:tgtEl>
                                          <p:spTgt spid="27"/>
                                        </p:tgtEl>
                                        <p:attrNameLst>
                                          <p:attrName>style.color</p:attrName>
                                        </p:attrNameLst>
                                      </p:cBhvr>
                                      <p:to>
                                        <a:schemeClr val="bg1"/>
                                      </p:to>
                                    </p:animClr>
                                    <p:animClr clrSpc="rgb" dir="cw">
                                      <p:cBhvr>
                                        <p:cTn id="78" dur="250" autoRev="1" fill="remove"/>
                                        <p:tgtEl>
                                          <p:spTgt spid="27"/>
                                        </p:tgtEl>
                                        <p:attrNameLst>
                                          <p:attrName>fillcolor</p:attrName>
                                        </p:attrNameLst>
                                      </p:cBhvr>
                                      <p:to>
                                        <a:schemeClr val="bg1"/>
                                      </p:to>
                                    </p:animClr>
                                    <p:set>
                                      <p:cBhvr>
                                        <p:cTn id="79" dur="250" autoRev="1" fill="remove"/>
                                        <p:tgtEl>
                                          <p:spTgt spid="27"/>
                                        </p:tgtEl>
                                        <p:attrNameLst>
                                          <p:attrName>fill.type</p:attrName>
                                        </p:attrNameLst>
                                      </p:cBhvr>
                                      <p:to>
                                        <p:strVal val="solid"/>
                                      </p:to>
                                    </p:set>
                                    <p:set>
                                      <p:cBhvr>
                                        <p:cTn id="80" dur="250" autoRev="1" fill="remove"/>
                                        <p:tgtEl>
                                          <p:spTgt spid="27"/>
                                        </p:tgtEl>
                                        <p:attrNameLst>
                                          <p:attrName>fill.on</p:attrName>
                                        </p:attrNameLst>
                                      </p:cBhvr>
                                      <p:to>
                                        <p:strVal val="true"/>
                                      </p:to>
                                    </p:set>
                                  </p:childTnLst>
                                </p:cTn>
                              </p:par>
                              <p:par>
                                <p:cTn id="81" presetID="18" presetClass="entr" presetSubtype="6"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strips(downRight)">
                                      <p:cBhvr>
                                        <p:cTn id="8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animBg="1"/>
      <p:bldP spid="16" grpId="0" animBg="1"/>
      <p:bldP spid="17" grpId="0" animBg="1"/>
      <p:bldP spid="18" grpId="0" animBg="1"/>
      <p:bldP spid="19" grpId="0" animBg="1"/>
      <p:bldP spid="20" grpId="0" animBg="1"/>
      <p:bldP spid="21" grpId="0"/>
      <p:bldP spid="22" grpId="0" animBg="1"/>
      <p:bldP spid="23" grpId="0" animBg="1"/>
      <p:bldP spid="24" grpId="0" animBg="1"/>
      <p:bldP spid="25" grpId="0"/>
      <p:bldP spid="26" grpId="0" animBg="1"/>
      <p:bldP spid="27" grpId="0" animBg="1"/>
      <p:bldP spid="27" grpId="1" animBg="1"/>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79B90D-C819-4FC4-8FFF-D5BB06096D8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2" name="TextBox 2">
            <a:extLst>
              <a:ext uri="{FF2B5EF4-FFF2-40B4-BE49-F238E27FC236}">
                <a16:creationId xmlns:a16="http://schemas.microsoft.com/office/drawing/2014/main" id="{2BB8A6B4-0D8C-448A-9091-2F403D4F2600}"/>
              </a:ext>
            </a:extLst>
          </p:cNvPr>
          <p:cNvSpPr txBox="1"/>
          <p:nvPr/>
        </p:nvSpPr>
        <p:spPr>
          <a:xfrm>
            <a:off x="4656667" y="2374876"/>
            <a:ext cx="2878667" cy="748988"/>
          </a:xfrm>
          <a:prstGeom prst="rect">
            <a:avLst/>
          </a:prstGeom>
          <a:noFill/>
          <a:ln>
            <a:noFill/>
          </a:ln>
        </p:spPr>
        <p:txBody>
          <a:bodyPr wrap="square" rtlCol="0">
            <a:spAutoFit/>
          </a:bodyPr>
          <a:lstStyle/>
          <a:p>
            <a:pPr algn="ctr"/>
            <a:r>
              <a:rPr lang="en-US" altLang="zh-CN" sz="4267" dirty="0">
                <a:solidFill>
                  <a:schemeClr val="tx1">
                    <a:lumMod val="85000"/>
                    <a:lumOff val="15000"/>
                  </a:schemeClr>
                </a:solidFill>
                <a:cs typeface="+mn-ea"/>
                <a:sym typeface="+mn-lt"/>
              </a:rPr>
              <a:t>Part three</a:t>
            </a:r>
            <a:endParaRPr lang="zh-CN" altLang="en-US" sz="4267" dirty="0">
              <a:solidFill>
                <a:schemeClr val="tx1">
                  <a:lumMod val="85000"/>
                  <a:lumOff val="15000"/>
                </a:schemeClr>
              </a:solidFill>
              <a:cs typeface="+mn-ea"/>
              <a:sym typeface="+mn-lt"/>
            </a:endParaRPr>
          </a:p>
        </p:txBody>
      </p:sp>
      <p:sp>
        <p:nvSpPr>
          <p:cNvPr id="13" name="矩形 12">
            <a:extLst>
              <a:ext uri="{FF2B5EF4-FFF2-40B4-BE49-F238E27FC236}">
                <a16:creationId xmlns:a16="http://schemas.microsoft.com/office/drawing/2014/main" id="{6378F9A2-3233-4C93-B932-5622A2819F32}"/>
              </a:ext>
            </a:extLst>
          </p:cNvPr>
          <p:cNvSpPr/>
          <p:nvPr/>
        </p:nvSpPr>
        <p:spPr>
          <a:xfrm>
            <a:off x="3875314" y="3328789"/>
            <a:ext cx="4295964" cy="584775"/>
          </a:xfrm>
          <a:prstGeom prst="rect">
            <a:avLst/>
          </a:prstGeom>
          <a:ln>
            <a:noFill/>
          </a:ln>
        </p:spPr>
        <p:txBody>
          <a:bodyPr wrap="square">
            <a:spAutoFit/>
          </a:bodyPr>
          <a:lstStyle/>
          <a:p>
            <a:pPr algn="ctr"/>
            <a:r>
              <a:rPr lang="zh-CN" altLang="en-US" sz="3200" dirty="0">
                <a:solidFill>
                  <a:schemeClr val="tx1">
                    <a:lumMod val="85000"/>
                    <a:lumOff val="15000"/>
                  </a:schemeClr>
                </a:solidFill>
                <a:cs typeface="+mn-ea"/>
                <a:sym typeface="+mn-lt"/>
              </a:rPr>
              <a:t>解决方法</a:t>
            </a:r>
          </a:p>
        </p:txBody>
      </p:sp>
      <p:grpSp>
        <p:nvGrpSpPr>
          <p:cNvPr id="14" name="组合 13">
            <a:extLst>
              <a:ext uri="{FF2B5EF4-FFF2-40B4-BE49-F238E27FC236}">
                <a16:creationId xmlns:a16="http://schemas.microsoft.com/office/drawing/2014/main" id="{9FE8F68B-FFB7-4486-AF7C-12F5E61450AB}"/>
              </a:ext>
            </a:extLst>
          </p:cNvPr>
          <p:cNvGrpSpPr/>
          <p:nvPr/>
        </p:nvGrpSpPr>
        <p:grpSpPr>
          <a:xfrm>
            <a:off x="3875314" y="2749369"/>
            <a:ext cx="4295963" cy="871809"/>
            <a:chOff x="2906485" y="2062004"/>
            <a:chExt cx="3221971" cy="653861"/>
          </a:xfrm>
        </p:grpSpPr>
        <p:cxnSp>
          <p:nvCxnSpPr>
            <p:cNvPr id="15" name="肘形连接符 6">
              <a:extLst>
                <a:ext uri="{FF2B5EF4-FFF2-40B4-BE49-F238E27FC236}">
                  <a16:creationId xmlns:a16="http://schemas.microsoft.com/office/drawing/2014/main" id="{C03E744E-4F6B-43EF-A926-1E45B53CD71B}"/>
                </a:ext>
              </a:extLst>
            </p:cNvPr>
            <p:cNvCxnSpPr>
              <a:cxnSpLocks/>
              <a:stCxn id="12" idx="3"/>
              <a:endCxn id="13" idx="3"/>
            </p:cNvCxnSpPr>
            <p:nvPr/>
          </p:nvCxnSpPr>
          <p:spPr>
            <a:xfrm>
              <a:off x="5651498" y="2062005"/>
              <a:ext cx="476958" cy="653860"/>
            </a:xfrm>
            <a:prstGeom prst="bentConnector3">
              <a:avLst>
                <a:gd name="adj1" fmla="val 135947"/>
              </a:avLst>
            </a:prstGeom>
            <a:ln w="38100">
              <a:solidFill>
                <a:srgbClr val="19C5F0"/>
              </a:solidFill>
            </a:ln>
          </p:spPr>
          <p:style>
            <a:lnRef idx="1">
              <a:schemeClr val="accent1"/>
            </a:lnRef>
            <a:fillRef idx="0">
              <a:schemeClr val="accent1"/>
            </a:fillRef>
            <a:effectRef idx="0">
              <a:schemeClr val="accent1"/>
            </a:effectRef>
            <a:fontRef idx="minor">
              <a:schemeClr val="tx1"/>
            </a:fontRef>
          </p:style>
        </p:cxnSp>
        <p:cxnSp>
          <p:nvCxnSpPr>
            <p:cNvPr id="16" name="肘形连接符 7">
              <a:extLst>
                <a:ext uri="{FF2B5EF4-FFF2-40B4-BE49-F238E27FC236}">
                  <a16:creationId xmlns:a16="http://schemas.microsoft.com/office/drawing/2014/main" id="{87F6E6FF-1219-464B-B157-172F7BF6F061}"/>
                </a:ext>
              </a:extLst>
            </p:cNvPr>
            <p:cNvCxnSpPr>
              <a:cxnSpLocks/>
              <a:stCxn id="12" idx="1"/>
              <a:endCxn id="13" idx="1"/>
            </p:cNvCxnSpPr>
            <p:nvPr/>
          </p:nvCxnSpPr>
          <p:spPr>
            <a:xfrm rot="10800000" flipV="1">
              <a:off x="2906485" y="2062004"/>
              <a:ext cx="586014" cy="653859"/>
            </a:xfrm>
            <a:prstGeom prst="bentConnector3">
              <a:avLst>
                <a:gd name="adj1" fmla="val 129257"/>
              </a:avLst>
            </a:prstGeom>
            <a:ln w="38100">
              <a:solidFill>
                <a:srgbClr val="19C5F0"/>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53AC4788-3F4A-4E4B-857F-35F450D81F42}"/>
              </a:ext>
            </a:extLst>
          </p:cNvPr>
          <p:cNvCxnSpPr/>
          <p:nvPr/>
        </p:nvCxnSpPr>
        <p:spPr>
          <a:xfrm rot="960000" flipH="1">
            <a:off x="3558693" y="3814930"/>
            <a:ext cx="1053892" cy="105389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C2AEB3E-D168-4951-9DF1-3953040B88BA}"/>
              </a:ext>
            </a:extLst>
          </p:cNvPr>
          <p:cNvCxnSpPr/>
          <p:nvPr/>
        </p:nvCxnSpPr>
        <p:spPr>
          <a:xfrm flipH="1">
            <a:off x="2693439" y="3995056"/>
            <a:ext cx="2552199" cy="141470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2E1C8D2-6419-41F2-8E52-BF06B2A2A0BF}"/>
              </a:ext>
            </a:extLst>
          </p:cNvPr>
          <p:cNvCxnSpPr/>
          <p:nvPr/>
        </p:nvCxnSpPr>
        <p:spPr>
          <a:xfrm flipH="1">
            <a:off x="7388774" y="1213521"/>
            <a:ext cx="2233591" cy="12381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F873684-7C57-45B2-8906-DD31DBB9D411}"/>
              </a:ext>
            </a:extLst>
          </p:cNvPr>
          <p:cNvCxnSpPr/>
          <p:nvPr/>
        </p:nvCxnSpPr>
        <p:spPr>
          <a:xfrm flipH="1">
            <a:off x="7896201" y="2037813"/>
            <a:ext cx="893679" cy="49537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燕尾形 12">
            <a:extLst>
              <a:ext uri="{FF2B5EF4-FFF2-40B4-BE49-F238E27FC236}">
                <a16:creationId xmlns:a16="http://schemas.microsoft.com/office/drawing/2014/main" id="{37CA48BC-4121-4130-82EF-C5B7406CD88C}"/>
              </a:ext>
            </a:extLst>
          </p:cNvPr>
          <p:cNvSpPr/>
          <p:nvPr/>
        </p:nvSpPr>
        <p:spPr>
          <a:xfrm rot="5400000">
            <a:off x="5885978" y="5394218"/>
            <a:ext cx="420047" cy="690077"/>
          </a:xfrm>
          <a:prstGeom prst="chevron">
            <a:avLst>
              <a:gd name="adj" fmla="val 92744"/>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cs typeface="+mn-ea"/>
              <a:sym typeface="+mn-lt"/>
            </a:endParaRPr>
          </a:p>
        </p:txBody>
      </p:sp>
      <p:pic>
        <p:nvPicPr>
          <p:cNvPr id="23" name="图片 22">
            <a:extLst>
              <a:ext uri="{FF2B5EF4-FFF2-40B4-BE49-F238E27FC236}">
                <a16:creationId xmlns:a16="http://schemas.microsoft.com/office/drawing/2014/main" id="{A0642CE8-C0D4-42EC-B900-B2BA707358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41593"/>
            <a:ext cx="3043703" cy="3043703"/>
          </a:xfrm>
          <a:prstGeom prst="rect">
            <a:avLst/>
          </a:prstGeom>
        </p:spPr>
      </p:pic>
      <p:pic>
        <p:nvPicPr>
          <p:cNvPr id="24" name="图片 23">
            <a:extLst>
              <a:ext uri="{FF2B5EF4-FFF2-40B4-BE49-F238E27FC236}">
                <a16:creationId xmlns:a16="http://schemas.microsoft.com/office/drawing/2014/main" id="{B922A53F-8611-4FB9-A0A7-67591CC7DA2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388774" y="2552260"/>
            <a:ext cx="5715000" cy="5715000"/>
          </a:xfrm>
          <a:prstGeom prst="rect">
            <a:avLst/>
          </a:prstGeom>
        </p:spPr>
      </p:pic>
    </p:spTree>
    <p:extLst>
      <p:ext uri="{BB962C8B-B14F-4D97-AF65-F5344CB8AC3E}">
        <p14:creationId xmlns:p14="http://schemas.microsoft.com/office/powerpoint/2010/main" val="224346462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601"/>
                                        <p:tgtEl>
                                          <p:spTgt spid="19"/>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601"/>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601"/>
                                        <p:tgtEl>
                                          <p:spTgt spid="17"/>
                                        </p:tgtEl>
                                      </p:cBhvr>
                                    </p:animEffect>
                                  </p:childTnLst>
                                </p:cTn>
                              </p:par>
                              <p:par>
                                <p:cTn id="38" presetID="22" presetClass="entr" presetSubtype="2"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right)">
                                      <p:cBhvr>
                                        <p:cTn id="40" dur="601"/>
                                        <p:tgtEl>
                                          <p:spTgt spid="18"/>
                                        </p:tgtEl>
                                      </p:cBhvr>
                                    </p:animEffect>
                                  </p:childTnLst>
                                </p:cTn>
                              </p:par>
                            </p:childTnLst>
                          </p:cTn>
                        </p:par>
                        <p:par>
                          <p:cTn id="41" fill="hold">
                            <p:stCondLst>
                              <p:cond delay="2601"/>
                            </p:stCondLst>
                            <p:childTnLst>
                              <p:par>
                                <p:cTn id="42" presetID="22" presetClass="entr" presetSubtype="1"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60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地中海"/>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5i24eq5">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2208</Words>
  <Application>Microsoft Office PowerPoint</Application>
  <PresentationFormat>宽屏</PresentationFormat>
  <Paragraphs>113</Paragraphs>
  <Slides>20</Slides>
  <Notes>20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20</vt:i4>
      </vt:variant>
    </vt:vector>
  </HeadingPairs>
  <TitlesOfParts>
    <vt:vector size="35" baseType="lpstr">
      <vt:lpstr>-apple-system</vt:lpstr>
      <vt:lpstr>CMMI10</vt:lpstr>
      <vt:lpstr>CMR7</vt:lpstr>
      <vt:lpstr>CMSY10</vt:lpstr>
      <vt:lpstr>NimbusRomNo9L-Medi</vt:lpstr>
      <vt:lpstr>NimbusRomNo9L-Regu</vt:lpstr>
      <vt:lpstr>NimbusRomNo9L-ReguItal</vt:lpstr>
      <vt:lpstr>等线</vt:lpstr>
      <vt:lpstr>微软雅黑</vt:lpstr>
      <vt:lpstr>Arial</vt:lpstr>
      <vt:lpstr>Calibri</vt:lpstr>
      <vt:lpstr>Lato Regular</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海洋风</dc:title>
  <dc:creator>第一PPT</dc:creator>
  <cp:keywords>www.1ppt.com</cp:keywords>
  <dc:description>www.1ppt.com</dc:description>
  <cp:lastModifiedBy>潘 景渝</cp:lastModifiedBy>
  <cp:revision>40</cp:revision>
  <dcterms:created xsi:type="dcterms:W3CDTF">2018-07-06T14:08:03Z</dcterms:created>
  <dcterms:modified xsi:type="dcterms:W3CDTF">2021-11-11T12:55:31Z</dcterms:modified>
</cp:coreProperties>
</file>