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0" r:id="rId3"/>
    <p:sldId id="288" r:id="rId4"/>
    <p:sldId id="307" r:id="rId5"/>
    <p:sldId id="308" r:id="rId6"/>
    <p:sldId id="309" r:id="rId7"/>
    <p:sldId id="316" r:id="rId8"/>
    <p:sldId id="310" r:id="rId9"/>
    <p:sldId id="317" r:id="rId10"/>
    <p:sldId id="318" r:id="rId11"/>
    <p:sldId id="315" r:id="rId12"/>
    <p:sldId id="319" r:id="rId13"/>
    <p:sldId id="320" r:id="rId14"/>
    <p:sldId id="321"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0">
          <p15:clr>
            <a:srgbClr val="A4A3A4"/>
          </p15:clr>
        </p15:guide>
        <p15:guide id="2" orient="horz" pos="2197">
          <p15:clr>
            <a:srgbClr val="A4A3A4"/>
          </p15:clr>
        </p15:guide>
        <p15:guide id="3" pos="3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33D6B"/>
    <a:srgbClr val="2F5291"/>
    <a:srgbClr val="EFCA81"/>
    <a:srgbClr val="41719C"/>
    <a:srgbClr val="28467C"/>
    <a:srgbClr val="85ACCF"/>
    <a:srgbClr val="335A9F"/>
    <a:srgbClr val="2038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21" autoAdjust="0"/>
    <p:restoredTop sz="76249" autoAdjust="0"/>
  </p:normalViewPr>
  <p:slideViewPr>
    <p:cSldViewPr snapToGrid="0">
      <p:cViewPr varScale="1">
        <p:scale>
          <a:sx n="70" d="100"/>
          <a:sy n="70" d="100"/>
        </p:scale>
        <p:origin x="1280" y="88"/>
      </p:cViewPr>
      <p:guideLst>
        <p:guide pos="7290"/>
        <p:guide orient="horz" pos="2197"/>
        <p:guide pos="3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1" dirty="0">
                <a:solidFill>
                  <a:srgbClr val="000000"/>
                </a:solidFill>
                <a:effectLst/>
                <a:latin typeface="宋体" panose="02010600030101010101" pitchFamily="2" charset="-122"/>
                <a:ea typeface="宋体" panose="02010600030101010101" pitchFamily="2" charset="-122"/>
              </a:rPr>
              <a:t>通用近似程序的神经加速</a:t>
            </a:r>
            <a:endParaRPr lang="en-US" altLang="zh-CN" sz="1800" b="1" dirty="0">
              <a:solidFill>
                <a:srgbClr val="000000"/>
              </a:solidFill>
              <a:effectLst/>
              <a:latin typeface="宋体" panose="02010600030101010101" pitchFamily="2" charset="-122"/>
              <a:ea typeface="宋体" panose="02010600030101010101" pitchFamily="2" charset="-122"/>
            </a:endParaRPr>
          </a:p>
          <a:p>
            <a:r>
              <a:rPr lang="zh-CN" altLang="en-US" sz="1800" b="1" dirty="0">
                <a:solidFill>
                  <a:srgbClr val="000000"/>
                </a:solidFill>
                <a:effectLst/>
                <a:latin typeface="宋体" panose="02010600030101010101" pitchFamily="2" charset="-122"/>
                <a:ea typeface="宋体" panose="02010600030101010101" pitchFamily="2" charset="-122"/>
              </a:rPr>
              <a:t>本文发表在</a:t>
            </a:r>
            <a:r>
              <a:rPr lang="en-US" altLang="zh-CN" sz="1800" b="1" dirty="0">
                <a:solidFill>
                  <a:srgbClr val="000000"/>
                </a:solidFill>
                <a:effectLst/>
                <a:latin typeface="宋体" panose="02010600030101010101" pitchFamily="2" charset="-122"/>
                <a:ea typeface="宋体" panose="02010600030101010101" pitchFamily="2" charset="-122"/>
              </a:rPr>
              <a:t>2012</a:t>
            </a:r>
            <a:r>
              <a:rPr lang="zh-CN" altLang="en-US" sz="1800" b="1" dirty="0">
                <a:solidFill>
                  <a:srgbClr val="000000"/>
                </a:solidFill>
                <a:effectLst/>
                <a:latin typeface="宋体" panose="02010600030101010101" pitchFamily="2" charset="-122"/>
                <a:ea typeface="宋体" panose="02010600030101010101" pitchFamily="2" charset="-122"/>
              </a:rPr>
              <a:t>年 </a:t>
            </a:r>
            <a:r>
              <a:rPr lang="en-US" altLang="zh-CN" b="0" i="0" dirty="0">
                <a:solidFill>
                  <a:srgbClr val="121212"/>
                </a:solidFill>
                <a:effectLst/>
                <a:latin typeface="-apple-system"/>
              </a:rPr>
              <a:t>IEEE/ACM</a:t>
            </a:r>
            <a:r>
              <a:rPr lang="zh-CN" altLang="en-US" b="0" i="0" dirty="0">
                <a:solidFill>
                  <a:srgbClr val="121212"/>
                </a:solidFill>
                <a:effectLst/>
                <a:latin typeface="-apple-system"/>
              </a:rPr>
              <a:t>微体系结构国际研讨会中</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82060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497530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44458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052655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98331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9921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7298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12793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039008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12483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20559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24230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等腰三角形 5"/>
          <p:cNvSpPr/>
          <p:nvPr userDrawn="1"/>
        </p:nvSpPr>
        <p:spPr>
          <a:xfrm rot="18900000">
            <a:off x="-99935" y="1031539"/>
            <a:ext cx="306891" cy="177213"/>
          </a:xfrm>
          <a:prstGeom prst="triangle">
            <a:avLst/>
          </a:prstGeom>
          <a:solidFill>
            <a:srgbClr val="233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noFill/>
          <a:ln>
            <a:solidFill>
              <a:srgbClr val="2F5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userDrawn="1"/>
        </p:nvSpPr>
        <p:spPr>
          <a:xfrm rot="5400000">
            <a:off x="1225552" y="-857247"/>
            <a:ext cx="736600" cy="3187702"/>
          </a:xfrm>
          <a:custGeom>
            <a:avLst/>
            <a:gdLst>
              <a:gd name="connsiteX0" fmla="*/ 0 w 736600"/>
              <a:gd name="connsiteY0" fmla="*/ 3187702 h 3187702"/>
              <a:gd name="connsiteX1" fmla="*/ 0 w 736600"/>
              <a:gd name="connsiteY1" fmla="*/ 293831 h 3187702"/>
              <a:gd name="connsiteX2" fmla="*/ 293831 w 736600"/>
              <a:gd name="connsiteY2" fmla="*/ 0 h 3187702"/>
              <a:gd name="connsiteX3" fmla="*/ 736600 w 736600"/>
              <a:gd name="connsiteY3" fmla="*/ 0 h 3187702"/>
              <a:gd name="connsiteX4" fmla="*/ 736600 w 736600"/>
              <a:gd name="connsiteY4" fmla="*/ 3187702 h 318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3187702">
                <a:moveTo>
                  <a:pt x="0" y="3187702"/>
                </a:moveTo>
                <a:lnTo>
                  <a:pt x="0" y="293831"/>
                </a:lnTo>
                <a:lnTo>
                  <a:pt x="293831" y="0"/>
                </a:lnTo>
                <a:lnTo>
                  <a:pt x="736600" y="0"/>
                </a:lnTo>
                <a:lnTo>
                  <a:pt x="736600" y="3187702"/>
                </a:lnTo>
                <a:close/>
              </a:path>
            </a:pathLst>
          </a:cu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221889" y="2810819"/>
            <a:ext cx="45719" cy="1236362"/>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953" y="2810819"/>
            <a:ext cx="188233" cy="1236362"/>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2003767" y="2810819"/>
            <a:ext cx="188233" cy="1236362"/>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1925345" y="2810819"/>
            <a:ext cx="45719" cy="1236362"/>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2021/12/9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2800" kern="1200">
          <a:solidFill>
            <a:schemeClr val="tx1"/>
          </a:solidFill>
          <a:latin typeface="交通标志专用字体" panose="02010800040101010101" pitchFamily="2" charset="-122"/>
          <a:ea typeface="交通标志专用字体" panose="020108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00025" y="-116114"/>
            <a:ext cx="12896850" cy="6974114"/>
          </a:xfrm>
          <a:prstGeom prst="rect">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6" name="矩形 15"/>
          <p:cNvSpPr/>
          <p:nvPr/>
        </p:nvSpPr>
        <p:spPr>
          <a:xfrm>
            <a:off x="998537" y="736600"/>
            <a:ext cx="10194925" cy="5105400"/>
          </a:xfrm>
          <a:prstGeom prst="rect">
            <a:avLst/>
          </a:prstGeom>
          <a:noFill/>
          <a:ln w="98425">
            <a:solidFill>
              <a:srgbClr val="2846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00252" y="1478116"/>
            <a:ext cx="13168539" cy="3901604"/>
          </a:xfrm>
          <a:prstGeom prst="rect">
            <a:avLst/>
          </a:prstGeom>
          <a:solidFill>
            <a:srgbClr val="2846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p:nvSpPr>
        <p:spPr>
          <a:xfrm>
            <a:off x="5217757" y="210207"/>
            <a:ext cx="1656009" cy="1022090"/>
          </a:xfrm>
          <a:prstGeom prst="rect">
            <a:avLst/>
          </a:prstGeom>
          <a:solidFill>
            <a:schemeClr val="bg1"/>
          </a:solidFill>
          <a:ln w="952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3112969" y="1447193"/>
            <a:ext cx="4270347" cy="3430675"/>
            <a:chOff x="2668434" y="2913215"/>
            <a:chExt cx="207208" cy="166465"/>
          </a:xfrm>
        </p:grpSpPr>
        <p:sp>
          <p:nvSpPr>
            <p:cNvPr id="40" name="矩形 39"/>
            <p:cNvSpPr/>
            <p:nvPr/>
          </p:nvSpPr>
          <p:spPr>
            <a:xfrm rot="8069924">
              <a:off x="2668434" y="2913215"/>
              <a:ext cx="166465" cy="166465"/>
            </a:xfrm>
            <a:prstGeom prst="rect">
              <a:avLst/>
            </a:prstGeom>
            <a:noFill/>
            <a:ln w="92075">
              <a:solidFill>
                <a:srgbClr val="EFCA81">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8069924">
              <a:off x="2709177" y="2913215"/>
              <a:ext cx="166465" cy="166465"/>
            </a:xfrm>
            <a:prstGeom prst="rect">
              <a:avLst/>
            </a:prstGeom>
            <a:noFill/>
            <a:ln w="92075">
              <a:solidFill>
                <a:srgbClr val="EFCA81">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065530" y="2285365"/>
            <a:ext cx="9812655" cy="3416320"/>
          </a:xfrm>
          <a:prstGeom prst="rect">
            <a:avLst/>
          </a:prstGeom>
          <a:noFill/>
        </p:spPr>
        <p:txBody>
          <a:bodyPr wrap="square" rtlCol="0">
            <a:spAutoFit/>
          </a:bodyPr>
          <a:lstStyle/>
          <a:p>
            <a:pPr algn="ctr"/>
            <a:r>
              <a:rPr lang="zh-CN" altLang="en-US" sz="5400" b="1" dirty="0">
                <a:solidFill>
                  <a:srgbClr val="EFCA81"/>
                </a:solidFill>
                <a:latin typeface="Times New Roman" panose="02020603050405020304" charset="0"/>
                <a:ea typeface="等线 Light" panose="02010600030101010101" pitchFamily="2" charset="-122"/>
                <a:cs typeface="Times New Roman" panose="02020603050405020304" charset="0"/>
              </a:rPr>
              <a:t>Neural Acceleration for General-Purpose Approximate Programs</a:t>
            </a:r>
          </a:p>
          <a:p>
            <a:pPr algn="ctr"/>
            <a:endParaRPr lang="en-US" sz="5400" b="1" dirty="0">
              <a:solidFill>
                <a:srgbClr val="EFCA81"/>
              </a:solidFill>
              <a:latin typeface="Times New Roman" panose="02020603050405020304" charset="0"/>
              <a:ea typeface="等线 Light" panose="02010600030101010101" pitchFamily="2" charset="-122"/>
              <a:cs typeface="Times New Roman" panose="02020603050405020304" charset="0"/>
            </a:endParaRPr>
          </a:p>
        </p:txBody>
      </p:sp>
      <p:sp>
        <p:nvSpPr>
          <p:cNvPr id="18" name="iconfont-11253-5327384"/>
          <p:cNvSpPr>
            <a:spLocks noChangeAspect="1"/>
          </p:cNvSpPr>
          <p:nvPr/>
        </p:nvSpPr>
        <p:spPr bwMode="auto">
          <a:xfrm>
            <a:off x="5508614" y="312852"/>
            <a:ext cx="1174772" cy="1035122"/>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28467C"/>
          </a:solidFill>
          <a:ln>
            <a:noFill/>
          </a:ln>
        </p:spPr>
      </p:sp>
      <p:sp>
        <p:nvSpPr>
          <p:cNvPr id="20" name="矩形 19"/>
          <p:cNvSpPr/>
          <p:nvPr/>
        </p:nvSpPr>
        <p:spPr>
          <a:xfrm>
            <a:off x="5353049" y="372206"/>
            <a:ext cx="1485901" cy="783101"/>
          </a:xfrm>
          <a:prstGeom prst="rect">
            <a:avLst/>
          </a:prstGeom>
          <a:noFill/>
          <a:ln w="952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10738917" y="2955359"/>
            <a:ext cx="194687" cy="115253"/>
            <a:chOff x="2594446" y="2913215"/>
            <a:chExt cx="281196" cy="166465"/>
          </a:xfrm>
        </p:grpSpPr>
        <p:sp>
          <p:nvSpPr>
            <p:cNvPr id="37" name="矩形 36"/>
            <p:cNvSpPr/>
            <p:nvPr/>
          </p:nvSpPr>
          <p:spPr>
            <a:xfrm rot="8069924">
              <a:off x="2594446"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rot="8069924">
              <a:off x="2709177" y="2913215"/>
              <a:ext cx="166465" cy="166465"/>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1319449" y="1477037"/>
            <a:ext cx="4270347" cy="3430675"/>
            <a:chOff x="2668434" y="2913215"/>
            <a:chExt cx="207208" cy="166465"/>
          </a:xfrm>
        </p:grpSpPr>
        <p:sp>
          <p:nvSpPr>
            <p:cNvPr id="43" name="矩形 42"/>
            <p:cNvSpPr/>
            <p:nvPr/>
          </p:nvSpPr>
          <p:spPr>
            <a:xfrm rot="8069924">
              <a:off x="2668434" y="2913215"/>
              <a:ext cx="166465" cy="166465"/>
            </a:xfrm>
            <a:prstGeom prst="rect">
              <a:avLst/>
            </a:prstGeom>
            <a:noFill/>
            <a:ln w="92075">
              <a:solidFill>
                <a:srgbClr val="EFCA81">
                  <a:alpha val="1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rot="8069924">
              <a:off x="2709177" y="2913215"/>
              <a:ext cx="166465" cy="166465"/>
            </a:xfrm>
            <a:prstGeom prst="rect">
              <a:avLst/>
            </a:prstGeom>
            <a:noFill/>
            <a:ln w="92075">
              <a:solidFill>
                <a:srgbClr val="EFCA81">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809555" y="2955359"/>
            <a:ext cx="194687" cy="115253"/>
            <a:chOff x="2594446" y="2913215"/>
            <a:chExt cx="281196" cy="166465"/>
          </a:xfrm>
        </p:grpSpPr>
        <p:sp>
          <p:nvSpPr>
            <p:cNvPr id="46" name="矩形 45"/>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40A85FF7-D0DC-4FA2-8157-9AC39ED15BA7}"/>
              </a:ext>
            </a:extLst>
          </p:cNvPr>
          <p:cNvGrpSpPr/>
          <p:nvPr/>
        </p:nvGrpSpPr>
        <p:grpSpPr>
          <a:xfrm>
            <a:off x="4231707" y="5975454"/>
            <a:ext cx="3082319" cy="461879"/>
            <a:chOff x="4634353" y="1721681"/>
            <a:chExt cx="3082319" cy="461879"/>
          </a:xfrm>
        </p:grpSpPr>
        <p:sp>
          <p:nvSpPr>
            <p:cNvPr id="22" name="矩形 21">
              <a:extLst>
                <a:ext uri="{FF2B5EF4-FFF2-40B4-BE49-F238E27FC236}">
                  <a16:creationId xmlns:a16="http://schemas.microsoft.com/office/drawing/2014/main" id="{ED9FF723-3950-4480-9792-17EC29FFA59B}"/>
                </a:ext>
              </a:extLst>
            </p:cNvPr>
            <p:cNvSpPr/>
            <p:nvPr/>
          </p:nvSpPr>
          <p:spPr>
            <a:xfrm>
              <a:off x="4810539" y="1721681"/>
              <a:ext cx="2729948" cy="461879"/>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43">
              <a:extLst>
                <a:ext uri="{FF2B5EF4-FFF2-40B4-BE49-F238E27FC236}">
                  <a16:creationId xmlns:a16="http://schemas.microsoft.com/office/drawing/2014/main" id="{551E72CC-A5FD-4DEB-81AF-D77F0ED3BF3B}"/>
                </a:ext>
              </a:extLst>
            </p:cNvPr>
            <p:cNvSpPr txBox="1"/>
            <p:nvPr/>
          </p:nvSpPr>
          <p:spPr>
            <a:xfrm>
              <a:off x="4634353" y="1780468"/>
              <a:ext cx="3082319" cy="30670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400" dirty="0">
                  <a:solidFill>
                    <a:schemeClr val="bg1"/>
                  </a:solidFill>
                  <a:latin typeface="+mn-ea"/>
                  <a:cs typeface="经典综艺体简" panose="02010609000101010101" pitchFamily="49" charset="-122"/>
                </a:rPr>
                <a:t>汇报人：鲁时宇  汇报时间：</a:t>
              </a:r>
              <a:r>
                <a:rPr lang="en-US" altLang="zh-CN" sz="1400" dirty="0">
                  <a:solidFill>
                    <a:schemeClr val="bg1"/>
                  </a:solidFill>
                  <a:latin typeface="+mn-ea"/>
                  <a:cs typeface="经典综艺体简" panose="02010609000101010101" pitchFamily="49" charset="-122"/>
                </a:rPr>
                <a:t>12.9</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4542" y="571500"/>
            <a:ext cx="2096792" cy="369332"/>
          </a:xfrm>
          <a:prstGeom prst="rect">
            <a:avLst/>
          </a:prstGeom>
          <a:noFill/>
        </p:spPr>
        <p:txBody>
          <a:bodyPr wrap="none" rtlCol="0">
            <a:spAutoFit/>
          </a:bodyPr>
          <a:lstStyle/>
          <a:p>
            <a:r>
              <a:rPr lang="en-US" altLang="zh-CN" b="1" dirty="0">
                <a:solidFill>
                  <a:srgbClr val="EFCA81"/>
                </a:solidFill>
              </a:rPr>
              <a:t>Design: Neural Unit </a:t>
            </a:r>
          </a:p>
        </p:txBody>
      </p:sp>
      <p:sp>
        <p:nvSpPr>
          <p:cNvPr id="12" name="文本框 11">
            <a:extLst>
              <a:ext uri="{FF2B5EF4-FFF2-40B4-BE49-F238E27FC236}">
                <a16:creationId xmlns:a16="http://schemas.microsoft.com/office/drawing/2014/main" id="{D3C9D282-A60E-46D0-BA08-8601F33A6919}"/>
              </a:ext>
            </a:extLst>
          </p:cNvPr>
          <p:cNvSpPr txBox="1"/>
          <p:nvPr/>
        </p:nvSpPr>
        <p:spPr>
          <a:xfrm>
            <a:off x="2427030" y="3715052"/>
            <a:ext cx="6783230" cy="2092881"/>
          </a:xfrm>
          <a:prstGeom prst="rect">
            <a:avLst/>
          </a:prstGeom>
          <a:noFill/>
        </p:spPr>
        <p:txBody>
          <a:bodyPr wrap="square">
            <a:spAutoFit/>
          </a:bodyPr>
          <a:lstStyle/>
          <a:p>
            <a:r>
              <a:rPr lang="en-US" altLang="zh-CN" sz="1800" dirty="0">
                <a:solidFill>
                  <a:srgbClr val="000000"/>
                </a:solidFill>
                <a:effectLst/>
                <a:latin typeface="+mn-ea"/>
              </a:rPr>
              <a:t>the scheduler takes the following steps </a:t>
            </a:r>
            <a:endParaRPr lang="en-US" altLang="zh-CN" dirty="0">
              <a:latin typeface="+mn-ea"/>
            </a:endParaRPr>
          </a:p>
          <a:p>
            <a:r>
              <a:rPr lang="en-US" altLang="zh-CN" sz="1800" dirty="0">
                <a:solidFill>
                  <a:srgbClr val="000000"/>
                </a:solidFill>
                <a:effectLst/>
                <a:latin typeface="+mn-ea"/>
              </a:rPr>
              <a:t>for each layer of the neural network: </a:t>
            </a:r>
            <a:endParaRPr lang="en-US" altLang="zh-CN" dirty="0">
              <a:latin typeface="+mn-ea"/>
            </a:endParaRPr>
          </a:p>
          <a:p>
            <a:r>
              <a:rPr lang="en-US" altLang="zh-CN" sz="1800" dirty="0">
                <a:solidFill>
                  <a:srgbClr val="000000"/>
                </a:solidFill>
                <a:effectLst/>
                <a:latin typeface="+mn-ea"/>
              </a:rPr>
              <a:t>1. Assign each neuron to one of the processing engines. </a:t>
            </a:r>
            <a:endParaRPr lang="en-US" altLang="zh-CN" dirty="0">
              <a:latin typeface="+mn-ea"/>
            </a:endParaRPr>
          </a:p>
          <a:p>
            <a:r>
              <a:rPr lang="en-US" altLang="zh-CN" sz="1800" dirty="0">
                <a:solidFill>
                  <a:srgbClr val="000000"/>
                </a:solidFill>
                <a:effectLst/>
                <a:latin typeface="+mn-ea"/>
              </a:rPr>
              <a:t>2. </a:t>
            </a:r>
            <a:r>
              <a:rPr lang="en-US" altLang="zh-CN" sz="2000" dirty="0">
                <a:solidFill>
                  <a:srgbClr val="000000"/>
                </a:solidFill>
                <a:effectLst/>
                <a:latin typeface="+mn-ea"/>
              </a:rPr>
              <a:t>Assign an order to the multiply-add operations considering the </a:t>
            </a:r>
            <a:r>
              <a:rPr lang="en-US" altLang="zh-CN" sz="1800" dirty="0">
                <a:solidFill>
                  <a:srgbClr val="000000"/>
                </a:solidFill>
                <a:effectLst/>
                <a:latin typeface="+mn-ea"/>
              </a:rPr>
              <a:t>order assigned to the inputs of the layer. </a:t>
            </a:r>
            <a:endParaRPr lang="en-US" altLang="zh-CN" dirty="0">
              <a:latin typeface="+mn-ea"/>
            </a:endParaRPr>
          </a:p>
          <a:p>
            <a:r>
              <a:rPr lang="en-US" altLang="zh-CN" sz="1800" dirty="0">
                <a:solidFill>
                  <a:srgbClr val="000000"/>
                </a:solidFill>
                <a:effectLst/>
                <a:latin typeface="+mn-ea"/>
              </a:rPr>
              <a:t>3. Assign an order to the outputs of the layer. </a:t>
            </a:r>
            <a:endParaRPr lang="en-US" altLang="zh-CN" dirty="0">
              <a:latin typeface="+mn-ea"/>
            </a:endParaRPr>
          </a:p>
          <a:p>
            <a:r>
              <a:rPr lang="en-US" altLang="zh-CN" sz="1800" dirty="0">
                <a:solidFill>
                  <a:srgbClr val="000000"/>
                </a:solidFill>
                <a:effectLst/>
                <a:latin typeface="+mn-ea"/>
              </a:rPr>
              <a:t>4. Produce a bus schedule reflecting the order of operations.</a:t>
            </a:r>
            <a:endParaRPr lang="zh-CN" altLang="en-US" dirty="0">
              <a:latin typeface="+mn-ea"/>
            </a:endParaRPr>
          </a:p>
        </p:txBody>
      </p:sp>
      <p:sp>
        <p:nvSpPr>
          <p:cNvPr id="14" name="文本框 13">
            <a:extLst>
              <a:ext uri="{FF2B5EF4-FFF2-40B4-BE49-F238E27FC236}">
                <a16:creationId xmlns:a16="http://schemas.microsoft.com/office/drawing/2014/main" id="{8C0AA72E-B927-4FAF-9EC1-97CA8DBAEB3E}"/>
              </a:ext>
            </a:extLst>
          </p:cNvPr>
          <p:cNvSpPr txBox="1"/>
          <p:nvPr/>
        </p:nvSpPr>
        <p:spPr>
          <a:xfrm>
            <a:off x="2427030" y="1427648"/>
            <a:ext cx="6105938" cy="461665"/>
          </a:xfrm>
          <a:prstGeom prst="rect">
            <a:avLst/>
          </a:prstGeom>
          <a:noFill/>
        </p:spPr>
        <p:txBody>
          <a:bodyPr wrap="square">
            <a:spAutoFit/>
          </a:bodyPr>
          <a:lstStyle/>
          <a:p>
            <a:r>
              <a:rPr lang="en-US" altLang="zh-CN" sz="2400" b="1" dirty="0">
                <a:solidFill>
                  <a:srgbClr val="000000"/>
                </a:solidFill>
                <a:effectLst/>
                <a:latin typeface="NimbusRomNo9L-Medi"/>
              </a:rPr>
              <a:t>NPU Configuration </a:t>
            </a:r>
            <a:endParaRPr lang="zh-CN" altLang="en-US" sz="2400" dirty="0"/>
          </a:p>
        </p:txBody>
      </p:sp>
      <p:sp>
        <p:nvSpPr>
          <p:cNvPr id="16" name="文本框 15">
            <a:extLst>
              <a:ext uri="{FF2B5EF4-FFF2-40B4-BE49-F238E27FC236}">
                <a16:creationId xmlns:a16="http://schemas.microsoft.com/office/drawing/2014/main" id="{9CE8CF22-1FCF-44BC-B808-583E39478D3C}"/>
              </a:ext>
            </a:extLst>
          </p:cNvPr>
          <p:cNvSpPr txBox="1"/>
          <p:nvPr/>
        </p:nvSpPr>
        <p:spPr>
          <a:xfrm>
            <a:off x="2427030" y="2005450"/>
            <a:ext cx="6783230" cy="1477328"/>
          </a:xfrm>
          <a:prstGeom prst="rect">
            <a:avLst/>
          </a:prstGeom>
          <a:noFill/>
        </p:spPr>
        <p:txBody>
          <a:bodyPr wrap="square">
            <a:spAutoFit/>
          </a:bodyPr>
          <a:lstStyle/>
          <a:p>
            <a:r>
              <a:rPr lang="en-US" altLang="zh-CN" dirty="0">
                <a:solidFill>
                  <a:srgbClr val="000000"/>
                </a:solidFill>
                <a:effectLst/>
                <a:latin typeface="+mn-ea"/>
              </a:rPr>
              <a:t>The static NPU scheduling algorithm first assigns an order to the inputs of the neural network. This order determines </a:t>
            </a:r>
            <a:endParaRPr lang="en-US" altLang="zh-CN" dirty="0">
              <a:latin typeface="+mn-ea"/>
            </a:endParaRPr>
          </a:p>
          <a:p>
            <a:r>
              <a:rPr lang="en-US" altLang="zh-CN" dirty="0">
                <a:solidFill>
                  <a:srgbClr val="000000"/>
                </a:solidFill>
                <a:effectLst/>
                <a:latin typeface="+mn-ea"/>
              </a:rPr>
              <a:t>both the sequence of enq.d instructions that the CPU will send to the NPU during each invocation and the order of multiply-add operations among the NPU’s PEs. </a:t>
            </a:r>
            <a:endParaRPr lang="zh-CN" altLang="en-US" dirty="0">
              <a:latin typeface="+mn-ea"/>
            </a:endParaRPr>
          </a:p>
        </p:txBody>
      </p:sp>
    </p:spTree>
    <p:extLst>
      <p:ext uri="{BB962C8B-B14F-4D97-AF65-F5344CB8AC3E}">
        <p14:creationId xmlns:p14="http://schemas.microsoft.com/office/powerpoint/2010/main" val="339031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62368" y="571500"/>
            <a:ext cx="1175385" cy="368300"/>
          </a:xfrm>
          <a:prstGeom prst="rect">
            <a:avLst/>
          </a:prstGeom>
          <a:noFill/>
        </p:spPr>
        <p:txBody>
          <a:bodyPr wrap="none" rtlCol="0">
            <a:spAutoFit/>
          </a:bodyPr>
          <a:lstStyle/>
          <a:p>
            <a:r>
              <a:rPr lang="en-US" altLang="zh-CN" b="1" dirty="0">
                <a:solidFill>
                  <a:srgbClr val="EFCA81"/>
                </a:solidFill>
              </a:rPr>
              <a:t>Evaluation</a:t>
            </a:r>
          </a:p>
        </p:txBody>
      </p:sp>
      <p:sp>
        <p:nvSpPr>
          <p:cNvPr id="13" name="文本框 12">
            <a:extLst>
              <a:ext uri="{FF2B5EF4-FFF2-40B4-BE49-F238E27FC236}">
                <a16:creationId xmlns:a16="http://schemas.microsoft.com/office/drawing/2014/main" id="{AFA51CE6-0197-4F1F-8CBC-96FE3C946651}"/>
              </a:ext>
            </a:extLst>
          </p:cNvPr>
          <p:cNvSpPr txBox="1"/>
          <p:nvPr/>
        </p:nvSpPr>
        <p:spPr>
          <a:xfrm>
            <a:off x="7340562" y="1777602"/>
            <a:ext cx="3241298" cy="1477328"/>
          </a:xfrm>
          <a:prstGeom prst="rect">
            <a:avLst/>
          </a:prstGeom>
          <a:noFill/>
        </p:spPr>
        <p:txBody>
          <a:bodyPr wrap="square">
            <a:spAutoFit/>
          </a:bodyPr>
          <a:lstStyle/>
          <a:p>
            <a:r>
              <a:rPr lang="en-US" altLang="zh-CN" b="1" dirty="0">
                <a:solidFill>
                  <a:srgbClr val="000000"/>
                </a:solidFill>
                <a:effectLst/>
                <a:latin typeface="NimbusSanL-Bold"/>
              </a:rPr>
              <a:t>The benchmarks evaluated, characterization of each transformed function, 0 data, and the result of the Parrot transformation.</a:t>
            </a:r>
            <a:endParaRPr lang="zh-CN" altLang="en-US" dirty="0"/>
          </a:p>
        </p:txBody>
      </p:sp>
      <p:pic>
        <p:nvPicPr>
          <p:cNvPr id="12" name="图片 11">
            <a:extLst>
              <a:ext uri="{FF2B5EF4-FFF2-40B4-BE49-F238E27FC236}">
                <a16:creationId xmlns:a16="http://schemas.microsoft.com/office/drawing/2014/main" id="{AAAD2F70-622F-45A8-AE6B-24D9FA555BB0}"/>
              </a:ext>
            </a:extLst>
          </p:cNvPr>
          <p:cNvPicPr>
            <a:picLocks noChangeAspect="1"/>
          </p:cNvPicPr>
          <p:nvPr/>
        </p:nvPicPr>
        <p:blipFill>
          <a:blip r:embed="rId3"/>
          <a:stretch>
            <a:fillRect/>
          </a:stretch>
        </p:blipFill>
        <p:spPr>
          <a:xfrm>
            <a:off x="321555" y="1340078"/>
            <a:ext cx="7000226" cy="2430165"/>
          </a:xfrm>
          <a:prstGeom prst="rect">
            <a:avLst/>
          </a:prstGeom>
        </p:spPr>
      </p:pic>
      <p:sp>
        <p:nvSpPr>
          <p:cNvPr id="22" name="文本框 21">
            <a:extLst>
              <a:ext uri="{FF2B5EF4-FFF2-40B4-BE49-F238E27FC236}">
                <a16:creationId xmlns:a16="http://schemas.microsoft.com/office/drawing/2014/main" id="{57AD7A99-B3F4-4916-914B-F5A5F43BD4D9}"/>
              </a:ext>
            </a:extLst>
          </p:cNvPr>
          <p:cNvSpPr txBox="1"/>
          <p:nvPr/>
        </p:nvSpPr>
        <p:spPr>
          <a:xfrm>
            <a:off x="7340562" y="4487470"/>
            <a:ext cx="3241299" cy="923330"/>
          </a:xfrm>
          <a:prstGeom prst="rect">
            <a:avLst/>
          </a:prstGeom>
          <a:noFill/>
        </p:spPr>
        <p:txBody>
          <a:bodyPr wrap="square">
            <a:spAutoFit/>
          </a:bodyPr>
          <a:lstStyle/>
          <a:p>
            <a:r>
              <a:rPr lang="en-US" altLang="zh-CN" b="1" dirty="0">
                <a:solidFill>
                  <a:srgbClr val="000000"/>
                </a:solidFill>
                <a:latin typeface="NimbusSanL-Bold"/>
              </a:rPr>
              <a:t>Microarchitectural</a:t>
            </a:r>
            <a:r>
              <a:rPr lang="en-US" altLang="zh-CN" sz="800" b="1" dirty="0">
                <a:solidFill>
                  <a:srgbClr val="000000"/>
                </a:solidFill>
                <a:effectLst/>
                <a:latin typeface="NimbusSanL-Bold"/>
                <a:ea typeface="宋体" panose="02010600030101010101" pitchFamily="2" charset="-122"/>
              </a:rPr>
              <a:t> </a:t>
            </a:r>
            <a:r>
              <a:rPr lang="en-US" altLang="zh-CN" b="1" dirty="0">
                <a:solidFill>
                  <a:srgbClr val="000000"/>
                </a:solidFill>
                <a:latin typeface="NimbusSanL-Bold"/>
              </a:rPr>
              <a:t>parameters for the core, caches, memory, NPU, and each PE in the NPU.</a:t>
            </a:r>
            <a:endParaRPr lang="zh-CN" altLang="en-US" b="1" dirty="0">
              <a:solidFill>
                <a:srgbClr val="000000"/>
              </a:solidFill>
              <a:latin typeface="NimbusSanL-Bold"/>
            </a:endParaRPr>
          </a:p>
        </p:txBody>
      </p:sp>
      <p:pic>
        <p:nvPicPr>
          <p:cNvPr id="16" name="图片 15">
            <a:extLst>
              <a:ext uri="{FF2B5EF4-FFF2-40B4-BE49-F238E27FC236}">
                <a16:creationId xmlns:a16="http://schemas.microsoft.com/office/drawing/2014/main" id="{A44F6394-277B-43E2-BC33-4D3AEBDB40F1}"/>
              </a:ext>
            </a:extLst>
          </p:cNvPr>
          <p:cNvPicPr>
            <a:picLocks noChangeAspect="1"/>
          </p:cNvPicPr>
          <p:nvPr/>
        </p:nvPicPr>
        <p:blipFill>
          <a:blip r:embed="rId4"/>
          <a:stretch>
            <a:fillRect/>
          </a:stretch>
        </p:blipFill>
        <p:spPr>
          <a:xfrm>
            <a:off x="190435" y="4092733"/>
            <a:ext cx="7150127" cy="19105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62368" y="571500"/>
            <a:ext cx="1175385" cy="368300"/>
          </a:xfrm>
          <a:prstGeom prst="rect">
            <a:avLst/>
          </a:prstGeom>
          <a:noFill/>
        </p:spPr>
        <p:txBody>
          <a:bodyPr wrap="none" rtlCol="0">
            <a:spAutoFit/>
          </a:bodyPr>
          <a:lstStyle/>
          <a:p>
            <a:r>
              <a:rPr lang="en-US" altLang="zh-CN" b="1" dirty="0">
                <a:solidFill>
                  <a:srgbClr val="EFCA81"/>
                </a:solidFill>
              </a:rPr>
              <a:t>Evaluation</a:t>
            </a:r>
          </a:p>
        </p:txBody>
      </p:sp>
      <p:pic>
        <p:nvPicPr>
          <p:cNvPr id="8" name="图片 7">
            <a:extLst>
              <a:ext uri="{FF2B5EF4-FFF2-40B4-BE49-F238E27FC236}">
                <a16:creationId xmlns:a16="http://schemas.microsoft.com/office/drawing/2014/main" id="{B1EE2B4B-B762-4F75-9A13-65EE936C3350}"/>
              </a:ext>
            </a:extLst>
          </p:cNvPr>
          <p:cNvPicPr>
            <a:picLocks noChangeAspect="1"/>
          </p:cNvPicPr>
          <p:nvPr/>
        </p:nvPicPr>
        <p:blipFill>
          <a:blip r:embed="rId3"/>
          <a:stretch>
            <a:fillRect/>
          </a:stretch>
        </p:blipFill>
        <p:spPr>
          <a:xfrm>
            <a:off x="1112783" y="3955929"/>
            <a:ext cx="3622004" cy="2484627"/>
          </a:xfrm>
          <a:prstGeom prst="rect">
            <a:avLst/>
          </a:prstGeom>
        </p:spPr>
      </p:pic>
      <p:pic>
        <p:nvPicPr>
          <p:cNvPr id="10" name="图片 9">
            <a:extLst>
              <a:ext uri="{FF2B5EF4-FFF2-40B4-BE49-F238E27FC236}">
                <a16:creationId xmlns:a16="http://schemas.microsoft.com/office/drawing/2014/main" id="{8F82271A-DA23-4702-AF9D-CD521B22F393}"/>
              </a:ext>
            </a:extLst>
          </p:cNvPr>
          <p:cNvPicPr>
            <a:picLocks noChangeAspect="1"/>
          </p:cNvPicPr>
          <p:nvPr/>
        </p:nvPicPr>
        <p:blipFill>
          <a:blip r:embed="rId4"/>
          <a:stretch>
            <a:fillRect/>
          </a:stretch>
        </p:blipFill>
        <p:spPr>
          <a:xfrm>
            <a:off x="1040814" y="1192697"/>
            <a:ext cx="3775757" cy="2547926"/>
          </a:xfrm>
          <a:prstGeom prst="rect">
            <a:avLst/>
          </a:prstGeom>
        </p:spPr>
      </p:pic>
      <p:pic>
        <p:nvPicPr>
          <p:cNvPr id="15" name="图片 14">
            <a:extLst>
              <a:ext uri="{FF2B5EF4-FFF2-40B4-BE49-F238E27FC236}">
                <a16:creationId xmlns:a16="http://schemas.microsoft.com/office/drawing/2014/main" id="{91DACF8E-90A9-4BC1-8CA4-C77EE6BCBFE8}"/>
              </a:ext>
            </a:extLst>
          </p:cNvPr>
          <p:cNvPicPr>
            <a:picLocks noChangeAspect="1"/>
          </p:cNvPicPr>
          <p:nvPr/>
        </p:nvPicPr>
        <p:blipFill>
          <a:blip r:embed="rId5"/>
          <a:stretch>
            <a:fillRect/>
          </a:stretch>
        </p:blipFill>
        <p:spPr>
          <a:xfrm>
            <a:off x="6096000" y="1028065"/>
            <a:ext cx="3720772" cy="5295217"/>
          </a:xfrm>
          <a:prstGeom prst="rect">
            <a:avLst/>
          </a:prstGeom>
        </p:spPr>
      </p:pic>
    </p:spTree>
    <p:extLst>
      <p:ext uri="{BB962C8B-B14F-4D97-AF65-F5344CB8AC3E}">
        <p14:creationId xmlns:p14="http://schemas.microsoft.com/office/powerpoint/2010/main" val="83046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162368" y="571500"/>
            <a:ext cx="1175385" cy="368300"/>
          </a:xfrm>
          <a:prstGeom prst="rect">
            <a:avLst/>
          </a:prstGeom>
          <a:noFill/>
        </p:spPr>
        <p:txBody>
          <a:bodyPr wrap="none" rtlCol="0">
            <a:spAutoFit/>
          </a:bodyPr>
          <a:lstStyle/>
          <a:p>
            <a:r>
              <a:rPr lang="en-US" altLang="zh-CN" b="1" dirty="0">
                <a:solidFill>
                  <a:srgbClr val="EFCA81"/>
                </a:solidFill>
              </a:rPr>
              <a:t>Evaluation</a:t>
            </a:r>
          </a:p>
        </p:txBody>
      </p:sp>
      <p:pic>
        <p:nvPicPr>
          <p:cNvPr id="4" name="图片 3">
            <a:extLst>
              <a:ext uri="{FF2B5EF4-FFF2-40B4-BE49-F238E27FC236}">
                <a16:creationId xmlns:a16="http://schemas.microsoft.com/office/drawing/2014/main" id="{2ED70ABC-F91B-417A-AD0D-60AE0429FF9E}"/>
              </a:ext>
            </a:extLst>
          </p:cNvPr>
          <p:cNvPicPr>
            <a:picLocks noChangeAspect="1"/>
          </p:cNvPicPr>
          <p:nvPr/>
        </p:nvPicPr>
        <p:blipFill>
          <a:blip r:embed="rId3"/>
          <a:stretch>
            <a:fillRect/>
          </a:stretch>
        </p:blipFill>
        <p:spPr>
          <a:xfrm>
            <a:off x="1275715" y="2162394"/>
            <a:ext cx="3767431" cy="2628267"/>
          </a:xfrm>
          <a:prstGeom prst="rect">
            <a:avLst/>
          </a:prstGeom>
        </p:spPr>
      </p:pic>
      <p:pic>
        <p:nvPicPr>
          <p:cNvPr id="9" name="图片 8">
            <a:extLst>
              <a:ext uri="{FF2B5EF4-FFF2-40B4-BE49-F238E27FC236}">
                <a16:creationId xmlns:a16="http://schemas.microsoft.com/office/drawing/2014/main" id="{EE044791-CA87-4E15-BF24-9AA046A97762}"/>
              </a:ext>
            </a:extLst>
          </p:cNvPr>
          <p:cNvPicPr>
            <a:picLocks noChangeAspect="1"/>
          </p:cNvPicPr>
          <p:nvPr/>
        </p:nvPicPr>
        <p:blipFill>
          <a:blip r:embed="rId4"/>
          <a:stretch>
            <a:fillRect/>
          </a:stretch>
        </p:blipFill>
        <p:spPr>
          <a:xfrm>
            <a:off x="6208559" y="962206"/>
            <a:ext cx="4167894" cy="4933587"/>
          </a:xfrm>
          <a:prstGeom prst="rect">
            <a:avLst/>
          </a:prstGeom>
        </p:spPr>
      </p:pic>
    </p:spTree>
    <p:extLst>
      <p:ext uri="{BB962C8B-B14F-4D97-AF65-F5344CB8AC3E}">
        <p14:creationId xmlns:p14="http://schemas.microsoft.com/office/powerpoint/2010/main" val="278489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4542" y="571500"/>
            <a:ext cx="2680029" cy="369332"/>
          </a:xfrm>
          <a:prstGeom prst="rect">
            <a:avLst/>
          </a:prstGeom>
          <a:noFill/>
        </p:spPr>
        <p:txBody>
          <a:bodyPr wrap="none" rtlCol="0">
            <a:spAutoFit/>
          </a:bodyPr>
          <a:lstStyle/>
          <a:p>
            <a:r>
              <a:rPr lang="en-US" altLang="zh-CN" b="1" dirty="0">
                <a:solidFill>
                  <a:srgbClr val="EFCA81"/>
                </a:solidFill>
              </a:rPr>
              <a:t>Limitations and Directions</a:t>
            </a:r>
          </a:p>
        </p:txBody>
      </p:sp>
      <p:sp>
        <p:nvSpPr>
          <p:cNvPr id="12" name="文本框 11">
            <a:extLst>
              <a:ext uri="{FF2B5EF4-FFF2-40B4-BE49-F238E27FC236}">
                <a16:creationId xmlns:a16="http://schemas.microsoft.com/office/drawing/2014/main" id="{FAC77090-84A1-41A2-9122-40EA1141B100}"/>
              </a:ext>
            </a:extLst>
          </p:cNvPr>
          <p:cNvSpPr txBox="1"/>
          <p:nvPr/>
        </p:nvSpPr>
        <p:spPr>
          <a:xfrm>
            <a:off x="1140377" y="1768824"/>
            <a:ext cx="9733032" cy="1200329"/>
          </a:xfrm>
          <a:prstGeom prst="rect">
            <a:avLst/>
          </a:prstGeom>
          <a:noFill/>
        </p:spPr>
        <p:txBody>
          <a:bodyPr wrap="square" rtlCol="0" anchor="t">
            <a:spAutoFit/>
          </a:bodyPr>
          <a:lstStyle/>
          <a:p>
            <a:r>
              <a:rPr lang="en-US" altLang="zh-CN" dirty="0">
                <a:solidFill>
                  <a:srgbClr val="000000"/>
                </a:solidFill>
                <a:latin typeface="+mn-ea"/>
              </a:rPr>
              <a:t>• The region must be hot in order to benefit from acceleration. </a:t>
            </a:r>
          </a:p>
          <a:p>
            <a:r>
              <a:rPr lang="en-US" altLang="zh-CN" dirty="0">
                <a:solidFill>
                  <a:srgbClr val="000000"/>
                </a:solidFill>
                <a:latin typeface="+mn-ea"/>
              </a:rPr>
              <a:t>• The region must be approximable. the program must incorporate application-level tolerance of imprecision in the results of the candidate region. </a:t>
            </a:r>
          </a:p>
          <a:p>
            <a:r>
              <a:rPr lang="en-US" altLang="zh-CN" dirty="0">
                <a:solidFill>
                  <a:srgbClr val="000000"/>
                </a:solidFill>
                <a:latin typeface="+mn-ea"/>
              </a:rPr>
              <a:t>• The region must have a bounded number of statically identifiable inputs and outputs.</a:t>
            </a:r>
            <a:endParaRPr lang="zh-CN" altLang="en-US" dirty="0">
              <a:solidFill>
                <a:srgbClr val="000000"/>
              </a:solidFill>
              <a:latin typeface="+mn-ea"/>
            </a:endParaRPr>
          </a:p>
        </p:txBody>
      </p:sp>
      <p:sp>
        <p:nvSpPr>
          <p:cNvPr id="13" name="文本框 12">
            <a:extLst>
              <a:ext uri="{FF2B5EF4-FFF2-40B4-BE49-F238E27FC236}">
                <a16:creationId xmlns:a16="http://schemas.microsoft.com/office/drawing/2014/main" id="{D5BA9EF6-BFC1-4065-B4E5-16FBA0933440}"/>
              </a:ext>
            </a:extLst>
          </p:cNvPr>
          <p:cNvSpPr txBox="1"/>
          <p:nvPr/>
        </p:nvSpPr>
        <p:spPr>
          <a:xfrm>
            <a:off x="1140377" y="3286138"/>
            <a:ext cx="9540875" cy="923330"/>
          </a:xfrm>
          <a:prstGeom prst="rect">
            <a:avLst/>
          </a:prstGeom>
          <a:noFill/>
        </p:spPr>
        <p:txBody>
          <a:bodyPr wrap="square">
            <a:spAutoFit/>
          </a:bodyPr>
          <a:lstStyle/>
          <a:p>
            <a:r>
              <a:rPr lang="en-US" altLang="zh-CN" dirty="0">
                <a:solidFill>
                  <a:srgbClr val="000000"/>
                </a:solidFill>
                <a:latin typeface="+mn-ea"/>
              </a:rPr>
              <a:t>The Parrot transformation requires programmers to:</a:t>
            </a:r>
          </a:p>
          <a:p>
            <a:pPr marL="342900" indent="-342900">
              <a:buAutoNum type="arabicParenBoth"/>
            </a:pPr>
            <a:r>
              <a:rPr lang="en-US" altLang="zh-CN" dirty="0">
                <a:solidFill>
                  <a:srgbClr val="000000"/>
                </a:solidFill>
                <a:latin typeface="+mn-ea"/>
              </a:rPr>
              <a:t>identify approximable code regions </a:t>
            </a:r>
          </a:p>
          <a:p>
            <a:pPr marL="342900" indent="-342900">
              <a:buAutoNum type="arabicParenBoth"/>
            </a:pPr>
            <a:r>
              <a:rPr lang="en-US" altLang="zh-CN" dirty="0">
                <a:solidFill>
                  <a:srgbClr val="000000"/>
                </a:solidFill>
                <a:latin typeface="+mn-ea"/>
              </a:rPr>
              <a:t>provide application inputs to be used for training data collection. </a:t>
            </a:r>
            <a:endParaRPr lang="zh-CN" altLang="en-US" dirty="0">
              <a:solidFill>
                <a:srgbClr val="000000"/>
              </a:solidFill>
              <a:latin typeface="+mn-ea"/>
            </a:endParaRPr>
          </a:p>
        </p:txBody>
      </p:sp>
      <p:sp>
        <p:nvSpPr>
          <p:cNvPr id="14" name="文本框 13">
            <a:extLst>
              <a:ext uri="{FF2B5EF4-FFF2-40B4-BE49-F238E27FC236}">
                <a16:creationId xmlns:a16="http://schemas.microsoft.com/office/drawing/2014/main" id="{B8C9176D-5203-4DF3-9B9C-74120BB03F77}"/>
              </a:ext>
            </a:extLst>
          </p:cNvPr>
          <p:cNvSpPr txBox="1"/>
          <p:nvPr/>
        </p:nvSpPr>
        <p:spPr>
          <a:xfrm>
            <a:off x="1140376" y="4894742"/>
            <a:ext cx="9733031" cy="1200329"/>
          </a:xfrm>
          <a:prstGeom prst="rect">
            <a:avLst/>
          </a:prstGeom>
          <a:noFill/>
        </p:spPr>
        <p:txBody>
          <a:bodyPr wrap="square">
            <a:spAutoFit/>
          </a:bodyPr>
          <a:lstStyle/>
          <a:p>
            <a:r>
              <a:rPr lang="en-US" altLang="zh-CN" dirty="0">
                <a:solidFill>
                  <a:srgbClr val="000000"/>
                </a:solidFill>
                <a:latin typeface="+mn-ea"/>
              </a:rPr>
              <a:t>As long as the frequency of low-quality results is low and the application can tolerate these infrequent large errors, approximation techniques like NPUs can be effective. For this reason, future research should explore mechanisms to mitigate the frequency of such low-quality results.</a:t>
            </a:r>
            <a:endParaRPr lang="zh-CN" altLang="en-US" dirty="0">
              <a:solidFill>
                <a:srgbClr val="000000"/>
              </a:solidFill>
              <a:latin typeface="+mn-ea"/>
            </a:endParaRPr>
          </a:p>
        </p:txBody>
      </p:sp>
      <p:sp>
        <p:nvSpPr>
          <p:cNvPr id="15" name="文本框 14">
            <a:extLst>
              <a:ext uri="{FF2B5EF4-FFF2-40B4-BE49-F238E27FC236}">
                <a16:creationId xmlns:a16="http://schemas.microsoft.com/office/drawing/2014/main" id="{488AB325-EAEF-4E0B-B5E9-6A84BE8654B9}"/>
              </a:ext>
            </a:extLst>
          </p:cNvPr>
          <p:cNvSpPr txBox="1"/>
          <p:nvPr/>
        </p:nvSpPr>
        <p:spPr>
          <a:xfrm>
            <a:off x="1140377" y="1396441"/>
            <a:ext cx="6105938" cy="461665"/>
          </a:xfrm>
          <a:prstGeom prst="rect">
            <a:avLst/>
          </a:prstGeom>
          <a:noFill/>
        </p:spPr>
        <p:txBody>
          <a:bodyPr wrap="square">
            <a:spAutoFit/>
          </a:bodyPr>
          <a:lstStyle/>
          <a:p>
            <a:r>
              <a:rPr lang="en-US" altLang="zh-CN" sz="2400" b="1" dirty="0">
                <a:solidFill>
                  <a:srgbClr val="000000"/>
                </a:solidFill>
                <a:latin typeface="NimbusRomNo9L-Medi"/>
              </a:rPr>
              <a:t>Applicability</a:t>
            </a:r>
            <a:r>
              <a:rPr lang="en-US" altLang="zh-CN" sz="1800" b="1" dirty="0">
                <a:solidFill>
                  <a:srgbClr val="000000"/>
                </a:solidFill>
                <a:effectLst/>
                <a:latin typeface="NimbusRomNo9L-Medi"/>
              </a:rPr>
              <a:t> </a:t>
            </a:r>
            <a:endParaRPr lang="zh-CN" altLang="en-US" sz="2400" dirty="0"/>
          </a:p>
        </p:txBody>
      </p:sp>
      <p:sp>
        <p:nvSpPr>
          <p:cNvPr id="16" name="文本框 15">
            <a:extLst>
              <a:ext uri="{FF2B5EF4-FFF2-40B4-BE49-F238E27FC236}">
                <a16:creationId xmlns:a16="http://schemas.microsoft.com/office/drawing/2014/main" id="{20F5C3C2-CE5B-4D43-8FA5-540DE02266B5}"/>
              </a:ext>
            </a:extLst>
          </p:cNvPr>
          <p:cNvSpPr txBox="1"/>
          <p:nvPr/>
        </p:nvSpPr>
        <p:spPr>
          <a:xfrm>
            <a:off x="1140377" y="2896813"/>
            <a:ext cx="6105938" cy="461665"/>
          </a:xfrm>
          <a:prstGeom prst="rect">
            <a:avLst/>
          </a:prstGeom>
          <a:noFill/>
        </p:spPr>
        <p:txBody>
          <a:bodyPr wrap="square">
            <a:spAutoFit/>
          </a:bodyPr>
          <a:lstStyle/>
          <a:p>
            <a:r>
              <a:rPr lang="en-US" altLang="zh-CN" sz="2400" b="1" dirty="0">
                <a:solidFill>
                  <a:srgbClr val="000000"/>
                </a:solidFill>
                <a:latin typeface="NimbusRomNo9L-Medi"/>
              </a:rPr>
              <a:t>Programmer effort</a:t>
            </a:r>
            <a:endParaRPr lang="zh-CN" altLang="en-US" sz="2400" b="1" dirty="0">
              <a:solidFill>
                <a:srgbClr val="000000"/>
              </a:solidFill>
              <a:latin typeface="NimbusRomNo9L-Medi"/>
            </a:endParaRPr>
          </a:p>
        </p:txBody>
      </p:sp>
      <p:sp>
        <p:nvSpPr>
          <p:cNvPr id="17" name="文本框 16">
            <a:extLst>
              <a:ext uri="{FF2B5EF4-FFF2-40B4-BE49-F238E27FC236}">
                <a16:creationId xmlns:a16="http://schemas.microsoft.com/office/drawing/2014/main" id="{353A8F4F-496C-4C40-B115-D721B5262195}"/>
              </a:ext>
            </a:extLst>
          </p:cNvPr>
          <p:cNvSpPr txBox="1"/>
          <p:nvPr/>
        </p:nvSpPr>
        <p:spPr>
          <a:xfrm>
            <a:off x="1140377" y="4380907"/>
            <a:ext cx="6105938" cy="461665"/>
          </a:xfrm>
          <a:prstGeom prst="rect">
            <a:avLst/>
          </a:prstGeom>
          <a:noFill/>
        </p:spPr>
        <p:txBody>
          <a:bodyPr wrap="square">
            <a:spAutoFit/>
          </a:bodyPr>
          <a:lstStyle/>
          <a:p>
            <a:r>
              <a:rPr lang="en-US" altLang="zh-CN" sz="2400" b="1" dirty="0">
                <a:solidFill>
                  <a:srgbClr val="000000"/>
                </a:solidFill>
                <a:latin typeface="NimbusRomNo9L-Medi"/>
              </a:rPr>
              <a:t>Quality and error control</a:t>
            </a:r>
            <a:endParaRPr lang="zh-CN" altLang="en-US" sz="2400" b="1" dirty="0">
              <a:solidFill>
                <a:srgbClr val="000000"/>
              </a:solidFill>
              <a:latin typeface="NimbusRomNo9L-Medi"/>
            </a:endParaRPr>
          </a:p>
        </p:txBody>
      </p:sp>
    </p:spTree>
    <p:extLst>
      <p:ext uri="{BB962C8B-B14F-4D97-AF65-F5344CB8AC3E}">
        <p14:creationId xmlns:p14="http://schemas.microsoft.com/office/powerpoint/2010/main" val="127718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200025" y="-116114"/>
            <a:ext cx="12896850" cy="6974114"/>
          </a:xfrm>
          <a:prstGeom prst="rect">
            <a:avLst/>
          </a:prstGeom>
          <a:blipFill dpi="0" rotWithShape="1">
            <a:blip r:embed="rId2">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矩形 38"/>
          <p:cNvSpPr/>
          <p:nvPr/>
        </p:nvSpPr>
        <p:spPr>
          <a:xfrm>
            <a:off x="998537" y="736600"/>
            <a:ext cx="10194925" cy="5105400"/>
          </a:xfrm>
          <a:prstGeom prst="rect">
            <a:avLst/>
          </a:prstGeom>
          <a:noFill/>
          <a:ln w="98425">
            <a:solidFill>
              <a:srgbClr val="2846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09167" y="1394296"/>
            <a:ext cx="13168539" cy="3901604"/>
          </a:xfrm>
          <a:prstGeom prst="rect">
            <a:avLst/>
          </a:prstGeom>
          <a:solidFill>
            <a:srgbClr val="2846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p:cNvSpPr/>
          <p:nvPr/>
        </p:nvSpPr>
        <p:spPr>
          <a:xfrm>
            <a:off x="5217757" y="210207"/>
            <a:ext cx="1656009" cy="1022090"/>
          </a:xfrm>
          <a:prstGeom prst="rect">
            <a:avLst/>
          </a:prstGeom>
          <a:solidFill>
            <a:schemeClr val="bg1"/>
          </a:solidFill>
          <a:ln w="952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3113604" y="1477038"/>
            <a:ext cx="4270347" cy="3430675"/>
            <a:chOff x="2668434" y="2913215"/>
            <a:chExt cx="207208" cy="166465"/>
          </a:xfrm>
        </p:grpSpPr>
        <p:sp>
          <p:nvSpPr>
            <p:cNvPr id="43" name="矩形 42"/>
            <p:cNvSpPr/>
            <p:nvPr/>
          </p:nvSpPr>
          <p:spPr>
            <a:xfrm rot="8069924">
              <a:off x="2668434" y="2913215"/>
              <a:ext cx="166465" cy="166465"/>
            </a:xfrm>
            <a:prstGeom prst="rect">
              <a:avLst/>
            </a:prstGeom>
            <a:noFill/>
            <a:ln w="92075">
              <a:solidFill>
                <a:srgbClr val="EFCA81">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rot="8069924">
              <a:off x="2709177" y="2913215"/>
              <a:ext cx="166465" cy="166465"/>
            </a:xfrm>
            <a:prstGeom prst="rect">
              <a:avLst/>
            </a:prstGeom>
            <a:noFill/>
            <a:ln w="92075">
              <a:solidFill>
                <a:srgbClr val="EFCA81">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2910114" y="2534782"/>
            <a:ext cx="6371771" cy="923330"/>
          </a:xfrm>
          <a:prstGeom prst="rect">
            <a:avLst/>
          </a:prstGeom>
          <a:noFill/>
        </p:spPr>
        <p:txBody>
          <a:bodyPr wrap="square" rtlCol="0">
            <a:spAutoFit/>
          </a:bodyPr>
          <a:lstStyle/>
          <a:p>
            <a:pPr algn="ctr"/>
            <a:r>
              <a:rPr lang="zh-CN" altLang="en-US" sz="5400" dirty="0">
                <a:solidFill>
                  <a:srgbClr val="EFCA81"/>
                </a:solidFill>
                <a:latin typeface="交通标志专用字体" panose="02010800040101010101" pitchFamily="2" charset="-122"/>
                <a:ea typeface="交通标志专用字体" panose="02010800040101010101" pitchFamily="2" charset="-122"/>
              </a:rPr>
              <a:t>感谢您的聆听</a:t>
            </a:r>
          </a:p>
        </p:txBody>
      </p:sp>
      <p:sp>
        <p:nvSpPr>
          <p:cNvPr id="50" name="iconfont-11253-5327384"/>
          <p:cNvSpPr>
            <a:spLocks noChangeAspect="1"/>
          </p:cNvSpPr>
          <p:nvPr/>
        </p:nvSpPr>
        <p:spPr bwMode="auto">
          <a:xfrm>
            <a:off x="5508614" y="312852"/>
            <a:ext cx="1174772" cy="1035122"/>
          </a:xfrm>
          <a:custGeom>
            <a:avLst/>
            <a:gdLst>
              <a:gd name="T0" fmla="*/ 9997 w 9997"/>
              <a:gd name="T1" fmla="*/ 1668 h 6664"/>
              <a:gd name="T2" fmla="*/ 9902 w 9997"/>
              <a:gd name="T3" fmla="*/ 1803 h 6664"/>
              <a:gd name="T4" fmla="*/ 5041 w 9997"/>
              <a:gd name="T5" fmla="*/ 3331 h 6664"/>
              <a:gd name="T6" fmla="*/ 4997 w 9997"/>
              <a:gd name="T7" fmla="*/ 3336 h 6664"/>
              <a:gd name="T8" fmla="*/ 4953 w 9997"/>
              <a:gd name="T9" fmla="*/ 3331 h 6664"/>
              <a:gd name="T10" fmla="*/ 2123 w 9997"/>
              <a:gd name="T11" fmla="*/ 2436 h 6664"/>
              <a:gd name="T12" fmla="*/ 1816 w 9997"/>
              <a:gd name="T13" fmla="*/ 2919 h 6664"/>
              <a:gd name="T14" fmla="*/ 1668 w 9997"/>
              <a:gd name="T15" fmla="*/ 3694 h 6664"/>
              <a:gd name="T16" fmla="*/ 1941 w 9997"/>
              <a:gd name="T17" fmla="*/ 4167 h 6664"/>
              <a:gd name="T18" fmla="*/ 1690 w 9997"/>
              <a:gd name="T19" fmla="*/ 4631 h 6664"/>
              <a:gd name="T20" fmla="*/ 1941 w 9997"/>
              <a:gd name="T21" fmla="*/ 6509 h 6664"/>
              <a:gd name="T22" fmla="*/ 1906 w 9997"/>
              <a:gd name="T23" fmla="*/ 6617 h 6664"/>
              <a:gd name="T24" fmla="*/ 1802 w 9997"/>
              <a:gd name="T25" fmla="*/ 6664 h 6664"/>
              <a:gd name="T26" fmla="*/ 970 w 9997"/>
              <a:gd name="T27" fmla="*/ 6664 h 6664"/>
              <a:gd name="T28" fmla="*/ 866 w 9997"/>
              <a:gd name="T29" fmla="*/ 6617 h 6664"/>
              <a:gd name="T30" fmla="*/ 831 w 9997"/>
              <a:gd name="T31" fmla="*/ 6509 h 6664"/>
              <a:gd name="T32" fmla="*/ 1085 w 9997"/>
              <a:gd name="T33" fmla="*/ 4630 h 6664"/>
              <a:gd name="T34" fmla="*/ 833 w 9997"/>
              <a:gd name="T35" fmla="*/ 4167 h 6664"/>
              <a:gd name="T36" fmla="*/ 1116 w 9997"/>
              <a:gd name="T37" fmla="*/ 3685 h 6664"/>
              <a:gd name="T38" fmla="*/ 1542 w 9997"/>
              <a:gd name="T39" fmla="*/ 2253 h 6664"/>
              <a:gd name="T40" fmla="*/ 95 w 9997"/>
              <a:gd name="T41" fmla="*/ 1803 h 6664"/>
              <a:gd name="T42" fmla="*/ 0 w 9997"/>
              <a:gd name="T43" fmla="*/ 1668 h 6664"/>
              <a:gd name="T44" fmla="*/ 95 w 9997"/>
              <a:gd name="T45" fmla="*/ 1533 h 6664"/>
              <a:gd name="T46" fmla="*/ 4956 w 9997"/>
              <a:gd name="T47" fmla="*/ 5 h 6664"/>
              <a:gd name="T48" fmla="*/ 5000 w 9997"/>
              <a:gd name="T49" fmla="*/ 0 h 6664"/>
              <a:gd name="T50" fmla="*/ 5043 w 9997"/>
              <a:gd name="T51" fmla="*/ 5 h 6664"/>
              <a:gd name="T52" fmla="*/ 9902 w 9997"/>
              <a:gd name="T53" fmla="*/ 1533 h 6664"/>
              <a:gd name="T54" fmla="*/ 9997 w 9997"/>
              <a:gd name="T55" fmla="*/ 1668 h 6664"/>
              <a:gd name="T56" fmla="*/ 7697 w 9997"/>
              <a:gd name="T57" fmla="*/ 3074 h 6664"/>
              <a:gd name="T58" fmla="*/ 7776 w 9997"/>
              <a:gd name="T59" fmla="*/ 4446 h 6664"/>
              <a:gd name="T60" fmla="*/ 7420 w 9997"/>
              <a:gd name="T61" fmla="*/ 5002 h 6664"/>
              <a:gd name="T62" fmla="*/ 6399 w 9997"/>
              <a:gd name="T63" fmla="*/ 5408 h 6664"/>
              <a:gd name="T64" fmla="*/ 4998 w 9997"/>
              <a:gd name="T65" fmla="*/ 5558 h 6664"/>
              <a:gd name="T66" fmla="*/ 3597 w 9997"/>
              <a:gd name="T67" fmla="*/ 5408 h 6664"/>
              <a:gd name="T68" fmla="*/ 2577 w 9997"/>
              <a:gd name="T69" fmla="*/ 5002 h 6664"/>
              <a:gd name="T70" fmla="*/ 2221 w 9997"/>
              <a:gd name="T71" fmla="*/ 4446 h 6664"/>
              <a:gd name="T72" fmla="*/ 2299 w 9997"/>
              <a:gd name="T73" fmla="*/ 3074 h 6664"/>
              <a:gd name="T74" fmla="*/ 4791 w 9997"/>
              <a:gd name="T75" fmla="*/ 3861 h 6664"/>
              <a:gd name="T76" fmla="*/ 4999 w 9997"/>
              <a:gd name="T77" fmla="*/ 3891 h 6664"/>
              <a:gd name="T78" fmla="*/ 5208 w 9997"/>
              <a:gd name="T79" fmla="*/ 3861 h 6664"/>
              <a:gd name="T80" fmla="*/ 7697 w 9997"/>
              <a:gd name="T81" fmla="*/ 3074 h 6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997" h="6664">
                <a:moveTo>
                  <a:pt x="9997" y="1668"/>
                </a:moveTo>
                <a:cubicBezTo>
                  <a:pt x="9997" y="1734"/>
                  <a:pt x="9966" y="1779"/>
                  <a:pt x="9902" y="1803"/>
                </a:cubicBezTo>
                <a:lnTo>
                  <a:pt x="5041" y="3331"/>
                </a:lnTo>
                <a:cubicBezTo>
                  <a:pt x="5030" y="3334"/>
                  <a:pt x="5015" y="3336"/>
                  <a:pt x="4997" y="3336"/>
                </a:cubicBezTo>
                <a:cubicBezTo>
                  <a:pt x="4980" y="3336"/>
                  <a:pt x="4966" y="3334"/>
                  <a:pt x="4953" y="3331"/>
                </a:cubicBezTo>
                <a:lnTo>
                  <a:pt x="2123" y="2436"/>
                </a:lnTo>
                <a:cubicBezTo>
                  <a:pt x="2000" y="2534"/>
                  <a:pt x="1896" y="2696"/>
                  <a:pt x="1816" y="2919"/>
                </a:cubicBezTo>
                <a:cubicBezTo>
                  <a:pt x="1735" y="3143"/>
                  <a:pt x="1686" y="3402"/>
                  <a:pt x="1668" y="3694"/>
                </a:cubicBezTo>
                <a:cubicBezTo>
                  <a:pt x="1851" y="3798"/>
                  <a:pt x="1941" y="3957"/>
                  <a:pt x="1941" y="4167"/>
                </a:cubicBezTo>
                <a:cubicBezTo>
                  <a:pt x="1941" y="4367"/>
                  <a:pt x="1857" y="4522"/>
                  <a:pt x="1690" y="4631"/>
                </a:cubicBezTo>
                <a:lnTo>
                  <a:pt x="1941" y="6509"/>
                </a:lnTo>
                <a:cubicBezTo>
                  <a:pt x="1947" y="6549"/>
                  <a:pt x="1935" y="6586"/>
                  <a:pt x="1906" y="6617"/>
                </a:cubicBezTo>
                <a:cubicBezTo>
                  <a:pt x="1879" y="6648"/>
                  <a:pt x="1845" y="6664"/>
                  <a:pt x="1802" y="6664"/>
                </a:cubicBezTo>
                <a:lnTo>
                  <a:pt x="970" y="6664"/>
                </a:lnTo>
                <a:cubicBezTo>
                  <a:pt x="926" y="6664"/>
                  <a:pt x="891" y="6648"/>
                  <a:pt x="866" y="6617"/>
                </a:cubicBezTo>
                <a:cubicBezTo>
                  <a:pt x="837" y="6586"/>
                  <a:pt x="826" y="6549"/>
                  <a:pt x="831" y="6509"/>
                </a:cubicBezTo>
                <a:lnTo>
                  <a:pt x="1085" y="4630"/>
                </a:lnTo>
                <a:cubicBezTo>
                  <a:pt x="916" y="4521"/>
                  <a:pt x="833" y="4364"/>
                  <a:pt x="833" y="4167"/>
                </a:cubicBezTo>
                <a:cubicBezTo>
                  <a:pt x="833" y="3955"/>
                  <a:pt x="927" y="3794"/>
                  <a:pt x="1116" y="3685"/>
                </a:cubicBezTo>
                <a:cubicBezTo>
                  <a:pt x="1147" y="3085"/>
                  <a:pt x="1290" y="2609"/>
                  <a:pt x="1542" y="2253"/>
                </a:cubicBezTo>
                <a:lnTo>
                  <a:pt x="95" y="1803"/>
                </a:lnTo>
                <a:cubicBezTo>
                  <a:pt x="31" y="1779"/>
                  <a:pt x="0" y="1735"/>
                  <a:pt x="0" y="1668"/>
                </a:cubicBezTo>
                <a:cubicBezTo>
                  <a:pt x="0" y="1602"/>
                  <a:pt x="31" y="1557"/>
                  <a:pt x="95" y="1533"/>
                </a:cubicBezTo>
                <a:lnTo>
                  <a:pt x="4956" y="5"/>
                </a:lnTo>
                <a:cubicBezTo>
                  <a:pt x="4967" y="2"/>
                  <a:pt x="4982" y="0"/>
                  <a:pt x="5000" y="0"/>
                </a:cubicBezTo>
                <a:cubicBezTo>
                  <a:pt x="5017" y="0"/>
                  <a:pt x="5031" y="2"/>
                  <a:pt x="5043" y="5"/>
                </a:cubicBezTo>
                <a:lnTo>
                  <a:pt x="9902" y="1533"/>
                </a:lnTo>
                <a:cubicBezTo>
                  <a:pt x="9966" y="1557"/>
                  <a:pt x="9997" y="1602"/>
                  <a:pt x="9997" y="1668"/>
                </a:cubicBezTo>
                <a:close/>
                <a:moveTo>
                  <a:pt x="7697" y="3074"/>
                </a:moveTo>
                <a:lnTo>
                  <a:pt x="7776" y="4446"/>
                </a:lnTo>
                <a:cubicBezTo>
                  <a:pt x="7787" y="4646"/>
                  <a:pt x="7670" y="4830"/>
                  <a:pt x="7420" y="5002"/>
                </a:cubicBezTo>
                <a:cubicBezTo>
                  <a:pt x="7170" y="5172"/>
                  <a:pt x="6831" y="5307"/>
                  <a:pt x="6399" y="5408"/>
                </a:cubicBezTo>
                <a:cubicBezTo>
                  <a:pt x="5968" y="5508"/>
                  <a:pt x="5502" y="5558"/>
                  <a:pt x="4998" y="5558"/>
                </a:cubicBezTo>
                <a:cubicBezTo>
                  <a:pt x="4494" y="5558"/>
                  <a:pt x="4027" y="5508"/>
                  <a:pt x="3597" y="5408"/>
                </a:cubicBezTo>
                <a:cubicBezTo>
                  <a:pt x="3166" y="5308"/>
                  <a:pt x="2827" y="5174"/>
                  <a:pt x="2577" y="5002"/>
                </a:cubicBezTo>
                <a:cubicBezTo>
                  <a:pt x="2327" y="4832"/>
                  <a:pt x="2209" y="4646"/>
                  <a:pt x="2221" y="4446"/>
                </a:cubicBezTo>
                <a:lnTo>
                  <a:pt x="2299" y="3074"/>
                </a:lnTo>
                <a:lnTo>
                  <a:pt x="4791" y="3861"/>
                </a:lnTo>
                <a:cubicBezTo>
                  <a:pt x="4854" y="3882"/>
                  <a:pt x="4924" y="3891"/>
                  <a:pt x="4999" y="3891"/>
                </a:cubicBezTo>
                <a:cubicBezTo>
                  <a:pt x="5075" y="3891"/>
                  <a:pt x="5144" y="3882"/>
                  <a:pt x="5208" y="3861"/>
                </a:cubicBezTo>
                <a:lnTo>
                  <a:pt x="7697" y="3074"/>
                </a:lnTo>
                <a:close/>
              </a:path>
            </a:pathLst>
          </a:custGeom>
          <a:solidFill>
            <a:srgbClr val="28467C"/>
          </a:solidFill>
          <a:ln>
            <a:noFill/>
          </a:ln>
        </p:spPr>
      </p:sp>
      <p:sp>
        <p:nvSpPr>
          <p:cNvPr id="51" name="矩形 50"/>
          <p:cNvSpPr/>
          <p:nvPr/>
        </p:nvSpPr>
        <p:spPr>
          <a:xfrm>
            <a:off x="5353049" y="372206"/>
            <a:ext cx="1485901" cy="783101"/>
          </a:xfrm>
          <a:prstGeom prst="rect">
            <a:avLst/>
          </a:prstGeom>
          <a:noFill/>
          <a:ln w="952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1605303" y="3409096"/>
            <a:ext cx="8748487" cy="461665"/>
          </a:xfrm>
          <a:prstGeom prst="rect">
            <a:avLst/>
          </a:prstGeom>
          <a:noFill/>
        </p:spPr>
        <p:txBody>
          <a:bodyPr wrap="square" rtlCol="0">
            <a:spAutoFit/>
          </a:bodyPr>
          <a:lstStyle/>
          <a:p>
            <a:pPr algn="ctr"/>
            <a:r>
              <a:rPr lang="en-US" altLang="zh-CN" sz="2400" dirty="0">
                <a:solidFill>
                  <a:srgbClr val="EFCA81"/>
                </a:solidFill>
                <a:latin typeface="等线 Light" panose="02010600030101010101" pitchFamily="2" charset="-122"/>
                <a:ea typeface="等线 Light" panose="02010600030101010101" pitchFamily="2" charset="-122"/>
              </a:rPr>
              <a:t>T  H  A  N  K    Y  O  U</a:t>
            </a:r>
            <a:endParaRPr lang="zh-CN" altLang="en-US" sz="2400" dirty="0">
              <a:solidFill>
                <a:srgbClr val="EFCA81"/>
              </a:solidFill>
              <a:latin typeface="等线 Light" panose="02010600030101010101" pitchFamily="2" charset="-122"/>
              <a:ea typeface="等线 Light" panose="02010600030101010101" pitchFamily="2" charset="-122"/>
            </a:endParaRPr>
          </a:p>
        </p:txBody>
      </p:sp>
      <p:grpSp>
        <p:nvGrpSpPr>
          <p:cNvPr id="53" name="组合 52"/>
          <p:cNvGrpSpPr/>
          <p:nvPr/>
        </p:nvGrpSpPr>
        <p:grpSpPr>
          <a:xfrm>
            <a:off x="8501263" y="2955359"/>
            <a:ext cx="194687" cy="115253"/>
            <a:chOff x="2594446" y="2913215"/>
            <a:chExt cx="281196" cy="166465"/>
          </a:xfrm>
        </p:grpSpPr>
        <p:sp>
          <p:nvSpPr>
            <p:cNvPr id="54" name="矩形 53"/>
            <p:cNvSpPr/>
            <p:nvPr/>
          </p:nvSpPr>
          <p:spPr>
            <a:xfrm rot="8069924">
              <a:off x="2594446"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rot="8069924">
              <a:off x="2709177" y="2913215"/>
              <a:ext cx="166465" cy="166465"/>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11319449" y="1477037"/>
            <a:ext cx="4270347" cy="3430675"/>
            <a:chOff x="2668434" y="2913215"/>
            <a:chExt cx="207208" cy="166465"/>
          </a:xfrm>
        </p:grpSpPr>
        <p:sp>
          <p:nvSpPr>
            <p:cNvPr id="57" name="矩形 56"/>
            <p:cNvSpPr/>
            <p:nvPr/>
          </p:nvSpPr>
          <p:spPr>
            <a:xfrm rot="8069924">
              <a:off x="2668434" y="2913215"/>
              <a:ext cx="166465" cy="166465"/>
            </a:xfrm>
            <a:prstGeom prst="rect">
              <a:avLst/>
            </a:prstGeom>
            <a:noFill/>
            <a:ln w="92075">
              <a:solidFill>
                <a:srgbClr val="EFCA81">
                  <a:alpha val="1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rot="8069924">
              <a:off x="2709177" y="2913215"/>
              <a:ext cx="166465" cy="166465"/>
            </a:xfrm>
            <a:prstGeom prst="rect">
              <a:avLst/>
            </a:prstGeom>
            <a:noFill/>
            <a:ln w="92075">
              <a:solidFill>
                <a:srgbClr val="EFCA81">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3505340" y="2955359"/>
            <a:ext cx="194687" cy="115253"/>
            <a:chOff x="2594446" y="2913215"/>
            <a:chExt cx="281196" cy="166465"/>
          </a:xfrm>
        </p:grpSpPr>
        <p:sp>
          <p:nvSpPr>
            <p:cNvPr id="60" name="矩形 59"/>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矩形 163"/>
          <p:cNvSpPr/>
          <p:nvPr/>
        </p:nvSpPr>
        <p:spPr>
          <a:xfrm>
            <a:off x="0" y="0"/>
            <a:ext cx="12192000" cy="6858000"/>
          </a:xfrm>
          <a:prstGeom prst="rect">
            <a:avLst/>
          </a:prstGeom>
          <a:noFill/>
          <a:ln>
            <a:solidFill>
              <a:srgbClr val="2F52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2"/>
          <p:cNvSpPr/>
          <p:nvPr/>
        </p:nvSpPr>
        <p:spPr>
          <a:xfrm flipV="1">
            <a:off x="4684667" y="3762703"/>
            <a:ext cx="1699869" cy="1056932"/>
          </a:xfrm>
          <a:custGeom>
            <a:avLst/>
            <a:gdLst>
              <a:gd name="connsiteX0" fmla="*/ 0 w 3460063"/>
              <a:gd name="connsiteY0" fmla="*/ 1730032 h 3460063"/>
              <a:gd name="connsiteX1" fmla="*/ 1730032 w 3460063"/>
              <a:gd name="connsiteY1" fmla="*/ 0 h 3460063"/>
              <a:gd name="connsiteX2" fmla="*/ 3460064 w 3460063"/>
              <a:gd name="connsiteY2" fmla="*/ 1730032 h 3460063"/>
              <a:gd name="connsiteX3" fmla="*/ 1730032 w 3460063"/>
              <a:gd name="connsiteY3" fmla="*/ 3460064 h 3460063"/>
              <a:gd name="connsiteX4" fmla="*/ 0 w 3460063"/>
              <a:gd name="connsiteY4" fmla="*/ 1730032 h 3460063"/>
              <a:gd name="connsiteX0-1" fmla="*/ 0 w 3460064"/>
              <a:gd name="connsiteY0-2" fmla="*/ 1730032 h 1946286"/>
              <a:gd name="connsiteX1-3" fmla="*/ 1730032 w 3460064"/>
              <a:gd name="connsiteY1-4" fmla="*/ 0 h 1946286"/>
              <a:gd name="connsiteX2-5" fmla="*/ 3460064 w 3460064"/>
              <a:gd name="connsiteY2-6" fmla="*/ 1730032 h 1946286"/>
              <a:gd name="connsiteX3-7" fmla="*/ 0 w 3460064"/>
              <a:gd name="connsiteY3-8" fmla="*/ 1730032 h 1946286"/>
              <a:gd name="connsiteX0-9" fmla="*/ 3460064 w 3551504"/>
              <a:gd name="connsiteY0-10" fmla="*/ 1730032 h 1946286"/>
              <a:gd name="connsiteX1-11" fmla="*/ 0 w 3551504"/>
              <a:gd name="connsiteY1-12" fmla="*/ 1730032 h 1946286"/>
              <a:gd name="connsiteX2-13" fmla="*/ 1730032 w 3551504"/>
              <a:gd name="connsiteY2-14" fmla="*/ 0 h 1946286"/>
              <a:gd name="connsiteX3-15" fmla="*/ 3551504 w 3551504"/>
              <a:gd name="connsiteY3-16" fmla="*/ 1821472 h 1946286"/>
              <a:gd name="connsiteX0-17" fmla="*/ 622637 w 3595389"/>
              <a:gd name="connsiteY0-18" fmla="*/ 2320582 h 2407184"/>
              <a:gd name="connsiteX1-19" fmla="*/ 43885 w 3595389"/>
              <a:gd name="connsiteY1-20" fmla="*/ 1730032 h 2407184"/>
              <a:gd name="connsiteX2-21" fmla="*/ 1773917 w 3595389"/>
              <a:gd name="connsiteY2-22" fmla="*/ 0 h 2407184"/>
              <a:gd name="connsiteX3-23" fmla="*/ 3595389 w 3595389"/>
              <a:gd name="connsiteY3-24" fmla="*/ 1821472 h 2407184"/>
              <a:gd name="connsiteX0-25" fmla="*/ 0 w 3551504"/>
              <a:gd name="connsiteY0-26" fmla="*/ 1730032 h 1821472"/>
              <a:gd name="connsiteX1-27" fmla="*/ 1730032 w 3551504"/>
              <a:gd name="connsiteY1-28" fmla="*/ 0 h 1821472"/>
              <a:gd name="connsiteX2-29" fmla="*/ 3551504 w 3551504"/>
              <a:gd name="connsiteY2-30" fmla="*/ 1821472 h 1821472"/>
              <a:gd name="connsiteX0-31" fmla="*/ 0 w 1730032"/>
              <a:gd name="connsiteY0-32" fmla="*/ 1730032 h 1730032"/>
              <a:gd name="connsiteX1-33" fmla="*/ 1730032 w 1730032"/>
              <a:gd name="connsiteY1-34" fmla="*/ 0 h 1730032"/>
              <a:gd name="connsiteX0-35" fmla="*/ 0 w 1706219"/>
              <a:gd name="connsiteY0-36" fmla="*/ 1120432 h 1120432"/>
              <a:gd name="connsiteX1-37" fmla="*/ 1706219 w 1706219"/>
              <a:gd name="connsiteY1-38" fmla="*/ 0 h 1120432"/>
              <a:gd name="connsiteX0-39" fmla="*/ 0 w 1591919"/>
              <a:gd name="connsiteY0-40" fmla="*/ 1101382 h 1101382"/>
              <a:gd name="connsiteX1-41" fmla="*/ 1591919 w 1591919"/>
              <a:gd name="connsiteY1-42" fmla="*/ 0 h 1101382"/>
              <a:gd name="connsiteX0-43" fmla="*/ 0 w 1591919"/>
              <a:gd name="connsiteY0-44" fmla="*/ 1101382 h 1101382"/>
              <a:gd name="connsiteX1-45" fmla="*/ 1591919 w 1591919"/>
              <a:gd name="connsiteY1-46" fmla="*/ 0 h 1101382"/>
              <a:gd name="connsiteX0-47" fmla="*/ 0 w 1591919"/>
              <a:gd name="connsiteY0-48" fmla="*/ 1101382 h 1101382"/>
              <a:gd name="connsiteX1-49" fmla="*/ 1591919 w 1591919"/>
              <a:gd name="connsiteY1-50" fmla="*/ 0 h 1101382"/>
              <a:gd name="connsiteX0-51" fmla="*/ 0 w 1699869"/>
              <a:gd name="connsiteY0-52" fmla="*/ 1056932 h 1056932"/>
              <a:gd name="connsiteX1-53" fmla="*/ 1699869 w 1699869"/>
              <a:gd name="connsiteY1-54" fmla="*/ 0 h 1056932"/>
            </a:gdLst>
            <a:ahLst/>
            <a:cxnLst>
              <a:cxn ang="0">
                <a:pos x="connsiteX0-1" y="connsiteY0-2"/>
              </a:cxn>
              <a:cxn ang="0">
                <a:pos x="connsiteX1-3" y="connsiteY1-4"/>
              </a:cxn>
            </a:cxnLst>
            <a:rect l="l" t="t" r="r" b="b"/>
            <a:pathLst>
              <a:path w="1699869" h="1056932">
                <a:moveTo>
                  <a:pt x="0" y="1056932"/>
                </a:moveTo>
                <a:cubicBezTo>
                  <a:pt x="204580" y="562218"/>
                  <a:pt x="744399" y="0"/>
                  <a:pt x="1699869" y="0"/>
                </a:cubicBezTo>
              </a:path>
            </a:pathLst>
          </a:cu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2"/>
          <p:cNvSpPr/>
          <p:nvPr/>
        </p:nvSpPr>
        <p:spPr>
          <a:xfrm rot="21001643" flipV="1">
            <a:off x="4796735" y="3111057"/>
            <a:ext cx="1699869" cy="1056932"/>
          </a:xfrm>
          <a:custGeom>
            <a:avLst/>
            <a:gdLst>
              <a:gd name="connsiteX0" fmla="*/ 0 w 3460063"/>
              <a:gd name="connsiteY0" fmla="*/ 1730032 h 3460063"/>
              <a:gd name="connsiteX1" fmla="*/ 1730032 w 3460063"/>
              <a:gd name="connsiteY1" fmla="*/ 0 h 3460063"/>
              <a:gd name="connsiteX2" fmla="*/ 3460064 w 3460063"/>
              <a:gd name="connsiteY2" fmla="*/ 1730032 h 3460063"/>
              <a:gd name="connsiteX3" fmla="*/ 1730032 w 3460063"/>
              <a:gd name="connsiteY3" fmla="*/ 3460064 h 3460063"/>
              <a:gd name="connsiteX4" fmla="*/ 0 w 3460063"/>
              <a:gd name="connsiteY4" fmla="*/ 1730032 h 3460063"/>
              <a:gd name="connsiteX0-1" fmla="*/ 0 w 3460064"/>
              <a:gd name="connsiteY0-2" fmla="*/ 1730032 h 1946286"/>
              <a:gd name="connsiteX1-3" fmla="*/ 1730032 w 3460064"/>
              <a:gd name="connsiteY1-4" fmla="*/ 0 h 1946286"/>
              <a:gd name="connsiteX2-5" fmla="*/ 3460064 w 3460064"/>
              <a:gd name="connsiteY2-6" fmla="*/ 1730032 h 1946286"/>
              <a:gd name="connsiteX3-7" fmla="*/ 0 w 3460064"/>
              <a:gd name="connsiteY3-8" fmla="*/ 1730032 h 1946286"/>
              <a:gd name="connsiteX0-9" fmla="*/ 3460064 w 3551504"/>
              <a:gd name="connsiteY0-10" fmla="*/ 1730032 h 1946286"/>
              <a:gd name="connsiteX1-11" fmla="*/ 0 w 3551504"/>
              <a:gd name="connsiteY1-12" fmla="*/ 1730032 h 1946286"/>
              <a:gd name="connsiteX2-13" fmla="*/ 1730032 w 3551504"/>
              <a:gd name="connsiteY2-14" fmla="*/ 0 h 1946286"/>
              <a:gd name="connsiteX3-15" fmla="*/ 3551504 w 3551504"/>
              <a:gd name="connsiteY3-16" fmla="*/ 1821472 h 1946286"/>
              <a:gd name="connsiteX0-17" fmla="*/ 622637 w 3595389"/>
              <a:gd name="connsiteY0-18" fmla="*/ 2320582 h 2407184"/>
              <a:gd name="connsiteX1-19" fmla="*/ 43885 w 3595389"/>
              <a:gd name="connsiteY1-20" fmla="*/ 1730032 h 2407184"/>
              <a:gd name="connsiteX2-21" fmla="*/ 1773917 w 3595389"/>
              <a:gd name="connsiteY2-22" fmla="*/ 0 h 2407184"/>
              <a:gd name="connsiteX3-23" fmla="*/ 3595389 w 3595389"/>
              <a:gd name="connsiteY3-24" fmla="*/ 1821472 h 2407184"/>
              <a:gd name="connsiteX0-25" fmla="*/ 0 w 3551504"/>
              <a:gd name="connsiteY0-26" fmla="*/ 1730032 h 1821472"/>
              <a:gd name="connsiteX1-27" fmla="*/ 1730032 w 3551504"/>
              <a:gd name="connsiteY1-28" fmla="*/ 0 h 1821472"/>
              <a:gd name="connsiteX2-29" fmla="*/ 3551504 w 3551504"/>
              <a:gd name="connsiteY2-30" fmla="*/ 1821472 h 1821472"/>
              <a:gd name="connsiteX0-31" fmla="*/ 0 w 1730032"/>
              <a:gd name="connsiteY0-32" fmla="*/ 1730032 h 1730032"/>
              <a:gd name="connsiteX1-33" fmla="*/ 1730032 w 1730032"/>
              <a:gd name="connsiteY1-34" fmla="*/ 0 h 1730032"/>
              <a:gd name="connsiteX0-35" fmla="*/ 0 w 1706219"/>
              <a:gd name="connsiteY0-36" fmla="*/ 1120432 h 1120432"/>
              <a:gd name="connsiteX1-37" fmla="*/ 1706219 w 1706219"/>
              <a:gd name="connsiteY1-38" fmla="*/ 0 h 1120432"/>
              <a:gd name="connsiteX0-39" fmla="*/ 0 w 1591919"/>
              <a:gd name="connsiteY0-40" fmla="*/ 1101382 h 1101382"/>
              <a:gd name="connsiteX1-41" fmla="*/ 1591919 w 1591919"/>
              <a:gd name="connsiteY1-42" fmla="*/ 0 h 1101382"/>
              <a:gd name="connsiteX0-43" fmla="*/ 0 w 1591919"/>
              <a:gd name="connsiteY0-44" fmla="*/ 1101382 h 1101382"/>
              <a:gd name="connsiteX1-45" fmla="*/ 1591919 w 1591919"/>
              <a:gd name="connsiteY1-46" fmla="*/ 0 h 1101382"/>
              <a:gd name="connsiteX0-47" fmla="*/ 0 w 1591919"/>
              <a:gd name="connsiteY0-48" fmla="*/ 1101382 h 1101382"/>
              <a:gd name="connsiteX1-49" fmla="*/ 1591919 w 1591919"/>
              <a:gd name="connsiteY1-50" fmla="*/ 0 h 1101382"/>
              <a:gd name="connsiteX0-51" fmla="*/ 0 w 1699869"/>
              <a:gd name="connsiteY0-52" fmla="*/ 1056932 h 1056932"/>
              <a:gd name="connsiteX1-53" fmla="*/ 1699869 w 1699869"/>
              <a:gd name="connsiteY1-54" fmla="*/ 0 h 1056932"/>
            </a:gdLst>
            <a:ahLst/>
            <a:cxnLst>
              <a:cxn ang="0">
                <a:pos x="connsiteX0-1" y="connsiteY0-2"/>
              </a:cxn>
              <a:cxn ang="0">
                <a:pos x="connsiteX1-3" y="connsiteY1-4"/>
              </a:cxn>
            </a:cxnLst>
            <a:rect l="l" t="t" r="r" b="b"/>
            <a:pathLst>
              <a:path w="1699869" h="1056932">
                <a:moveTo>
                  <a:pt x="0" y="1056932"/>
                </a:moveTo>
                <a:cubicBezTo>
                  <a:pt x="204580" y="562218"/>
                  <a:pt x="744399" y="0"/>
                  <a:pt x="1699869" y="0"/>
                </a:cubicBezTo>
              </a:path>
            </a:pathLst>
          </a:cu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2"/>
          <p:cNvSpPr/>
          <p:nvPr/>
        </p:nvSpPr>
        <p:spPr>
          <a:xfrm rot="1151996">
            <a:off x="4936668" y="2847264"/>
            <a:ext cx="1699869" cy="1056932"/>
          </a:xfrm>
          <a:custGeom>
            <a:avLst/>
            <a:gdLst>
              <a:gd name="connsiteX0" fmla="*/ 0 w 3460063"/>
              <a:gd name="connsiteY0" fmla="*/ 1730032 h 3460063"/>
              <a:gd name="connsiteX1" fmla="*/ 1730032 w 3460063"/>
              <a:gd name="connsiteY1" fmla="*/ 0 h 3460063"/>
              <a:gd name="connsiteX2" fmla="*/ 3460064 w 3460063"/>
              <a:gd name="connsiteY2" fmla="*/ 1730032 h 3460063"/>
              <a:gd name="connsiteX3" fmla="*/ 1730032 w 3460063"/>
              <a:gd name="connsiteY3" fmla="*/ 3460064 h 3460063"/>
              <a:gd name="connsiteX4" fmla="*/ 0 w 3460063"/>
              <a:gd name="connsiteY4" fmla="*/ 1730032 h 3460063"/>
              <a:gd name="connsiteX0-1" fmla="*/ 0 w 3460064"/>
              <a:gd name="connsiteY0-2" fmla="*/ 1730032 h 1946286"/>
              <a:gd name="connsiteX1-3" fmla="*/ 1730032 w 3460064"/>
              <a:gd name="connsiteY1-4" fmla="*/ 0 h 1946286"/>
              <a:gd name="connsiteX2-5" fmla="*/ 3460064 w 3460064"/>
              <a:gd name="connsiteY2-6" fmla="*/ 1730032 h 1946286"/>
              <a:gd name="connsiteX3-7" fmla="*/ 0 w 3460064"/>
              <a:gd name="connsiteY3-8" fmla="*/ 1730032 h 1946286"/>
              <a:gd name="connsiteX0-9" fmla="*/ 3460064 w 3551504"/>
              <a:gd name="connsiteY0-10" fmla="*/ 1730032 h 1946286"/>
              <a:gd name="connsiteX1-11" fmla="*/ 0 w 3551504"/>
              <a:gd name="connsiteY1-12" fmla="*/ 1730032 h 1946286"/>
              <a:gd name="connsiteX2-13" fmla="*/ 1730032 w 3551504"/>
              <a:gd name="connsiteY2-14" fmla="*/ 0 h 1946286"/>
              <a:gd name="connsiteX3-15" fmla="*/ 3551504 w 3551504"/>
              <a:gd name="connsiteY3-16" fmla="*/ 1821472 h 1946286"/>
              <a:gd name="connsiteX0-17" fmla="*/ 622637 w 3595389"/>
              <a:gd name="connsiteY0-18" fmla="*/ 2320582 h 2407184"/>
              <a:gd name="connsiteX1-19" fmla="*/ 43885 w 3595389"/>
              <a:gd name="connsiteY1-20" fmla="*/ 1730032 h 2407184"/>
              <a:gd name="connsiteX2-21" fmla="*/ 1773917 w 3595389"/>
              <a:gd name="connsiteY2-22" fmla="*/ 0 h 2407184"/>
              <a:gd name="connsiteX3-23" fmla="*/ 3595389 w 3595389"/>
              <a:gd name="connsiteY3-24" fmla="*/ 1821472 h 2407184"/>
              <a:gd name="connsiteX0-25" fmla="*/ 0 w 3551504"/>
              <a:gd name="connsiteY0-26" fmla="*/ 1730032 h 1821472"/>
              <a:gd name="connsiteX1-27" fmla="*/ 1730032 w 3551504"/>
              <a:gd name="connsiteY1-28" fmla="*/ 0 h 1821472"/>
              <a:gd name="connsiteX2-29" fmla="*/ 3551504 w 3551504"/>
              <a:gd name="connsiteY2-30" fmla="*/ 1821472 h 1821472"/>
              <a:gd name="connsiteX0-31" fmla="*/ 0 w 1730032"/>
              <a:gd name="connsiteY0-32" fmla="*/ 1730032 h 1730032"/>
              <a:gd name="connsiteX1-33" fmla="*/ 1730032 w 1730032"/>
              <a:gd name="connsiteY1-34" fmla="*/ 0 h 1730032"/>
              <a:gd name="connsiteX0-35" fmla="*/ 0 w 1706219"/>
              <a:gd name="connsiteY0-36" fmla="*/ 1120432 h 1120432"/>
              <a:gd name="connsiteX1-37" fmla="*/ 1706219 w 1706219"/>
              <a:gd name="connsiteY1-38" fmla="*/ 0 h 1120432"/>
              <a:gd name="connsiteX0-39" fmla="*/ 0 w 1591919"/>
              <a:gd name="connsiteY0-40" fmla="*/ 1101382 h 1101382"/>
              <a:gd name="connsiteX1-41" fmla="*/ 1591919 w 1591919"/>
              <a:gd name="connsiteY1-42" fmla="*/ 0 h 1101382"/>
              <a:gd name="connsiteX0-43" fmla="*/ 0 w 1591919"/>
              <a:gd name="connsiteY0-44" fmla="*/ 1101382 h 1101382"/>
              <a:gd name="connsiteX1-45" fmla="*/ 1591919 w 1591919"/>
              <a:gd name="connsiteY1-46" fmla="*/ 0 h 1101382"/>
              <a:gd name="connsiteX0-47" fmla="*/ 0 w 1591919"/>
              <a:gd name="connsiteY0-48" fmla="*/ 1101382 h 1101382"/>
              <a:gd name="connsiteX1-49" fmla="*/ 1591919 w 1591919"/>
              <a:gd name="connsiteY1-50" fmla="*/ 0 h 1101382"/>
              <a:gd name="connsiteX0-51" fmla="*/ 0 w 1699869"/>
              <a:gd name="connsiteY0-52" fmla="*/ 1056932 h 1056932"/>
              <a:gd name="connsiteX1-53" fmla="*/ 1699869 w 1699869"/>
              <a:gd name="connsiteY1-54" fmla="*/ 0 h 1056932"/>
            </a:gdLst>
            <a:ahLst/>
            <a:cxnLst>
              <a:cxn ang="0">
                <a:pos x="connsiteX0-1" y="connsiteY0-2"/>
              </a:cxn>
              <a:cxn ang="0">
                <a:pos x="connsiteX1-3" y="connsiteY1-4"/>
              </a:cxn>
            </a:cxnLst>
            <a:rect l="l" t="t" r="r" b="b"/>
            <a:pathLst>
              <a:path w="1699869" h="1056932">
                <a:moveTo>
                  <a:pt x="0" y="1056932"/>
                </a:moveTo>
                <a:cubicBezTo>
                  <a:pt x="204580" y="562218"/>
                  <a:pt x="744399" y="0"/>
                  <a:pt x="1699869" y="0"/>
                </a:cubicBezTo>
              </a:path>
            </a:pathLst>
          </a:cu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4718299" y="2168429"/>
            <a:ext cx="1699869" cy="1056932"/>
          </a:xfrm>
          <a:custGeom>
            <a:avLst/>
            <a:gdLst>
              <a:gd name="connsiteX0" fmla="*/ 0 w 3460063"/>
              <a:gd name="connsiteY0" fmla="*/ 1730032 h 3460063"/>
              <a:gd name="connsiteX1" fmla="*/ 1730032 w 3460063"/>
              <a:gd name="connsiteY1" fmla="*/ 0 h 3460063"/>
              <a:gd name="connsiteX2" fmla="*/ 3460064 w 3460063"/>
              <a:gd name="connsiteY2" fmla="*/ 1730032 h 3460063"/>
              <a:gd name="connsiteX3" fmla="*/ 1730032 w 3460063"/>
              <a:gd name="connsiteY3" fmla="*/ 3460064 h 3460063"/>
              <a:gd name="connsiteX4" fmla="*/ 0 w 3460063"/>
              <a:gd name="connsiteY4" fmla="*/ 1730032 h 3460063"/>
              <a:gd name="connsiteX0-1" fmla="*/ 0 w 3460064"/>
              <a:gd name="connsiteY0-2" fmla="*/ 1730032 h 1946286"/>
              <a:gd name="connsiteX1-3" fmla="*/ 1730032 w 3460064"/>
              <a:gd name="connsiteY1-4" fmla="*/ 0 h 1946286"/>
              <a:gd name="connsiteX2-5" fmla="*/ 3460064 w 3460064"/>
              <a:gd name="connsiteY2-6" fmla="*/ 1730032 h 1946286"/>
              <a:gd name="connsiteX3-7" fmla="*/ 0 w 3460064"/>
              <a:gd name="connsiteY3-8" fmla="*/ 1730032 h 1946286"/>
              <a:gd name="connsiteX0-9" fmla="*/ 3460064 w 3551504"/>
              <a:gd name="connsiteY0-10" fmla="*/ 1730032 h 1946286"/>
              <a:gd name="connsiteX1-11" fmla="*/ 0 w 3551504"/>
              <a:gd name="connsiteY1-12" fmla="*/ 1730032 h 1946286"/>
              <a:gd name="connsiteX2-13" fmla="*/ 1730032 w 3551504"/>
              <a:gd name="connsiteY2-14" fmla="*/ 0 h 1946286"/>
              <a:gd name="connsiteX3-15" fmla="*/ 3551504 w 3551504"/>
              <a:gd name="connsiteY3-16" fmla="*/ 1821472 h 1946286"/>
              <a:gd name="connsiteX0-17" fmla="*/ 622637 w 3595389"/>
              <a:gd name="connsiteY0-18" fmla="*/ 2320582 h 2407184"/>
              <a:gd name="connsiteX1-19" fmla="*/ 43885 w 3595389"/>
              <a:gd name="connsiteY1-20" fmla="*/ 1730032 h 2407184"/>
              <a:gd name="connsiteX2-21" fmla="*/ 1773917 w 3595389"/>
              <a:gd name="connsiteY2-22" fmla="*/ 0 h 2407184"/>
              <a:gd name="connsiteX3-23" fmla="*/ 3595389 w 3595389"/>
              <a:gd name="connsiteY3-24" fmla="*/ 1821472 h 2407184"/>
              <a:gd name="connsiteX0-25" fmla="*/ 0 w 3551504"/>
              <a:gd name="connsiteY0-26" fmla="*/ 1730032 h 1821472"/>
              <a:gd name="connsiteX1-27" fmla="*/ 1730032 w 3551504"/>
              <a:gd name="connsiteY1-28" fmla="*/ 0 h 1821472"/>
              <a:gd name="connsiteX2-29" fmla="*/ 3551504 w 3551504"/>
              <a:gd name="connsiteY2-30" fmla="*/ 1821472 h 1821472"/>
              <a:gd name="connsiteX0-31" fmla="*/ 0 w 1730032"/>
              <a:gd name="connsiteY0-32" fmla="*/ 1730032 h 1730032"/>
              <a:gd name="connsiteX1-33" fmla="*/ 1730032 w 1730032"/>
              <a:gd name="connsiteY1-34" fmla="*/ 0 h 1730032"/>
              <a:gd name="connsiteX0-35" fmla="*/ 0 w 1706219"/>
              <a:gd name="connsiteY0-36" fmla="*/ 1120432 h 1120432"/>
              <a:gd name="connsiteX1-37" fmla="*/ 1706219 w 1706219"/>
              <a:gd name="connsiteY1-38" fmla="*/ 0 h 1120432"/>
              <a:gd name="connsiteX0-39" fmla="*/ 0 w 1591919"/>
              <a:gd name="connsiteY0-40" fmla="*/ 1101382 h 1101382"/>
              <a:gd name="connsiteX1-41" fmla="*/ 1591919 w 1591919"/>
              <a:gd name="connsiteY1-42" fmla="*/ 0 h 1101382"/>
              <a:gd name="connsiteX0-43" fmla="*/ 0 w 1591919"/>
              <a:gd name="connsiteY0-44" fmla="*/ 1101382 h 1101382"/>
              <a:gd name="connsiteX1-45" fmla="*/ 1591919 w 1591919"/>
              <a:gd name="connsiteY1-46" fmla="*/ 0 h 1101382"/>
              <a:gd name="connsiteX0-47" fmla="*/ 0 w 1591919"/>
              <a:gd name="connsiteY0-48" fmla="*/ 1101382 h 1101382"/>
              <a:gd name="connsiteX1-49" fmla="*/ 1591919 w 1591919"/>
              <a:gd name="connsiteY1-50" fmla="*/ 0 h 1101382"/>
              <a:gd name="connsiteX0-51" fmla="*/ 0 w 1699869"/>
              <a:gd name="connsiteY0-52" fmla="*/ 1056932 h 1056932"/>
              <a:gd name="connsiteX1-53" fmla="*/ 1699869 w 1699869"/>
              <a:gd name="connsiteY1-54" fmla="*/ 0 h 1056932"/>
            </a:gdLst>
            <a:ahLst/>
            <a:cxnLst>
              <a:cxn ang="0">
                <a:pos x="connsiteX0-1" y="connsiteY0-2"/>
              </a:cxn>
              <a:cxn ang="0">
                <a:pos x="connsiteX1-3" y="connsiteY1-4"/>
              </a:cxn>
            </a:cxnLst>
            <a:rect l="l" t="t" r="r" b="b"/>
            <a:pathLst>
              <a:path w="1699869" h="1056932">
                <a:moveTo>
                  <a:pt x="0" y="1056932"/>
                </a:moveTo>
                <a:cubicBezTo>
                  <a:pt x="204580" y="562218"/>
                  <a:pt x="744399" y="0"/>
                  <a:pt x="1699869" y="0"/>
                </a:cubicBezTo>
              </a:path>
            </a:pathLst>
          </a:cu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nvSpPr>
        <p:spPr>
          <a:xfrm>
            <a:off x="4362418" y="3145092"/>
            <a:ext cx="625882" cy="625882"/>
          </a:xfrm>
          <a:prstGeom prst="ellipse">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clipboard_346831"/>
          <p:cNvSpPr>
            <a:spLocks noChangeAspect="1"/>
          </p:cNvSpPr>
          <p:nvPr userDrawn="1"/>
        </p:nvSpPr>
        <p:spPr bwMode="auto">
          <a:xfrm>
            <a:off x="4537011" y="3262009"/>
            <a:ext cx="276695" cy="345931"/>
          </a:xfrm>
          <a:custGeom>
            <a:avLst/>
            <a:gdLst>
              <a:gd name="connsiteX0" fmla="*/ 153054 w 484784"/>
              <a:gd name="connsiteY0" fmla="*/ 496166 h 606087"/>
              <a:gd name="connsiteX1" fmla="*/ 153054 w 484784"/>
              <a:gd name="connsiteY1" fmla="*/ 520881 h 606087"/>
              <a:gd name="connsiteX2" fmla="*/ 331826 w 484784"/>
              <a:gd name="connsiteY2" fmla="*/ 520881 h 606087"/>
              <a:gd name="connsiteX3" fmla="*/ 331826 w 484784"/>
              <a:gd name="connsiteY3" fmla="*/ 496166 h 606087"/>
              <a:gd name="connsiteX4" fmla="*/ 70411 w 484784"/>
              <a:gd name="connsiteY4" fmla="*/ 412691 h 606087"/>
              <a:gd name="connsiteX5" fmla="*/ 70411 w 484784"/>
              <a:gd name="connsiteY5" fmla="*/ 437407 h 606087"/>
              <a:gd name="connsiteX6" fmla="*/ 414373 w 484784"/>
              <a:gd name="connsiteY6" fmla="*/ 437407 h 606087"/>
              <a:gd name="connsiteX7" fmla="*/ 414373 w 484784"/>
              <a:gd name="connsiteY7" fmla="*/ 412691 h 606087"/>
              <a:gd name="connsiteX8" fmla="*/ 70411 w 484784"/>
              <a:gd name="connsiteY8" fmla="*/ 329217 h 606087"/>
              <a:gd name="connsiteX9" fmla="*/ 70411 w 484784"/>
              <a:gd name="connsiteY9" fmla="*/ 353932 h 606087"/>
              <a:gd name="connsiteX10" fmla="*/ 414373 w 484784"/>
              <a:gd name="connsiteY10" fmla="*/ 353932 h 606087"/>
              <a:gd name="connsiteX11" fmla="*/ 414373 w 484784"/>
              <a:gd name="connsiteY11" fmla="*/ 329217 h 606087"/>
              <a:gd name="connsiteX12" fmla="*/ 70411 w 484784"/>
              <a:gd name="connsiteY12" fmla="*/ 245742 h 606087"/>
              <a:gd name="connsiteX13" fmla="*/ 70411 w 484784"/>
              <a:gd name="connsiteY13" fmla="*/ 270458 h 606087"/>
              <a:gd name="connsiteX14" fmla="*/ 414373 w 484784"/>
              <a:gd name="connsiteY14" fmla="*/ 270458 h 606087"/>
              <a:gd name="connsiteX15" fmla="*/ 414373 w 484784"/>
              <a:gd name="connsiteY15" fmla="*/ 245742 h 606087"/>
              <a:gd name="connsiteX16" fmla="*/ 0 w 484784"/>
              <a:gd name="connsiteY16" fmla="*/ 95334 h 606087"/>
              <a:gd name="connsiteX17" fmla="*/ 89193 w 484784"/>
              <a:gd name="connsiteY17" fmla="*/ 95334 h 606087"/>
              <a:gd name="connsiteX18" fmla="*/ 89193 w 484784"/>
              <a:gd name="connsiteY18" fmla="*/ 183521 h 606087"/>
              <a:gd name="connsiteX19" fmla="*/ 395783 w 484784"/>
              <a:gd name="connsiteY19" fmla="*/ 183521 h 606087"/>
              <a:gd name="connsiteX20" fmla="*/ 395783 w 484784"/>
              <a:gd name="connsiteY20" fmla="*/ 95334 h 606087"/>
              <a:gd name="connsiteX21" fmla="*/ 484784 w 484784"/>
              <a:gd name="connsiteY21" fmla="*/ 95334 h 606087"/>
              <a:gd name="connsiteX22" fmla="*/ 484784 w 484784"/>
              <a:gd name="connsiteY22" fmla="*/ 606087 h 606087"/>
              <a:gd name="connsiteX23" fmla="*/ 0 w 484784"/>
              <a:gd name="connsiteY23" fmla="*/ 606087 h 606087"/>
              <a:gd name="connsiteX24" fmla="*/ 242427 w 484784"/>
              <a:gd name="connsiteY24" fmla="*/ 0 h 606087"/>
              <a:gd name="connsiteX25" fmla="*/ 300688 w 484784"/>
              <a:gd name="connsiteY25" fmla="*/ 58085 h 606087"/>
              <a:gd name="connsiteX26" fmla="*/ 370891 w 484784"/>
              <a:gd name="connsiteY26" fmla="*/ 58085 h 606087"/>
              <a:gd name="connsiteX27" fmla="*/ 370891 w 484784"/>
              <a:gd name="connsiteY27" fmla="*/ 158772 h 606087"/>
              <a:gd name="connsiteX28" fmla="*/ 113963 w 484784"/>
              <a:gd name="connsiteY28" fmla="*/ 158772 h 606087"/>
              <a:gd name="connsiteX29" fmla="*/ 113963 w 484784"/>
              <a:gd name="connsiteY29" fmla="*/ 58085 h 606087"/>
              <a:gd name="connsiteX30" fmla="*/ 184262 w 484784"/>
              <a:gd name="connsiteY30" fmla="*/ 58085 h 606087"/>
              <a:gd name="connsiteX31" fmla="*/ 242427 w 484784"/>
              <a:gd name="connsiteY31" fmla="*/ 0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4784" h="606087">
                <a:moveTo>
                  <a:pt x="153054" y="496166"/>
                </a:moveTo>
                <a:lnTo>
                  <a:pt x="153054" y="520881"/>
                </a:lnTo>
                <a:lnTo>
                  <a:pt x="331826" y="520881"/>
                </a:lnTo>
                <a:lnTo>
                  <a:pt x="331826" y="496166"/>
                </a:lnTo>
                <a:close/>
                <a:moveTo>
                  <a:pt x="70411" y="412691"/>
                </a:moveTo>
                <a:lnTo>
                  <a:pt x="70411" y="437407"/>
                </a:lnTo>
                <a:lnTo>
                  <a:pt x="414373" y="437407"/>
                </a:lnTo>
                <a:lnTo>
                  <a:pt x="414373" y="412691"/>
                </a:lnTo>
                <a:close/>
                <a:moveTo>
                  <a:pt x="70411" y="329217"/>
                </a:moveTo>
                <a:lnTo>
                  <a:pt x="70411" y="353932"/>
                </a:lnTo>
                <a:lnTo>
                  <a:pt x="414373" y="353932"/>
                </a:lnTo>
                <a:lnTo>
                  <a:pt x="414373" y="329217"/>
                </a:lnTo>
                <a:close/>
                <a:moveTo>
                  <a:pt x="70411" y="245742"/>
                </a:moveTo>
                <a:lnTo>
                  <a:pt x="70411" y="270458"/>
                </a:lnTo>
                <a:lnTo>
                  <a:pt x="414373" y="270458"/>
                </a:lnTo>
                <a:lnTo>
                  <a:pt x="414373" y="245742"/>
                </a:lnTo>
                <a:close/>
                <a:moveTo>
                  <a:pt x="0" y="95334"/>
                </a:moveTo>
                <a:lnTo>
                  <a:pt x="89193" y="95334"/>
                </a:lnTo>
                <a:lnTo>
                  <a:pt x="89193" y="183521"/>
                </a:lnTo>
                <a:lnTo>
                  <a:pt x="395783" y="183521"/>
                </a:lnTo>
                <a:lnTo>
                  <a:pt x="395783" y="95334"/>
                </a:lnTo>
                <a:lnTo>
                  <a:pt x="484784" y="95334"/>
                </a:lnTo>
                <a:lnTo>
                  <a:pt x="484784" y="606087"/>
                </a:lnTo>
                <a:lnTo>
                  <a:pt x="0" y="606087"/>
                </a:lnTo>
                <a:close/>
                <a:moveTo>
                  <a:pt x="242427" y="0"/>
                </a:moveTo>
                <a:cubicBezTo>
                  <a:pt x="274687" y="0"/>
                  <a:pt x="300688" y="25965"/>
                  <a:pt x="300688" y="58085"/>
                </a:cubicBezTo>
                <a:lnTo>
                  <a:pt x="370891" y="58085"/>
                </a:lnTo>
                <a:lnTo>
                  <a:pt x="370891" y="158772"/>
                </a:lnTo>
                <a:lnTo>
                  <a:pt x="113963" y="158772"/>
                </a:lnTo>
                <a:lnTo>
                  <a:pt x="113963" y="58085"/>
                </a:lnTo>
                <a:lnTo>
                  <a:pt x="184262" y="58085"/>
                </a:lnTo>
                <a:cubicBezTo>
                  <a:pt x="184262" y="25965"/>
                  <a:pt x="210263" y="0"/>
                  <a:pt x="242427" y="0"/>
                </a:cubicBezTo>
                <a:close/>
              </a:path>
            </a:pathLst>
          </a:custGeom>
          <a:solidFill>
            <a:srgbClr val="EFCA81"/>
          </a:solidFill>
          <a:ln>
            <a:noFill/>
          </a:ln>
        </p:spPr>
      </p:sp>
      <p:sp>
        <p:nvSpPr>
          <p:cNvPr id="29" name="矩形 28"/>
          <p:cNvSpPr/>
          <p:nvPr/>
        </p:nvSpPr>
        <p:spPr>
          <a:xfrm>
            <a:off x="143510" y="1718945"/>
            <a:ext cx="3638550" cy="3577590"/>
          </a:xfrm>
          <a:prstGeom prst="rect">
            <a:avLst/>
          </a:prstGeom>
          <a:solidFill>
            <a:srgbClr val="2846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351089" y="3274333"/>
            <a:ext cx="1223010" cy="368300"/>
          </a:xfrm>
          <a:prstGeom prst="rect">
            <a:avLst/>
          </a:prstGeom>
          <a:noFill/>
        </p:spPr>
        <p:txBody>
          <a:bodyPr wrap="none" rtlCol="0">
            <a:spAutoFit/>
          </a:bodyPr>
          <a:lstStyle/>
          <a:p>
            <a:r>
              <a:rPr lang="zh-CN" altLang="en-US" b="1" dirty="0">
                <a:solidFill>
                  <a:srgbClr val="EFCA81"/>
                </a:solidFill>
                <a:latin typeface="交通标志专用字体" panose="02010800040101010101" pitchFamily="2" charset="-122"/>
                <a:ea typeface="交通标志专用字体" panose="02010800040101010101" pitchFamily="2" charset="-122"/>
              </a:rPr>
              <a:t> </a:t>
            </a:r>
            <a:r>
              <a:rPr lang="en-US" altLang="zh-CN" b="1" dirty="0">
                <a:solidFill>
                  <a:srgbClr val="EFCA81"/>
                </a:solidFill>
                <a:latin typeface="交通标志专用字体" panose="02010800040101010101" pitchFamily="2" charset="-122"/>
                <a:ea typeface="交通标志专用字体" panose="02010800040101010101" pitchFamily="2" charset="-122"/>
              </a:rPr>
              <a:t>CONTENTS</a:t>
            </a:r>
            <a:endParaRPr lang="zh-CN" altLang="en-US" b="1" dirty="0">
              <a:solidFill>
                <a:srgbClr val="EFCA81"/>
              </a:solidFill>
              <a:latin typeface="交通标志专用字体" panose="02010800040101010101" pitchFamily="2" charset="-122"/>
              <a:ea typeface="交通标志专用字体" panose="02010800040101010101" pitchFamily="2" charset="-122"/>
            </a:endParaRPr>
          </a:p>
        </p:txBody>
      </p:sp>
      <p:grpSp>
        <p:nvGrpSpPr>
          <p:cNvPr id="30" name="组合 29"/>
          <p:cNvGrpSpPr/>
          <p:nvPr/>
        </p:nvGrpSpPr>
        <p:grpSpPr>
          <a:xfrm>
            <a:off x="2907840" y="3378662"/>
            <a:ext cx="194687" cy="115253"/>
            <a:chOff x="2594446" y="2913215"/>
            <a:chExt cx="281196" cy="166465"/>
          </a:xfrm>
        </p:grpSpPr>
        <p:sp>
          <p:nvSpPr>
            <p:cNvPr id="31" name="矩形 30"/>
            <p:cNvSpPr/>
            <p:nvPr/>
          </p:nvSpPr>
          <p:spPr>
            <a:xfrm rot="8069924">
              <a:off x="2594446"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8069924">
              <a:off x="2709177" y="2913215"/>
              <a:ext cx="166465" cy="166465"/>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769720" y="3378662"/>
            <a:ext cx="194687" cy="115253"/>
            <a:chOff x="2594446" y="2913215"/>
            <a:chExt cx="281196" cy="166465"/>
          </a:xfrm>
        </p:grpSpPr>
        <p:sp>
          <p:nvSpPr>
            <p:cNvPr id="34" name="矩形 33"/>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2" name="组合 141"/>
          <p:cNvGrpSpPr/>
          <p:nvPr/>
        </p:nvGrpSpPr>
        <p:grpSpPr>
          <a:xfrm>
            <a:off x="6178550" y="1984375"/>
            <a:ext cx="5394326" cy="523875"/>
            <a:chOff x="5609108" y="1520575"/>
            <a:chExt cx="4936078" cy="523875"/>
          </a:xfrm>
        </p:grpSpPr>
        <p:sp>
          <p:nvSpPr>
            <p:cNvPr id="62" name="矩形 61"/>
            <p:cNvSpPr/>
            <p:nvPr/>
          </p:nvSpPr>
          <p:spPr>
            <a:xfrm>
              <a:off x="5609108" y="1520575"/>
              <a:ext cx="4009082" cy="523875"/>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7" name="组合 136"/>
            <p:cNvGrpSpPr/>
            <p:nvPr/>
          </p:nvGrpSpPr>
          <p:grpSpPr>
            <a:xfrm>
              <a:off x="5726805" y="1582403"/>
              <a:ext cx="4818381" cy="398780"/>
              <a:chOff x="5726805" y="1582659"/>
              <a:chExt cx="4818381" cy="398780"/>
            </a:xfrm>
          </p:grpSpPr>
          <p:sp>
            <p:nvSpPr>
              <p:cNvPr id="12" name="文本框 11"/>
              <p:cNvSpPr txBox="1"/>
              <p:nvPr/>
            </p:nvSpPr>
            <p:spPr>
              <a:xfrm>
                <a:off x="6473566" y="1594724"/>
                <a:ext cx="4071620" cy="368300"/>
              </a:xfrm>
              <a:prstGeom prst="rect">
                <a:avLst/>
              </a:prstGeom>
              <a:noFill/>
            </p:spPr>
            <p:txBody>
              <a:bodyPr wrap="square" rtlCol="0">
                <a:spAutoFit/>
              </a:bodyPr>
              <a:lstStyle/>
              <a:p>
                <a:pPr algn="l"/>
                <a:r>
                  <a:rPr lang="en-US" b="1" dirty="0">
                    <a:solidFill>
                      <a:srgbClr val="EFCA81"/>
                    </a:solidFill>
                  </a:rPr>
                  <a:t>Introduction</a:t>
                </a:r>
              </a:p>
            </p:txBody>
          </p:sp>
          <p:grpSp>
            <p:nvGrpSpPr>
              <p:cNvPr id="69" name="组合 68"/>
              <p:cNvGrpSpPr/>
              <p:nvPr/>
            </p:nvGrpSpPr>
            <p:grpSpPr>
              <a:xfrm>
                <a:off x="6207491" y="1717231"/>
                <a:ext cx="3259988" cy="131770"/>
                <a:chOff x="6207491" y="1717231"/>
                <a:chExt cx="3259988" cy="131770"/>
              </a:xfrm>
            </p:grpSpPr>
            <p:grpSp>
              <p:nvGrpSpPr>
                <p:cNvPr id="63" name="组合 62"/>
                <p:cNvGrpSpPr/>
                <p:nvPr/>
              </p:nvGrpSpPr>
              <p:grpSpPr>
                <a:xfrm>
                  <a:off x="9266361" y="1733103"/>
                  <a:ext cx="201118" cy="115898"/>
                  <a:chOff x="3924347" y="2936130"/>
                  <a:chExt cx="290485" cy="167396"/>
                </a:xfrm>
              </p:grpSpPr>
              <p:sp>
                <p:nvSpPr>
                  <p:cNvPr id="64" name="矩形 63"/>
                  <p:cNvSpPr/>
                  <p:nvPr/>
                </p:nvSpPr>
                <p:spPr>
                  <a:xfrm rot="8069924">
                    <a:off x="3924347" y="2937061"/>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rot="8069924">
                    <a:off x="4048367" y="2936129"/>
                    <a:ext cx="166464" cy="166466"/>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6207491" y="1717231"/>
                  <a:ext cx="194687" cy="115253"/>
                  <a:chOff x="2594446" y="2913215"/>
                  <a:chExt cx="281196" cy="166465"/>
                </a:xfrm>
              </p:grpSpPr>
              <p:sp>
                <p:nvSpPr>
                  <p:cNvPr id="67" name="矩形 66"/>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 name="文本框 7"/>
              <p:cNvSpPr txBox="1"/>
              <p:nvPr/>
            </p:nvSpPr>
            <p:spPr>
              <a:xfrm>
                <a:off x="5726805" y="1582659"/>
                <a:ext cx="417102" cy="398780"/>
              </a:xfrm>
              <a:prstGeom prst="rect">
                <a:avLst/>
              </a:prstGeom>
              <a:noFill/>
            </p:spPr>
            <p:txBody>
              <a:bodyPr wrap="square" rtlCol="0">
                <a:spAutoFit/>
              </a:bodyPr>
              <a:lstStyle/>
              <a:p>
                <a:pPr algn="ctr"/>
                <a:r>
                  <a:rPr lang="en-US" altLang="zh-CN" sz="2000" b="1" dirty="0">
                    <a:solidFill>
                      <a:srgbClr val="EFCA81"/>
                    </a:solidFill>
                    <a:latin typeface="+mj-ea"/>
                    <a:ea typeface="+mj-ea"/>
                  </a:rPr>
                  <a:t>1.</a:t>
                </a:r>
                <a:endParaRPr lang="zh-CN" altLang="en-US" sz="2000" b="1" dirty="0">
                  <a:solidFill>
                    <a:srgbClr val="EFCA81"/>
                  </a:solidFill>
                  <a:latin typeface="+mj-ea"/>
                  <a:ea typeface="+mj-ea"/>
                </a:endParaRPr>
              </a:p>
            </p:txBody>
          </p:sp>
        </p:grpSp>
      </p:grpSp>
      <p:grpSp>
        <p:nvGrpSpPr>
          <p:cNvPr id="141" name="组合 140"/>
          <p:cNvGrpSpPr/>
          <p:nvPr/>
        </p:nvGrpSpPr>
        <p:grpSpPr>
          <a:xfrm>
            <a:off x="6163945" y="2809875"/>
            <a:ext cx="4404995" cy="523875"/>
            <a:chOff x="5679058" y="2446290"/>
            <a:chExt cx="3647909" cy="523767"/>
          </a:xfrm>
        </p:grpSpPr>
        <p:sp>
          <p:nvSpPr>
            <p:cNvPr id="125" name="矩形 124"/>
            <p:cNvSpPr/>
            <p:nvPr/>
          </p:nvSpPr>
          <p:spPr>
            <a:xfrm>
              <a:off x="5679058" y="2446290"/>
              <a:ext cx="3647909" cy="523767"/>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3" name="组合 132"/>
            <p:cNvGrpSpPr/>
            <p:nvPr/>
          </p:nvGrpSpPr>
          <p:grpSpPr>
            <a:xfrm>
              <a:off x="5780443" y="2497960"/>
              <a:ext cx="3355743" cy="398698"/>
              <a:chOff x="5780443" y="2492569"/>
              <a:chExt cx="3355743" cy="398698"/>
            </a:xfrm>
          </p:grpSpPr>
          <p:sp>
            <p:nvSpPr>
              <p:cNvPr id="71" name="文本框 70"/>
              <p:cNvSpPr txBox="1"/>
              <p:nvPr/>
            </p:nvSpPr>
            <p:spPr>
              <a:xfrm>
                <a:off x="6473648" y="2522835"/>
                <a:ext cx="1800493" cy="368224"/>
              </a:xfrm>
              <a:prstGeom prst="rect">
                <a:avLst/>
              </a:prstGeom>
              <a:noFill/>
            </p:spPr>
            <p:txBody>
              <a:bodyPr wrap="square" rtlCol="0">
                <a:spAutoFit/>
              </a:bodyPr>
              <a:lstStyle/>
              <a:p>
                <a:r>
                  <a:rPr lang="en-US" altLang="zh-CN" b="1" dirty="0">
                    <a:solidFill>
                      <a:srgbClr val="EFCA81"/>
                    </a:solidFill>
                  </a:rPr>
                  <a:t>Design</a:t>
                </a:r>
              </a:p>
            </p:txBody>
          </p:sp>
          <p:grpSp>
            <p:nvGrpSpPr>
              <p:cNvPr id="72" name="组合 71"/>
              <p:cNvGrpSpPr/>
              <p:nvPr/>
            </p:nvGrpSpPr>
            <p:grpSpPr>
              <a:xfrm>
                <a:off x="6207491" y="2645156"/>
                <a:ext cx="2928695" cy="119697"/>
                <a:chOff x="6207491" y="1717231"/>
                <a:chExt cx="2928695" cy="119697"/>
              </a:xfrm>
            </p:grpSpPr>
            <p:grpSp>
              <p:nvGrpSpPr>
                <p:cNvPr id="73" name="组合 72"/>
                <p:cNvGrpSpPr/>
                <p:nvPr/>
              </p:nvGrpSpPr>
              <p:grpSpPr>
                <a:xfrm>
                  <a:off x="8950440" y="1721675"/>
                  <a:ext cx="185747" cy="115253"/>
                  <a:chOff x="3468030" y="2919634"/>
                  <a:chExt cx="268283" cy="166465"/>
                </a:xfrm>
              </p:grpSpPr>
              <p:sp>
                <p:nvSpPr>
                  <p:cNvPr id="77" name="矩形 76"/>
                  <p:cNvSpPr/>
                  <p:nvPr/>
                </p:nvSpPr>
                <p:spPr>
                  <a:xfrm rot="8069924">
                    <a:off x="3468030" y="2919634"/>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rot="8069924">
                    <a:off x="3569848" y="2919634"/>
                    <a:ext cx="166465" cy="166465"/>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p:cNvGrpSpPr/>
                <p:nvPr/>
              </p:nvGrpSpPr>
              <p:grpSpPr>
                <a:xfrm>
                  <a:off x="6207491" y="1717231"/>
                  <a:ext cx="194687" cy="115253"/>
                  <a:chOff x="2594446" y="2913215"/>
                  <a:chExt cx="281196" cy="166465"/>
                </a:xfrm>
              </p:grpSpPr>
              <p:sp>
                <p:nvSpPr>
                  <p:cNvPr id="75" name="矩形 74"/>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9" name="文本框 128"/>
              <p:cNvSpPr txBox="1"/>
              <p:nvPr/>
            </p:nvSpPr>
            <p:spPr>
              <a:xfrm>
                <a:off x="5780443" y="2492569"/>
                <a:ext cx="417102" cy="398698"/>
              </a:xfrm>
              <a:prstGeom prst="rect">
                <a:avLst/>
              </a:prstGeom>
              <a:noFill/>
            </p:spPr>
            <p:txBody>
              <a:bodyPr wrap="square" rtlCol="0">
                <a:spAutoFit/>
              </a:bodyPr>
              <a:lstStyle/>
              <a:p>
                <a:pPr algn="ctr"/>
                <a:r>
                  <a:rPr lang="en-US" altLang="zh-CN" sz="2000" b="1" dirty="0">
                    <a:solidFill>
                      <a:srgbClr val="EFCA81"/>
                    </a:solidFill>
                    <a:latin typeface="+mj-ea"/>
                    <a:ea typeface="+mj-ea"/>
                  </a:rPr>
                  <a:t>2.</a:t>
                </a:r>
                <a:endParaRPr lang="zh-CN" altLang="en-US" sz="2000" b="1" dirty="0">
                  <a:solidFill>
                    <a:srgbClr val="EFCA81"/>
                  </a:solidFill>
                  <a:latin typeface="+mj-ea"/>
                  <a:ea typeface="+mj-ea"/>
                </a:endParaRPr>
              </a:p>
            </p:txBody>
          </p:sp>
        </p:grpSp>
      </p:grpSp>
      <p:grpSp>
        <p:nvGrpSpPr>
          <p:cNvPr id="138" name="组合 137"/>
          <p:cNvGrpSpPr/>
          <p:nvPr/>
        </p:nvGrpSpPr>
        <p:grpSpPr>
          <a:xfrm>
            <a:off x="6181090" y="3693160"/>
            <a:ext cx="4404360" cy="523875"/>
            <a:chOff x="5609108" y="3360313"/>
            <a:chExt cx="3647909" cy="523767"/>
          </a:xfrm>
        </p:grpSpPr>
        <p:sp>
          <p:nvSpPr>
            <p:cNvPr id="126" name="矩形 125"/>
            <p:cNvSpPr/>
            <p:nvPr/>
          </p:nvSpPr>
          <p:spPr>
            <a:xfrm>
              <a:off x="5609108" y="3360313"/>
              <a:ext cx="3647909" cy="523767"/>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4" name="组合 133"/>
            <p:cNvGrpSpPr/>
            <p:nvPr/>
          </p:nvGrpSpPr>
          <p:grpSpPr>
            <a:xfrm>
              <a:off x="5710501" y="3438321"/>
              <a:ext cx="3356003" cy="397619"/>
              <a:chOff x="5710501" y="3428739"/>
              <a:chExt cx="3356003" cy="397619"/>
            </a:xfrm>
          </p:grpSpPr>
          <p:sp>
            <p:nvSpPr>
              <p:cNvPr id="80" name="文本框 79"/>
              <p:cNvSpPr txBox="1"/>
              <p:nvPr/>
            </p:nvSpPr>
            <p:spPr>
              <a:xfrm>
                <a:off x="6473836" y="3443664"/>
                <a:ext cx="2262158" cy="368224"/>
              </a:xfrm>
              <a:prstGeom prst="rect">
                <a:avLst/>
              </a:prstGeom>
              <a:noFill/>
            </p:spPr>
            <p:txBody>
              <a:bodyPr wrap="square" rtlCol="0">
                <a:spAutoFit/>
              </a:bodyPr>
              <a:lstStyle/>
              <a:p>
                <a:r>
                  <a:rPr lang="en-US" altLang="zh-CN" b="1" dirty="0">
                    <a:solidFill>
                      <a:srgbClr val="EFCA81"/>
                    </a:solidFill>
                  </a:rPr>
                  <a:t>Evaluation</a:t>
                </a:r>
              </a:p>
            </p:txBody>
          </p:sp>
          <p:grpSp>
            <p:nvGrpSpPr>
              <p:cNvPr id="88" name="组合 87"/>
              <p:cNvGrpSpPr/>
              <p:nvPr/>
            </p:nvGrpSpPr>
            <p:grpSpPr>
              <a:xfrm>
                <a:off x="6207491" y="3548843"/>
                <a:ext cx="2859013" cy="136839"/>
                <a:chOff x="6207491" y="3548843"/>
                <a:chExt cx="2859013" cy="136839"/>
              </a:xfrm>
            </p:grpSpPr>
            <p:grpSp>
              <p:nvGrpSpPr>
                <p:cNvPr id="82" name="组合 81"/>
                <p:cNvGrpSpPr/>
                <p:nvPr/>
              </p:nvGrpSpPr>
              <p:grpSpPr>
                <a:xfrm>
                  <a:off x="8895484" y="3548843"/>
                  <a:ext cx="171020" cy="116523"/>
                  <a:chOff x="2782077" y="2882038"/>
                  <a:chExt cx="247012" cy="168299"/>
                </a:xfrm>
              </p:grpSpPr>
              <p:sp>
                <p:nvSpPr>
                  <p:cNvPr id="86" name="矩形 85"/>
                  <p:cNvSpPr/>
                  <p:nvPr/>
                </p:nvSpPr>
                <p:spPr>
                  <a:xfrm rot="8069924">
                    <a:off x="2782077" y="2883872"/>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rot="8069924">
                    <a:off x="2862624" y="2882038"/>
                    <a:ext cx="166465" cy="166465"/>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3" name="组合 82"/>
                <p:cNvGrpSpPr/>
                <p:nvPr/>
              </p:nvGrpSpPr>
              <p:grpSpPr>
                <a:xfrm>
                  <a:off x="6207491" y="3570429"/>
                  <a:ext cx="194687" cy="115253"/>
                  <a:chOff x="2594446" y="2913215"/>
                  <a:chExt cx="281196" cy="166465"/>
                </a:xfrm>
              </p:grpSpPr>
              <p:sp>
                <p:nvSpPr>
                  <p:cNvPr id="84" name="矩形 83"/>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0" name="文本框 129"/>
              <p:cNvSpPr txBox="1"/>
              <p:nvPr/>
            </p:nvSpPr>
            <p:spPr>
              <a:xfrm>
                <a:off x="5710501" y="3428739"/>
                <a:ext cx="417102" cy="397619"/>
              </a:xfrm>
              <a:prstGeom prst="rect">
                <a:avLst/>
              </a:prstGeom>
              <a:noFill/>
            </p:spPr>
            <p:txBody>
              <a:bodyPr wrap="square" rtlCol="0">
                <a:spAutoFit/>
              </a:bodyPr>
              <a:lstStyle/>
              <a:p>
                <a:pPr algn="ctr"/>
                <a:r>
                  <a:rPr lang="en-US" altLang="zh-CN" sz="2000" b="1" dirty="0">
                    <a:solidFill>
                      <a:srgbClr val="EFCA81"/>
                    </a:solidFill>
                    <a:latin typeface="+mj-ea"/>
                    <a:ea typeface="+mj-ea"/>
                  </a:rPr>
                  <a:t>3.</a:t>
                </a:r>
                <a:endParaRPr lang="zh-CN" altLang="en-US" sz="2000" b="1" dirty="0">
                  <a:solidFill>
                    <a:srgbClr val="EFCA81"/>
                  </a:solidFill>
                  <a:latin typeface="+mj-ea"/>
                  <a:ea typeface="+mj-ea"/>
                </a:endParaRPr>
              </a:p>
            </p:txBody>
          </p:sp>
        </p:grpSp>
      </p:grpSp>
      <p:grpSp>
        <p:nvGrpSpPr>
          <p:cNvPr id="140" name="组合 139"/>
          <p:cNvGrpSpPr/>
          <p:nvPr/>
        </p:nvGrpSpPr>
        <p:grpSpPr>
          <a:xfrm>
            <a:off x="6160770" y="4580252"/>
            <a:ext cx="4404995" cy="523875"/>
            <a:chOff x="5609108" y="5000274"/>
            <a:chExt cx="3647909" cy="523767"/>
          </a:xfrm>
        </p:grpSpPr>
        <p:sp>
          <p:nvSpPr>
            <p:cNvPr id="128" name="矩形 127"/>
            <p:cNvSpPr/>
            <p:nvPr/>
          </p:nvSpPr>
          <p:spPr>
            <a:xfrm>
              <a:off x="5609108" y="5000274"/>
              <a:ext cx="3647909" cy="523767"/>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6" name="组合 135"/>
            <p:cNvGrpSpPr/>
            <p:nvPr/>
          </p:nvGrpSpPr>
          <p:grpSpPr>
            <a:xfrm>
              <a:off x="5726805" y="5055195"/>
              <a:ext cx="3339173" cy="413854"/>
              <a:chOff x="5726805" y="5259023"/>
              <a:chExt cx="3339173" cy="413854"/>
            </a:xfrm>
          </p:grpSpPr>
          <p:sp>
            <p:nvSpPr>
              <p:cNvPr id="117" name="文本框 116"/>
              <p:cNvSpPr txBox="1"/>
              <p:nvPr/>
            </p:nvSpPr>
            <p:spPr>
              <a:xfrm>
                <a:off x="6452798" y="5303621"/>
                <a:ext cx="2262158" cy="369256"/>
              </a:xfrm>
              <a:prstGeom prst="rect">
                <a:avLst/>
              </a:prstGeom>
              <a:noFill/>
            </p:spPr>
            <p:txBody>
              <a:bodyPr wrap="square" rtlCol="0">
                <a:spAutoFit/>
              </a:bodyPr>
              <a:lstStyle/>
              <a:p>
                <a:r>
                  <a:rPr lang="en-US" altLang="zh-CN" b="1" dirty="0">
                    <a:solidFill>
                      <a:srgbClr val="EFCA81"/>
                    </a:solidFill>
                  </a:rPr>
                  <a:t>Limitations and Directions</a:t>
                </a:r>
                <a:endParaRPr lang="en-US" b="1" dirty="0">
                  <a:solidFill>
                    <a:srgbClr val="EFCA81"/>
                  </a:solidFill>
                </a:endParaRPr>
              </a:p>
            </p:txBody>
          </p:sp>
          <p:grpSp>
            <p:nvGrpSpPr>
              <p:cNvPr id="118" name="组合 117"/>
              <p:cNvGrpSpPr/>
              <p:nvPr/>
            </p:nvGrpSpPr>
            <p:grpSpPr>
              <a:xfrm>
                <a:off x="6207491" y="5425942"/>
                <a:ext cx="2858487" cy="115261"/>
                <a:chOff x="6207491" y="3570429"/>
                <a:chExt cx="2858487" cy="115261"/>
              </a:xfrm>
            </p:grpSpPr>
            <p:grpSp>
              <p:nvGrpSpPr>
                <p:cNvPr id="119" name="组合 118"/>
                <p:cNvGrpSpPr/>
                <p:nvPr/>
              </p:nvGrpSpPr>
              <p:grpSpPr>
                <a:xfrm>
                  <a:off x="8879700" y="3570432"/>
                  <a:ext cx="186278" cy="115258"/>
                  <a:chOff x="2759278" y="2913215"/>
                  <a:chExt cx="269051" cy="166472"/>
                </a:xfrm>
              </p:grpSpPr>
              <p:sp>
                <p:nvSpPr>
                  <p:cNvPr id="123" name="矩形 122"/>
                  <p:cNvSpPr/>
                  <p:nvPr/>
                </p:nvSpPr>
                <p:spPr>
                  <a:xfrm rot="8069924">
                    <a:off x="2759278" y="2913221"/>
                    <a:ext cx="166466"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rot="8069924">
                    <a:off x="2861864" y="2913215"/>
                    <a:ext cx="166465" cy="166465"/>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6207491" y="3570429"/>
                  <a:ext cx="194687" cy="115253"/>
                  <a:chOff x="2594446" y="2913215"/>
                  <a:chExt cx="281196" cy="166465"/>
                </a:xfrm>
              </p:grpSpPr>
              <p:sp>
                <p:nvSpPr>
                  <p:cNvPr id="121" name="矩形 120"/>
                  <p:cNvSpPr/>
                  <p:nvPr/>
                </p:nvSpPr>
                <p:spPr>
                  <a:xfrm rot="8069924">
                    <a:off x="2594446" y="2913215"/>
                    <a:ext cx="166465" cy="166465"/>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rot="8069924">
                    <a:off x="2709177" y="2913215"/>
                    <a:ext cx="166465" cy="166465"/>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2" name="文本框 131"/>
              <p:cNvSpPr txBox="1"/>
              <p:nvPr/>
            </p:nvSpPr>
            <p:spPr>
              <a:xfrm>
                <a:off x="5726805" y="5259023"/>
                <a:ext cx="417102" cy="398698"/>
              </a:xfrm>
              <a:prstGeom prst="rect">
                <a:avLst/>
              </a:prstGeom>
              <a:noFill/>
            </p:spPr>
            <p:txBody>
              <a:bodyPr wrap="square" rtlCol="0">
                <a:spAutoFit/>
              </a:bodyPr>
              <a:lstStyle/>
              <a:p>
                <a:pPr algn="ctr"/>
                <a:r>
                  <a:rPr lang="en-US" altLang="zh-CN" sz="2000" b="1" dirty="0">
                    <a:solidFill>
                      <a:srgbClr val="EFCA81"/>
                    </a:solidFill>
                    <a:latin typeface="+mj-ea"/>
                    <a:ea typeface="+mj-ea"/>
                  </a:rPr>
                  <a:t>4.</a:t>
                </a:r>
                <a:endParaRPr lang="zh-CN" altLang="en-US" sz="2000" b="1" dirty="0">
                  <a:solidFill>
                    <a:srgbClr val="EFCA81"/>
                  </a:solidFill>
                  <a:latin typeface="+mj-ea"/>
                  <a:ea typeface="+mj-ea"/>
                </a:endParaRPr>
              </a:p>
            </p:txBody>
          </p:sp>
        </p:grpSp>
      </p:grpSp>
      <p:sp>
        <p:nvSpPr>
          <p:cNvPr id="165" name="矩形 164"/>
          <p:cNvSpPr/>
          <p:nvPr/>
        </p:nvSpPr>
        <p:spPr>
          <a:xfrm>
            <a:off x="12003767" y="2773859"/>
            <a:ext cx="188233" cy="1236362"/>
          </a:xfrm>
          <a:prstGeom prst="rect">
            <a:avLst/>
          </a:prstGeom>
          <a:solidFill>
            <a:srgbClr val="2846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43598" y="571500"/>
            <a:ext cx="1366520" cy="368300"/>
          </a:xfrm>
          <a:prstGeom prst="rect">
            <a:avLst/>
          </a:prstGeom>
          <a:noFill/>
        </p:spPr>
        <p:txBody>
          <a:bodyPr wrap="none" rtlCol="0">
            <a:spAutoFit/>
          </a:bodyPr>
          <a:lstStyle/>
          <a:p>
            <a:r>
              <a:rPr lang="en-US" altLang="zh-CN" b="1" dirty="0">
                <a:solidFill>
                  <a:srgbClr val="EFCA81"/>
                </a:solidFill>
              </a:rPr>
              <a:t>Introduction</a:t>
            </a:r>
          </a:p>
        </p:txBody>
      </p:sp>
      <p:sp>
        <p:nvSpPr>
          <p:cNvPr id="2" name="文本框 1"/>
          <p:cNvSpPr txBox="1"/>
          <p:nvPr/>
        </p:nvSpPr>
        <p:spPr>
          <a:xfrm>
            <a:off x="843598" y="3064427"/>
            <a:ext cx="9636125" cy="3268652"/>
          </a:xfrm>
          <a:prstGeom prst="rect">
            <a:avLst/>
          </a:prstGeom>
          <a:noFill/>
        </p:spPr>
        <p:txBody>
          <a:bodyPr wrap="square" rtlCol="0" anchor="t">
            <a:spAutoFit/>
          </a:bodyPr>
          <a:lstStyle/>
          <a:p>
            <a:pPr indent="457200" algn="just">
              <a:lnSpc>
                <a:spcPct val="150000"/>
              </a:lnSpc>
            </a:pPr>
            <a:r>
              <a:rPr lang="en-US" altLang="zh-CN" sz="2000" dirty="0">
                <a:latin typeface="Times New Roman" panose="02020603050405020304" charset="0"/>
                <a:cs typeface="Times New Roman" panose="02020603050405020304" charset="0"/>
              </a:rPr>
              <a:t>Energy efficiency is a primary concern in computer systems. The cessation of Dennard scaling has limited recent improvements in transistor speed and energy efficiency, resulting in slowed general-purpose processor improvements. Consequently, architectural innovation has become crucial to achieve performance and efficiency gains.</a:t>
            </a:r>
          </a:p>
          <a:p>
            <a:pPr indent="457200" algn="just" fontAlgn="auto">
              <a:lnSpc>
                <a:spcPct val="150000"/>
              </a:lnSpc>
            </a:pPr>
            <a:r>
              <a:rPr lang="en-US" altLang="zh-CN" sz="2000" dirty="0">
                <a:latin typeface="Times New Roman" panose="02020603050405020304" charset="0"/>
                <a:cs typeface="Times New Roman" panose="02020603050405020304" charset="0"/>
              </a:rPr>
              <a:t>Rather than contributing a new design for neural network implementation, this paper presents a new technique for harnessing hardware neural networks in general-purpose computations. </a:t>
            </a:r>
            <a:endParaRPr lang="zh-CN" altLang="en-US" sz="2000" dirty="0">
              <a:latin typeface="Times New Roman" panose="02020603050405020304" charset="0"/>
              <a:cs typeface="Times New Roman" panose="02020603050405020304" charset="0"/>
            </a:endParaRPr>
          </a:p>
        </p:txBody>
      </p:sp>
      <p:pic>
        <p:nvPicPr>
          <p:cNvPr id="5" name="图片 4">
            <a:extLst>
              <a:ext uri="{FF2B5EF4-FFF2-40B4-BE49-F238E27FC236}">
                <a16:creationId xmlns:a16="http://schemas.microsoft.com/office/drawing/2014/main" id="{CB40335F-9EC0-41B5-B1E7-71DBE8716FA5}"/>
              </a:ext>
            </a:extLst>
          </p:cNvPr>
          <p:cNvPicPr>
            <a:picLocks noChangeAspect="1"/>
          </p:cNvPicPr>
          <p:nvPr/>
        </p:nvPicPr>
        <p:blipFill>
          <a:blip r:embed="rId3"/>
          <a:stretch>
            <a:fillRect/>
          </a:stretch>
        </p:blipFill>
        <p:spPr>
          <a:xfrm>
            <a:off x="2292812" y="1299036"/>
            <a:ext cx="6737696" cy="17653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4515" y="1173103"/>
            <a:ext cx="9592945" cy="400110"/>
          </a:xfrm>
          <a:prstGeom prst="rect">
            <a:avLst/>
          </a:prstGeom>
          <a:noFill/>
        </p:spPr>
        <p:txBody>
          <a:bodyPr wrap="square" rtlCol="0" anchor="t">
            <a:spAutoFit/>
          </a:bodyPr>
          <a:lstStyle/>
          <a:p>
            <a:r>
              <a:rPr lang="en-US" altLang="zh-CN" sz="2000" dirty="0">
                <a:latin typeface="Times New Roman" panose="02020603050405020304" charset="0"/>
                <a:cs typeface="Times New Roman" panose="02020603050405020304" charset="0"/>
                <a:sym typeface="+mn-ea"/>
              </a:rPr>
              <a:t>T</a:t>
            </a:r>
            <a:r>
              <a:rPr lang="en-US" altLang="zh-CN" sz="2000" dirty="0">
                <a:latin typeface="Times New Roman" panose="02020603050405020304" charset="0"/>
                <a:cs typeface="Times New Roman" panose="02020603050405020304" charset="0"/>
              </a:rPr>
              <a:t>hree challenges that must be solved to realize effective trainable accelerators:</a:t>
            </a:r>
            <a:endParaRPr lang="zh-CN" altLang="en-US" sz="2000" dirty="0">
              <a:latin typeface="Times New Roman" panose="02020603050405020304" charset="0"/>
              <a:cs typeface="Times New Roman" panose="02020603050405020304" charset="0"/>
            </a:endParaRPr>
          </a:p>
        </p:txBody>
      </p:sp>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43598" y="571500"/>
            <a:ext cx="1366520" cy="368300"/>
          </a:xfrm>
          <a:prstGeom prst="rect">
            <a:avLst/>
          </a:prstGeom>
          <a:noFill/>
        </p:spPr>
        <p:txBody>
          <a:bodyPr wrap="none" rtlCol="0">
            <a:spAutoFit/>
          </a:bodyPr>
          <a:lstStyle/>
          <a:p>
            <a:r>
              <a:rPr lang="en-US" altLang="zh-CN" b="1" dirty="0">
                <a:solidFill>
                  <a:srgbClr val="EFCA81"/>
                </a:solidFill>
              </a:rPr>
              <a:t>Introduction</a:t>
            </a:r>
          </a:p>
        </p:txBody>
      </p:sp>
      <p:sp>
        <p:nvSpPr>
          <p:cNvPr id="5" name="矩形 4"/>
          <p:cNvSpPr/>
          <p:nvPr/>
        </p:nvSpPr>
        <p:spPr>
          <a:xfrm>
            <a:off x="1097279" y="1735760"/>
            <a:ext cx="9307830" cy="1302904"/>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97278" y="1931325"/>
            <a:ext cx="9307829" cy="923330"/>
          </a:xfrm>
          <a:prstGeom prst="rect">
            <a:avLst/>
          </a:prstGeom>
          <a:noFill/>
        </p:spPr>
        <p:txBody>
          <a:bodyPr wrap="square" rtlCol="0">
            <a:spAutoFit/>
          </a:bodyPr>
          <a:lstStyle/>
          <a:p>
            <a:r>
              <a:rPr lang="en-US" altLang="zh-CN" sz="1800" dirty="0">
                <a:solidFill>
                  <a:srgbClr val="FF0000"/>
                </a:solidFill>
                <a:effectLst/>
                <a:latin typeface="NimbusRomNo9L-Regu"/>
              </a:rPr>
              <a:t>A </a:t>
            </a:r>
            <a:r>
              <a:rPr lang="en-US" altLang="zh-CN" sz="1800" b="1" dirty="0">
                <a:solidFill>
                  <a:srgbClr val="FF0000"/>
                </a:solidFill>
                <a:effectLst/>
                <a:latin typeface="NimbusRomNo9L-Medi"/>
              </a:rPr>
              <a:t>learning algorithm </a:t>
            </a:r>
            <a:r>
              <a:rPr lang="en-US" altLang="zh-CN" dirty="0">
                <a:solidFill>
                  <a:schemeClr val="bg1"/>
                </a:solidFill>
                <a:latin typeface="Times New Roman" panose="02020603050405020304" charset="0"/>
                <a:cs typeface="Times New Roman" panose="02020603050405020304" charset="0"/>
              </a:rPr>
              <a:t>is required that can accurately and efficiently mimic imperative code. We find that neural networks can approximate various regions of imperative code and propose the Parrot transformation, which exploits this finding.</a:t>
            </a:r>
            <a:endParaRPr lang="zh-CN" altLang="en-US" dirty="0">
              <a:solidFill>
                <a:schemeClr val="bg1"/>
              </a:solidFill>
              <a:latin typeface="Times New Roman" panose="02020603050405020304" charset="0"/>
              <a:cs typeface="Times New Roman" panose="02020603050405020304" charset="0"/>
            </a:endParaRPr>
          </a:p>
        </p:txBody>
      </p:sp>
      <p:sp>
        <p:nvSpPr>
          <p:cNvPr id="4" name="等腰三角形 3"/>
          <p:cNvSpPr/>
          <p:nvPr/>
        </p:nvSpPr>
        <p:spPr>
          <a:xfrm>
            <a:off x="2510849" y="3595259"/>
            <a:ext cx="273609" cy="235870"/>
          </a:xfrm>
          <a:prstGeom prst="triangle">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97277" y="3195213"/>
            <a:ext cx="9307830" cy="1743379"/>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97277" y="3190813"/>
            <a:ext cx="9307830" cy="1785104"/>
          </a:xfrm>
          <a:prstGeom prst="rect">
            <a:avLst/>
          </a:prstGeom>
          <a:noFill/>
        </p:spPr>
        <p:txBody>
          <a:bodyPr wrap="square" rtlCol="0">
            <a:spAutoFit/>
          </a:bodyPr>
          <a:lstStyle/>
          <a:p>
            <a:r>
              <a:rPr sz="2000" dirty="0">
                <a:solidFill>
                  <a:schemeClr val="bg1"/>
                </a:solidFill>
                <a:latin typeface="Times New Roman" panose="02020603050405020304" charset="0"/>
                <a:cs typeface="Times New Roman" panose="02020603050405020304" charset="0"/>
              </a:rPr>
              <a:t> </a:t>
            </a:r>
            <a:r>
              <a:rPr lang="en-US" altLang="zh-CN" dirty="0">
                <a:solidFill>
                  <a:srgbClr val="FF0000"/>
                </a:solidFill>
                <a:latin typeface="NimbusRomNo9L-Regu"/>
              </a:rPr>
              <a:t>A language and compilation framework </a:t>
            </a:r>
            <a:r>
              <a:rPr lang="en-US" altLang="zh-CN" dirty="0">
                <a:solidFill>
                  <a:schemeClr val="bg1"/>
                </a:solidFill>
                <a:latin typeface="Times New Roman" panose="02020603050405020304" charset="0"/>
                <a:cs typeface="Times New Roman" panose="02020603050405020304" charset="0"/>
              </a:rPr>
              <a:t>should be developed to transform regions of imperative code to neural network evaluations. we define a programming model and implement a compilation workflow to realize the Parrot transformation The Parrot transformation starts from regions of approximable imperative code identified by the programmer, collects training data, explores the topology space of neural networks, trains them to mimic the regions, and finally replaces the original regions of code with trained neural networks.</a:t>
            </a:r>
            <a:endParaRPr dirty="0">
              <a:solidFill>
                <a:schemeClr val="bg1"/>
              </a:solidFill>
              <a:latin typeface="Times New Roman" panose="02020603050405020304" charset="0"/>
              <a:cs typeface="Times New Roman" panose="02020603050405020304" charset="0"/>
            </a:endParaRPr>
          </a:p>
        </p:txBody>
      </p:sp>
      <p:sp>
        <p:nvSpPr>
          <p:cNvPr id="14" name="矩形 13"/>
          <p:cNvSpPr/>
          <p:nvPr/>
        </p:nvSpPr>
        <p:spPr>
          <a:xfrm>
            <a:off x="1097276" y="5075850"/>
            <a:ext cx="9307830" cy="1568570"/>
          </a:xfrm>
          <a:prstGeom prst="rect">
            <a:avLst/>
          </a:prstGeom>
          <a:solidFill>
            <a:srgbClr val="2F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097276" y="5136315"/>
            <a:ext cx="9307829" cy="1508105"/>
          </a:xfrm>
          <a:prstGeom prst="rect">
            <a:avLst/>
          </a:prstGeom>
          <a:noFill/>
        </p:spPr>
        <p:txBody>
          <a:bodyPr wrap="square" rtlCol="0">
            <a:spAutoFit/>
          </a:bodyPr>
          <a:lstStyle/>
          <a:p>
            <a:r>
              <a:rPr lang="en-US" sz="2000" dirty="0">
                <a:solidFill>
                  <a:schemeClr val="bg1"/>
                </a:solidFill>
                <a:latin typeface="Times New Roman" panose="02020603050405020304" charset="0"/>
                <a:cs typeface="Times New Roman" panose="02020603050405020304" charset="0"/>
              </a:rPr>
              <a:t> </a:t>
            </a:r>
            <a:r>
              <a:rPr lang="en-US" altLang="zh-CN" dirty="0">
                <a:solidFill>
                  <a:srgbClr val="FF0000"/>
                </a:solidFill>
                <a:latin typeface="NimbusRomNo9L-Regu"/>
              </a:rPr>
              <a:t>An architectural interface </a:t>
            </a:r>
            <a:r>
              <a:rPr lang="en-US" altLang="zh-CN" dirty="0">
                <a:solidFill>
                  <a:schemeClr val="bg1"/>
                </a:solidFill>
                <a:latin typeface="Times New Roman" panose="02020603050405020304" charset="0"/>
                <a:cs typeface="Times New Roman" panose="02020603050405020304" charset="0"/>
              </a:rPr>
              <a:t>is necessary to call a neural processing unit (NPU) in place of the original code regions. The NPU we designed is tightly integrated with a speculative out-of-order </a:t>
            </a:r>
          </a:p>
          <a:p>
            <a:r>
              <a:rPr lang="en-US" altLang="zh-CN" dirty="0">
                <a:solidFill>
                  <a:schemeClr val="bg1"/>
                </a:solidFill>
                <a:latin typeface="Times New Roman" panose="02020603050405020304" charset="0"/>
                <a:cs typeface="Times New Roman" panose="02020603050405020304" charset="0"/>
              </a:rPr>
              <a:t>core. The low-overhead interface enables acceleration even when fine-grained regions of code are transformed. The core communicates both the neural configurations and run-time invocations to the NPU through extensions to the ISA.</a:t>
            </a:r>
            <a:endParaRPr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43598" y="571500"/>
            <a:ext cx="1347292" cy="369332"/>
          </a:xfrm>
          <a:prstGeom prst="rect">
            <a:avLst/>
          </a:prstGeom>
          <a:noFill/>
        </p:spPr>
        <p:txBody>
          <a:bodyPr wrap="none" rtlCol="0">
            <a:spAutoFit/>
          </a:bodyPr>
          <a:lstStyle/>
          <a:p>
            <a:r>
              <a:rPr lang="en-US" altLang="zh-CN" b="1" dirty="0">
                <a:solidFill>
                  <a:srgbClr val="EFCA81"/>
                </a:solidFill>
              </a:rPr>
              <a:t>Design:code</a:t>
            </a:r>
          </a:p>
        </p:txBody>
      </p:sp>
      <p:sp>
        <p:nvSpPr>
          <p:cNvPr id="14" name="文本框 13">
            <a:extLst>
              <a:ext uri="{FF2B5EF4-FFF2-40B4-BE49-F238E27FC236}">
                <a16:creationId xmlns:a16="http://schemas.microsoft.com/office/drawing/2014/main" id="{BCAAB70F-732F-4372-A898-9D0B30FFC046}"/>
              </a:ext>
            </a:extLst>
          </p:cNvPr>
          <p:cNvSpPr txBox="1"/>
          <p:nvPr/>
        </p:nvSpPr>
        <p:spPr>
          <a:xfrm>
            <a:off x="1755913" y="1245381"/>
            <a:ext cx="8209722" cy="369332"/>
          </a:xfrm>
          <a:prstGeom prst="rect">
            <a:avLst/>
          </a:prstGeom>
          <a:noFill/>
        </p:spPr>
        <p:txBody>
          <a:bodyPr wrap="square">
            <a:spAutoFit/>
          </a:bodyPr>
          <a:lstStyle/>
          <a:p>
            <a:r>
              <a:rPr lang="en-US" altLang="zh-CN" dirty="0">
                <a:latin typeface="Times New Roman" panose="02020603050405020304" charset="0"/>
                <a:cs typeface="Times New Roman" panose="02020603050405020304" charset="0"/>
              </a:rPr>
              <a:t>Three stages in the transformation of an edge detection algorithm using the Sobel filter. </a:t>
            </a:r>
            <a:endParaRPr lang="zh-CN" altLang="en-US" dirty="0">
              <a:latin typeface="Times New Roman" panose="02020603050405020304" charset="0"/>
              <a:cs typeface="Times New Roman" panose="02020603050405020304" charset="0"/>
            </a:endParaRPr>
          </a:p>
        </p:txBody>
      </p:sp>
      <p:pic>
        <p:nvPicPr>
          <p:cNvPr id="13" name="图片 12">
            <a:extLst>
              <a:ext uri="{FF2B5EF4-FFF2-40B4-BE49-F238E27FC236}">
                <a16:creationId xmlns:a16="http://schemas.microsoft.com/office/drawing/2014/main" id="{6C6D173B-A1E8-4A2E-ACB6-30DF78783CEB}"/>
              </a:ext>
            </a:extLst>
          </p:cNvPr>
          <p:cNvPicPr>
            <a:picLocks noChangeAspect="1"/>
          </p:cNvPicPr>
          <p:nvPr/>
        </p:nvPicPr>
        <p:blipFill>
          <a:blip r:embed="rId3"/>
          <a:stretch>
            <a:fillRect/>
          </a:stretch>
        </p:blipFill>
        <p:spPr>
          <a:xfrm>
            <a:off x="5925266" y="1614713"/>
            <a:ext cx="4343623" cy="2089257"/>
          </a:xfrm>
          <a:prstGeom prst="rect">
            <a:avLst/>
          </a:prstGeom>
        </p:spPr>
      </p:pic>
      <p:pic>
        <p:nvPicPr>
          <p:cNvPr id="24" name="图片 23">
            <a:extLst>
              <a:ext uri="{FF2B5EF4-FFF2-40B4-BE49-F238E27FC236}">
                <a16:creationId xmlns:a16="http://schemas.microsoft.com/office/drawing/2014/main" id="{B9885220-54BA-478A-9677-6192C5439954}"/>
              </a:ext>
            </a:extLst>
          </p:cNvPr>
          <p:cNvPicPr>
            <a:picLocks noChangeAspect="1"/>
          </p:cNvPicPr>
          <p:nvPr/>
        </p:nvPicPr>
        <p:blipFill>
          <a:blip r:embed="rId4"/>
          <a:stretch>
            <a:fillRect/>
          </a:stretch>
        </p:blipFill>
        <p:spPr>
          <a:xfrm>
            <a:off x="5408431" y="3725559"/>
            <a:ext cx="5734345" cy="3035456"/>
          </a:xfrm>
          <a:prstGeom prst="rect">
            <a:avLst/>
          </a:prstGeom>
        </p:spPr>
      </p:pic>
      <p:pic>
        <p:nvPicPr>
          <p:cNvPr id="26" name="图片 25">
            <a:extLst>
              <a:ext uri="{FF2B5EF4-FFF2-40B4-BE49-F238E27FC236}">
                <a16:creationId xmlns:a16="http://schemas.microsoft.com/office/drawing/2014/main" id="{90ED4D46-8B47-4D08-8BA3-BC4591FE5F4F}"/>
              </a:ext>
            </a:extLst>
          </p:cNvPr>
          <p:cNvPicPr>
            <a:picLocks noChangeAspect="1"/>
          </p:cNvPicPr>
          <p:nvPr/>
        </p:nvPicPr>
        <p:blipFill>
          <a:blip r:embed="rId5"/>
          <a:stretch>
            <a:fillRect/>
          </a:stretch>
        </p:blipFill>
        <p:spPr>
          <a:xfrm>
            <a:off x="398372" y="1958584"/>
            <a:ext cx="4826248" cy="44515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92942" y="698540"/>
            <a:ext cx="194687" cy="115253"/>
            <a:chOff x="2592942" y="667716"/>
            <a:chExt cx="194687" cy="115253"/>
          </a:xfrm>
        </p:grpSpPr>
        <p:sp>
          <p:nvSpPr>
            <p:cNvPr id="20" name="矩形 19"/>
            <p:cNvSpPr/>
            <p:nvPr/>
          </p:nvSpPr>
          <p:spPr>
            <a:xfrm rot="8069924">
              <a:off x="259294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8069924">
              <a:off x="2672376" y="667716"/>
              <a:ext cx="115253" cy="115253"/>
            </a:xfrm>
            <a:prstGeom prst="rect">
              <a:avLst/>
            </a:prstGeom>
            <a:noFill/>
            <a:ln w="25400">
              <a:solidFill>
                <a:srgbClr val="EFCA81">
                  <a:alpha val="4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94608" y="579152"/>
            <a:ext cx="2106154" cy="369332"/>
          </a:xfrm>
          <a:prstGeom prst="rect">
            <a:avLst/>
          </a:prstGeom>
          <a:noFill/>
        </p:spPr>
        <p:txBody>
          <a:bodyPr wrap="none" rtlCol="0">
            <a:spAutoFit/>
          </a:bodyPr>
          <a:lstStyle/>
          <a:p>
            <a:r>
              <a:rPr lang="en-US" altLang="zh-CN" b="1" dirty="0">
                <a:solidFill>
                  <a:srgbClr val="EFCA81"/>
                </a:solidFill>
              </a:rPr>
              <a:t>Design: Compilation</a:t>
            </a:r>
          </a:p>
        </p:txBody>
      </p:sp>
      <p:sp>
        <p:nvSpPr>
          <p:cNvPr id="8" name="文本框 7"/>
          <p:cNvSpPr txBox="1"/>
          <p:nvPr/>
        </p:nvSpPr>
        <p:spPr>
          <a:xfrm>
            <a:off x="1140377" y="1768824"/>
            <a:ext cx="9202945" cy="923330"/>
          </a:xfrm>
          <a:prstGeom prst="rect">
            <a:avLst/>
          </a:prstGeom>
          <a:noFill/>
        </p:spPr>
        <p:txBody>
          <a:bodyPr wrap="square" rtlCol="0" anchor="t">
            <a:spAutoFit/>
          </a:bodyPr>
          <a:lstStyle/>
          <a:p>
            <a:r>
              <a:rPr lang="en-US" altLang="zh-CN" sz="1800" dirty="0">
                <a:solidFill>
                  <a:srgbClr val="000000"/>
                </a:solidFill>
                <a:effectLst/>
                <a:latin typeface="+mn-ea"/>
              </a:rPr>
              <a:t>In the first phase, the compiler collects input–output pairs for the target code that reflect real program executions. This in-context observation allows the compiler to train the neural network on a realistic data set.</a:t>
            </a:r>
            <a:endParaRPr lang="zh-CN" altLang="en-US" sz="2000" dirty="0">
              <a:latin typeface="+mn-ea"/>
              <a:cs typeface="Times New Roman" panose="02020603050405020304" charset="0"/>
            </a:endParaRPr>
          </a:p>
        </p:txBody>
      </p:sp>
      <p:sp>
        <p:nvSpPr>
          <p:cNvPr id="14" name="文本框 13">
            <a:extLst>
              <a:ext uri="{FF2B5EF4-FFF2-40B4-BE49-F238E27FC236}">
                <a16:creationId xmlns:a16="http://schemas.microsoft.com/office/drawing/2014/main" id="{3676AA4A-FD4F-436B-B4C7-0753D1148ECE}"/>
              </a:ext>
            </a:extLst>
          </p:cNvPr>
          <p:cNvSpPr txBox="1"/>
          <p:nvPr/>
        </p:nvSpPr>
        <p:spPr>
          <a:xfrm>
            <a:off x="1140377" y="3213365"/>
            <a:ext cx="9540875" cy="1200329"/>
          </a:xfrm>
          <a:prstGeom prst="rect">
            <a:avLst/>
          </a:prstGeom>
          <a:noFill/>
        </p:spPr>
        <p:txBody>
          <a:bodyPr wrap="square">
            <a:spAutoFit/>
          </a:bodyPr>
          <a:lstStyle/>
          <a:p>
            <a:r>
              <a:rPr lang="en-US" altLang="zh-CN" dirty="0">
                <a:solidFill>
                  <a:srgbClr val="000000"/>
                </a:solidFill>
                <a:latin typeface="+mn-ea"/>
              </a:rPr>
              <a:t>The compiler uses the training data to produce a neural network that replaces the original function. To choose the topology, we use a simple search algorithm guided by the mean squared error of the neural network when tested on an unseen subset of the observed data.</a:t>
            </a:r>
            <a:endParaRPr lang="zh-CN" altLang="en-US" dirty="0">
              <a:solidFill>
                <a:srgbClr val="000000"/>
              </a:solidFill>
              <a:latin typeface="+mn-ea"/>
            </a:endParaRPr>
          </a:p>
        </p:txBody>
      </p:sp>
      <p:sp>
        <p:nvSpPr>
          <p:cNvPr id="16" name="文本框 15">
            <a:extLst>
              <a:ext uri="{FF2B5EF4-FFF2-40B4-BE49-F238E27FC236}">
                <a16:creationId xmlns:a16="http://schemas.microsoft.com/office/drawing/2014/main" id="{25B08B53-1225-49F4-971F-8564538A19E1}"/>
              </a:ext>
            </a:extLst>
          </p:cNvPr>
          <p:cNvSpPr txBox="1"/>
          <p:nvPr/>
        </p:nvSpPr>
        <p:spPr>
          <a:xfrm>
            <a:off x="1140377" y="5014011"/>
            <a:ext cx="9236076" cy="646331"/>
          </a:xfrm>
          <a:prstGeom prst="rect">
            <a:avLst/>
          </a:prstGeom>
          <a:noFill/>
        </p:spPr>
        <p:txBody>
          <a:bodyPr wrap="square">
            <a:spAutoFit/>
          </a:bodyPr>
          <a:lstStyle/>
          <a:p>
            <a:r>
              <a:rPr lang="en-US" altLang="zh-CN" dirty="0">
                <a:solidFill>
                  <a:srgbClr val="000000"/>
                </a:solidFill>
                <a:latin typeface="+mn-ea"/>
              </a:rPr>
              <a:t>After the training phase, the compiler generates an instrumented binary that runs on the core and invokes the NPU instead of calling the original function. </a:t>
            </a:r>
            <a:endParaRPr lang="zh-CN" altLang="en-US" dirty="0">
              <a:solidFill>
                <a:srgbClr val="000000"/>
              </a:solidFill>
              <a:latin typeface="+mn-ea"/>
            </a:endParaRPr>
          </a:p>
        </p:txBody>
      </p:sp>
      <p:sp>
        <p:nvSpPr>
          <p:cNvPr id="22" name="文本框 21">
            <a:extLst>
              <a:ext uri="{FF2B5EF4-FFF2-40B4-BE49-F238E27FC236}">
                <a16:creationId xmlns:a16="http://schemas.microsoft.com/office/drawing/2014/main" id="{07854EDF-6E1C-4DF6-A54E-A17A5DE4F923}"/>
              </a:ext>
            </a:extLst>
          </p:cNvPr>
          <p:cNvSpPr txBox="1"/>
          <p:nvPr/>
        </p:nvSpPr>
        <p:spPr>
          <a:xfrm>
            <a:off x="1140377" y="1396441"/>
            <a:ext cx="6105938" cy="461665"/>
          </a:xfrm>
          <a:prstGeom prst="rect">
            <a:avLst/>
          </a:prstGeom>
          <a:noFill/>
        </p:spPr>
        <p:txBody>
          <a:bodyPr wrap="square">
            <a:spAutoFit/>
          </a:bodyPr>
          <a:lstStyle/>
          <a:p>
            <a:r>
              <a:rPr lang="en-US" altLang="zh-CN" sz="2400" b="1" dirty="0">
                <a:solidFill>
                  <a:srgbClr val="000000"/>
                </a:solidFill>
                <a:effectLst/>
                <a:latin typeface="NimbusRomNo9L-Medi"/>
              </a:rPr>
              <a:t>Code Observation </a:t>
            </a:r>
            <a:endParaRPr lang="zh-CN" altLang="en-US" sz="2400" dirty="0"/>
          </a:p>
        </p:txBody>
      </p:sp>
      <p:sp>
        <p:nvSpPr>
          <p:cNvPr id="23" name="文本框 22">
            <a:extLst>
              <a:ext uri="{FF2B5EF4-FFF2-40B4-BE49-F238E27FC236}">
                <a16:creationId xmlns:a16="http://schemas.microsoft.com/office/drawing/2014/main" id="{2568393A-BAB3-4BFA-9F44-443612835F6A}"/>
              </a:ext>
            </a:extLst>
          </p:cNvPr>
          <p:cNvSpPr txBox="1"/>
          <p:nvPr/>
        </p:nvSpPr>
        <p:spPr>
          <a:xfrm>
            <a:off x="1140377" y="2811831"/>
            <a:ext cx="6105938" cy="461665"/>
          </a:xfrm>
          <a:prstGeom prst="rect">
            <a:avLst/>
          </a:prstGeom>
          <a:noFill/>
        </p:spPr>
        <p:txBody>
          <a:bodyPr wrap="square">
            <a:spAutoFit/>
          </a:bodyPr>
          <a:lstStyle/>
          <a:p>
            <a:r>
              <a:rPr lang="en-US" altLang="zh-CN" sz="2400" b="1" dirty="0">
                <a:solidFill>
                  <a:srgbClr val="000000"/>
                </a:solidFill>
                <a:effectLst/>
                <a:latin typeface="NimbusRomNo9L-Medi"/>
              </a:rPr>
              <a:t>Training</a:t>
            </a:r>
            <a:endParaRPr lang="zh-CN" altLang="en-US" sz="2400" dirty="0"/>
          </a:p>
        </p:txBody>
      </p:sp>
      <p:sp>
        <p:nvSpPr>
          <p:cNvPr id="24" name="文本框 23">
            <a:extLst>
              <a:ext uri="{FF2B5EF4-FFF2-40B4-BE49-F238E27FC236}">
                <a16:creationId xmlns:a16="http://schemas.microsoft.com/office/drawing/2014/main" id="{A32501CE-2315-4540-9B16-A267AD5379F0}"/>
              </a:ext>
            </a:extLst>
          </p:cNvPr>
          <p:cNvSpPr txBox="1"/>
          <p:nvPr/>
        </p:nvSpPr>
        <p:spPr>
          <a:xfrm>
            <a:off x="1140377" y="4519936"/>
            <a:ext cx="6105938" cy="461665"/>
          </a:xfrm>
          <a:prstGeom prst="rect">
            <a:avLst/>
          </a:prstGeom>
          <a:noFill/>
        </p:spPr>
        <p:txBody>
          <a:bodyPr wrap="square">
            <a:spAutoFit/>
          </a:bodyPr>
          <a:lstStyle/>
          <a:p>
            <a:r>
              <a:rPr lang="en-US" altLang="zh-CN" sz="2400" b="1" dirty="0">
                <a:solidFill>
                  <a:srgbClr val="000000"/>
                </a:solidFill>
                <a:effectLst/>
                <a:latin typeface="NimbusRomNo9L-Medi"/>
              </a:rPr>
              <a:t>Code Generation </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4542" y="571500"/>
            <a:ext cx="2665345" cy="369332"/>
          </a:xfrm>
          <a:prstGeom prst="rect">
            <a:avLst/>
          </a:prstGeom>
          <a:noFill/>
        </p:spPr>
        <p:txBody>
          <a:bodyPr wrap="none" rtlCol="0">
            <a:spAutoFit/>
          </a:bodyPr>
          <a:lstStyle/>
          <a:p>
            <a:r>
              <a:rPr lang="en-US" altLang="zh-CN" b="1" dirty="0">
                <a:solidFill>
                  <a:srgbClr val="EFCA81"/>
                </a:solidFill>
              </a:rPr>
              <a:t>Design: NPU Acceleration </a:t>
            </a:r>
          </a:p>
        </p:txBody>
      </p:sp>
      <p:pic>
        <p:nvPicPr>
          <p:cNvPr id="6" name="图片 5">
            <a:extLst>
              <a:ext uri="{FF2B5EF4-FFF2-40B4-BE49-F238E27FC236}">
                <a16:creationId xmlns:a16="http://schemas.microsoft.com/office/drawing/2014/main" id="{E9CD1C49-E7C1-4E01-B68A-7AD89E95B67F}"/>
              </a:ext>
            </a:extLst>
          </p:cNvPr>
          <p:cNvPicPr>
            <a:picLocks noChangeAspect="1"/>
          </p:cNvPicPr>
          <p:nvPr/>
        </p:nvPicPr>
        <p:blipFill>
          <a:blip r:embed="rId3"/>
          <a:stretch>
            <a:fillRect/>
          </a:stretch>
        </p:blipFill>
        <p:spPr>
          <a:xfrm>
            <a:off x="727269" y="1568031"/>
            <a:ext cx="3130711" cy="2013053"/>
          </a:xfrm>
          <a:prstGeom prst="rect">
            <a:avLst/>
          </a:prstGeom>
        </p:spPr>
      </p:pic>
      <p:sp>
        <p:nvSpPr>
          <p:cNvPr id="11" name="文本框 10">
            <a:extLst>
              <a:ext uri="{FF2B5EF4-FFF2-40B4-BE49-F238E27FC236}">
                <a16:creationId xmlns:a16="http://schemas.microsoft.com/office/drawing/2014/main" id="{652AFF6A-1E2B-4D6B-B356-607DE271B0F0}"/>
              </a:ext>
            </a:extLst>
          </p:cNvPr>
          <p:cNvSpPr txBox="1"/>
          <p:nvPr/>
        </p:nvSpPr>
        <p:spPr>
          <a:xfrm>
            <a:off x="403048" y="3959492"/>
            <a:ext cx="4422723" cy="830997"/>
          </a:xfrm>
          <a:prstGeom prst="rect">
            <a:avLst/>
          </a:prstGeom>
          <a:noFill/>
        </p:spPr>
        <p:txBody>
          <a:bodyPr wrap="square">
            <a:spAutoFit/>
          </a:bodyPr>
          <a:lstStyle/>
          <a:p>
            <a:r>
              <a:rPr lang="en-US" altLang="zh-CN" sz="1600" dirty="0">
                <a:solidFill>
                  <a:srgbClr val="000000"/>
                </a:solidFill>
                <a:effectLst/>
                <a:latin typeface="+mn-ea"/>
              </a:rPr>
              <a:t>The NPU exposes three FIFO queues to the core. The speculative state of the FIFOs is shaded</a:t>
            </a:r>
            <a:r>
              <a:rPr lang="en-US" altLang="zh-CN" sz="800" b="1" dirty="0">
                <a:solidFill>
                  <a:srgbClr val="000000"/>
                </a:solidFill>
                <a:effectLst/>
                <a:latin typeface="NimbusSanL-Bold"/>
              </a:rPr>
              <a:t>. </a:t>
            </a:r>
            <a:endParaRPr lang="zh-CN" altLang="en-US" dirty="0"/>
          </a:p>
        </p:txBody>
      </p:sp>
      <p:sp>
        <p:nvSpPr>
          <p:cNvPr id="13" name="文本框 12">
            <a:extLst>
              <a:ext uri="{FF2B5EF4-FFF2-40B4-BE49-F238E27FC236}">
                <a16:creationId xmlns:a16="http://schemas.microsoft.com/office/drawing/2014/main" id="{1C1B7176-7B8C-4EE8-AD38-E34E0840870C}"/>
              </a:ext>
            </a:extLst>
          </p:cNvPr>
          <p:cNvSpPr txBox="1"/>
          <p:nvPr/>
        </p:nvSpPr>
        <p:spPr>
          <a:xfrm>
            <a:off x="5194914" y="1120676"/>
            <a:ext cx="6105938" cy="2308324"/>
          </a:xfrm>
          <a:prstGeom prst="rect">
            <a:avLst/>
          </a:prstGeom>
          <a:noFill/>
        </p:spPr>
        <p:txBody>
          <a:bodyPr wrap="square">
            <a:spAutoFit/>
          </a:bodyPr>
          <a:lstStyle/>
          <a:p>
            <a:r>
              <a:rPr lang="en-US" altLang="zh-CN" dirty="0">
                <a:solidFill>
                  <a:srgbClr val="000000"/>
                </a:solidFill>
                <a:latin typeface="NimbusRomNo9L-Regu"/>
                <a:ea typeface="宋体" panose="02010600030101010101" pitchFamily="2" charset="-122"/>
              </a:rPr>
              <a:t>the CPU–NPU interface consists of three queues: one for </a:t>
            </a:r>
          </a:p>
          <a:p>
            <a:r>
              <a:rPr lang="en-US" altLang="zh-CN" dirty="0">
                <a:solidFill>
                  <a:srgbClr val="000000"/>
                </a:solidFill>
                <a:latin typeface="NimbusRomNo9L-Regu"/>
                <a:ea typeface="宋体" panose="02010600030101010101" pitchFamily="2" charset="-122"/>
              </a:rPr>
              <a:t>sending and retrieving the configuration, one for sending the inputs, and one for retrieving the neural network’s outputs. The ISA is extended with four instructions to access the queues. These instructions assume that the processor is equipped with a single NPU; if the architecture supports multiple NPUs or multiple stored configurations per NPU, the instructions may be parameterized with an operand that identifies the target NPU.</a:t>
            </a:r>
            <a:endParaRPr lang="zh-CN" altLang="en-US" dirty="0">
              <a:solidFill>
                <a:srgbClr val="000000"/>
              </a:solidFill>
              <a:latin typeface="NimbusRomNo9L-Regu"/>
              <a:ea typeface="宋体" panose="02010600030101010101" pitchFamily="2" charset="-122"/>
            </a:endParaRPr>
          </a:p>
        </p:txBody>
      </p:sp>
      <p:sp>
        <p:nvSpPr>
          <p:cNvPr id="10" name="文本框 9">
            <a:extLst>
              <a:ext uri="{FF2B5EF4-FFF2-40B4-BE49-F238E27FC236}">
                <a16:creationId xmlns:a16="http://schemas.microsoft.com/office/drawing/2014/main" id="{FD322491-928D-46A5-B058-FDAAC5DE7578}"/>
              </a:ext>
            </a:extLst>
          </p:cNvPr>
          <p:cNvSpPr txBox="1"/>
          <p:nvPr/>
        </p:nvSpPr>
        <p:spPr>
          <a:xfrm>
            <a:off x="5146814" y="4089089"/>
            <a:ext cx="6642138" cy="1477328"/>
          </a:xfrm>
          <a:prstGeom prst="rect">
            <a:avLst/>
          </a:prstGeom>
          <a:noFill/>
        </p:spPr>
        <p:txBody>
          <a:bodyPr wrap="square">
            <a:spAutoFit/>
          </a:bodyPr>
          <a:lstStyle/>
          <a:p>
            <a:r>
              <a:rPr lang="en-US" altLang="zh-CN" sz="1800" i="1" dirty="0">
                <a:solidFill>
                  <a:srgbClr val="000000"/>
                </a:solidFill>
                <a:effectLst/>
                <a:latin typeface="CMSY9"/>
              </a:rPr>
              <a:t>• </a:t>
            </a:r>
            <a:r>
              <a:rPr lang="en-US" altLang="zh-CN" b="1" dirty="0">
                <a:solidFill>
                  <a:srgbClr val="000000"/>
                </a:solidFill>
                <a:effectLst/>
                <a:latin typeface="NimbusSanL-Bold"/>
              </a:rPr>
              <a:t>enq.c %r</a:t>
            </a:r>
            <a:r>
              <a:rPr lang="en-US" altLang="zh-CN" sz="1800" dirty="0">
                <a:solidFill>
                  <a:srgbClr val="000000"/>
                </a:solidFill>
                <a:effectLst/>
                <a:latin typeface="NimbusRomNo9L-Regu"/>
              </a:rPr>
              <a:t>: </a:t>
            </a:r>
            <a:r>
              <a:rPr lang="en-US" altLang="zh-CN" dirty="0">
                <a:solidFill>
                  <a:srgbClr val="000000"/>
                </a:solidFill>
                <a:effectLst/>
                <a:latin typeface="NimbusRomNo9L-Regu"/>
              </a:rPr>
              <a:t>enqueues the value of the register </a:t>
            </a:r>
            <a:r>
              <a:rPr lang="en-US" altLang="zh-CN" dirty="0">
                <a:solidFill>
                  <a:srgbClr val="000000"/>
                </a:solidFill>
                <a:effectLst/>
                <a:latin typeface="NimbusSanL-Regu"/>
              </a:rPr>
              <a:t>r </a:t>
            </a:r>
            <a:r>
              <a:rPr lang="en-US" altLang="zh-CN" dirty="0">
                <a:solidFill>
                  <a:srgbClr val="000000"/>
                </a:solidFill>
                <a:effectLst/>
                <a:latin typeface="NimbusRomNo9L-Regu"/>
              </a:rPr>
              <a:t>into the config FIFO. </a:t>
            </a:r>
            <a:endParaRPr lang="en-US" altLang="zh-CN" dirty="0"/>
          </a:p>
          <a:p>
            <a:r>
              <a:rPr lang="en-US" altLang="zh-CN" dirty="0">
                <a:solidFill>
                  <a:srgbClr val="000000"/>
                </a:solidFill>
                <a:latin typeface="NimbusRomNo9L-Regu"/>
              </a:rPr>
              <a:t>• </a:t>
            </a:r>
            <a:r>
              <a:rPr lang="en-US" altLang="zh-CN" b="1" dirty="0">
                <a:solidFill>
                  <a:srgbClr val="000000"/>
                </a:solidFill>
                <a:latin typeface="NimbusRomNo9L-Regu"/>
              </a:rPr>
              <a:t>deq.c</a:t>
            </a:r>
            <a:r>
              <a:rPr lang="en-US" altLang="zh-CN" dirty="0">
                <a:solidFill>
                  <a:srgbClr val="000000"/>
                </a:solidFill>
                <a:latin typeface="NimbusRomNo9L-Regu"/>
              </a:rPr>
              <a:t> %r: dequeues a configuration value from the config FIFO to the register r</a:t>
            </a:r>
            <a:r>
              <a:rPr lang="en-US" altLang="zh-CN" sz="1800" dirty="0">
                <a:solidFill>
                  <a:srgbClr val="000000"/>
                </a:solidFill>
                <a:effectLst/>
                <a:latin typeface="NimbusRomNo9L-Regu"/>
              </a:rPr>
              <a:t>. </a:t>
            </a:r>
            <a:endParaRPr lang="en-US" altLang="zh-CN" dirty="0"/>
          </a:p>
          <a:p>
            <a:r>
              <a:rPr lang="en-US" altLang="zh-CN" sz="1800" i="1" dirty="0">
                <a:solidFill>
                  <a:srgbClr val="000000"/>
                </a:solidFill>
                <a:effectLst/>
                <a:latin typeface="CMSY9"/>
              </a:rPr>
              <a:t>• </a:t>
            </a:r>
            <a:r>
              <a:rPr lang="en-US" altLang="zh-CN" b="1" dirty="0">
                <a:solidFill>
                  <a:srgbClr val="000000"/>
                </a:solidFill>
                <a:latin typeface="NimbusRomNo9L-Regu"/>
              </a:rPr>
              <a:t>enq.d</a:t>
            </a:r>
            <a:r>
              <a:rPr lang="en-US" altLang="zh-CN" dirty="0">
                <a:solidFill>
                  <a:srgbClr val="000000"/>
                </a:solidFill>
                <a:latin typeface="NimbusRomNo9L-Regu"/>
              </a:rPr>
              <a:t> %r: enqueues the value of the register r into the input FIFO. </a:t>
            </a:r>
          </a:p>
          <a:p>
            <a:r>
              <a:rPr lang="en-US" altLang="zh-CN" dirty="0">
                <a:solidFill>
                  <a:srgbClr val="000000"/>
                </a:solidFill>
                <a:latin typeface="NimbusRomNo9L-Regu"/>
              </a:rPr>
              <a:t>• </a:t>
            </a:r>
            <a:r>
              <a:rPr lang="en-US" altLang="zh-CN" b="1" dirty="0">
                <a:solidFill>
                  <a:srgbClr val="000000"/>
                </a:solidFill>
                <a:latin typeface="NimbusRomNo9L-Regu"/>
              </a:rPr>
              <a:t>deq.d</a:t>
            </a:r>
            <a:r>
              <a:rPr lang="en-US" altLang="zh-CN" dirty="0">
                <a:solidFill>
                  <a:srgbClr val="000000"/>
                </a:solidFill>
                <a:latin typeface="NimbusRomNo9L-Regu"/>
              </a:rPr>
              <a:t> %r: dequeues the head of the output FIFO to the register r. </a:t>
            </a:r>
            <a:endParaRPr lang="zh-CN" altLang="en-US" dirty="0">
              <a:solidFill>
                <a:srgbClr val="000000"/>
              </a:solidFill>
              <a:latin typeface="NimbusRomNo9L-Regu"/>
            </a:endParaRPr>
          </a:p>
        </p:txBody>
      </p:sp>
    </p:spTree>
    <p:extLst>
      <p:ext uri="{BB962C8B-B14F-4D97-AF65-F5344CB8AC3E}">
        <p14:creationId xmlns:p14="http://schemas.microsoft.com/office/powerpoint/2010/main" val="182184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4542" y="571500"/>
            <a:ext cx="2665345" cy="369332"/>
          </a:xfrm>
          <a:prstGeom prst="rect">
            <a:avLst/>
          </a:prstGeom>
          <a:noFill/>
        </p:spPr>
        <p:txBody>
          <a:bodyPr wrap="none" rtlCol="0">
            <a:spAutoFit/>
          </a:bodyPr>
          <a:lstStyle/>
          <a:p>
            <a:r>
              <a:rPr lang="en-US" altLang="zh-CN" b="1" dirty="0">
                <a:solidFill>
                  <a:srgbClr val="EFCA81"/>
                </a:solidFill>
              </a:rPr>
              <a:t>Design: NPU Acceleration </a:t>
            </a:r>
          </a:p>
        </p:txBody>
      </p:sp>
      <p:sp>
        <p:nvSpPr>
          <p:cNvPr id="14" name="文本框 13">
            <a:extLst>
              <a:ext uri="{FF2B5EF4-FFF2-40B4-BE49-F238E27FC236}">
                <a16:creationId xmlns:a16="http://schemas.microsoft.com/office/drawing/2014/main" id="{DEE7C551-F97E-49BA-B579-02F633098788}"/>
              </a:ext>
            </a:extLst>
          </p:cNvPr>
          <p:cNvSpPr txBox="1"/>
          <p:nvPr/>
        </p:nvSpPr>
        <p:spPr>
          <a:xfrm>
            <a:off x="1140377" y="1856091"/>
            <a:ext cx="9540875" cy="923330"/>
          </a:xfrm>
          <a:prstGeom prst="rect">
            <a:avLst/>
          </a:prstGeom>
          <a:noFill/>
        </p:spPr>
        <p:txBody>
          <a:bodyPr wrap="square" rtlCol="0" anchor="t">
            <a:spAutoFit/>
          </a:bodyPr>
          <a:lstStyle/>
          <a:p>
            <a:r>
              <a:rPr lang="en-US" altLang="zh-CN" dirty="0">
                <a:solidFill>
                  <a:srgbClr val="000000"/>
                </a:solidFill>
                <a:latin typeface="+mn-ea"/>
              </a:rPr>
              <a:t>To ensure correct communication with the NPU, the processor must issue NPU instructions in order. To accomplish this, the renaming logic implicitly considers every NPU instruction to read and write a designated “dummy” architectural register.</a:t>
            </a:r>
            <a:endParaRPr lang="zh-CN" altLang="en-US" dirty="0">
              <a:solidFill>
                <a:srgbClr val="000000"/>
              </a:solidFill>
              <a:latin typeface="+mn-ea"/>
            </a:endParaRPr>
          </a:p>
        </p:txBody>
      </p:sp>
      <p:sp>
        <p:nvSpPr>
          <p:cNvPr id="15" name="文本框 14">
            <a:extLst>
              <a:ext uri="{FF2B5EF4-FFF2-40B4-BE49-F238E27FC236}">
                <a16:creationId xmlns:a16="http://schemas.microsoft.com/office/drawing/2014/main" id="{9E66FBCF-671D-4DB2-8662-4320C178084C}"/>
              </a:ext>
            </a:extLst>
          </p:cNvPr>
          <p:cNvSpPr txBox="1"/>
          <p:nvPr/>
        </p:nvSpPr>
        <p:spPr>
          <a:xfrm>
            <a:off x="1140377" y="3213365"/>
            <a:ext cx="9699901" cy="1200329"/>
          </a:xfrm>
          <a:prstGeom prst="rect">
            <a:avLst/>
          </a:prstGeom>
          <a:noFill/>
        </p:spPr>
        <p:txBody>
          <a:bodyPr wrap="square">
            <a:spAutoFit/>
          </a:bodyPr>
          <a:lstStyle/>
          <a:p>
            <a:r>
              <a:rPr lang="en-US" altLang="zh-CN" dirty="0">
                <a:solidFill>
                  <a:srgbClr val="000000"/>
                </a:solidFill>
                <a:latin typeface="+mn-ea"/>
              </a:rPr>
              <a:t>The processor can execute enq.d and deq.d instructions speculatively. Therefore, the head pointer of the input FIFO can only be updated—and consequently the entries recycled— when: (1) the enqueue instruction commits; (2) the NPU finishes processing that input. </a:t>
            </a:r>
            <a:endParaRPr lang="zh-CN" altLang="en-US" dirty="0">
              <a:solidFill>
                <a:srgbClr val="000000"/>
              </a:solidFill>
              <a:latin typeface="+mn-ea"/>
            </a:endParaRPr>
          </a:p>
        </p:txBody>
      </p:sp>
      <p:sp>
        <p:nvSpPr>
          <p:cNvPr id="16" name="文本框 15">
            <a:extLst>
              <a:ext uri="{FF2B5EF4-FFF2-40B4-BE49-F238E27FC236}">
                <a16:creationId xmlns:a16="http://schemas.microsoft.com/office/drawing/2014/main" id="{1DE78D8B-1C10-44EA-9F75-620C3461ABC4}"/>
              </a:ext>
            </a:extLst>
          </p:cNvPr>
          <p:cNvSpPr txBox="1"/>
          <p:nvPr/>
        </p:nvSpPr>
        <p:spPr>
          <a:xfrm>
            <a:off x="1140377" y="4841733"/>
            <a:ext cx="9540874" cy="646331"/>
          </a:xfrm>
          <a:prstGeom prst="rect">
            <a:avLst/>
          </a:prstGeom>
          <a:noFill/>
        </p:spPr>
        <p:txBody>
          <a:bodyPr wrap="square">
            <a:spAutoFit/>
          </a:bodyPr>
          <a:lstStyle/>
          <a:p>
            <a:r>
              <a:rPr lang="en-US" altLang="zh-CN" dirty="0">
                <a:solidFill>
                  <a:srgbClr val="000000"/>
                </a:solidFill>
                <a:latin typeface="+mn-ea"/>
              </a:rPr>
              <a:t>If an interrupt were to occur during an NPU invocation, the speculative state of the NPU would need to be flushed.</a:t>
            </a:r>
            <a:endParaRPr lang="zh-CN" altLang="en-US" dirty="0">
              <a:solidFill>
                <a:srgbClr val="000000"/>
              </a:solidFill>
              <a:latin typeface="+mn-ea"/>
            </a:endParaRPr>
          </a:p>
        </p:txBody>
      </p:sp>
      <p:sp>
        <p:nvSpPr>
          <p:cNvPr id="17" name="文本框 16">
            <a:extLst>
              <a:ext uri="{FF2B5EF4-FFF2-40B4-BE49-F238E27FC236}">
                <a16:creationId xmlns:a16="http://schemas.microsoft.com/office/drawing/2014/main" id="{EF63F9F6-C53F-45CD-B141-C3B0E3B16D9F}"/>
              </a:ext>
            </a:extLst>
          </p:cNvPr>
          <p:cNvSpPr txBox="1"/>
          <p:nvPr/>
        </p:nvSpPr>
        <p:spPr>
          <a:xfrm>
            <a:off x="1140377" y="1396441"/>
            <a:ext cx="6105938" cy="461665"/>
          </a:xfrm>
          <a:prstGeom prst="rect">
            <a:avLst/>
          </a:prstGeom>
          <a:noFill/>
        </p:spPr>
        <p:txBody>
          <a:bodyPr wrap="square">
            <a:spAutoFit/>
          </a:bodyPr>
          <a:lstStyle/>
          <a:p>
            <a:r>
              <a:rPr lang="en-US" altLang="zh-CN" sz="2400" b="1" dirty="0">
                <a:solidFill>
                  <a:srgbClr val="000000"/>
                </a:solidFill>
                <a:latin typeface="NimbusRomNo9L-Medi"/>
              </a:rPr>
              <a:t>Scheduling and issue</a:t>
            </a:r>
            <a:r>
              <a:rPr lang="en-US" altLang="zh-CN" sz="1800" b="1" dirty="0">
                <a:solidFill>
                  <a:srgbClr val="000000"/>
                </a:solidFill>
                <a:effectLst/>
                <a:latin typeface="NimbusRomNo9L-Medi"/>
              </a:rPr>
              <a:t>. </a:t>
            </a:r>
            <a:endParaRPr lang="zh-CN" altLang="en-US" sz="2400" dirty="0"/>
          </a:p>
        </p:txBody>
      </p:sp>
      <p:sp>
        <p:nvSpPr>
          <p:cNvPr id="20" name="文本框 19">
            <a:extLst>
              <a:ext uri="{FF2B5EF4-FFF2-40B4-BE49-F238E27FC236}">
                <a16:creationId xmlns:a16="http://schemas.microsoft.com/office/drawing/2014/main" id="{C0BCCA0A-9291-457D-88FA-69DF7CA97914}"/>
              </a:ext>
            </a:extLst>
          </p:cNvPr>
          <p:cNvSpPr txBox="1"/>
          <p:nvPr/>
        </p:nvSpPr>
        <p:spPr>
          <a:xfrm>
            <a:off x="1140377" y="2811831"/>
            <a:ext cx="6105938" cy="461665"/>
          </a:xfrm>
          <a:prstGeom prst="rect">
            <a:avLst/>
          </a:prstGeom>
          <a:noFill/>
        </p:spPr>
        <p:txBody>
          <a:bodyPr wrap="square">
            <a:spAutoFit/>
          </a:bodyPr>
          <a:lstStyle/>
          <a:p>
            <a:r>
              <a:rPr lang="en-US" altLang="zh-CN" sz="2400" b="1" dirty="0">
                <a:solidFill>
                  <a:srgbClr val="000000"/>
                </a:solidFill>
                <a:latin typeface="NimbusRomNo9L-Medi"/>
              </a:rPr>
              <a:t>Speculative execution</a:t>
            </a:r>
            <a:endParaRPr lang="zh-CN" altLang="en-US" sz="2400" b="1" dirty="0">
              <a:solidFill>
                <a:srgbClr val="000000"/>
              </a:solidFill>
              <a:latin typeface="NimbusRomNo9L-Medi"/>
            </a:endParaRPr>
          </a:p>
        </p:txBody>
      </p:sp>
      <p:sp>
        <p:nvSpPr>
          <p:cNvPr id="21" name="文本框 20">
            <a:extLst>
              <a:ext uri="{FF2B5EF4-FFF2-40B4-BE49-F238E27FC236}">
                <a16:creationId xmlns:a16="http://schemas.microsoft.com/office/drawing/2014/main" id="{203ABC37-30E4-46B9-B500-784A9304EF9B}"/>
              </a:ext>
            </a:extLst>
          </p:cNvPr>
          <p:cNvSpPr txBox="1"/>
          <p:nvPr/>
        </p:nvSpPr>
        <p:spPr>
          <a:xfrm>
            <a:off x="1140377" y="4393928"/>
            <a:ext cx="6105938" cy="461665"/>
          </a:xfrm>
          <a:prstGeom prst="rect">
            <a:avLst/>
          </a:prstGeom>
          <a:noFill/>
        </p:spPr>
        <p:txBody>
          <a:bodyPr wrap="square">
            <a:spAutoFit/>
          </a:bodyPr>
          <a:lstStyle/>
          <a:p>
            <a:r>
              <a:rPr lang="en-US" altLang="zh-CN" sz="2400" b="1" dirty="0">
                <a:solidFill>
                  <a:srgbClr val="000000"/>
                </a:solidFill>
                <a:latin typeface="NimbusRomNo9L-Medi"/>
              </a:rPr>
              <a:t>Interrupts</a:t>
            </a:r>
            <a:endParaRPr lang="zh-CN" altLang="en-US" sz="2400" b="1" dirty="0">
              <a:solidFill>
                <a:srgbClr val="000000"/>
              </a:solidFill>
              <a:latin typeface="NimbusRomNo9L-Medi"/>
            </a:endParaRPr>
          </a:p>
        </p:txBody>
      </p:sp>
      <p:sp>
        <p:nvSpPr>
          <p:cNvPr id="23" name="文本框 22">
            <a:extLst>
              <a:ext uri="{FF2B5EF4-FFF2-40B4-BE49-F238E27FC236}">
                <a16:creationId xmlns:a16="http://schemas.microsoft.com/office/drawing/2014/main" id="{06879870-4C7A-4934-BD57-5FA83B77E880}"/>
              </a:ext>
            </a:extLst>
          </p:cNvPr>
          <p:cNvSpPr txBox="1"/>
          <p:nvPr/>
        </p:nvSpPr>
        <p:spPr>
          <a:xfrm>
            <a:off x="1140377" y="5848177"/>
            <a:ext cx="9540874" cy="646331"/>
          </a:xfrm>
          <a:prstGeom prst="rect">
            <a:avLst/>
          </a:prstGeom>
          <a:noFill/>
        </p:spPr>
        <p:txBody>
          <a:bodyPr wrap="square">
            <a:spAutoFit/>
          </a:bodyPr>
          <a:lstStyle/>
          <a:p>
            <a:r>
              <a:rPr lang="en-US" altLang="zh-CN" dirty="0">
                <a:solidFill>
                  <a:srgbClr val="000000"/>
                </a:solidFill>
                <a:latin typeface="+mn-ea"/>
              </a:rPr>
              <a:t>The NPU’s configuration is architectural state, so the operating system must save and restore the configuration data on a context switch.</a:t>
            </a:r>
            <a:endParaRPr lang="zh-CN" altLang="en-US" dirty="0">
              <a:solidFill>
                <a:srgbClr val="000000"/>
              </a:solidFill>
              <a:latin typeface="+mn-ea"/>
            </a:endParaRPr>
          </a:p>
        </p:txBody>
      </p:sp>
      <p:sp>
        <p:nvSpPr>
          <p:cNvPr id="24" name="文本框 23">
            <a:extLst>
              <a:ext uri="{FF2B5EF4-FFF2-40B4-BE49-F238E27FC236}">
                <a16:creationId xmlns:a16="http://schemas.microsoft.com/office/drawing/2014/main" id="{5FCA25D6-A150-41BF-8106-E6FB60E9DBF0}"/>
              </a:ext>
            </a:extLst>
          </p:cNvPr>
          <p:cNvSpPr txBox="1"/>
          <p:nvPr/>
        </p:nvSpPr>
        <p:spPr>
          <a:xfrm>
            <a:off x="1140377" y="5414233"/>
            <a:ext cx="6105938" cy="461665"/>
          </a:xfrm>
          <a:prstGeom prst="rect">
            <a:avLst/>
          </a:prstGeom>
          <a:noFill/>
        </p:spPr>
        <p:txBody>
          <a:bodyPr wrap="square">
            <a:spAutoFit/>
          </a:bodyPr>
          <a:lstStyle/>
          <a:p>
            <a:r>
              <a:rPr lang="en-US" altLang="zh-CN" sz="2400" b="1" dirty="0">
                <a:solidFill>
                  <a:srgbClr val="000000"/>
                </a:solidFill>
                <a:latin typeface="NimbusRomNo9L-Medi"/>
              </a:rPr>
              <a:t>Context switches.</a:t>
            </a:r>
            <a:endParaRPr lang="zh-CN" altLang="en-US" sz="2400" b="1" dirty="0">
              <a:solidFill>
                <a:srgbClr val="000000"/>
              </a:solidFill>
              <a:latin typeface="NimbusRomNo9L-Med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65988" y="698540"/>
            <a:ext cx="194687" cy="115253"/>
            <a:chOff x="265988" y="667716"/>
            <a:chExt cx="194687" cy="115253"/>
          </a:xfrm>
        </p:grpSpPr>
        <p:sp>
          <p:nvSpPr>
            <p:cNvPr id="18" name="矩形 17"/>
            <p:cNvSpPr/>
            <p:nvPr/>
          </p:nvSpPr>
          <p:spPr>
            <a:xfrm rot="8069924">
              <a:off x="265988" y="667716"/>
              <a:ext cx="115253" cy="115253"/>
            </a:xfrm>
            <a:prstGeom prst="rect">
              <a:avLst/>
            </a:prstGeom>
            <a:noFill/>
            <a:ln w="25400">
              <a:solidFill>
                <a:srgbClr val="EFCA81">
                  <a:alpha val="4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8069924">
              <a:off x="345422" y="667716"/>
              <a:ext cx="115253" cy="115253"/>
            </a:xfrm>
            <a:prstGeom prst="rect">
              <a:avLst/>
            </a:prstGeom>
            <a:noFill/>
            <a:ln w="25400">
              <a:solidFill>
                <a:srgbClr val="EFCA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4542" y="571500"/>
            <a:ext cx="2096792" cy="369332"/>
          </a:xfrm>
          <a:prstGeom prst="rect">
            <a:avLst/>
          </a:prstGeom>
          <a:noFill/>
        </p:spPr>
        <p:txBody>
          <a:bodyPr wrap="none" rtlCol="0">
            <a:spAutoFit/>
          </a:bodyPr>
          <a:lstStyle/>
          <a:p>
            <a:r>
              <a:rPr lang="en-US" altLang="zh-CN" b="1" dirty="0">
                <a:solidFill>
                  <a:srgbClr val="EFCA81"/>
                </a:solidFill>
              </a:rPr>
              <a:t>Design: Neural Unit </a:t>
            </a:r>
          </a:p>
        </p:txBody>
      </p:sp>
      <p:sp>
        <p:nvSpPr>
          <p:cNvPr id="22" name="文本框 21">
            <a:extLst>
              <a:ext uri="{FF2B5EF4-FFF2-40B4-BE49-F238E27FC236}">
                <a16:creationId xmlns:a16="http://schemas.microsoft.com/office/drawing/2014/main" id="{6A76D3F7-5CBA-4580-B9DD-1E171F52743D}"/>
              </a:ext>
            </a:extLst>
          </p:cNvPr>
          <p:cNvSpPr txBox="1"/>
          <p:nvPr/>
        </p:nvSpPr>
        <p:spPr>
          <a:xfrm>
            <a:off x="5986859" y="1677032"/>
            <a:ext cx="5184987" cy="584775"/>
          </a:xfrm>
          <a:prstGeom prst="rect">
            <a:avLst/>
          </a:prstGeom>
          <a:noFill/>
        </p:spPr>
        <p:txBody>
          <a:bodyPr wrap="square">
            <a:spAutoFit/>
          </a:bodyPr>
          <a:lstStyle/>
          <a:p>
            <a:r>
              <a:rPr lang="en-US" altLang="zh-CN" sz="1600" dirty="0">
                <a:solidFill>
                  <a:srgbClr val="000000"/>
                </a:solidFill>
                <a:effectLst/>
                <a:latin typeface="+mn-ea"/>
              </a:rPr>
              <a:t>Design space of NPU implementations. This paper focuses on a precise digital ASIC design. </a:t>
            </a:r>
            <a:endParaRPr lang="zh-CN" altLang="en-US" sz="1600" dirty="0">
              <a:latin typeface="+mn-ea"/>
            </a:endParaRPr>
          </a:p>
        </p:txBody>
      </p:sp>
      <p:pic>
        <p:nvPicPr>
          <p:cNvPr id="5" name="图片 4">
            <a:extLst>
              <a:ext uri="{FF2B5EF4-FFF2-40B4-BE49-F238E27FC236}">
                <a16:creationId xmlns:a16="http://schemas.microsoft.com/office/drawing/2014/main" id="{5030D905-6ECE-43A7-8ABE-34B58C3F2371}"/>
              </a:ext>
            </a:extLst>
          </p:cNvPr>
          <p:cNvPicPr>
            <a:picLocks noChangeAspect="1"/>
          </p:cNvPicPr>
          <p:nvPr/>
        </p:nvPicPr>
        <p:blipFill>
          <a:blip r:embed="rId3"/>
          <a:stretch>
            <a:fillRect/>
          </a:stretch>
        </p:blipFill>
        <p:spPr>
          <a:xfrm>
            <a:off x="242121" y="1225446"/>
            <a:ext cx="5264421" cy="1251014"/>
          </a:xfrm>
          <a:prstGeom prst="rect">
            <a:avLst/>
          </a:prstGeom>
        </p:spPr>
      </p:pic>
      <p:pic>
        <p:nvPicPr>
          <p:cNvPr id="8" name="图片 7">
            <a:extLst>
              <a:ext uri="{FF2B5EF4-FFF2-40B4-BE49-F238E27FC236}">
                <a16:creationId xmlns:a16="http://schemas.microsoft.com/office/drawing/2014/main" id="{08BEE571-5B66-4D47-BF0A-2E83773BDD3E}"/>
              </a:ext>
            </a:extLst>
          </p:cNvPr>
          <p:cNvPicPr>
            <a:picLocks noChangeAspect="1"/>
          </p:cNvPicPr>
          <p:nvPr/>
        </p:nvPicPr>
        <p:blipFill>
          <a:blip r:embed="rId4"/>
          <a:stretch>
            <a:fillRect/>
          </a:stretch>
        </p:blipFill>
        <p:spPr>
          <a:xfrm>
            <a:off x="378652" y="2864246"/>
            <a:ext cx="4991357" cy="3499030"/>
          </a:xfrm>
          <a:prstGeom prst="rect">
            <a:avLst/>
          </a:prstGeom>
        </p:spPr>
      </p:pic>
      <p:sp>
        <p:nvSpPr>
          <p:cNvPr id="25" name="文本框 24">
            <a:extLst>
              <a:ext uri="{FF2B5EF4-FFF2-40B4-BE49-F238E27FC236}">
                <a16:creationId xmlns:a16="http://schemas.microsoft.com/office/drawing/2014/main" id="{7F2F8485-1D75-4BBA-ADD6-944B53C5BC79}"/>
              </a:ext>
            </a:extLst>
          </p:cNvPr>
          <p:cNvSpPr txBox="1"/>
          <p:nvPr/>
        </p:nvSpPr>
        <p:spPr>
          <a:xfrm>
            <a:off x="5835927" y="3516653"/>
            <a:ext cx="6105938" cy="646331"/>
          </a:xfrm>
          <a:prstGeom prst="rect">
            <a:avLst/>
          </a:prstGeom>
          <a:noFill/>
        </p:spPr>
        <p:txBody>
          <a:bodyPr wrap="square">
            <a:spAutoFit/>
          </a:bodyPr>
          <a:lstStyle/>
          <a:p>
            <a:r>
              <a:rPr lang="zh-CN" altLang="en-US" sz="1800" dirty="0">
                <a:solidFill>
                  <a:srgbClr val="000000"/>
                </a:solidFill>
                <a:effectLst/>
                <a:latin typeface="NimbusRomNo9L-Regu"/>
              </a:rPr>
              <a:t>（</a:t>
            </a:r>
            <a:r>
              <a:rPr lang="en-US" altLang="zh-CN" sz="1800" dirty="0">
                <a:solidFill>
                  <a:srgbClr val="000000"/>
                </a:solidFill>
                <a:effectLst/>
                <a:latin typeface="NimbusRomNo9L-Regu"/>
              </a:rPr>
              <a:t>a</a:t>
            </a:r>
            <a:r>
              <a:rPr lang="zh-CN" altLang="en-US" sz="1800" dirty="0">
                <a:solidFill>
                  <a:srgbClr val="000000"/>
                </a:solidFill>
                <a:effectLst/>
                <a:latin typeface="NimbusRomNo9L-Regu"/>
              </a:rPr>
              <a:t>）</a:t>
            </a:r>
            <a:r>
              <a:rPr lang="en-US" altLang="zh-CN" sz="1800" dirty="0">
                <a:solidFill>
                  <a:srgbClr val="000000"/>
                </a:solidFill>
                <a:effectLst/>
                <a:latin typeface="NimbusRomNo9L-Regu"/>
              </a:rPr>
              <a:t>The NPU stores the bus scheduling information in its circular scheduling buffer</a:t>
            </a:r>
            <a:endParaRPr lang="zh-CN" altLang="en-US" dirty="0"/>
          </a:p>
        </p:txBody>
      </p:sp>
      <p:sp>
        <p:nvSpPr>
          <p:cNvPr id="26" name="文本框 25">
            <a:extLst>
              <a:ext uri="{FF2B5EF4-FFF2-40B4-BE49-F238E27FC236}">
                <a16:creationId xmlns:a16="http://schemas.microsoft.com/office/drawing/2014/main" id="{0156F523-FB14-4FAF-BE8A-4B64825D607E}"/>
              </a:ext>
            </a:extLst>
          </p:cNvPr>
          <p:cNvSpPr txBox="1"/>
          <p:nvPr/>
        </p:nvSpPr>
        <p:spPr>
          <a:xfrm>
            <a:off x="5835927" y="4957842"/>
            <a:ext cx="6105938" cy="646331"/>
          </a:xfrm>
          <a:prstGeom prst="rect">
            <a:avLst/>
          </a:prstGeom>
          <a:noFill/>
        </p:spPr>
        <p:txBody>
          <a:bodyPr wrap="square">
            <a:spAutoFit/>
          </a:bodyPr>
          <a:lstStyle/>
          <a:p>
            <a:r>
              <a:rPr lang="zh-CN" altLang="en-US" sz="1800" dirty="0">
                <a:solidFill>
                  <a:srgbClr val="000000"/>
                </a:solidFill>
                <a:effectLst/>
                <a:latin typeface="NimbusRomNo9L-Regu"/>
              </a:rPr>
              <a:t>（</a:t>
            </a:r>
            <a:r>
              <a:rPr lang="en-US" altLang="zh-CN" dirty="0">
                <a:solidFill>
                  <a:srgbClr val="000000"/>
                </a:solidFill>
                <a:latin typeface="NimbusRomNo9L-Regu"/>
              </a:rPr>
              <a:t>b</a:t>
            </a:r>
            <a:r>
              <a:rPr lang="zh-CN" altLang="en-US" sz="1800" dirty="0">
                <a:solidFill>
                  <a:srgbClr val="000000"/>
                </a:solidFill>
                <a:effectLst/>
                <a:latin typeface="NimbusRomNo9L-Regu"/>
              </a:rPr>
              <a:t>） </a:t>
            </a:r>
            <a:r>
              <a:rPr lang="en-US" altLang="zh-CN" dirty="0">
                <a:solidFill>
                  <a:srgbClr val="000000"/>
                </a:solidFill>
                <a:latin typeface="NimbusRomNo9L-Regu"/>
              </a:rPr>
              <a:t>The source is either the input FIFO or the identifier of a PE along with an index into its output register file </a:t>
            </a:r>
            <a:endParaRPr lang="zh-CN" altLang="en-US" dirty="0">
              <a:solidFill>
                <a:srgbClr val="000000"/>
              </a:solidFill>
              <a:latin typeface="NimbusRomNo9L-Regu"/>
            </a:endParaRPr>
          </a:p>
        </p:txBody>
      </p:sp>
    </p:spTree>
    <p:extLst>
      <p:ext uri="{BB962C8B-B14F-4D97-AF65-F5344CB8AC3E}">
        <p14:creationId xmlns:p14="http://schemas.microsoft.com/office/powerpoint/2010/main" val="39594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42125;#141206;#16540;#39367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1193</Words>
  <Application>Microsoft Office PowerPoint</Application>
  <PresentationFormat>宽屏</PresentationFormat>
  <Paragraphs>94</Paragraphs>
  <Slides>15</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-apple-system</vt:lpstr>
      <vt:lpstr>CMSY9</vt:lpstr>
      <vt:lpstr>NimbusRomNo9L-Medi</vt:lpstr>
      <vt:lpstr>NimbusRomNo9L-Regu</vt:lpstr>
      <vt:lpstr>NimbusSanL-Bold</vt:lpstr>
      <vt:lpstr>NimbusSanL-Regu</vt:lpstr>
      <vt:lpstr>等线 Light</vt:lpstr>
      <vt:lpstr>交通标志专用字体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锤子PPT;123456</dc:creator>
  <cp:lastModifiedBy>鲁 时宇</cp:lastModifiedBy>
  <cp:revision>164</cp:revision>
  <dcterms:created xsi:type="dcterms:W3CDTF">2020-07-07T08:01:00Z</dcterms:created>
  <dcterms:modified xsi:type="dcterms:W3CDTF">2021-12-09T13:22:03Z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298670CCC32E46709A508E19A4D49A54</vt:lpwstr>
  </property>
  <property fmtid="{D5CDD505-2E9C-101B-9397-08002B2CF9AE}" pid="3" name="KSOProductBuildVer">
    <vt:lpwstr>2052-11.1.0.11115</vt:lpwstr>
  </property>
</Properties>
</file>