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notesSlides/notesSlide31.xml" ContentType="application/vnd.openxmlformats-officedocument.presentationml.notesSl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drawings/drawing4.xml" ContentType="application/vnd.openxmlformats-officedocument.drawingml.chartshape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833" r:id="rId2"/>
    <p:sldId id="973" r:id="rId3"/>
    <p:sldId id="972" r:id="rId4"/>
    <p:sldId id="960" r:id="rId5"/>
    <p:sldId id="855" r:id="rId6"/>
    <p:sldId id="856" r:id="rId7"/>
    <p:sldId id="858" r:id="rId8"/>
    <p:sldId id="861" r:id="rId9"/>
    <p:sldId id="862" r:id="rId10"/>
    <p:sldId id="878" r:id="rId11"/>
    <p:sldId id="879" r:id="rId12"/>
    <p:sldId id="871" r:id="rId13"/>
    <p:sldId id="872" r:id="rId14"/>
    <p:sldId id="945" r:id="rId15"/>
    <p:sldId id="925" r:id="rId16"/>
    <p:sldId id="882" r:id="rId17"/>
    <p:sldId id="954" r:id="rId18"/>
    <p:sldId id="918" r:id="rId19"/>
    <p:sldId id="911" r:id="rId20"/>
    <p:sldId id="885" r:id="rId21"/>
    <p:sldId id="913" r:id="rId22"/>
    <p:sldId id="930" r:id="rId23"/>
    <p:sldId id="895" r:id="rId24"/>
    <p:sldId id="937" r:id="rId25"/>
    <p:sldId id="892" r:id="rId26"/>
    <p:sldId id="894" r:id="rId27"/>
    <p:sldId id="896" r:id="rId28"/>
    <p:sldId id="897" r:id="rId29"/>
    <p:sldId id="898" r:id="rId30"/>
    <p:sldId id="940" r:id="rId31"/>
    <p:sldId id="942" r:id="rId32"/>
    <p:sldId id="950" r:id="rId33"/>
    <p:sldId id="907" r:id="rId34"/>
    <p:sldId id="860" r:id="rId35"/>
  </p:sldIdLst>
  <p:sldSz cx="9144000" cy="6858000" type="screen4x3"/>
  <p:notesSz cx="6858000" cy="9144000"/>
  <p:embeddedFontLst>
    <p:embeddedFont>
      <p:font typeface="Arial Black" panose="020B0604020202020204" pitchFamily="34" charset="0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Gill Sans MT" panose="020B0502020104020203" pitchFamily="34" charset="0"/>
      <p:regular r:id="rId43"/>
      <p:bold r:id="rId44"/>
      <p:italic r:id="rId45"/>
      <p:boldItalic r:id="rId46"/>
    </p:embeddedFont>
    <p:embeddedFont>
      <p:font typeface="Lucida Sans" panose="020B0602030504020204" pitchFamily="34" charset="0"/>
      <p:regular r:id="rId47"/>
      <p:bold r:id="rId48"/>
      <p:italic r:id="rId49"/>
      <p:boldItalic r:id="rId50"/>
    </p:embeddedFont>
    <p:embeddedFont>
      <p:font typeface="Tahoma" panose="020B0604030504040204" pitchFamily="34" charset="0"/>
      <p:regular r:id="rId51"/>
      <p:bold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6"/>
    <a:srgbClr val="F30006"/>
    <a:srgbClr val="FB7657"/>
    <a:srgbClr val="5FB380"/>
    <a:srgbClr val="4A8861"/>
    <a:srgbClr val="006600"/>
    <a:srgbClr val="FFFF66"/>
    <a:srgbClr val="C00000"/>
    <a:srgbClr val="F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4" autoAdjust="0"/>
    <p:restoredTop sz="71811" autoAdjust="0"/>
  </p:normalViewPr>
  <p:slideViewPr>
    <p:cSldViewPr>
      <p:cViewPr varScale="1">
        <p:scale>
          <a:sx n="89" d="100"/>
          <a:sy n="89" d="100"/>
        </p:scale>
        <p:origin x="108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-34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Macintosh%20HD:Users:amiraliboroumand:cmu:SAFARI:Paper:LazyPIM:CoNDA-ISCA2019-result%20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___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Macintosh%20HD:Users:amiraliboroumand:cmu:SAFARI:Paper:LazyPIM:CoNDA-ISCA2019-result%20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oleObject" Target="Macintosh%20HD:Users:amiraliboroumand:cmu:SAFARI:Paper:LazyPIM:CoNDA-ISCA2019-result%20.xlsx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67834880015"/>
          <c:y val="0.154966579362842"/>
          <c:w val="0.63351413104611898"/>
          <c:h val="0.47939308947839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Sheet1!$C$115</c:f>
              <c:strCache>
                <c:ptCount val="1"/>
                <c:pt idx="0">
                  <c:v>CPU-only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cat>
            <c:multiLvlStrRef>
              <c:f>Sheet1!$A$116:$B$122</c:f>
              <c:multiLvlStrCache>
                <c:ptCount val="6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</c:lvl>
              </c:multiLvlStrCache>
            </c:multiLvlStrRef>
          </c:cat>
          <c:val>
            <c:numRef>
              <c:f>Sheet1!$C$116:$C$122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87-144F-8F3E-79F1C45F4486}"/>
            </c:ext>
          </c:extLst>
        </c:ser>
        <c:ser>
          <c:idx val="1"/>
          <c:order val="1"/>
          <c:tx>
            <c:strRef>
              <c:f>Sheet1!$D$115</c:f>
              <c:strCache>
                <c:ptCount val="1"/>
                <c:pt idx="0">
                  <c:v>NC</c:v>
                </c:pt>
              </c:strCache>
            </c:strRef>
          </c:tx>
          <c:spPr>
            <a:pattFill prst="wdUpDiag">
              <a:fgClr>
                <a:schemeClr val="bg1"/>
              </a:fgClr>
              <a:bgClr>
                <a:srgbClr val="C00000"/>
              </a:bgClr>
            </a:pattFill>
            <a:ln>
              <a:solidFill>
                <a:srgbClr val="000000"/>
              </a:solidFill>
            </a:ln>
          </c:spPr>
          <c:invertIfNegative val="0"/>
          <c:cat>
            <c:multiLvlStrRef>
              <c:f>Sheet1!$A$116:$B$122</c:f>
              <c:multiLvlStrCache>
                <c:ptCount val="6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</c:lvl>
              </c:multiLvlStrCache>
            </c:multiLvlStrRef>
          </c:cat>
          <c:val>
            <c:numRef>
              <c:f>Sheet1!$D$116:$D$122</c:f>
              <c:numCache>
                <c:formatCode>General</c:formatCode>
                <c:ptCount val="7"/>
                <c:pt idx="0">
                  <c:v>0.94123049329999997</c:v>
                </c:pt>
                <c:pt idx="1">
                  <c:v>0.81872039569999999</c:v>
                </c:pt>
                <c:pt idx="2">
                  <c:v>0.70085807410000001</c:v>
                </c:pt>
                <c:pt idx="3">
                  <c:v>0.99483249750000002</c:v>
                </c:pt>
                <c:pt idx="4">
                  <c:v>0.75455543290000004</c:v>
                </c:pt>
                <c:pt idx="5">
                  <c:v>0.86560969050000003</c:v>
                </c:pt>
                <c:pt idx="6">
                  <c:v>0.94018021220107295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87-144F-8F3E-79F1C45F4486}"/>
            </c:ext>
          </c:extLst>
        </c:ser>
        <c:ser>
          <c:idx val="2"/>
          <c:order val="2"/>
          <c:tx>
            <c:strRef>
              <c:f>Sheet1!$E$115</c:f>
              <c:strCache>
                <c:ptCount val="1"/>
                <c:pt idx="0">
                  <c:v>CG</c:v>
                </c:pt>
              </c:strCache>
            </c:strRef>
          </c:tx>
          <c:spPr>
            <a:pattFill prst="smCheck">
              <a:fgClr>
                <a:srgbClr val="00B050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c:spPr>
          <c:invertIfNegative val="0"/>
          <c:cat>
            <c:multiLvlStrRef>
              <c:f>Sheet1!$A$116:$B$122</c:f>
              <c:multiLvlStrCache>
                <c:ptCount val="6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</c:lvl>
              </c:multiLvlStrCache>
            </c:multiLvlStrRef>
          </c:cat>
          <c:val>
            <c:numRef>
              <c:f>Sheet1!$E$116:$E$122</c:f>
              <c:numCache>
                <c:formatCode>General</c:formatCode>
                <c:ptCount val="7"/>
                <c:pt idx="0">
                  <c:v>0.96362232079999999</c:v>
                </c:pt>
                <c:pt idx="1">
                  <c:v>0.76536632100000002</c:v>
                </c:pt>
                <c:pt idx="2">
                  <c:v>0.90957656320000002</c:v>
                </c:pt>
                <c:pt idx="3">
                  <c:v>1.108348404</c:v>
                </c:pt>
                <c:pt idx="4">
                  <c:v>0.99235313150000004</c:v>
                </c:pt>
                <c:pt idx="5">
                  <c:v>1.0926424539999999</c:v>
                </c:pt>
                <c:pt idx="6">
                  <c:v>1.0091204231690289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87-144F-8F3E-79F1C45F4486}"/>
            </c:ext>
          </c:extLst>
        </c:ser>
        <c:ser>
          <c:idx val="3"/>
          <c:order val="3"/>
          <c:tx>
            <c:strRef>
              <c:f>Sheet1!$F$115</c:f>
              <c:strCache>
                <c:ptCount val="1"/>
                <c:pt idx="0">
                  <c:v>FG</c:v>
                </c:pt>
              </c:strCache>
            </c:strRef>
          </c:tx>
          <c:spPr>
            <a:pattFill prst="wdDnDiag">
              <a:fgClr>
                <a:schemeClr val="bg1"/>
              </a:fgClr>
              <a:bgClr>
                <a:schemeClr val="bg1">
                  <a:lumMod val="50000"/>
                </a:schemeClr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multiLvlStrRef>
              <c:f>Sheet1!$A$116:$B$122</c:f>
              <c:multiLvlStrCache>
                <c:ptCount val="6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</c:lvl>
              </c:multiLvlStrCache>
            </c:multiLvlStrRef>
          </c:cat>
          <c:val>
            <c:numRef>
              <c:f>Sheet1!$F$116:$F$122</c:f>
              <c:numCache>
                <c:formatCode>General</c:formatCode>
                <c:ptCount val="7"/>
                <c:pt idx="0">
                  <c:v>1.4356453119999999</c:v>
                </c:pt>
                <c:pt idx="1">
                  <c:v>1.3635412220000001</c:v>
                </c:pt>
                <c:pt idx="2">
                  <c:v>1.231316436</c:v>
                </c:pt>
                <c:pt idx="3">
                  <c:v>1.4923363549999999</c:v>
                </c:pt>
                <c:pt idx="4">
                  <c:v>1.3141731839999999</c:v>
                </c:pt>
                <c:pt idx="5">
                  <c:v>1.191511008</c:v>
                </c:pt>
                <c:pt idx="6">
                  <c:v>1.3807846999643001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87-144F-8F3E-79F1C45F4486}"/>
            </c:ext>
          </c:extLst>
        </c:ser>
        <c:ser>
          <c:idx val="4"/>
          <c:order val="4"/>
          <c:tx>
            <c:strRef>
              <c:f>Sheet1!$G$115</c:f>
              <c:strCache>
                <c:ptCount val="1"/>
                <c:pt idx="0">
                  <c:v>Ideal-NDA</c:v>
                </c:pt>
              </c:strCache>
            </c:strRef>
          </c:tx>
          <c:spPr>
            <a:pattFill prst="pct30">
              <a:fgClr>
                <a:schemeClr val="bg1"/>
              </a:fgClr>
              <a:bgClr>
                <a:srgbClr val="FFC000"/>
              </a:bgClr>
            </a:pattFill>
            <a:ln>
              <a:solidFill>
                <a:srgbClr val="000000"/>
              </a:solidFill>
            </a:ln>
          </c:spPr>
          <c:invertIfNegative val="0"/>
          <c:cat>
            <c:multiLvlStrRef>
              <c:f>Sheet1!$A$116:$B$122</c:f>
              <c:multiLvlStrCache>
                <c:ptCount val="6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</c:lvl>
              </c:multiLvlStrCache>
            </c:multiLvlStrRef>
          </c:cat>
          <c:val>
            <c:numRef>
              <c:f>Sheet1!$G$116:$G$122</c:f>
              <c:numCache>
                <c:formatCode>General</c:formatCode>
                <c:ptCount val="7"/>
                <c:pt idx="0">
                  <c:v>1.6953330849999999</c:v>
                </c:pt>
                <c:pt idx="1">
                  <c:v>1.72737819</c:v>
                </c:pt>
                <c:pt idx="2">
                  <c:v>1.7319790509999999</c:v>
                </c:pt>
                <c:pt idx="3">
                  <c:v>1.867347077</c:v>
                </c:pt>
                <c:pt idx="4">
                  <c:v>1.7817911609999999</c:v>
                </c:pt>
                <c:pt idx="5">
                  <c:v>1.95</c:v>
                </c:pt>
                <c:pt idx="6">
                  <c:v>1.8461291896259779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87-144F-8F3E-79F1C45F4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1135400"/>
        <c:axId val="-2111132376"/>
      </c:barChart>
      <c:catAx>
        <c:axId val="-2111135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000" b="0"/>
            </a:pPr>
            <a:endParaRPr lang="zh-CN"/>
          </a:p>
        </c:txPr>
        <c:crossAx val="-2111132376"/>
        <c:crosses val="autoZero"/>
        <c:auto val="1"/>
        <c:lblAlgn val="ctr"/>
        <c:lblOffset val="100"/>
        <c:noMultiLvlLbl val="0"/>
      </c:catAx>
      <c:valAx>
        <c:axId val="-2111132376"/>
        <c:scaling>
          <c:orientation val="minMax"/>
          <c:max val="2"/>
          <c:min val="0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minorGridlines>
          <c:spPr>
            <a:ln>
              <a:noFill/>
            </a:ln>
          </c:spPr>
        </c:minorGridlines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Speedup</a:t>
                </a:r>
              </a:p>
            </c:rich>
          </c:tx>
          <c:layout>
            <c:manualLayout>
              <c:xMode val="edge"/>
              <c:yMode val="edge"/>
              <c:x val="9.9303639095232807E-3"/>
              <c:y val="0.17254662198443699"/>
            </c:manualLayout>
          </c:layout>
          <c:overlay val="0"/>
        </c:title>
        <c:numFmt formatCode="#,##0.0" sourceLinked="0"/>
        <c:majorTickMark val="out"/>
        <c:minorTickMark val="none"/>
        <c:tickLblPos val="nextTo"/>
        <c:txPr>
          <a:bodyPr/>
          <a:lstStyle/>
          <a:p>
            <a:pPr>
              <a:defRPr sz="1800" b="0"/>
            </a:pPr>
            <a:endParaRPr lang="zh-CN"/>
          </a:p>
        </c:txPr>
        <c:crossAx val="-2111135400"/>
        <c:crosses val="autoZero"/>
        <c:crossBetween val="between"/>
        <c:majorUnit val="0.5"/>
      </c:valAx>
      <c:spPr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16004593175852999"/>
          <c:y val="0"/>
          <c:w val="0.83995406824147001"/>
          <c:h val="9.7699414575900506E-2"/>
        </c:manualLayout>
      </c:layout>
      <c:overlay val="0"/>
      <c:txPr>
        <a:bodyPr/>
        <a:lstStyle/>
        <a:p>
          <a:pPr>
            <a:defRPr sz="2200"/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 b="1"/>
      </a:pPr>
      <a:endParaRPr lang="zh-CN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2362778960571601"/>
          <c:y val="0.24473738212424201"/>
          <c:w val="0.35519706453674899"/>
          <c:h val="0.50997942824714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Sheet1!$AV$115</c:f>
              <c:strCache>
                <c:ptCount val="1"/>
                <c:pt idx="0">
                  <c:v>CPU-only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Sheet1!$AU$117</c:f>
              <c:strCache>
                <c:ptCount val="1"/>
                <c:pt idx="0">
                  <c:v>GMEAN</c:v>
                </c:pt>
              </c:strCache>
            </c:strRef>
          </c:cat>
          <c:val>
            <c:numRef>
              <c:f>Sheet1!$AV$117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4A-C14E-B681-7D095548AA56}"/>
            </c:ext>
          </c:extLst>
        </c:ser>
        <c:ser>
          <c:idx val="1"/>
          <c:order val="1"/>
          <c:tx>
            <c:strRef>
              <c:f>Sheet1!$AW$115</c:f>
              <c:strCache>
                <c:ptCount val="1"/>
                <c:pt idx="0">
                  <c:v>NC</c:v>
                </c:pt>
              </c:strCache>
            </c:strRef>
          </c:tx>
          <c:spPr>
            <a:pattFill prst="wdUpDiag">
              <a:fgClr>
                <a:schemeClr val="bg1"/>
              </a:fgClr>
              <a:bgClr>
                <a:srgbClr val="C00000"/>
              </a:bgClr>
            </a:pattFill>
            <a:ln>
              <a:solidFill>
                <a:srgbClr val="000000"/>
              </a:solidFill>
            </a:ln>
          </c:spPr>
          <c:invertIfNegative val="0"/>
          <c:cat>
            <c:strRef>
              <c:f>Sheet1!$AU$117</c:f>
              <c:strCache>
                <c:ptCount val="1"/>
                <c:pt idx="0">
                  <c:v>GMEAN</c:v>
                </c:pt>
              </c:strCache>
            </c:strRef>
          </c:cat>
          <c:val>
            <c:numRef>
              <c:f>Sheet1!$AW$117</c:f>
              <c:numCache>
                <c:formatCode>General</c:formatCode>
                <c:ptCount val="1"/>
                <c:pt idx="0">
                  <c:v>1.64459820830849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4A-C14E-B681-7D095548AA56}"/>
            </c:ext>
          </c:extLst>
        </c:ser>
        <c:ser>
          <c:idx val="2"/>
          <c:order val="2"/>
          <c:tx>
            <c:strRef>
              <c:f>Sheet1!$AX$115</c:f>
              <c:strCache>
                <c:ptCount val="1"/>
                <c:pt idx="0">
                  <c:v>CG</c:v>
                </c:pt>
              </c:strCache>
            </c:strRef>
          </c:tx>
          <c:spPr>
            <a:pattFill prst="smCheck">
              <a:fgClr>
                <a:srgbClr val="00B050"/>
              </a:fgClr>
              <a:bgClr>
                <a:schemeClr val="bg1"/>
              </a:bgClr>
            </a:pattFill>
            <a:ln>
              <a:solidFill>
                <a:srgbClr val="000000"/>
              </a:solidFill>
            </a:ln>
          </c:spPr>
          <c:invertIfNegative val="0"/>
          <c:cat>
            <c:strRef>
              <c:f>Sheet1!$AU$117</c:f>
              <c:strCache>
                <c:ptCount val="1"/>
                <c:pt idx="0">
                  <c:v>GMEAN</c:v>
                </c:pt>
              </c:strCache>
            </c:strRef>
          </c:cat>
          <c:val>
            <c:numRef>
              <c:f>Sheet1!$AX$117</c:f>
              <c:numCache>
                <c:formatCode>General</c:formatCode>
                <c:ptCount val="1"/>
                <c:pt idx="0">
                  <c:v>0.70374733574948001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4A-C14E-B681-7D095548AA56}"/>
            </c:ext>
          </c:extLst>
        </c:ser>
        <c:ser>
          <c:idx val="3"/>
          <c:order val="3"/>
          <c:tx>
            <c:strRef>
              <c:f>Sheet1!$AY$115</c:f>
              <c:strCache>
                <c:ptCount val="1"/>
                <c:pt idx="0">
                  <c:v>FG</c:v>
                </c:pt>
              </c:strCache>
            </c:strRef>
          </c:tx>
          <c:spPr>
            <a:pattFill prst="wdDnDiag">
              <a:fgClr>
                <a:schemeClr val="bg1"/>
              </a:fgClr>
              <a:bgClr>
                <a:schemeClr val="bg1">
                  <a:lumMod val="50000"/>
                </a:schemeClr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strRef>
              <c:f>Sheet1!$AU$117</c:f>
              <c:strCache>
                <c:ptCount val="1"/>
                <c:pt idx="0">
                  <c:v>GMEAN</c:v>
                </c:pt>
              </c:strCache>
            </c:strRef>
          </c:cat>
          <c:val>
            <c:numRef>
              <c:f>Sheet1!$AY$117</c:f>
              <c:numCache>
                <c:formatCode>General</c:formatCode>
                <c:ptCount val="1"/>
                <c:pt idx="0">
                  <c:v>0.87325027053251503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D4A-C14E-B681-7D095548AA56}"/>
            </c:ext>
          </c:extLst>
        </c:ser>
        <c:ser>
          <c:idx val="4"/>
          <c:order val="4"/>
          <c:tx>
            <c:strRef>
              <c:f>Sheet1!$AZ$115</c:f>
              <c:strCache>
                <c:ptCount val="1"/>
                <c:pt idx="0">
                  <c:v>Ideal-NDA</c:v>
                </c:pt>
              </c:strCache>
            </c:strRef>
          </c:tx>
          <c:spPr>
            <a:pattFill prst="pct30">
              <a:fgClr>
                <a:schemeClr val="bg1"/>
              </a:fgClr>
              <a:bgClr>
                <a:srgbClr val="FFC000"/>
              </a:bgClr>
            </a:pattFill>
            <a:ln>
              <a:solidFill>
                <a:srgbClr val="000000"/>
              </a:solidFill>
            </a:ln>
          </c:spPr>
          <c:invertIfNegative val="0"/>
          <c:cat>
            <c:strRef>
              <c:f>Sheet1!$AU$117</c:f>
              <c:strCache>
                <c:ptCount val="1"/>
                <c:pt idx="0">
                  <c:v>GMEAN</c:v>
                </c:pt>
              </c:strCache>
            </c:strRef>
          </c:cat>
          <c:val>
            <c:numRef>
              <c:f>Sheet1!$AZ$117</c:f>
              <c:numCache>
                <c:formatCode>General</c:formatCode>
                <c:ptCount val="1"/>
                <c:pt idx="0">
                  <c:v>0.55024064676235596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4A-C14E-B681-7D095548A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1076760"/>
        <c:axId val="-2111073672"/>
      </c:barChart>
      <c:catAx>
        <c:axId val="-2111076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zh-CN"/>
          </a:p>
        </c:txPr>
        <c:crossAx val="-2111073672"/>
        <c:crosses val="autoZero"/>
        <c:auto val="1"/>
        <c:lblAlgn val="ctr"/>
        <c:lblOffset val="100"/>
        <c:noMultiLvlLbl val="0"/>
      </c:catAx>
      <c:valAx>
        <c:axId val="-2111073672"/>
        <c:scaling>
          <c:orientation val="minMax"/>
          <c:max val="2"/>
          <c:min val="0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minorGridlines>
          <c:spPr>
            <a:ln>
              <a:noFill/>
            </a:ln>
          </c:spPr>
        </c:minorGridlines>
        <c:title>
          <c:tx>
            <c:rich>
              <a:bodyPr rot="-5400000" vert="horz"/>
              <a:lstStyle/>
              <a:p>
                <a:pPr>
                  <a:defRPr b="1"/>
                </a:pPr>
                <a:r>
                  <a:rPr lang="en-US" b="1" dirty="0"/>
                  <a:t>Normalized Energy</a:t>
                </a:r>
              </a:p>
            </c:rich>
          </c:tx>
          <c:layout>
            <c:manualLayout>
              <c:xMode val="edge"/>
              <c:yMode val="edge"/>
              <c:x val="0.12878068399739301"/>
              <c:y val="0.18351673228346499"/>
            </c:manualLayout>
          </c:layout>
          <c:overlay val="0"/>
        </c:title>
        <c:numFmt formatCode="#,##0.0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zh-CN"/>
          </a:p>
        </c:txPr>
        <c:crossAx val="-2111076760"/>
        <c:crosses val="autoZero"/>
        <c:crossBetween val="between"/>
        <c:majorUnit val="0.5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000" b="0"/>
      </a:pPr>
      <a:endParaRPr lang="zh-CN"/>
    </a:p>
  </c:tx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628786867743201E-2"/>
          <c:y val="0.15200641687196201"/>
          <c:w val="0.89714388985275095"/>
          <c:h val="0.51598079932086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Sheet1!$C$84</c:f>
              <c:strCache>
                <c:ptCount val="1"/>
                <c:pt idx="0">
                  <c:v>CPU-only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cat>
            <c:multiLvlStrRef>
              <c:f>Sheet1!$A$85:$B$96</c:f>
              <c:multiLvlStrCache>
                <c:ptCount val="12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  <c:pt idx="6">
                    <c:v>CC</c:v>
                  </c:pt>
                  <c:pt idx="7">
                    <c:v>Radii</c:v>
                  </c:pt>
                  <c:pt idx="8">
                    <c:v>PR</c:v>
                  </c:pt>
                  <c:pt idx="9">
                    <c:v>128</c:v>
                  </c:pt>
                  <c:pt idx="10">
                    <c:v>256</c:v>
                  </c:pt>
                  <c:pt idx="11">
                    <c:v> 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  <c:pt idx="6">
                    <c:v>Enron</c:v>
                  </c:pt>
                  <c:pt idx="9">
                    <c:v>HTAP</c:v>
                  </c:pt>
                  <c:pt idx="11">
                    <c:v> </c:v>
                  </c:pt>
                </c:lvl>
              </c:multiLvlStrCache>
            </c:multiLvlStrRef>
          </c:cat>
          <c:val>
            <c:numRef>
              <c:f>Sheet1!$C$85:$C$96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80-7E42-89EF-12AFFEB3BDF9}"/>
            </c:ext>
          </c:extLst>
        </c:ser>
        <c:ser>
          <c:idx val="1"/>
          <c:order val="1"/>
          <c:tx>
            <c:strRef>
              <c:f>Sheet1!$D$84</c:f>
              <c:strCache>
                <c:ptCount val="1"/>
                <c:pt idx="0">
                  <c:v>NDA-only</c:v>
                </c:pt>
              </c:strCache>
            </c:strRef>
          </c:tx>
          <c:spPr>
            <a:pattFill prst="wdDnDiag">
              <a:fgClr>
                <a:schemeClr val="bg1"/>
              </a:fgClr>
              <a:bgClr>
                <a:schemeClr val="tx2"/>
              </a:bgClr>
            </a:pattFill>
            <a:ln>
              <a:solidFill>
                <a:srgbClr val="000000"/>
              </a:solidFill>
            </a:ln>
          </c:spPr>
          <c:invertIfNegative val="0"/>
          <c:cat>
            <c:multiLvlStrRef>
              <c:f>Sheet1!$A$85:$B$96</c:f>
              <c:multiLvlStrCache>
                <c:ptCount val="12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  <c:pt idx="6">
                    <c:v>CC</c:v>
                  </c:pt>
                  <c:pt idx="7">
                    <c:v>Radii</c:v>
                  </c:pt>
                  <c:pt idx="8">
                    <c:v>PR</c:v>
                  </c:pt>
                  <c:pt idx="9">
                    <c:v>128</c:v>
                  </c:pt>
                  <c:pt idx="10">
                    <c:v>256</c:v>
                  </c:pt>
                  <c:pt idx="11">
                    <c:v> 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  <c:pt idx="6">
                    <c:v>Enron</c:v>
                  </c:pt>
                  <c:pt idx="9">
                    <c:v>HTAP</c:v>
                  </c:pt>
                  <c:pt idx="11">
                    <c:v> </c:v>
                  </c:pt>
                </c:lvl>
              </c:multiLvlStrCache>
            </c:multiLvlStrRef>
          </c:cat>
          <c:val>
            <c:numRef>
              <c:f>Sheet1!$D$85:$D$96</c:f>
              <c:numCache>
                <c:formatCode>General</c:formatCode>
                <c:ptCount val="12"/>
                <c:pt idx="0">
                  <c:v>0.98</c:v>
                </c:pt>
                <c:pt idx="1">
                  <c:v>0.95</c:v>
                </c:pt>
                <c:pt idx="2">
                  <c:v>0.91</c:v>
                </c:pt>
                <c:pt idx="3">
                  <c:v>1.08</c:v>
                </c:pt>
                <c:pt idx="4">
                  <c:v>1.04</c:v>
                </c:pt>
                <c:pt idx="5">
                  <c:v>0.98</c:v>
                </c:pt>
                <c:pt idx="6">
                  <c:v>1.1200000000000001</c:v>
                </c:pt>
                <c:pt idx="7">
                  <c:v>1.08</c:v>
                </c:pt>
                <c:pt idx="8">
                  <c:v>1.03</c:v>
                </c:pt>
                <c:pt idx="9">
                  <c:v>1.21</c:v>
                </c:pt>
                <c:pt idx="10">
                  <c:v>1.1599999999999999</c:v>
                </c:pt>
                <c:pt idx="11">
                  <c:v>1.087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80-7E42-89EF-12AFFEB3BDF9}"/>
            </c:ext>
          </c:extLst>
        </c:ser>
        <c:ser>
          <c:idx val="4"/>
          <c:order val="2"/>
          <c:tx>
            <c:strRef>
              <c:f>Sheet1!$G$84</c:f>
              <c:strCache>
                <c:ptCount val="1"/>
                <c:pt idx="0">
                  <c:v>FG</c:v>
                </c:pt>
              </c:strCache>
            </c:strRef>
          </c:tx>
          <c:spPr>
            <a:pattFill prst="wdDnDiag">
              <a:fgClr>
                <a:schemeClr val="bg1"/>
              </a:fgClr>
              <a:bgClr>
                <a:schemeClr val="bg1">
                  <a:lumMod val="50000"/>
                </a:schemeClr>
              </a:bgClr>
            </a:pattFill>
            <a:ln>
              <a:solidFill>
                <a:srgbClr val="000000"/>
              </a:solidFill>
            </a:ln>
          </c:spPr>
          <c:invertIfNegative val="0"/>
          <c:cat>
            <c:multiLvlStrRef>
              <c:f>Sheet1!$A$85:$B$96</c:f>
              <c:multiLvlStrCache>
                <c:ptCount val="12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  <c:pt idx="6">
                    <c:v>CC</c:v>
                  </c:pt>
                  <c:pt idx="7">
                    <c:v>Radii</c:v>
                  </c:pt>
                  <c:pt idx="8">
                    <c:v>PR</c:v>
                  </c:pt>
                  <c:pt idx="9">
                    <c:v>128</c:v>
                  </c:pt>
                  <c:pt idx="10">
                    <c:v>256</c:v>
                  </c:pt>
                  <c:pt idx="11">
                    <c:v> 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  <c:pt idx="6">
                    <c:v>Enron</c:v>
                  </c:pt>
                  <c:pt idx="9">
                    <c:v>HTAP</c:v>
                  </c:pt>
                  <c:pt idx="11">
                    <c:v> </c:v>
                  </c:pt>
                </c:lvl>
              </c:multiLvlStrCache>
            </c:multiLvlStrRef>
          </c:cat>
          <c:val>
            <c:numRef>
              <c:f>Sheet1!$G$85:$G$96</c:f>
              <c:numCache>
                <c:formatCode>General</c:formatCode>
                <c:ptCount val="12"/>
                <c:pt idx="0">
                  <c:v>1.4356453119999999</c:v>
                </c:pt>
                <c:pt idx="1">
                  <c:v>1.3635412220000001</c:v>
                </c:pt>
                <c:pt idx="2">
                  <c:v>1.231316436</c:v>
                </c:pt>
                <c:pt idx="3">
                  <c:v>1.4923363549999999</c:v>
                </c:pt>
                <c:pt idx="4">
                  <c:v>1.3141731839999999</c:v>
                </c:pt>
                <c:pt idx="5">
                  <c:v>1.191511008</c:v>
                </c:pt>
                <c:pt idx="6">
                  <c:v>1.498359089</c:v>
                </c:pt>
                <c:pt idx="7">
                  <c:v>1.4428340710000001</c:v>
                </c:pt>
                <c:pt idx="8">
                  <c:v>1.326712074</c:v>
                </c:pt>
                <c:pt idx="9">
                  <c:v>1.418947363</c:v>
                </c:pt>
                <c:pt idx="10">
                  <c:v>1.517427254</c:v>
                </c:pt>
                <c:pt idx="11">
                  <c:v>1.3807846999643001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80-7E42-89EF-12AFFEB3BDF9}"/>
            </c:ext>
          </c:extLst>
        </c:ser>
        <c:ser>
          <c:idx val="5"/>
          <c:order val="3"/>
          <c:tx>
            <c:strRef>
              <c:f>Sheet1!$H$84</c:f>
              <c:strCache>
                <c:ptCount val="1"/>
                <c:pt idx="0">
                  <c:v>CoNDA</c:v>
                </c:pt>
              </c:strCache>
            </c:strRef>
          </c:tx>
          <c:spPr>
            <a:pattFill prst="lgConfetti">
              <a:fgClr>
                <a:schemeClr val="bg1"/>
              </a:fgClr>
              <a:bgClr>
                <a:schemeClr val="tx2">
                  <a:lumMod val="60000"/>
                  <a:lumOff val="40000"/>
                </a:schemeClr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multiLvlStrRef>
              <c:f>Sheet1!$A$85:$B$96</c:f>
              <c:multiLvlStrCache>
                <c:ptCount val="12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  <c:pt idx="6">
                    <c:v>CC</c:v>
                  </c:pt>
                  <c:pt idx="7">
                    <c:v>Radii</c:v>
                  </c:pt>
                  <c:pt idx="8">
                    <c:v>PR</c:v>
                  </c:pt>
                  <c:pt idx="9">
                    <c:v>128</c:v>
                  </c:pt>
                  <c:pt idx="10">
                    <c:v>256</c:v>
                  </c:pt>
                  <c:pt idx="11">
                    <c:v> 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  <c:pt idx="6">
                    <c:v>Enron</c:v>
                  </c:pt>
                  <c:pt idx="9">
                    <c:v>HTAP</c:v>
                  </c:pt>
                  <c:pt idx="11">
                    <c:v> </c:v>
                  </c:pt>
                </c:lvl>
              </c:multiLvlStrCache>
            </c:multiLvlStrRef>
          </c:cat>
          <c:val>
            <c:numRef>
              <c:f>Sheet1!$H$85:$H$96</c:f>
              <c:numCache>
                <c:formatCode>General</c:formatCode>
                <c:ptCount val="12"/>
                <c:pt idx="0">
                  <c:v>1.5378578279999999</c:v>
                </c:pt>
                <c:pt idx="1">
                  <c:v>1.5264766279999999</c:v>
                </c:pt>
                <c:pt idx="2">
                  <c:v>1.4967784879999999</c:v>
                </c:pt>
                <c:pt idx="3">
                  <c:v>1.6931295790000001</c:v>
                </c:pt>
                <c:pt idx="4">
                  <c:v>1.4967784879999999</c:v>
                </c:pt>
                <c:pt idx="5">
                  <c:v>1.6657695669999999</c:v>
                </c:pt>
                <c:pt idx="6">
                  <c:v>1.6146111889999999</c:v>
                </c:pt>
                <c:pt idx="7">
                  <c:v>1.7593016100000001</c:v>
                </c:pt>
                <c:pt idx="8">
                  <c:v>1.874571907</c:v>
                </c:pt>
                <c:pt idx="9">
                  <c:v>1.678486809</c:v>
                </c:pt>
                <c:pt idx="10">
                  <c:v>1.8871260439999999</c:v>
                </c:pt>
                <c:pt idx="11">
                  <c:v>1.6520502335818721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80-7E42-89EF-12AFFEB3BDF9}"/>
            </c:ext>
          </c:extLst>
        </c:ser>
        <c:ser>
          <c:idx val="6"/>
          <c:order val="4"/>
          <c:tx>
            <c:strRef>
              <c:f>Sheet1!$I$84</c:f>
              <c:strCache>
                <c:ptCount val="1"/>
                <c:pt idx="0">
                  <c:v>Ideal-NDA</c:v>
                </c:pt>
              </c:strCache>
            </c:strRef>
          </c:tx>
          <c:spPr>
            <a:pattFill prst="pct30">
              <a:fgClr>
                <a:schemeClr val="bg1"/>
              </a:fgClr>
              <a:bgClr>
                <a:srgbClr val="F2C82E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multiLvlStrRef>
              <c:f>Sheet1!$A$85:$B$96</c:f>
              <c:multiLvlStrCache>
                <c:ptCount val="12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  <c:pt idx="6">
                    <c:v>CC</c:v>
                  </c:pt>
                  <c:pt idx="7">
                    <c:v>Radii</c:v>
                  </c:pt>
                  <c:pt idx="8">
                    <c:v>PR</c:v>
                  </c:pt>
                  <c:pt idx="9">
                    <c:v>128</c:v>
                  </c:pt>
                  <c:pt idx="10">
                    <c:v>256</c:v>
                  </c:pt>
                  <c:pt idx="11">
                    <c:v> 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  <c:pt idx="6">
                    <c:v>Enron</c:v>
                  </c:pt>
                  <c:pt idx="9">
                    <c:v>HTAP</c:v>
                  </c:pt>
                  <c:pt idx="11">
                    <c:v> </c:v>
                  </c:pt>
                </c:lvl>
              </c:multiLvlStrCache>
            </c:multiLvlStrRef>
          </c:cat>
          <c:val>
            <c:numRef>
              <c:f>Sheet1!$I$85:$I$96</c:f>
              <c:numCache>
                <c:formatCode>General</c:formatCode>
                <c:ptCount val="12"/>
                <c:pt idx="0">
                  <c:v>1.6953330849999999</c:v>
                </c:pt>
                <c:pt idx="1">
                  <c:v>1.72737819</c:v>
                </c:pt>
                <c:pt idx="2">
                  <c:v>1.7319790509999999</c:v>
                </c:pt>
                <c:pt idx="3">
                  <c:v>1.867347077</c:v>
                </c:pt>
                <c:pt idx="4">
                  <c:v>1.7817911609999999</c:v>
                </c:pt>
                <c:pt idx="5">
                  <c:v>1.95</c:v>
                </c:pt>
                <c:pt idx="6">
                  <c:v>1.728686444</c:v>
                </c:pt>
                <c:pt idx="7">
                  <c:v>2.0487545059999999</c:v>
                </c:pt>
                <c:pt idx="8">
                  <c:v>2.1901055569999999</c:v>
                </c:pt>
                <c:pt idx="9">
                  <c:v>1.717985815</c:v>
                </c:pt>
                <c:pt idx="10">
                  <c:v>1.9359344549999991</c:v>
                </c:pt>
                <c:pt idx="11">
                  <c:v>1.8461291896259779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80-7E42-89EF-12AFFEB3B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8124376"/>
        <c:axId val="-2138121288"/>
      </c:barChart>
      <c:catAx>
        <c:axId val="-2138124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000" b="0"/>
            </a:pPr>
            <a:endParaRPr lang="zh-CN"/>
          </a:p>
        </c:txPr>
        <c:crossAx val="-2138121288"/>
        <c:crosses val="autoZero"/>
        <c:auto val="1"/>
        <c:lblAlgn val="ctr"/>
        <c:lblOffset val="100"/>
        <c:noMultiLvlLbl val="0"/>
      </c:catAx>
      <c:valAx>
        <c:axId val="-2138121288"/>
        <c:scaling>
          <c:orientation val="minMax"/>
          <c:max val="2.5"/>
          <c:min val="0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minorGridlines>
          <c:spPr>
            <a:ln>
              <a:noFill/>
            </a:ln>
          </c:spPr>
        </c:minorGridlines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Speedup</a:t>
                </a:r>
              </a:p>
            </c:rich>
          </c:tx>
          <c:layout>
            <c:manualLayout>
              <c:xMode val="edge"/>
              <c:yMode val="edge"/>
              <c:x val="4.7248284519022399E-4"/>
              <c:y val="0.256612021782124"/>
            </c:manualLayout>
          </c:layout>
          <c:overlay val="0"/>
        </c:title>
        <c:numFmt formatCode="#,##0.0" sourceLinked="0"/>
        <c:majorTickMark val="out"/>
        <c:minorTickMark val="none"/>
        <c:tickLblPos val="nextTo"/>
        <c:txPr>
          <a:bodyPr/>
          <a:lstStyle/>
          <a:p>
            <a:pPr>
              <a:defRPr sz="1800" b="0"/>
            </a:pPr>
            <a:endParaRPr lang="zh-CN"/>
          </a:p>
        </c:txPr>
        <c:crossAx val="-2138124376"/>
        <c:crosses val="autoZero"/>
        <c:crossBetween val="between"/>
        <c:majorUnit val="0.5"/>
        <c:minorUnit val="0.5"/>
      </c:valAx>
      <c:spPr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115863003050222"/>
          <c:y val="0"/>
          <c:w val="0.79414407940627096"/>
          <c:h val="0.14166287228438701"/>
        </c:manualLayout>
      </c:layout>
      <c:overlay val="0"/>
      <c:txPr>
        <a:bodyPr/>
        <a:lstStyle/>
        <a:p>
          <a:pPr>
            <a:defRPr sz="2000"/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 b="1"/>
      </a:pPr>
      <a:endParaRPr lang="zh-CN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7024606299213"/>
          <c:y val="0.12942907261018499"/>
          <c:w val="0.86111056430446198"/>
          <c:h val="0.546942132707616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Sheet1!$D$136</c:f>
              <c:strCache>
                <c:ptCount val="1"/>
                <c:pt idx="0">
                  <c:v>CPU-only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cat>
            <c:multiLvlStrRef>
              <c:f>Sheet1!$B$137:$C$148</c:f>
              <c:multiLvlStrCache>
                <c:ptCount val="12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  <c:pt idx="6">
                    <c:v>CC</c:v>
                  </c:pt>
                  <c:pt idx="7">
                    <c:v>Radii</c:v>
                  </c:pt>
                  <c:pt idx="8">
                    <c:v>PR</c:v>
                  </c:pt>
                  <c:pt idx="9">
                    <c:v>128</c:v>
                  </c:pt>
                  <c:pt idx="10">
                    <c:v>256</c:v>
                  </c:pt>
                  <c:pt idx="11">
                    <c:v> 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  <c:pt idx="6">
                    <c:v>Enron</c:v>
                  </c:pt>
                  <c:pt idx="9">
                    <c:v>HTAP</c:v>
                  </c:pt>
                  <c:pt idx="11">
                    <c:v> </c:v>
                  </c:pt>
                </c:lvl>
              </c:multiLvlStrCache>
            </c:multiLvlStrRef>
          </c:cat>
          <c:val>
            <c:numRef>
              <c:f>Sheet1!$D$137:$D$148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63-B94A-9355-D2196B1CF4F9}"/>
            </c:ext>
          </c:extLst>
        </c:ser>
        <c:ser>
          <c:idx val="3"/>
          <c:order val="1"/>
          <c:tx>
            <c:strRef>
              <c:f>Sheet1!$G$136</c:f>
              <c:strCache>
                <c:ptCount val="1"/>
                <c:pt idx="0">
                  <c:v>FG</c:v>
                </c:pt>
              </c:strCache>
            </c:strRef>
          </c:tx>
          <c:spPr>
            <a:pattFill prst="wdDnDiag">
              <a:fgClr>
                <a:schemeClr val="bg1"/>
              </a:fgClr>
              <a:bgClr>
                <a:schemeClr val="bg1">
                  <a:lumMod val="50000"/>
                </a:schemeClr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multiLvlStrRef>
              <c:f>Sheet1!$B$137:$C$148</c:f>
              <c:multiLvlStrCache>
                <c:ptCount val="12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  <c:pt idx="6">
                    <c:v>CC</c:v>
                  </c:pt>
                  <c:pt idx="7">
                    <c:v>Radii</c:v>
                  </c:pt>
                  <c:pt idx="8">
                    <c:v>PR</c:v>
                  </c:pt>
                  <c:pt idx="9">
                    <c:v>128</c:v>
                  </c:pt>
                  <c:pt idx="10">
                    <c:v>256</c:v>
                  </c:pt>
                  <c:pt idx="11">
                    <c:v> 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  <c:pt idx="6">
                    <c:v>Enron</c:v>
                  </c:pt>
                  <c:pt idx="9">
                    <c:v>HTAP</c:v>
                  </c:pt>
                  <c:pt idx="11">
                    <c:v> </c:v>
                  </c:pt>
                </c:lvl>
              </c:multiLvlStrCache>
            </c:multiLvlStrRef>
          </c:cat>
          <c:val>
            <c:numRef>
              <c:f>Sheet1!$G$137:$G$148</c:f>
              <c:numCache>
                <c:formatCode>General</c:formatCode>
                <c:ptCount val="12"/>
                <c:pt idx="0">
                  <c:v>0.93537779050000003</c:v>
                </c:pt>
                <c:pt idx="1">
                  <c:v>0.88679527319999996</c:v>
                </c:pt>
                <c:pt idx="2">
                  <c:v>0.57886807399999995</c:v>
                </c:pt>
                <c:pt idx="3">
                  <c:v>0.83423277100000004</c:v>
                </c:pt>
                <c:pt idx="4">
                  <c:v>0.90309452320000005</c:v>
                </c:pt>
                <c:pt idx="5">
                  <c:v>0.96057965649999999</c:v>
                </c:pt>
                <c:pt idx="6">
                  <c:v>0.97241019380000004</c:v>
                </c:pt>
                <c:pt idx="7">
                  <c:v>0.86623813760000001</c:v>
                </c:pt>
                <c:pt idx="8">
                  <c:v>1.0030025039999999</c:v>
                </c:pt>
                <c:pt idx="9">
                  <c:v>0.90660834160000003</c:v>
                </c:pt>
                <c:pt idx="10">
                  <c:v>0.84600635540000002</c:v>
                </c:pt>
                <c:pt idx="11">
                  <c:v>0.87325027053251503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63-B94A-9355-D2196B1CF4F9}"/>
            </c:ext>
          </c:extLst>
        </c:ser>
        <c:ser>
          <c:idx val="4"/>
          <c:order val="2"/>
          <c:tx>
            <c:strRef>
              <c:f>Sheet1!$H$136</c:f>
              <c:strCache>
                <c:ptCount val="1"/>
                <c:pt idx="0">
                  <c:v>CoNDA</c:v>
                </c:pt>
              </c:strCache>
            </c:strRef>
          </c:tx>
          <c:spPr>
            <a:pattFill prst="lgConfetti">
              <a:fgClr>
                <a:schemeClr val="bg1"/>
              </a:fgClr>
              <a:bgClr>
                <a:schemeClr val="accent1"/>
              </a:bgClr>
            </a:pattFill>
            <a:ln>
              <a:solidFill>
                <a:srgbClr val="000000"/>
              </a:solidFill>
            </a:ln>
          </c:spPr>
          <c:invertIfNegative val="0"/>
          <c:cat>
            <c:multiLvlStrRef>
              <c:f>Sheet1!$B$137:$C$148</c:f>
              <c:multiLvlStrCache>
                <c:ptCount val="12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  <c:pt idx="6">
                    <c:v>CC</c:v>
                  </c:pt>
                  <c:pt idx="7">
                    <c:v>Radii</c:v>
                  </c:pt>
                  <c:pt idx="8">
                    <c:v>PR</c:v>
                  </c:pt>
                  <c:pt idx="9">
                    <c:v>128</c:v>
                  </c:pt>
                  <c:pt idx="10">
                    <c:v>256</c:v>
                  </c:pt>
                  <c:pt idx="11">
                    <c:v> 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  <c:pt idx="6">
                    <c:v>Enron</c:v>
                  </c:pt>
                  <c:pt idx="9">
                    <c:v>HTAP</c:v>
                  </c:pt>
                  <c:pt idx="11">
                    <c:v> </c:v>
                  </c:pt>
                </c:lvl>
              </c:multiLvlStrCache>
            </c:multiLvlStrRef>
          </c:cat>
          <c:val>
            <c:numRef>
              <c:f>Sheet1!$H$137:$H$148</c:f>
              <c:numCache>
                <c:formatCode>General</c:formatCode>
                <c:ptCount val="12"/>
                <c:pt idx="0">
                  <c:v>0.69544218020000004</c:v>
                </c:pt>
                <c:pt idx="1">
                  <c:v>0.57061924230000005</c:v>
                </c:pt>
                <c:pt idx="2">
                  <c:v>0.40154906810000002</c:v>
                </c:pt>
                <c:pt idx="3">
                  <c:v>0.68142160060000001</c:v>
                </c:pt>
                <c:pt idx="4">
                  <c:v>0.62119414279999996</c:v>
                </c:pt>
                <c:pt idx="5">
                  <c:v>0.80684045680000005</c:v>
                </c:pt>
                <c:pt idx="6">
                  <c:v>0.59502186329999995</c:v>
                </c:pt>
                <c:pt idx="7">
                  <c:v>0.58163236669999996</c:v>
                </c:pt>
                <c:pt idx="8">
                  <c:v>0.8324921609</c:v>
                </c:pt>
                <c:pt idx="9">
                  <c:v>0.320687479</c:v>
                </c:pt>
                <c:pt idx="10">
                  <c:v>0.47677447410000001</c:v>
                </c:pt>
                <c:pt idx="11">
                  <c:v>0.57782185671221398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63-B94A-9355-D2196B1CF4F9}"/>
            </c:ext>
          </c:extLst>
        </c:ser>
        <c:ser>
          <c:idx val="5"/>
          <c:order val="3"/>
          <c:tx>
            <c:strRef>
              <c:f>Sheet1!$I$136</c:f>
              <c:strCache>
                <c:ptCount val="1"/>
                <c:pt idx="0">
                  <c:v>Ideal-NDA</c:v>
                </c:pt>
              </c:strCache>
            </c:strRef>
          </c:tx>
          <c:spPr>
            <a:pattFill prst="pct30">
              <a:fgClr>
                <a:schemeClr val="bg1"/>
              </a:fgClr>
              <a:bgClr>
                <a:srgbClr val="FFC000"/>
              </a:bgClr>
            </a:pattFill>
            <a:ln>
              <a:solidFill>
                <a:srgbClr val="000000"/>
              </a:solidFill>
            </a:ln>
          </c:spPr>
          <c:invertIfNegative val="0"/>
          <c:cat>
            <c:multiLvlStrRef>
              <c:f>Sheet1!$B$137:$C$148</c:f>
              <c:multiLvlStrCache>
                <c:ptCount val="12"/>
                <c:lvl>
                  <c:pt idx="0">
                    <c:v>CC</c:v>
                  </c:pt>
                  <c:pt idx="1">
                    <c:v>Radii</c:v>
                  </c:pt>
                  <c:pt idx="2">
                    <c:v>PR</c:v>
                  </c:pt>
                  <c:pt idx="3">
                    <c:v>CC</c:v>
                  </c:pt>
                  <c:pt idx="4">
                    <c:v>Radii</c:v>
                  </c:pt>
                  <c:pt idx="5">
                    <c:v>PR</c:v>
                  </c:pt>
                  <c:pt idx="6">
                    <c:v>CC</c:v>
                  </c:pt>
                  <c:pt idx="7">
                    <c:v>Radii</c:v>
                  </c:pt>
                  <c:pt idx="8">
                    <c:v>PR</c:v>
                  </c:pt>
                  <c:pt idx="9">
                    <c:v>128</c:v>
                  </c:pt>
                  <c:pt idx="10">
                    <c:v>256</c:v>
                  </c:pt>
                  <c:pt idx="11">
                    <c:v> </c:v>
                  </c:pt>
                </c:lvl>
                <c:lvl>
                  <c:pt idx="0">
                    <c:v>arXiV</c:v>
                  </c:pt>
                  <c:pt idx="3">
                    <c:v>Gnutella</c:v>
                  </c:pt>
                  <c:pt idx="6">
                    <c:v>Enron</c:v>
                  </c:pt>
                  <c:pt idx="9">
                    <c:v>HTAP</c:v>
                  </c:pt>
                  <c:pt idx="11">
                    <c:v> </c:v>
                  </c:pt>
                </c:lvl>
              </c:multiLvlStrCache>
            </c:multiLvlStrRef>
          </c:cat>
          <c:val>
            <c:numRef>
              <c:f>Sheet1!$I$137:$I$148</c:f>
              <c:numCache>
                <c:formatCode>General</c:formatCode>
                <c:ptCount val="12"/>
                <c:pt idx="0">
                  <c:v>0.65429042439999996</c:v>
                </c:pt>
                <c:pt idx="1">
                  <c:v>0.5387244551</c:v>
                </c:pt>
                <c:pt idx="2">
                  <c:v>0.35878099530000002</c:v>
                </c:pt>
                <c:pt idx="3">
                  <c:v>0.65572755530000004</c:v>
                </c:pt>
                <c:pt idx="4">
                  <c:v>0.58046286219999998</c:v>
                </c:pt>
                <c:pt idx="5">
                  <c:v>0.7671811208</c:v>
                </c:pt>
                <c:pt idx="6">
                  <c:v>0.56841246970000003</c:v>
                </c:pt>
                <c:pt idx="7">
                  <c:v>0.54124986900000005</c:v>
                </c:pt>
                <c:pt idx="8">
                  <c:v>0.83217127909999999</c:v>
                </c:pt>
                <c:pt idx="9">
                  <c:v>0.31345728610000001</c:v>
                </c:pt>
                <c:pt idx="10">
                  <c:v>0.47235052249999998</c:v>
                </c:pt>
                <c:pt idx="11">
                  <c:v>0.55024064676235596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63-B94A-9355-D2196B1CF4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8990008"/>
        <c:axId val="-2138986888"/>
      </c:barChart>
      <c:catAx>
        <c:axId val="-2138990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000" b="0"/>
            </a:pPr>
            <a:endParaRPr lang="zh-CN"/>
          </a:p>
        </c:txPr>
        <c:crossAx val="-2138986888"/>
        <c:crosses val="autoZero"/>
        <c:auto val="1"/>
        <c:lblAlgn val="ctr"/>
        <c:lblOffset val="100"/>
        <c:noMultiLvlLbl val="0"/>
      </c:catAx>
      <c:valAx>
        <c:axId val="-2138986888"/>
        <c:scaling>
          <c:orientation val="minMax"/>
          <c:max val="1.25"/>
          <c:min val="0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minorGridlines>
          <c:spPr>
            <a:ln>
              <a:noFill/>
            </a:ln>
          </c:spPr>
        </c:minorGridlines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Normalized</a:t>
                </a:r>
                <a:r>
                  <a:rPr lang="en-US" sz="2000" baseline="0"/>
                  <a:t> Energy</a:t>
                </a:r>
                <a:endParaRPr lang="en-US" sz="2000"/>
              </a:p>
            </c:rich>
          </c:tx>
          <c:layout>
            <c:manualLayout>
              <c:xMode val="edge"/>
              <c:yMode val="edge"/>
              <c:x val="5.9845738292905798E-4"/>
              <c:y val="0.121332376494624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1800" b="0"/>
            </a:pPr>
            <a:endParaRPr lang="zh-CN"/>
          </a:p>
        </c:txPr>
        <c:crossAx val="-2138990008"/>
        <c:crosses val="autoZero"/>
        <c:crossBetween val="between"/>
        <c:majorUnit val="0.25"/>
      </c:valAx>
      <c:spPr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9.0228018372703403E-2"/>
          <c:y val="0"/>
          <c:w val="0.80788998250218702"/>
          <c:h val="0.104261729414982"/>
        </c:manualLayout>
      </c:layout>
      <c:overlay val="0"/>
      <c:txPr>
        <a:bodyPr/>
        <a:lstStyle/>
        <a:p>
          <a:pPr>
            <a:defRPr sz="2400"/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 b="1"/>
      </a:pPr>
      <a:endParaRPr lang="zh-CN"/>
    </a:p>
  </c:tx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0.11607</cdr:x>
      <cdr:y>0.38945</cdr:y>
    </cdr:from>
    <cdr:to>
      <cdr:x>0.75</cdr:x>
      <cdr:y>0.38945</cdr:y>
    </cdr:to>
    <cdr:cxnSp macro="">
      <cdr:nvCxnSpPr>
        <cdr:cNvPr id="13" name="Straight Connector 12">
          <a:extLst xmlns:a="http://schemas.openxmlformats.org/drawingml/2006/main">
            <a:ext uri="{FF2B5EF4-FFF2-40B4-BE49-F238E27FC236}">
              <a16:creationId xmlns:a16="http://schemas.microsoft.com/office/drawing/2014/main" id="{DCA45898-2C23-8A4F-87A9-4981F278E062}"/>
            </a:ext>
          </a:extLst>
        </cdr:cNvPr>
        <cdr:cNvCxnSpPr/>
      </cdr:nvCxnSpPr>
      <cdr:spPr>
        <a:xfrm xmlns:a="http://schemas.openxmlformats.org/drawingml/2006/main">
          <a:off x="990600" y="1219200"/>
          <a:ext cx="5410200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0.425</cdr:x>
      <cdr:y>0.5</cdr:y>
    </cdr:from>
    <cdr:to>
      <cdr:x>0.77917</cdr:x>
      <cdr:y>0.5</cdr:y>
    </cdr:to>
    <cdr:cxnSp macro="">
      <cdr:nvCxnSpPr>
        <cdr:cNvPr id="13" name="Straight Connector 12">
          <a:extLst xmlns:a="http://schemas.openxmlformats.org/drawingml/2006/main">
            <a:ext uri="{FF2B5EF4-FFF2-40B4-BE49-F238E27FC236}">
              <a16:creationId xmlns:a16="http://schemas.microsoft.com/office/drawing/2014/main" id="{37E61A45-F748-3E4C-A281-046DDAD3E740}"/>
            </a:ext>
          </a:extLst>
        </cdr:cNvPr>
        <cdr:cNvCxnSpPr/>
      </cdr:nvCxnSpPr>
      <cdr:spPr>
        <a:xfrm xmlns:a="http://schemas.openxmlformats.org/drawingml/2006/main">
          <a:off x="1371600" y="1524000"/>
          <a:ext cx="1143000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0.0746</cdr:x>
      <cdr:y>0.45596</cdr:y>
    </cdr:from>
    <cdr:to>
      <cdr:x>0.99117</cdr:x>
      <cdr:y>0.46114</cdr:y>
    </cdr:to>
    <cdr:cxnSp macro="">
      <cdr:nvCxnSpPr>
        <cdr:cNvPr id="13" name="Straight Connector 12">
          <a:extLst xmlns:a="http://schemas.openxmlformats.org/drawingml/2006/main">
            <a:ext uri="{FF2B5EF4-FFF2-40B4-BE49-F238E27FC236}">
              <a16:creationId xmlns:a16="http://schemas.microsoft.com/office/drawing/2014/main" id="{A6AA21EE-7AE8-884E-BBC0-1603755D03C3}"/>
            </a:ext>
          </a:extLst>
        </cdr:cNvPr>
        <cdr:cNvCxnSpPr/>
      </cdr:nvCxnSpPr>
      <cdr:spPr>
        <a:xfrm xmlns:a="http://schemas.openxmlformats.org/drawingml/2006/main" flipV="1">
          <a:off x="836706" y="1314821"/>
          <a:ext cx="10279529" cy="1494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</cdr:x>
      <cdr:y>0.23755</cdr:y>
    </cdr:from>
    <cdr:to>
      <cdr:x>0.9799</cdr:x>
      <cdr:y>0.24165</cdr:y>
    </cdr:to>
    <cdr:cxnSp macro="">
      <cdr:nvCxnSpPr>
        <cdr:cNvPr id="12" name="Straight Connector 11">
          <a:extLst xmlns:a="http://schemas.openxmlformats.org/drawingml/2006/main">
            <a:ext uri="{FF2B5EF4-FFF2-40B4-BE49-F238E27FC236}">
              <a16:creationId xmlns:a16="http://schemas.microsoft.com/office/drawing/2014/main" id="{1EA80632-F2FE-C44A-B29D-CF7FBD4C7BE1}"/>
            </a:ext>
          </a:extLst>
        </cdr:cNvPr>
        <cdr:cNvCxnSpPr/>
      </cdr:nvCxnSpPr>
      <cdr:spPr>
        <a:xfrm xmlns:a="http://schemas.openxmlformats.org/drawingml/2006/main" flipV="1">
          <a:off x="914400" y="990600"/>
          <a:ext cx="8045806" cy="17097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BDD2E-8744-D74E-8A07-3D7C96C5ADED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A336A-9C8E-8744-AD28-B78518F2E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3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B0202-0840-4C01-B8CE-44CF26C9F665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B66F2-E617-4D22-9699-A8F2E158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48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2019</a:t>
            </a:r>
            <a:r>
              <a:rPr kumimoji="1" lang="zh-CN" altLang="en-US" dirty="0"/>
              <a:t>发表在</a:t>
            </a:r>
            <a:r>
              <a:rPr kumimoji="1" lang="en-US" altLang="zh-CN" dirty="0"/>
              <a:t>ISCA</a:t>
            </a:r>
            <a:r>
              <a:rPr kumimoji="1" lang="zh-CN" altLang="en-US" dirty="0"/>
              <a:t>（体系结构顶会）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9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在本文中，我们广泛分析了两类重要应用于</a:t>
            </a:r>
            <a:r>
              <a:rPr lang="en-US" altLang="zh-CN" dirty="0"/>
              <a:t>NDA</a:t>
            </a:r>
            <a:r>
              <a:rPr lang="zh-CN" altLang="en-US" dirty="0"/>
              <a:t>的应用程序</a:t>
            </a:r>
            <a:r>
              <a:rPr lang="en-US" altLang="zh-CN" dirty="0"/>
              <a:t>:</a:t>
            </a:r>
            <a:r>
              <a:rPr lang="zh-CN" altLang="en-US" dirty="0"/>
              <a:t>图处理框架和混合内存数据库。我们发现并非这些应用程序的全部都能从</a:t>
            </a:r>
            <a:r>
              <a:rPr lang="en-US" dirty="0"/>
              <a:t>NDA</a:t>
            </a:r>
            <a:r>
              <a:rPr lang="zh-CN" altLang="en-US" dirty="0"/>
              <a:t>中受益。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内存密集型：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大量的数据移动，并且通常表现为较差的时间局部性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通常将其放到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受益于3d堆叠内存中可用的高带宽、低延迟和低能量内存访问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计算密集型：计算复杂或那些对缓存友好（利用</a:t>
            </a:r>
            <a:r>
              <a:rPr lang="en-US" altLang="zh-CN" dirty="0"/>
              <a:t>CPU</a:t>
            </a:r>
            <a:r>
              <a:rPr lang="zh-CN" altLang="en-US" dirty="0"/>
              <a:t>本身的缓存层次结构）的部件应该留在</a:t>
            </a:r>
            <a:r>
              <a:rPr lang="en-US" dirty="0"/>
              <a:t>CPU</a:t>
            </a:r>
            <a:r>
              <a:rPr lang="zh-CN" altLang="en-US" dirty="0"/>
              <a:t>上，以最大限度地提高性能。</a:t>
            </a:r>
            <a:endParaRPr lang="en-US" altLang="zh-CN" dirty="0"/>
          </a:p>
          <a:p>
            <a:r>
              <a:rPr lang="en-US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r>
              <a:rPr lang="zh-CN" altLang="en-US" dirty="0"/>
              <a:t>：</a:t>
            </a:r>
            <a:r>
              <a:rPr lang="en-US" dirty="0"/>
              <a:t>CPU</a:t>
            </a:r>
            <a:r>
              <a:rPr lang="zh-CN" altLang="en-US" dirty="0"/>
              <a:t>线程经常同时访问</a:t>
            </a:r>
            <a:r>
              <a:rPr lang="en-US" dirty="0"/>
              <a:t>NDA</a:t>
            </a:r>
            <a:r>
              <a:rPr lang="zh-CN" altLang="en-US" dirty="0"/>
              <a:t>内核访问的数据区域，这导致了大量的数据共享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9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当CPU线程和NDA核共享相同的数据区域时，通常不会同时访问相同的缓存行。即使同时访问了，CPU线程也只是读取cache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lines</a:t>
            </a:r>
            <a:r>
              <a:rPr lang="zh-C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，也就是说cpu很少修改NDA正在工作部分的数据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9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89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、将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数据标记为不可缓存。不允许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缓存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正在工作的数据集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在这种情况下，我们不需要担心一致性，因为任何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CPU向主存中的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写入操作对于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NDA来说立即可见。在CPU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线程访问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数据的次数少的情况下工作得很好，但当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频繁访问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区域时，它的性能非常差。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粗粒度：每当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发出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一致性请求时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写回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数据区域的对应的脏的缓存行，但事实上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那么多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造成不必要的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移动</a:t>
            </a:r>
            <a:endParaRPr lang="e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细粒度：正常应用于多核一致性维护是没问题的，但由于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架构通信的成本太大，使得协议本身的弊端被放大了，弊端是并不是所有为维护一致性传送的消息都是必要的</a:t>
            </a:r>
            <a:endParaRPr lang="e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9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横坐标图像处理的应用，和输入的图像；纵坐标是速度的提升，以只用</a:t>
            </a:r>
            <a:r>
              <a:rPr lang="en-US" altLang="zh-CN" dirty="0"/>
              <a:t>CPU</a:t>
            </a:r>
            <a:r>
              <a:rPr lang="zh-CN" altLang="en-US" dirty="0"/>
              <a:t>为基准，对数据做了归一化处理。</a:t>
            </a:r>
            <a:endParaRPr lang="en-US" altLang="zh-CN" dirty="0"/>
          </a:p>
          <a:p>
            <a:r>
              <a:rPr lang="en-US" altLang="zh-CN" dirty="0"/>
              <a:t>NC</a:t>
            </a:r>
            <a:r>
              <a:rPr lang="zh-CN" altLang="en-US" dirty="0"/>
              <a:t>（不缓存）</a:t>
            </a:r>
            <a:r>
              <a:rPr lang="en-US" altLang="zh-CN" dirty="0"/>
              <a:t>CG</a:t>
            </a:r>
            <a:r>
              <a:rPr lang="zh-CN" altLang="en-US" dirty="0"/>
              <a:t>（粗粒度）</a:t>
            </a:r>
            <a:r>
              <a:rPr lang="en-US" altLang="zh-CN" dirty="0"/>
              <a:t>FG</a:t>
            </a:r>
            <a:r>
              <a:rPr lang="zh-CN" altLang="en-US" dirty="0"/>
              <a:t>（细粒度）</a:t>
            </a:r>
            <a:r>
              <a:rPr lang="en-US" altLang="zh-CN" dirty="0"/>
              <a:t>Idea</a:t>
            </a:r>
            <a:r>
              <a:rPr lang="zh-CN" altLang="en-US" dirty="0"/>
              <a:t>（理想的</a:t>
            </a:r>
            <a:r>
              <a:rPr lang="en-US" altLang="zh-CN" dirty="0"/>
              <a:t>NDA</a:t>
            </a:r>
            <a:r>
              <a:rPr lang="zh-CN" altLang="en-US" dirty="0"/>
              <a:t>协议，为维护一致性而做的信息传递的成本为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为维护一致性进行的数据处理限制了</a:t>
            </a:r>
            <a:r>
              <a:rPr lang="en-US" altLang="zh-CN" dirty="0"/>
              <a:t>NDA</a:t>
            </a:r>
            <a:r>
              <a:rPr lang="zh-CN" altLang="en-US" dirty="0"/>
              <a:t>带来的好处。</a:t>
            </a:r>
            <a:endParaRPr lang="en-US" altLang="zh-CN" dirty="0"/>
          </a:p>
          <a:p>
            <a:r>
              <a:rPr lang="en-US" altLang="zh-CN" dirty="0"/>
              <a:t>NC</a:t>
            </a:r>
            <a:r>
              <a:rPr lang="zh-CN" altLang="en-US" dirty="0"/>
              <a:t>：性能方面不升反降，功耗更大了，比较好理解，是禁用了</a:t>
            </a:r>
            <a:r>
              <a:rPr lang="en-US" altLang="zh-CN" dirty="0" err="1"/>
              <a:t>cpu</a:t>
            </a:r>
            <a:r>
              <a:rPr lang="zh-CN" altLang="en-US" dirty="0"/>
              <a:t>缓存直接访问主存的结果。</a:t>
            </a:r>
            <a:endParaRPr lang="en-US" altLang="zh-CN" dirty="0"/>
          </a:p>
          <a:p>
            <a:r>
              <a:rPr lang="en-US" altLang="zh-CN" dirty="0"/>
              <a:t>CG</a:t>
            </a:r>
            <a:r>
              <a:rPr lang="zh-CN" altLang="en-US" dirty="0"/>
              <a:t>：把全部的和</a:t>
            </a:r>
            <a:r>
              <a:rPr lang="en-US" altLang="zh-CN" dirty="0"/>
              <a:t>NDA</a:t>
            </a:r>
            <a:r>
              <a:rPr lang="zh-CN" altLang="en-US" dirty="0"/>
              <a:t>共享区域的脏数据全部写回，</a:t>
            </a:r>
            <a:r>
              <a:rPr lang="en-US" altLang="zh-CN" dirty="0"/>
              <a:t>NDA</a:t>
            </a:r>
            <a:r>
              <a:rPr lang="zh-CN" altLang="en-US" dirty="0"/>
              <a:t>不会全部访问这些脏数据</a:t>
            </a:r>
            <a:endParaRPr lang="en-US" altLang="zh-CN" dirty="0"/>
          </a:p>
          <a:p>
            <a:r>
              <a:rPr lang="en-US" altLang="zh-CN" dirty="0"/>
              <a:t>FG</a:t>
            </a:r>
            <a:r>
              <a:rPr lang="zh-CN" altLang="en-US" dirty="0"/>
              <a:t>：表现稍好，但相比理想的</a:t>
            </a:r>
            <a:r>
              <a:rPr lang="en-US" altLang="zh-CN" dirty="0"/>
              <a:t>NDA</a:t>
            </a:r>
            <a:r>
              <a:rPr lang="zh-CN" altLang="en-US" dirty="0"/>
              <a:t>还是有显著差距，证明了还是会限制</a:t>
            </a:r>
            <a:r>
              <a:rPr lang="en-US" altLang="zh-CN" dirty="0"/>
              <a:t>NDA</a:t>
            </a:r>
            <a:r>
              <a:rPr lang="zh-CN" altLang="en-US" dirty="0"/>
              <a:t>带来的好处，为维护一致性产生了不必要的</a:t>
            </a:r>
            <a:r>
              <a:rPr lang="en-US" altLang="zh-CN" dirty="0"/>
              <a:t>off-chip</a:t>
            </a:r>
            <a:r>
              <a:rPr lang="zh-CN" altLang="en-US" dirty="0"/>
              <a:t>流量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9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通过分析三种NDA一致性协议和NDA应用</a:t>
            </a:r>
            <a:endParaRPr lang="en-US" dirty="0"/>
          </a:p>
          <a:p>
            <a:r>
              <a:rPr lang="en-US" dirty="0" err="1"/>
              <a:t>我们发现他们的问题是</a:t>
            </a:r>
            <a:r>
              <a:rPr lang="zh-CN" altLang="en-US" dirty="0"/>
              <a:t>：</a:t>
            </a:r>
            <a:r>
              <a:rPr lang="en-US" dirty="0" err="1"/>
              <a:t>因为无法识别哪些一致性流量是不必要的</a:t>
            </a:r>
            <a:r>
              <a:rPr lang="zh-CN" altLang="en-US" dirty="0"/>
              <a:t>，</a:t>
            </a:r>
            <a:r>
              <a:rPr lang="en-US" dirty="0" err="1"/>
              <a:t>而降低NDA带来的好处</a:t>
            </a:r>
            <a:endParaRPr lang="en-US" dirty="0"/>
          </a:p>
          <a:p>
            <a:r>
              <a:rPr lang="en-US" dirty="0" err="1"/>
              <a:t>我们希望设计一个机制能尽可能靠近理想的NDA协议</a:t>
            </a:r>
            <a:r>
              <a:rPr lang="zh-CN" altLang="en-US" dirty="0"/>
              <a:t>，并且识别哪些数据移动是必要的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16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59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在看具体的机制之前先来了解一下：乐观的执行状态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基于一下两点观察提出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乐观模式基于两点发现提出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希望能在维护一致性之前识别哪些操作是必要的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并且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同时访问同一个缓存行的几率很低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在乐观模式下执行：假设它的执行过程不会发生任何违反一致性的操作，执行过程中不做一致性的维护，只是跟踪内存访问操作获得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insights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当乐观模式执行完成后，对执行期间实际访问的共享数据，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insights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，分析哪些访问操作违反了一致性，识别必要的一致性请求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9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下面是我们乐观执行模型的流程。</a:t>
            </a:r>
            <a:endParaRPr lang="en-US" altLang="zh-CN" dirty="0"/>
          </a:p>
          <a:p>
            <a:r>
              <a:rPr lang="zh-CN" altLang="en-US" dirty="0"/>
              <a:t>一个应用程序在</a:t>
            </a:r>
            <a:r>
              <a:rPr lang="en-US" dirty="0"/>
              <a:t>CPU</a:t>
            </a:r>
            <a:r>
              <a:rPr lang="zh-CN" altLang="en-US" dirty="0"/>
              <a:t>上运行，然后它发出一个调用来将一部分工作分配给</a:t>
            </a:r>
            <a:r>
              <a:rPr lang="en-US" dirty="0"/>
              <a:t>NDA</a:t>
            </a:r>
            <a:r>
              <a:rPr lang="zh-CN" altLang="en-US" dirty="0"/>
              <a:t>上执行。当</a:t>
            </a:r>
            <a:r>
              <a:rPr lang="en-US" dirty="0"/>
              <a:t>NDA</a:t>
            </a:r>
            <a:r>
              <a:rPr lang="zh-CN" altLang="en-US" dirty="0"/>
              <a:t>开始执行时，</a:t>
            </a:r>
            <a:r>
              <a:rPr lang="en-US" dirty="0"/>
              <a:t>CPU</a:t>
            </a:r>
            <a:r>
              <a:rPr lang="zh-CN" altLang="en-US" dirty="0"/>
              <a:t>继续并行执行。</a:t>
            </a:r>
            <a:endParaRPr lang="en-US" altLang="zh-CN" dirty="0"/>
          </a:p>
          <a:p>
            <a:r>
              <a:rPr lang="en-US" dirty="0"/>
              <a:t>NDA</a:t>
            </a:r>
            <a:r>
              <a:rPr lang="zh-CN" altLang="en-US" dirty="0"/>
              <a:t>以乐观模式执行，它假设它总是对它使用的</a:t>
            </a:r>
            <a:r>
              <a:rPr lang="en-US" altLang="zh-CN" dirty="0"/>
              <a:t>cache</a:t>
            </a:r>
            <a:r>
              <a:rPr lang="zh-CN" altLang="en-US" dirty="0"/>
              <a:t>不会违反一致性，因此不做和</a:t>
            </a:r>
            <a:r>
              <a:rPr lang="en-US" dirty="0" err="1"/>
              <a:t>CPU的</a:t>
            </a:r>
            <a:r>
              <a:rPr lang="zh-CN" altLang="en-US" dirty="0"/>
              <a:t>一致性检查。这意味着在执行过程中没有</a:t>
            </a:r>
            <a:r>
              <a:rPr lang="en-US" altLang="zh-CN" dirty="0"/>
              <a:t>off-chip</a:t>
            </a:r>
            <a:r>
              <a:rPr lang="zh-CN" altLang="en-US" dirty="0"/>
              <a:t>的一致性请求。</a:t>
            </a:r>
            <a:endParaRPr lang="en-US" altLang="zh-CN" dirty="0"/>
          </a:p>
          <a:p>
            <a:r>
              <a:rPr lang="zh-CN" altLang="en-US" dirty="0"/>
              <a:t>当乐观执行停止时，我们使用</a:t>
            </a:r>
            <a:r>
              <a:rPr lang="en-US" altLang="zh-CN" dirty="0"/>
              <a:t>insight</a:t>
            </a:r>
            <a:r>
              <a:rPr lang="zh-CN" altLang="en-US" dirty="0"/>
              <a:t>来检查是否发生了任何违背一致性的情况，并执行必要的一致性请求。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9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因此，基于我刚才解释的乐观执行模型，我们提出了一个一致性机制。</a:t>
            </a:r>
            <a:endParaRPr lang="en-US" altLang="zh-CN" dirty="0"/>
          </a:p>
          <a:p>
            <a:r>
              <a:rPr lang="zh-CN" altLang="en-US" dirty="0"/>
              <a:t>和刚才的类似，</a:t>
            </a:r>
            <a:r>
              <a:rPr lang="en-US" dirty="0"/>
              <a:t>CPU</a:t>
            </a:r>
            <a:r>
              <a:rPr lang="zh-CN" altLang="en-US" dirty="0"/>
              <a:t>将任务卸载给</a:t>
            </a:r>
            <a:r>
              <a:rPr lang="en-US" dirty="0"/>
              <a:t>NDA。NDA</a:t>
            </a:r>
            <a:r>
              <a:rPr lang="zh-CN" altLang="en-US" dirty="0"/>
              <a:t>以乐观模式开始执行。在乐观执行期间，</a:t>
            </a:r>
            <a:r>
              <a:rPr lang="en-US" dirty="0" err="1"/>
              <a:t>CoNDA</a:t>
            </a:r>
            <a:r>
              <a:rPr lang="zh-CN" altLang="en-US" dirty="0"/>
              <a:t>使用签名跟踪所有</a:t>
            </a:r>
            <a:r>
              <a:rPr lang="en-US" dirty="0"/>
              <a:t>NDA</a:t>
            </a:r>
            <a:r>
              <a:rPr lang="zh-CN" altLang="en-US" dirty="0"/>
              <a:t>读、</a:t>
            </a:r>
            <a:r>
              <a:rPr lang="en-US" dirty="0"/>
              <a:t>NDA</a:t>
            </a:r>
            <a:r>
              <a:rPr lang="zh-CN" altLang="en-US" dirty="0"/>
              <a:t>写和</a:t>
            </a:r>
            <a:r>
              <a:rPr lang="en-US" dirty="0"/>
              <a:t>CPU</a:t>
            </a:r>
            <a:r>
              <a:rPr lang="zh-CN" altLang="en-US" dirty="0"/>
              <a:t>写的地址。当乐观模式完成后，</a:t>
            </a:r>
            <a:r>
              <a:rPr lang="en-US" dirty="0"/>
              <a:t>NDA</a:t>
            </a:r>
            <a:r>
              <a:rPr lang="zh-CN" altLang="en-US" dirty="0"/>
              <a:t>将这些签名发送给</a:t>
            </a:r>
            <a:r>
              <a:rPr lang="en-US" dirty="0"/>
              <a:t>CPU, </a:t>
            </a:r>
            <a:r>
              <a:rPr lang="en-US" dirty="0" err="1"/>
              <a:t>CoNDA</a:t>
            </a:r>
            <a:r>
              <a:rPr lang="zh-CN" altLang="en-US" dirty="0"/>
              <a:t>比对这些签名来识别是否违反了一致性。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如果没检测到一致性违反，提交</a:t>
            </a:r>
            <a:r>
              <a:rPr lang="en-US" altLang="zh-CN" dirty="0"/>
              <a:t>NDA L1</a:t>
            </a:r>
            <a:r>
              <a:rPr lang="zh-CN" altLang="en-US" dirty="0"/>
              <a:t>缓存中所有更新的数据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</a:t>
            </a:r>
            <a:r>
              <a:rPr lang="en-US" dirty="0" err="1"/>
              <a:t>CoNDA</a:t>
            </a:r>
            <a:r>
              <a:rPr lang="zh-CN" altLang="en-US" dirty="0"/>
              <a:t>检测到任何一致性违反</a:t>
            </a:r>
            <a:r>
              <a:rPr lang="en-US" altLang="zh-CN" dirty="0"/>
              <a:t>(1)</a:t>
            </a:r>
            <a:r>
              <a:rPr lang="en-US" dirty="0"/>
              <a:t>NDA</a:t>
            </a:r>
            <a:r>
              <a:rPr lang="zh-CN" altLang="en-US" dirty="0"/>
              <a:t>使所有的更新无效</a:t>
            </a:r>
            <a:r>
              <a:rPr lang="en-US" altLang="zh-CN" dirty="0"/>
              <a:t>;(2) </a:t>
            </a:r>
            <a:r>
              <a:rPr lang="en-US" dirty="0"/>
              <a:t>CPU</a:t>
            </a:r>
            <a:r>
              <a:rPr lang="zh-CN" altLang="en-US" dirty="0"/>
              <a:t>分析签名执行必要的一致性更新（更新缓存行）</a:t>
            </a:r>
            <a:r>
              <a:rPr lang="en-US" altLang="zh-CN" dirty="0"/>
              <a:t>;(3) </a:t>
            </a:r>
            <a:r>
              <a:rPr lang="en-US" dirty="0"/>
              <a:t>NDA</a:t>
            </a:r>
            <a:r>
              <a:rPr lang="zh-CN" altLang="en-US" dirty="0"/>
              <a:t>重新执行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如何检测是否违反一致性？发现违反之后，如何识别必要的一致性维护操作？</a:t>
            </a:r>
            <a:r>
              <a:rPr lang="en-US" altLang="zh-CN" dirty="0"/>
              <a:t>——</a:t>
            </a:r>
            <a:r>
              <a:rPr lang="zh-CN" altLang="en-US" dirty="0"/>
              <a:t>比对</a:t>
            </a:r>
            <a:r>
              <a:rPr lang="en-US" altLang="zh-CN" dirty="0"/>
              <a:t>signature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baseline="0" dirty="0" err="1"/>
              <a:t>首先我们来大致看下这篇文章都做了什么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09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lets how we actually identify the necessary coherence request during coherence</a:t>
            </a:r>
            <a:r>
              <a:rPr lang="en-US" baseline="0" dirty="0"/>
              <a:t> resolution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89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如何通过分析签名识别哪些操作违反了一致性呢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一定有的特点：</a:t>
            </a:r>
            <a:r>
              <a:rPr lang="en-US" altLang="zh-CN" dirty="0"/>
              <a:t>NDA</a:t>
            </a:r>
            <a:r>
              <a:rPr lang="zh-CN" altLang="en-US" dirty="0"/>
              <a:t>和</a:t>
            </a:r>
            <a:r>
              <a:rPr lang="en-US" altLang="zh-CN" dirty="0"/>
              <a:t>CPU</a:t>
            </a:r>
            <a:r>
              <a:rPr lang="zh-CN" altLang="en-US" dirty="0"/>
              <a:t>访问了同一条缓存行，并且至少有一个更新（写）数据</a:t>
            </a:r>
            <a:endParaRPr lang="en-US" altLang="zh-CN" dirty="0"/>
          </a:p>
          <a:p>
            <a:r>
              <a:rPr lang="zh-CN" altLang="en-US" dirty="0"/>
              <a:t>分别讨论符合条件的三种情况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9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例子中</a:t>
            </a:r>
            <a:r>
              <a:rPr lang="zh-CN" altLang="en-US" dirty="0"/>
              <a:t>，虽然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NDA</a:t>
            </a:r>
            <a:r>
              <a:rPr lang="zh-CN" altLang="en-US" dirty="0"/>
              <a:t>是并行执行，但我们默认正常的同步顺序是</a:t>
            </a:r>
            <a:r>
              <a:rPr lang="en-US" altLang="zh-CN" dirty="0"/>
              <a:t>CPU</a:t>
            </a:r>
            <a:r>
              <a:rPr lang="zh-CN" altLang="en-US" dirty="0"/>
              <a:t>先执行之后</a:t>
            </a:r>
            <a:r>
              <a:rPr lang="en-US" altLang="zh-CN" dirty="0"/>
              <a:t>NDA</a:t>
            </a:r>
            <a:r>
              <a:rPr lang="zh-CN" altLang="en-US" dirty="0"/>
              <a:t>再执行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9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jump into our</a:t>
            </a:r>
            <a:r>
              <a:rPr lang="en-US" baseline="0" dirty="0"/>
              <a:t> analysis, lets talk about </a:t>
            </a:r>
            <a:r>
              <a:rPr lang="mr-IN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59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左侧cpu右侧dram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dram中有NDA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和</a:t>
            </a:r>
            <a:r>
              <a:rPr lang="en-US" altLang="zh-CN" dirty="0" err="1"/>
              <a:t>cpu</a:t>
            </a:r>
            <a:r>
              <a:rPr lang="zh-CN" altLang="en-US" dirty="0"/>
              <a:t>一样都有</a:t>
            </a:r>
            <a:r>
              <a:rPr lang="en-US" altLang="zh-CN" dirty="0"/>
              <a:t>l1</a:t>
            </a:r>
            <a:r>
              <a:rPr lang="zh-CN" altLang="en-US" dirty="0"/>
              <a:t>缓存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并且有三个组记录内存访问信息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9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左边是</a:t>
            </a:r>
            <a:r>
              <a:rPr lang="en-US" dirty="0" err="1"/>
              <a:t>cpu</a:t>
            </a:r>
            <a:r>
              <a:rPr lang="zh-CN" altLang="en-US" dirty="0"/>
              <a:t>端，右边是</a:t>
            </a:r>
            <a:r>
              <a:rPr lang="en-US" dirty="0" err="1"/>
              <a:t>NDAside。NDA</a:t>
            </a:r>
            <a:r>
              <a:rPr lang="zh-CN" altLang="en-US" dirty="0"/>
              <a:t>以乐观模式执行时操作都在</a:t>
            </a:r>
            <a:r>
              <a:rPr lang="en-US" altLang="zh-CN" dirty="0"/>
              <a:t>L1</a:t>
            </a:r>
            <a:r>
              <a:rPr lang="zh-CN" altLang="en-US" dirty="0"/>
              <a:t>缓存中，并且对每个条目都有一个脏位记录数据是否提交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NDA</a:t>
            </a:r>
            <a:r>
              <a:rPr lang="zh-CN" altLang="en-US" dirty="0"/>
              <a:t>这边：</a:t>
            </a:r>
            <a:r>
              <a:rPr lang="en-US" altLang="zh-CN" dirty="0" err="1"/>
              <a:t>NDAreadsets</a:t>
            </a:r>
            <a:r>
              <a:rPr lang="en-US" altLang="zh-CN" dirty="0"/>
              <a:t>，</a:t>
            </a:r>
            <a:r>
              <a:rPr lang="zh-CN" altLang="en-US" dirty="0"/>
              <a:t>它跟踪</a:t>
            </a:r>
            <a:r>
              <a:rPr lang="en-US" altLang="zh-CN" dirty="0"/>
              <a:t>NDA</a:t>
            </a:r>
            <a:r>
              <a:rPr lang="zh-CN" altLang="en-US" dirty="0"/>
              <a:t>的所有读操作</a:t>
            </a:r>
            <a:r>
              <a:rPr lang="en-US" altLang="zh-CN" dirty="0"/>
              <a:t>;</a:t>
            </a:r>
            <a:r>
              <a:rPr lang="zh-CN" altLang="en-US" dirty="0"/>
              <a:t>一个</a:t>
            </a:r>
            <a:r>
              <a:rPr lang="en-US" altLang="zh-CN" dirty="0" err="1"/>
              <a:t>NDAwrite</a:t>
            </a:r>
            <a:r>
              <a:rPr lang="en-US" altLang="zh-CN" dirty="0"/>
              <a:t> set，</a:t>
            </a:r>
            <a:r>
              <a:rPr lang="zh-CN" altLang="en-US" dirty="0"/>
              <a:t>它记录</a:t>
            </a:r>
            <a:r>
              <a:rPr lang="en-US" altLang="zh-CN" dirty="0"/>
              <a:t>NDA</a:t>
            </a:r>
            <a:r>
              <a:rPr lang="zh-CN" altLang="en-US" dirty="0"/>
              <a:t>的所有写操作</a:t>
            </a:r>
            <a:r>
              <a:rPr lang="en-US" altLang="zh-CN" dirty="0"/>
              <a:t>;</a:t>
            </a:r>
          </a:p>
          <a:p>
            <a:r>
              <a:rPr lang="en-US" dirty="0" err="1"/>
              <a:t>CPUWriteSet</a:t>
            </a:r>
            <a:r>
              <a:rPr lang="zh-CN" altLang="en-US" dirty="0"/>
              <a:t>记录</a:t>
            </a:r>
            <a:r>
              <a:rPr lang="en-US" dirty="0"/>
              <a:t>NDA</a:t>
            </a:r>
            <a:r>
              <a:rPr lang="zh-CN" altLang="en-US" dirty="0"/>
              <a:t>数据区域中一下两种情况</a:t>
            </a:r>
            <a:r>
              <a:rPr lang="en-US" altLang="zh-CN" dirty="0"/>
              <a:t>(1)</a:t>
            </a:r>
            <a:r>
              <a:rPr lang="en-US" dirty="0"/>
              <a:t>CPU</a:t>
            </a:r>
            <a:r>
              <a:rPr lang="zh-CN" altLang="en-US" dirty="0"/>
              <a:t>线程在</a:t>
            </a:r>
            <a:r>
              <a:rPr lang="en-US" altLang="zh-CN" dirty="0"/>
              <a:t>NDA</a:t>
            </a:r>
            <a:r>
              <a:rPr lang="zh-CN" altLang="en-US" dirty="0"/>
              <a:t>乐观执行期间写入或</a:t>
            </a:r>
            <a:r>
              <a:rPr lang="en-US" altLang="zh-CN" dirty="0"/>
              <a:t>(2)</a:t>
            </a:r>
            <a:r>
              <a:rPr lang="zh-CN" altLang="en-US" dirty="0"/>
              <a:t>在</a:t>
            </a:r>
            <a:r>
              <a:rPr lang="en-US" dirty="0"/>
              <a:t>NDA</a:t>
            </a:r>
            <a:r>
              <a:rPr lang="zh-CN" altLang="en-US" dirty="0"/>
              <a:t>内核启动进入乐观模式之前，在</a:t>
            </a:r>
            <a:r>
              <a:rPr lang="en-US" dirty="0"/>
              <a:t>CPU</a:t>
            </a:r>
            <a:r>
              <a:rPr lang="zh-CN" altLang="en-US" dirty="0"/>
              <a:t>缓存中有脏数据。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9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之后，当乐观执行完成时，</a:t>
            </a:r>
            <a:r>
              <a:rPr lang="en-US" dirty="0" err="1"/>
              <a:t>NDAReadSet</a:t>
            </a:r>
            <a:r>
              <a:rPr lang="zh-CN" altLang="en-US" dirty="0"/>
              <a:t>和</a:t>
            </a:r>
            <a:r>
              <a:rPr lang="en-US" dirty="0" err="1"/>
              <a:t>NDAWriteset两套签名</a:t>
            </a:r>
            <a:r>
              <a:rPr lang="zh-CN" altLang="en-US" dirty="0"/>
              <a:t>都被发送回</a:t>
            </a:r>
            <a:r>
              <a:rPr lang="en-US" dirty="0"/>
              <a:t>CPU</a:t>
            </a:r>
            <a:r>
              <a:rPr lang="zh-CN" altLang="en-US" dirty="0"/>
              <a:t>端的</a:t>
            </a:r>
            <a:r>
              <a:rPr lang="en-US" altLang="zh-CN" dirty="0"/>
              <a:t>coherence</a:t>
            </a:r>
            <a:r>
              <a:rPr lang="zh-CN" altLang="en-US" dirty="0"/>
              <a:t> </a:t>
            </a:r>
            <a:r>
              <a:rPr lang="en-US" altLang="zh-CN" dirty="0"/>
              <a:t>resolution</a:t>
            </a:r>
            <a:r>
              <a:rPr lang="zh-CN" altLang="en-US" dirty="0"/>
              <a:t>。然后计算</a:t>
            </a:r>
            <a:r>
              <a:rPr lang="en-US" dirty="0" err="1"/>
              <a:t>NDAReadSet</a:t>
            </a:r>
            <a:r>
              <a:rPr lang="zh-CN" altLang="en-US" dirty="0"/>
              <a:t>和</a:t>
            </a:r>
            <a:r>
              <a:rPr lang="en-US" dirty="0" err="1"/>
              <a:t>CPUWriteSet</a:t>
            </a:r>
            <a:r>
              <a:rPr lang="zh-CN" altLang="en-US" dirty="0"/>
              <a:t>的交集，以确定两个签名中是否存在相同地址。这里是检测是否有一致性违反的操作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无冲突</a:t>
            </a:r>
            <a:r>
              <a:rPr lang="en-US" altLang="zh-CN" dirty="0"/>
              <a:t>:</a:t>
            </a:r>
            <a:r>
              <a:rPr lang="zh-CN" altLang="en-US" dirty="0"/>
              <a:t>如果没有匹配，意味着没有一致性违反。那么提交</a:t>
            </a:r>
            <a:r>
              <a:rPr lang="en-US" altLang="zh-CN" dirty="0" err="1"/>
              <a:t>nda</a:t>
            </a:r>
            <a:r>
              <a:rPr lang="zh-CN" altLang="en-US" dirty="0"/>
              <a:t>缓存中的数据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通过签名识别必要的一致性更新操作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如果存在匹配，说明违反了一致性。在这种情况下，为此，</a:t>
            </a:r>
            <a:r>
              <a:rPr lang="en-US" dirty="0"/>
              <a:t>CPU</a:t>
            </a:r>
            <a:r>
              <a:rPr lang="zh-CN" altLang="en-US" dirty="0"/>
              <a:t>将所有与</a:t>
            </a:r>
            <a:r>
              <a:rPr lang="en-US" dirty="0" err="1"/>
              <a:t>NDAReadSet</a:t>
            </a:r>
            <a:r>
              <a:rPr lang="zh-CN" altLang="en-US" dirty="0"/>
              <a:t>中地址匹配的脏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刷新到</a:t>
            </a:r>
            <a:r>
              <a:rPr lang="en-US" dirty="0"/>
              <a:t>DRAM</a:t>
            </a:r>
            <a:r>
              <a:rPr lang="zh-CN" altLang="en-US" dirty="0"/>
              <a:t>（</a:t>
            </a:r>
            <a:r>
              <a:rPr lang="en-US" altLang="zh-CN" dirty="0" err="1"/>
              <a:t>nesserary</a:t>
            </a:r>
            <a:r>
              <a:rPr lang="zh-CN" altLang="en-US" dirty="0"/>
              <a:t>的一致性操作）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9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jump into our</a:t>
            </a:r>
            <a:r>
              <a:rPr lang="en-US" baseline="0" dirty="0"/>
              <a:t> analysis, lets talk about </a:t>
            </a:r>
            <a:r>
              <a:rPr lang="mr-IN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59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59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我们研究了两类非常适合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的应用程序，评估了来自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Ligra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多线程图像处理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的三种图像处理应用，还评估了支持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HTAP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工作负载的内部内存数据库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IMDB)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原型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5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数现代计算系统是以传统的冯诺依曼结构为基础建立的，物理结构上包括独立的计算单元和存储单元，其在执行各种计算任务的过程中，以计算单元为主，计算单元附近有缓存，需要在存储单元和计算单元之间反复传输大量的数据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时代的到来，数据处理的量增大，这种体系结构的问题，也就是冯诺依曼瓶颈逐渐显露出来。</a:t>
            </a:r>
            <a:r>
              <a:rPr lang="zh-CN" altLang="en-US" baseline="0" dirty="0"/>
              <a:t>比如</a:t>
            </a:r>
            <a:r>
              <a:rPr lang="en-US" altLang="zh-CN" baseline="0" dirty="0"/>
              <a:t>ai</a:t>
            </a:r>
            <a:r>
              <a:rPr lang="zh-CN" altLang="en-US" baseline="0" dirty="0"/>
              <a:t>中涉及矩阵乘法，可能有大量数据只需要计算一次，并且通常矩阵维度很大时，用指令缓存和数据缓存来存储并不适合，</a:t>
            </a:r>
            <a:endParaRPr lang="en-US" altLang="zh-CN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/>
              <a:t>那么是不是一定要将数据移动至</a:t>
            </a:r>
            <a:r>
              <a:rPr lang="en-US" altLang="zh-CN" baseline="0" dirty="0" err="1"/>
              <a:t>cpu</a:t>
            </a:r>
            <a:r>
              <a:rPr lang="zh-CN" altLang="en-US" baseline="0" dirty="0"/>
              <a:t>附近，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就是我们说的存算一体，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是其中两种主流的技术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baseline="0" dirty="0"/>
              <a:t>降低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延迟以及功耗，提升数据处理的效率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存内计算（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 In Memory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计算操作由位于存储芯片内部的计算单元完成，内存本身具有计算能力（使用具有计算能力的内存（例如基于忆阻器的存算一体芯片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来完全减少数据移动，）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另外一种 近存储计算（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 Near Memory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计算操作由位于存储芯片外部的独立的计算芯片完成。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二者非常相似，区别在于：存储单元和计算单元是否完全独立。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我们今天主要的场景，就是缓存一致性协议的应用场景是近存储计算，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150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速度方面</a:t>
            </a:r>
            <a:endParaRPr lang="en-US" dirty="0"/>
          </a:p>
          <a:p>
            <a:r>
              <a:rPr lang="en-US" dirty="0" err="1"/>
              <a:t>横坐标分别是图像处理和数据库应用</a:t>
            </a:r>
            <a:r>
              <a:rPr lang="zh-CN" altLang="en-US" dirty="0"/>
              <a:t>，最右侧是平均值，同样以只用</a:t>
            </a:r>
            <a:r>
              <a:rPr lang="en-US" altLang="zh-CN" dirty="0" err="1"/>
              <a:t>cpu</a:t>
            </a:r>
            <a:r>
              <a:rPr lang="zh-CN" altLang="en-US" dirty="0"/>
              <a:t>为标准做归一化。</a:t>
            </a:r>
            <a:endParaRPr lang="en-US" altLang="zh-CN" dirty="0"/>
          </a:p>
          <a:p>
            <a:r>
              <a:rPr lang="en-US" dirty="0" err="1"/>
              <a:t>不缓存和粗粒度不考虑了</a:t>
            </a:r>
            <a:endParaRPr lang="en-US" dirty="0"/>
          </a:p>
          <a:p>
            <a:r>
              <a:rPr lang="en-US" dirty="0" err="1"/>
              <a:t>细粒度一执行协议表现不是很好</a:t>
            </a:r>
            <a:endParaRPr lang="en-US" dirty="0"/>
          </a:p>
          <a:p>
            <a:r>
              <a:rPr lang="en-US" dirty="0"/>
              <a:t>CoNDA本文的方法相比只用CPU提升了</a:t>
            </a:r>
            <a:r>
              <a:rPr lang="en-US" altLang="zh-CN" dirty="0"/>
              <a:t>66%</a:t>
            </a:r>
            <a:r>
              <a:rPr lang="zh-CN" altLang="en-US" dirty="0"/>
              <a:t>，和理想的</a:t>
            </a:r>
            <a:r>
              <a:rPr lang="en-US" altLang="zh-CN" dirty="0"/>
              <a:t>NDA</a:t>
            </a:r>
            <a:r>
              <a:rPr lang="zh-CN" altLang="en-US" dirty="0"/>
              <a:t>协议之差</a:t>
            </a:r>
            <a:r>
              <a:rPr lang="en-US" altLang="zh-CN" dirty="0"/>
              <a:t>10.4%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123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功耗方面还是来看平均值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123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jump into our</a:t>
            </a:r>
            <a:r>
              <a:rPr lang="en-US" baseline="0" dirty="0"/>
              <a:t> analysis, lets talk about </a:t>
            </a:r>
            <a:r>
              <a:rPr lang="mr-IN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597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一致性是</a:t>
            </a:r>
            <a:r>
              <a:rPr lang="en-US" altLang="zh-CN" dirty="0"/>
              <a:t>NDA</a:t>
            </a:r>
            <a:r>
              <a:rPr lang="zh-CN" altLang="en-US" dirty="0"/>
              <a:t>的主要系统挑战。有效地处理一致性对于保留</a:t>
            </a:r>
            <a:r>
              <a:rPr lang="en-US" altLang="zh-CN" dirty="0"/>
              <a:t>NDA</a:t>
            </a:r>
            <a:r>
              <a:rPr lang="zh-CN" altLang="en-US" dirty="0"/>
              <a:t>的好处至关重要</a:t>
            </a:r>
            <a:endParaRPr lang="en-US" altLang="zh-CN" dirty="0"/>
          </a:p>
          <a:p>
            <a:r>
              <a:rPr lang="zh-CN" altLang="en-US" dirty="0"/>
              <a:t>我们分析了</a:t>
            </a:r>
            <a:r>
              <a:rPr lang="en-US" dirty="0"/>
              <a:t>NDA</a:t>
            </a:r>
            <a:r>
              <a:rPr lang="zh-CN" altLang="en-US" dirty="0"/>
              <a:t>的应用和现有的一致性机制。主要观察</a:t>
            </a:r>
            <a:r>
              <a:rPr lang="en-US" altLang="zh-CN" dirty="0"/>
              <a:t>:</a:t>
            </a:r>
            <a:r>
              <a:rPr lang="zh-CN" altLang="en-US" dirty="0"/>
              <a:t>在</a:t>
            </a:r>
            <a:r>
              <a:rPr lang="en-US" dirty="0"/>
              <a:t>CPU</a:t>
            </a:r>
            <a:r>
              <a:rPr lang="zh-CN" altLang="en-US" dirty="0"/>
              <a:t>线程和</a:t>
            </a:r>
            <a:r>
              <a:rPr lang="en-US" dirty="0"/>
              <a:t>NDA</a:t>
            </a:r>
            <a:r>
              <a:rPr lang="zh-CN" altLang="en-US" dirty="0"/>
              <a:t>之间有大量的数据共享，大部分片外的一致性流量是不必要的</a:t>
            </a:r>
            <a:endParaRPr lang="en-US" altLang="zh-CN" dirty="0"/>
          </a:p>
          <a:p>
            <a:r>
              <a:rPr lang="zh-CN" altLang="en-US" dirty="0"/>
              <a:t>如果一致性机制有深入了解</a:t>
            </a:r>
            <a:r>
              <a:rPr lang="en-US" dirty="0"/>
              <a:t>NDA</a:t>
            </a:r>
            <a:r>
              <a:rPr lang="zh-CN" altLang="en-US" dirty="0"/>
              <a:t>内存访问，可以消除很大一部分片外的流量。</a:t>
            </a:r>
            <a:endParaRPr lang="en-US" altLang="zh-CN" dirty="0"/>
          </a:p>
          <a:p>
            <a:r>
              <a:rPr lang="en-US" dirty="0" err="1"/>
              <a:t>CoNDA</a:t>
            </a:r>
            <a:r>
              <a:rPr lang="zh-CN" altLang="en-US" dirty="0"/>
              <a:t>的性能和功耗分别和理想</a:t>
            </a:r>
            <a:r>
              <a:rPr lang="en-US" dirty="0"/>
              <a:t>NDA</a:t>
            </a:r>
            <a:r>
              <a:rPr lang="zh-CN" altLang="en-US" dirty="0"/>
              <a:t>一致性机制相差</a:t>
            </a:r>
            <a:r>
              <a:rPr lang="en-US" altLang="zh-CN" dirty="0"/>
              <a:t>10.4%</a:t>
            </a:r>
            <a:r>
              <a:rPr lang="zh-CN" altLang="en-US" dirty="0"/>
              <a:t>和</a:t>
            </a:r>
            <a:r>
              <a:rPr lang="en-US" altLang="zh-CN" dirty="0"/>
              <a:t>4.4%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5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我们把靠近存储单元的计算单元叫做近数据加速器NDA</a:t>
            </a:r>
            <a:endParaRPr lang="en-US" baseline="0" dirty="0"/>
          </a:p>
          <a:p>
            <a:r>
              <a:rPr lang="en-US" baseline="0" dirty="0" err="1"/>
              <a:t>NDP技术</a:t>
            </a:r>
            <a:r>
              <a:rPr lang="zh-CN" altLang="en-US" baseline="0" dirty="0"/>
              <a:t> </a:t>
            </a:r>
            <a:r>
              <a:rPr lang="en-US" baseline="0" dirty="0"/>
              <a:t>基于</a:t>
            </a:r>
            <a:r>
              <a:rPr lang="en-US" altLang="zh-CN" baseline="0" dirty="0"/>
              <a:t>3D</a:t>
            </a:r>
            <a:r>
              <a:rPr lang="zh-CN" altLang="en-US" baseline="0" dirty="0"/>
              <a:t>内存堆叠技术 得以实现</a:t>
            </a:r>
            <a:endParaRPr lang="en-US" altLang="zh-CN" baseline="0" dirty="0"/>
          </a:p>
          <a:p>
            <a:r>
              <a:rPr lang="zh-CN" altLang="en-US" baseline="0" dirty="0"/>
              <a:t>左侧是</a:t>
            </a:r>
            <a:r>
              <a:rPr lang="en-US" altLang="zh-CN" baseline="0" dirty="0"/>
              <a:t>Dram</a:t>
            </a:r>
            <a:r>
              <a:rPr lang="zh-CN" altLang="en-US" baseline="0" dirty="0"/>
              <a:t> 其中一层逻辑层中有许多的</a:t>
            </a:r>
            <a:r>
              <a:rPr lang="en-US" altLang="zh-CN" baseline="0" dirty="0"/>
              <a:t>NDA</a:t>
            </a:r>
            <a:r>
              <a:rPr lang="zh-CN" altLang="en-US" baseline="0" dirty="0"/>
              <a:t>芯片 </a:t>
            </a:r>
            <a:endParaRPr lang="en-US" baseline="0" dirty="0"/>
          </a:p>
          <a:p>
            <a:r>
              <a:rPr lang="mr-IN" baseline="0" dirty="0" err="1"/>
              <a:t>芯片和存储单元之间可以通过</a:t>
            </a:r>
            <a:r>
              <a:rPr lang="zh-CN" altLang="en-US" baseline="0" dirty="0"/>
              <a:t> </a:t>
            </a:r>
            <a:r>
              <a:rPr lang="mr-IN" baseline="0" dirty="0" err="1"/>
              <a:t>tsv硅痛孔</a:t>
            </a:r>
            <a:r>
              <a:rPr lang="zh-CN" altLang="en-US" baseline="0" dirty="0"/>
              <a:t> 纵向联系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11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使用近数据加速器的挑战 是</a:t>
            </a:r>
            <a:r>
              <a:rPr lang="en-US" altLang="zh-CN" baseline="0" dirty="0"/>
              <a:t>NDA</a:t>
            </a:r>
            <a:r>
              <a:rPr lang="zh-CN" altLang="en-US" baseline="0" dirty="0"/>
              <a:t>和</a:t>
            </a:r>
            <a:r>
              <a:rPr lang="en-US" altLang="zh-CN" baseline="0" dirty="0"/>
              <a:t>CPU</a:t>
            </a:r>
            <a:r>
              <a:rPr lang="zh-CN" altLang="en-US" baseline="0" dirty="0"/>
              <a:t>的一致性。</a:t>
            </a:r>
            <a:endParaRPr lang="en-US" altLang="zh-CN" baseline="0" dirty="0"/>
          </a:p>
          <a:p>
            <a:r>
              <a:rPr lang="zh-CN" altLang="en-US" baseline="0" dirty="0"/>
              <a:t>包括两个原因</a:t>
            </a:r>
            <a:r>
              <a:rPr lang="en-US" altLang="zh-CN" baseline="0" dirty="0"/>
              <a:t>:</a:t>
            </a:r>
            <a:r>
              <a:rPr lang="zh-CN" altLang="en-US" baseline="0" dirty="0"/>
              <a:t>第一，</a:t>
            </a:r>
            <a:r>
              <a:rPr lang="en-US" baseline="0" dirty="0" err="1"/>
              <a:t>nda</a:t>
            </a:r>
            <a:r>
              <a:rPr lang="zh-CN" altLang="en-US" baseline="0" dirty="0"/>
              <a:t>和</a:t>
            </a:r>
            <a:r>
              <a:rPr lang="en-US" baseline="0" dirty="0" err="1"/>
              <a:t>cpu</a:t>
            </a:r>
            <a:r>
              <a:rPr lang="zh-CN" altLang="en-US" baseline="0" dirty="0"/>
              <a:t>之间的芯片外通信的成本非常高。</a:t>
            </a:r>
            <a:endParaRPr lang="en-US" altLang="zh-CN" baseline="0" dirty="0"/>
          </a:p>
          <a:p>
            <a:r>
              <a:rPr lang="zh-CN" altLang="en-US" baseline="0" dirty="0"/>
              <a:t>其次，</a:t>
            </a:r>
            <a:r>
              <a:rPr lang="en-US" baseline="0" dirty="0"/>
              <a:t>NDA</a:t>
            </a:r>
            <a:r>
              <a:rPr lang="zh-CN" altLang="en-US" baseline="0" dirty="0"/>
              <a:t>应用通常具有较差的局部性，因此产生大量的片外数据移动，从而导致大量的</a:t>
            </a:r>
            <a:r>
              <a:rPr lang="en-US" altLang="zh-CN" baseline="0" dirty="0"/>
              <a:t>coherence</a:t>
            </a:r>
            <a:r>
              <a:rPr lang="zh-CN" altLang="en-US" baseline="0" dirty="0"/>
              <a:t> </a:t>
            </a:r>
            <a:r>
              <a:rPr lang="en-US" altLang="zh-CN" baseline="0" dirty="0"/>
              <a:t>miss</a:t>
            </a:r>
            <a:r>
              <a:rPr lang="zh-CN" altLang="en-US" baseline="0" dirty="0"/>
              <a:t>。</a:t>
            </a:r>
            <a:endParaRPr lang="en-US" altLang="zh-CN" baseline="0" dirty="0"/>
          </a:p>
          <a:p>
            <a:r>
              <a:rPr lang="zh-CN" altLang="en-US" baseline="0" dirty="0"/>
              <a:t>由于这些挑战，使用传统的一致性协议进行是不切实际的，</a:t>
            </a:r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9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研究现有的NDA一致性机制有以下三点发现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因为要维护CPU和NDA的一致性</a:t>
            </a:r>
            <a:r>
              <a:rPr lang="zh-CN" altLang="en-US" dirty="0"/>
              <a:t>，使得</a:t>
            </a:r>
            <a:r>
              <a:rPr lang="en-US" altLang="zh-CN" dirty="0"/>
              <a:t>NDA</a:t>
            </a:r>
            <a:r>
              <a:rPr lang="zh-CN" altLang="en-US" dirty="0"/>
              <a:t>本身带来的好处（减少数据移动）被抵消了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按照这些机制</a:t>
            </a:r>
            <a:r>
              <a:rPr lang="zh-CN" altLang="en-US" dirty="0"/>
              <a:t>，为了维护一致性而产生的片外流量大部分是不必要的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我们希望能设计一种机制可以通过分析具体的内存访问操作来识别</a:t>
            </a:r>
            <a:r>
              <a:rPr lang="zh-CN" altLang="en-US" baseline="0" dirty="0"/>
              <a:t> 哪些为维护一致性而产生的流量是必要的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基于以上观察，提出了一个乐观的一致性方法来解决上述挑战。</a:t>
            </a:r>
            <a:r>
              <a:rPr lang="en-US" dirty="0" err="1"/>
              <a:t>CoNDA</a:t>
            </a:r>
            <a:r>
              <a:rPr lang="en-US" dirty="0"/>
              <a:t>，</a:t>
            </a:r>
          </a:p>
          <a:p>
            <a:r>
              <a:rPr lang="zh-CN" altLang="en-US" dirty="0"/>
              <a:t>乐观执行使</a:t>
            </a:r>
            <a:r>
              <a:rPr lang="en-US" dirty="0" err="1"/>
              <a:t>CoNDA</a:t>
            </a:r>
            <a:r>
              <a:rPr lang="zh-CN" altLang="en-US" dirty="0"/>
              <a:t>能够识别并避免执行不必要的一致性请求。我们的评估表明，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9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baseline="0" dirty="0" err="1"/>
              <a:t>前面我们做了一些铺垫</a:t>
            </a:r>
            <a:r>
              <a:rPr lang="zh-CN" altLang="en-US" baseline="0" dirty="0"/>
              <a:t>，通过</a:t>
            </a:r>
            <a:r>
              <a:rPr lang="en-US" altLang="zh-CN" baseline="0" dirty="0"/>
              <a:t>NDA</a:t>
            </a:r>
            <a:r>
              <a:rPr lang="zh-CN" altLang="en-US" baseline="0" dirty="0"/>
              <a:t>来减少数据在计算单元和存储单元的移动，提升数据处理的效率，降低功耗。但关键问题在于如何保证</a:t>
            </a:r>
            <a:r>
              <a:rPr lang="en-US" altLang="zh-CN" baseline="0" dirty="0"/>
              <a:t>NDA</a:t>
            </a:r>
            <a:r>
              <a:rPr lang="zh-CN" altLang="en-US" baseline="0" dirty="0"/>
              <a:t>和</a:t>
            </a:r>
            <a:r>
              <a:rPr lang="en-US" altLang="zh-CN" baseline="0" dirty="0"/>
              <a:t>CPU</a:t>
            </a:r>
            <a:r>
              <a:rPr lang="zh-CN" altLang="en-US" baseline="0" dirty="0"/>
              <a:t>对应的数据的一致性问题，作者发现现有的一致性协议几乎抹平了</a:t>
            </a:r>
            <a:r>
              <a:rPr lang="en-US" altLang="zh-CN" baseline="0" dirty="0" err="1"/>
              <a:t>nda</a:t>
            </a:r>
            <a:r>
              <a:rPr lang="zh-CN" altLang="en-US" baseline="0" dirty="0"/>
              <a:t>为我们带来的好处，作者借下来从两个方面阐述</a:t>
            </a:r>
            <a:r>
              <a:rPr lang="en-US" altLang="zh-CN" baseline="0" dirty="0"/>
              <a:t>motivation</a:t>
            </a:r>
            <a:r>
              <a:rPr lang="zh-CN" altLang="en-US" baseline="0" dirty="0"/>
              <a:t>，也就是当前的一致性协议有待改善的点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59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B66F2-E617-4D22-9699-A8F2E158CB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8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 lIns="9144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920D214A-2AFC-4BE3-89FE-6518807E148F}" type="datetime1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5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206B5BB5-C062-4C16-8C4E-0D7EE65EA5A7}" type="datetime1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3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93CCC17E-136C-4D5B-9C83-1E9F6F691804}" type="datetime1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9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E9021861-6BD7-4EE9-A68B-37E75913A333}" type="datetime1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8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CE294271-EC2C-4AA4-B1D8-6325DBCD6885}" type="datetime1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C26C81D6-5C0A-4888-8AA2-94A703B72A86}" type="datetime1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2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5C6A7242-E7F0-452E-9AAD-6A266A1C3304}" type="datetime1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6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E4A2E865-F686-4BA8-A1F8-7363E1251590}" type="datetime1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13858B6D-F0A8-4A5A-A21C-F2DDFAEE91CA}" type="datetime1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4BE59F63-4AED-4D19-AEDC-2344A5DC207C}" type="datetime1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CE2DF23D-22DE-41A0-9045-8939205C2A67}" type="datetime1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</p:spPr>
        <p:txBody>
          <a:bodyPr vert="horz" lIns="36576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492883"/>
            <a:ext cx="1828800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0070C0"/>
                </a:solidFill>
              </a:defRPr>
            </a:lvl1pPr>
          </a:lstStyle>
          <a:p>
            <a:fld id="{BA2D8F13-174C-467F-9D40-7DDEF70CA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9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b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b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b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207645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sz="4000" dirty="0" err="1">
                <a:solidFill>
                  <a:srgbClr val="FFFFFF"/>
                </a:solidFill>
                <a:latin typeface=""/>
              </a:rPr>
              <a:t>CoNDA</a:t>
            </a:r>
            <a:r>
              <a:rPr lang="en-US" sz="4000" dirty="0">
                <a:solidFill>
                  <a:srgbClr val="FFFFFF"/>
                </a:solidFill>
                <a:latin typeface=""/>
              </a:rPr>
              <a:t>:</a:t>
            </a:r>
            <a:br>
              <a:rPr lang="en-US" sz="4000" dirty="0">
                <a:solidFill>
                  <a:srgbClr val="FFFFFF"/>
                </a:solidFill>
                <a:latin typeface=""/>
              </a:rPr>
            </a:br>
            <a:r>
              <a:rPr lang="en-US" sz="4000" dirty="0">
                <a:solidFill>
                  <a:srgbClr val="FFFFFF"/>
                </a:solidFill>
                <a:latin typeface=""/>
              </a:rPr>
              <a:t> Efficient Cache Coherence Support</a:t>
            </a:r>
            <a:br>
              <a:rPr lang="en-US" sz="4000" dirty="0">
                <a:solidFill>
                  <a:srgbClr val="FFFFFF"/>
                </a:solidFill>
                <a:latin typeface=""/>
              </a:rPr>
            </a:br>
            <a:r>
              <a:rPr lang="en-US" sz="4000" dirty="0">
                <a:solidFill>
                  <a:srgbClr val="FFFFFF"/>
                </a:solidFill>
                <a:latin typeface=""/>
              </a:rPr>
              <a:t>for Near-Data Accelerators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156704"/>
            <a:ext cx="6400800" cy="685800"/>
          </a:xfrm>
        </p:spPr>
        <p:txBody>
          <a:bodyPr>
            <a:noAutofit/>
          </a:bodyPr>
          <a:lstStyle/>
          <a:p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5141" y="2691824"/>
            <a:ext cx="402425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800000"/>
                </a:solidFill>
              </a:rPr>
              <a:t>Amirali Boroumand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3307140"/>
            <a:ext cx="876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Saugata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Ghose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Minesh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Patel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Hasan Hassan, </a:t>
            </a:r>
            <a:b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Brandon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Lucia,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Rachata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Ausavarungnirun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Kevin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Hsieh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b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r-H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Nastaran Hajinazar, </a:t>
            </a:r>
            <a:r>
              <a:rPr lang="de-DE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Krishna </a:t>
            </a:r>
            <a:r>
              <a:rPr lang="de-DE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Malladi</a:t>
            </a:r>
            <a:r>
              <a:rPr lang="de-DE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Hongzhong</a:t>
            </a:r>
            <a:r>
              <a:rPr lang="de-DE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Zheng, Onur Mutlu</a:t>
            </a:r>
            <a:endParaRPr lang="tr-T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82588" y="3316941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57" y="4812997"/>
            <a:ext cx="3112967" cy="11241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40" y="5617083"/>
            <a:ext cx="1041400" cy="1041400"/>
          </a:xfrm>
          <a:prstGeom prst="rect">
            <a:avLst/>
          </a:prstGeom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70AACB76-D0F8-C64C-9A77-5E520054D7CB}"/>
              </a:ext>
            </a:extLst>
          </p:cNvPr>
          <p:cNvSpPr/>
          <p:nvPr/>
        </p:nvSpPr>
        <p:spPr>
          <a:xfrm>
            <a:off x="5360482" y="5255836"/>
            <a:ext cx="48238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reporter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：高瑛璇 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S2110W0943</a:t>
            </a:r>
            <a:endParaRPr lang="tr-T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7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7543801" y="5702155"/>
            <a:ext cx="1452563" cy="34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ASIC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9601200" cy="914400"/>
          </a:xfrm>
        </p:spPr>
        <p:txBody>
          <a:bodyPr/>
          <a:lstStyle/>
          <a:p>
            <a:r>
              <a:rPr lang="en-US" sz="3800" dirty="0">
                <a:latin typeface="Gill Sans MT"/>
                <a:cs typeface="Gill Sans MT"/>
              </a:rPr>
              <a:t>Sharing Data between NDAs and CPUs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/>
          </a:bodyPr>
          <a:lstStyle/>
          <a:p>
            <a:endParaRPr lang="en-US" sz="2200" dirty="0">
              <a:solidFill>
                <a:srgbClr val="595959"/>
              </a:solidFill>
            </a:endParaRPr>
          </a:p>
          <a:p>
            <a:pPr marL="0" indent="0">
              <a:buNone/>
            </a:pPr>
            <a:br>
              <a:rPr lang="en-US" sz="2200" dirty="0">
                <a:solidFill>
                  <a:srgbClr val="595959"/>
                </a:solidFill>
              </a:rPr>
            </a:br>
            <a:r>
              <a:rPr lang="en-US" sz="2200" dirty="0">
                <a:solidFill>
                  <a:srgbClr val="595959"/>
                </a:solidFill>
              </a:rPr>
              <a:t> </a:t>
            </a:r>
          </a:p>
          <a:p>
            <a:endParaRPr lang="en-US" sz="2600" dirty="0">
              <a:solidFill>
                <a:schemeClr val="tx2"/>
              </a:solidFill>
            </a:endParaRPr>
          </a:p>
          <a:p>
            <a:endParaRPr lang="en-US" sz="2600" dirty="0">
              <a:solidFill>
                <a:schemeClr val="tx2"/>
              </a:solidFill>
            </a:endParaRPr>
          </a:p>
          <a:p>
            <a:pPr lvl="1"/>
            <a:endParaRPr lang="en-US" sz="2200" dirty="0">
              <a:solidFill>
                <a:srgbClr val="0000FF"/>
              </a:solidFill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>
                <a:latin typeface="Gill Sans MT"/>
                <a:cs typeface="Gill Sans MT"/>
              </a:rPr>
              <a:t>10</a:t>
            </a:fld>
            <a:endParaRPr lang="en-US">
              <a:latin typeface="Gill Sans MT"/>
              <a:cs typeface="Gill Sans M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1430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endParaRPr lang="en-US" sz="2800" b="1" dirty="0">
              <a:latin typeface="Gill Sans MT"/>
              <a:cs typeface="Gill Sans M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5105400"/>
            <a:ext cx="914400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1F497D"/>
                </a:solidFill>
              </a:rPr>
              <a:t>1</a:t>
            </a:r>
            <a:r>
              <a:rPr lang="en-US" sz="2800" b="1" baseline="30000" dirty="0">
                <a:solidFill>
                  <a:srgbClr val="1F497D"/>
                </a:solidFill>
              </a:rPr>
              <a:t>st</a:t>
            </a:r>
            <a:r>
              <a:rPr lang="en-US" sz="2800" b="1" dirty="0">
                <a:solidFill>
                  <a:srgbClr val="1F497D"/>
                </a:solidFill>
              </a:rPr>
              <a:t> key observation:  </a:t>
            </a:r>
            <a:r>
              <a:rPr lang="en-US" sz="2800" b="1" dirty="0">
                <a:solidFill>
                  <a:srgbClr val="0000FF"/>
                </a:solidFill>
              </a:rPr>
              <a:t>CPU threads </a:t>
            </a:r>
            <a:r>
              <a:rPr lang="en-US" sz="2800" b="1" dirty="0"/>
              <a:t>often concurrently access </a:t>
            </a:r>
            <a:r>
              <a:rPr lang="en-US" sz="2800" b="1" dirty="0">
                <a:solidFill>
                  <a:srgbClr val="0000FF"/>
                </a:solidFill>
              </a:rPr>
              <a:t>the same region </a:t>
            </a:r>
            <a:r>
              <a:rPr lang="en-US" sz="2800" b="1" dirty="0"/>
              <a:t>of data that </a:t>
            </a:r>
            <a:r>
              <a:rPr lang="en-US" sz="2800" b="1" dirty="0">
                <a:solidFill>
                  <a:srgbClr val="0000FF"/>
                </a:solidFill>
              </a:rPr>
              <a:t>NDA kernels</a:t>
            </a:r>
            <a:r>
              <a:rPr lang="en-US" sz="2800" b="1" dirty="0"/>
              <a:t> access which leads to </a:t>
            </a:r>
            <a:r>
              <a:rPr lang="en-US" sz="2800" b="1" dirty="0">
                <a:solidFill>
                  <a:srgbClr val="C00000"/>
                </a:solidFill>
              </a:rPr>
              <a:t>significant data sharing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95800" y="990600"/>
            <a:ext cx="2819400" cy="1573887"/>
            <a:chOff x="4495800" y="990600"/>
            <a:chExt cx="2819400" cy="1573887"/>
          </a:xfrm>
        </p:grpSpPr>
        <p:sp>
          <p:nvSpPr>
            <p:cNvPr id="12" name="TextBox 11"/>
            <p:cNvSpPr txBox="1"/>
            <p:nvPr/>
          </p:nvSpPr>
          <p:spPr>
            <a:xfrm>
              <a:off x="4495800" y="2133600"/>
              <a:ext cx="2819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latin typeface="Gill Sans MT"/>
                  <a:cs typeface="Gill Sans MT"/>
                </a:rPr>
                <a:t>Graph Processing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257800" y="990600"/>
              <a:ext cx="1338579" cy="990600"/>
              <a:chOff x="5595621" y="1326477"/>
              <a:chExt cx="957579" cy="80712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8800" y="1326477"/>
                <a:ext cx="912808" cy="807123"/>
              </a:xfrm>
              <a:prstGeom prst="rect">
                <a:avLst/>
              </a:prstGeom>
            </p:spPr>
          </p:pic>
          <p:sp>
            <p:nvSpPr>
              <p:cNvPr id="13" name="Rounded Rectangle 12"/>
              <p:cNvSpPr/>
              <p:nvPr/>
            </p:nvSpPr>
            <p:spPr>
              <a:xfrm>
                <a:off x="5595621" y="1374032"/>
                <a:ext cx="957579" cy="759568"/>
              </a:xfrm>
              <a:prstGeom prst="roundRect">
                <a:avLst/>
              </a:prstGeom>
              <a:solidFill>
                <a:schemeClr val="lt1">
                  <a:alpha val="0"/>
                </a:schemeClr>
              </a:solidFill>
              <a:ln w="285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/>
                  <a:cs typeface="Gill Sans MT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62000" y="1059917"/>
            <a:ext cx="4495800" cy="1835683"/>
            <a:chOff x="762000" y="1059917"/>
            <a:chExt cx="4495800" cy="1835683"/>
          </a:xfrm>
        </p:grpSpPr>
        <p:sp>
          <p:nvSpPr>
            <p:cNvPr id="15" name="TextBox 14"/>
            <p:cNvSpPr txBox="1"/>
            <p:nvPr/>
          </p:nvSpPr>
          <p:spPr>
            <a:xfrm>
              <a:off x="762000" y="2126159"/>
              <a:ext cx="4495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latin typeface="Gill Sans MT"/>
                  <a:cs typeface="Gill Sans MT"/>
                </a:rPr>
                <a:t>Hybrid Databases</a:t>
              </a:r>
              <a:br>
                <a:rPr lang="en-US" sz="2200" b="1" dirty="0">
                  <a:latin typeface="Gill Sans MT"/>
                  <a:cs typeface="Gill Sans MT"/>
                </a:rPr>
              </a:br>
              <a:r>
                <a:rPr lang="en-US" sz="2200" b="1" dirty="0">
                  <a:latin typeface="Gill Sans MT"/>
                  <a:cs typeface="Gill Sans MT"/>
                </a:rPr>
                <a:t> (HTAP)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38400" y="1059917"/>
              <a:ext cx="1338579" cy="932235"/>
              <a:chOff x="2895600" y="1219200"/>
              <a:chExt cx="1338579" cy="932235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4200" y="1326566"/>
                <a:ext cx="914400" cy="798513"/>
              </a:xfrm>
              <a:prstGeom prst="rect">
                <a:avLst/>
              </a:prstGeom>
            </p:spPr>
          </p:pic>
          <p:sp>
            <p:nvSpPr>
              <p:cNvPr id="19" name="Rounded Rectangle 18"/>
              <p:cNvSpPr/>
              <p:nvPr/>
            </p:nvSpPr>
            <p:spPr>
              <a:xfrm>
                <a:off x="2895600" y="1219200"/>
                <a:ext cx="1338579" cy="932235"/>
              </a:xfrm>
              <a:prstGeom prst="roundRect">
                <a:avLst/>
              </a:prstGeom>
              <a:solidFill>
                <a:schemeClr val="lt1">
                  <a:alpha val="0"/>
                </a:schemeClr>
              </a:solidFill>
              <a:ln w="28575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/>
                  <a:cs typeface="Gill Sans MT"/>
                </a:endParaRPr>
              </a:p>
            </p:txBody>
          </p:sp>
        </p:grpSp>
      </p:grpSp>
      <p:sp>
        <p:nvSpPr>
          <p:cNvPr id="20" name="Rectangle 19"/>
          <p:cNvSpPr/>
          <p:nvPr/>
        </p:nvSpPr>
        <p:spPr>
          <a:xfrm>
            <a:off x="76200" y="2971800"/>
            <a:ext cx="97536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2600" b="1" dirty="0">
                <a:cs typeface="Gill Sans MT"/>
              </a:rPr>
              <a:t>We find </a:t>
            </a:r>
            <a:r>
              <a:rPr lang="en-US" sz="2600" b="1" u="sng" dirty="0">
                <a:solidFill>
                  <a:schemeClr val="accent2"/>
                </a:solidFill>
                <a:cs typeface="Gill Sans MT"/>
              </a:rPr>
              <a:t>not all portions </a:t>
            </a:r>
            <a:r>
              <a:rPr lang="en-US" sz="2600" b="1" dirty="0">
                <a:cs typeface="Gill Sans MT"/>
              </a:rPr>
              <a:t>of applications benefit from NDA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40389" y="3429000"/>
            <a:ext cx="8551211" cy="646331"/>
            <a:chOff x="440389" y="3461028"/>
            <a:chExt cx="8551211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440389" y="3461028"/>
              <a:ext cx="4740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/>
                  <a:cs typeface="Gill Sans MT"/>
                </a:rPr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598" y="3581400"/>
              <a:ext cx="80010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0000FF"/>
                  </a:solidFill>
                  <a:cs typeface="Gill Sans MT"/>
                </a:rPr>
                <a:t>Memory-intensive </a:t>
              </a:r>
              <a:r>
                <a:rPr lang="en-US" sz="2200" b="1" dirty="0">
                  <a:solidFill>
                    <a:srgbClr val="1F497D"/>
                  </a:solidFill>
                  <a:cs typeface="Gill Sans MT"/>
                </a:rPr>
                <a:t>portions benefit from NDA  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7200" y="3975794"/>
            <a:ext cx="8779811" cy="1184196"/>
            <a:chOff x="440389" y="5478959"/>
            <a:chExt cx="8779811" cy="1184196"/>
          </a:xfrm>
        </p:grpSpPr>
        <p:sp>
          <p:nvSpPr>
            <p:cNvPr id="26" name="TextBox 25"/>
            <p:cNvSpPr txBox="1"/>
            <p:nvPr/>
          </p:nvSpPr>
          <p:spPr>
            <a:xfrm>
              <a:off x="440389" y="5478959"/>
              <a:ext cx="47401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595959"/>
                  </a:solidFill>
                  <a:latin typeface="Gill Sans MT"/>
                  <a:cs typeface="Gill Sans MT"/>
                </a:rPr>
                <a:t>2</a:t>
              </a:r>
              <a:endParaRPr lang="en-US" sz="4000" dirty="0">
                <a:solidFill>
                  <a:srgbClr val="595959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90600" y="5555159"/>
              <a:ext cx="82296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0000FF"/>
                  </a:solidFill>
                  <a:cs typeface="Gill Sans MT"/>
                </a:rPr>
                <a:t>Compute-intensive</a:t>
              </a:r>
              <a:r>
                <a:rPr lang="en-US" sz="2200" b="1" dirty="0">
                  <a:solidFill>
                    <a:schemeClr val="tx2"/>
                  </a:solidFill>
                  <a:cs typeface="Gill Sans MT"/>
                </a:rPr>
                <a:t> or </a:t>
              </a:r>
              <a:r>
                <a:rPr lang="en-US" sz="2200" b="1" dirty="0">
                  <a:solidFill>
                    <a:srgbClr val="0000FF"/>
                  </a:solidFill>
                  <a:cs typeface="Gill Sans MT"/>
                </a:rPr>
                <a:t>cache friendly</a:t>
              </a:r>
              <a:r>
                <a:rPr lang="en-US" sz="2200" b="1" dirty="0">
                  <a:solidFill>
                    <a:schemeClr val="tx2"/>
                  </a:solidFill>
                  <a:cs typeface="Gill Sans MT"/>
                </a:rPr>
                <a:t> portions should remain on the CPU</a:t>
              </a:r>
            </a:p>
            <a:p>
              <a:endPara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</p:grpSp>
      <p:pic>
        <p:nvPicPr>
          <p:cNvPr id="28" name="图片 27" descr="微信图片_20190321162043">
            <a:extLst>
              <a:ext uri="{FF2B5EF4-FFF2-40B4-BE49-F238E27FC236}">
                <a16:creationId xmlns:a16="http://schemas.microsoft.com/office/drawing/2014/main" id="{C7E3B20A-CD49-5745-B0C6-A2510AF4CCC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7543801" y="5702155"/>
            <a:ext cx="1452563" cy="34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ASIC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9601200" cy="914400"/>
          </a:xfrm>
        </p:spPr>
        <p:txBody>
          <a:bodyPr/>
          <a:lstStyle/>
          <a:p>
            <a:r>
              <a:rPr lang="en-US" sz="4000" dirty="0">
                <a:latin typeface="Gill Sans MT"/>
                <a:cs typeface="Gill Sans MT"/>
              </a:rPr>
              <a:t>Shared Data Access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>
                <a:latin typeface="Gill Sans MT"/>
                <a:cs typeface="Gill Sans MT"/>
              </a:rPr>
              <a:t>11</a:t>
            </a:fld>
            <a:endParaRPr lang="en-US">
              <a:latin typeface="Gill Sans MT"/>
              <a:cs typeface="Gill Sans M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1430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endParaRPr lang="en-US" sz="2800" b="1" dirty="0">
              <a:latin typeface="Gill Sans MT"/>
              <a:cs typeface="Gill Sans M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066800"/>
            <a:ext cx="9144000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1F497D"/>
                </a:solidFill>
              </a:rPr>
              <a:t>2</a:t>
            </a:r>
            <a:r>
              <a:rPr lang="en-US" sz="2600" b="1" baseline="30000" dirty="0">
                <a:solidFill>
                  <a:srgbClr val="1F497D"/>
                </a:solidFill>
              </a:rPr>
              <a:t>nd</a:t>
            </a:r>
            <a:r>
              <a:rPr lang="en-US" sz="2600" b="1" dirty="0">
                <a:solidFill>
                  <a:srgbClr val="1F497D"/>
                </a:solidFill>
              </a:rPr>
              <a:t> key observation:  </a:t>
            </a:r>
            <a:r>
              <a:rPr lang="en-US" sz="2600" b="1" dirty="0"/>
              <a:t>CPU threads and NDA kernels typically </a:t>
            </a:r>
            <a:r>
              <a:rPr lang="en-US" sz="2600" b="1" i="1" u="sng" dirty="0">
                <a:solidFill>
                  <a:schemeClr val="accent2"/>
                </a:solidFill>
              </a:rPr>
              <a:t>do not</a:t>
            </a:r>
            <a:r>
              <a:rPr lang="en-US" sz="2600" b="1" dirty="0"/>
              <a:t> </a:t>
            </a:r>
            <a:r>
              <a:rPr lang="en-US" sz="2600" b="1" u="sng" dirty="0"/>
              <a:t>concurrently</a:t>
            </a:r>
            <a:r>
              <a:rPr lang="en-US" sz="2600" b="1" dirty="0"/>
              <a:t> access </a:t>
            </a:r>
            <a:r>
              <a:rPr lang="en-US" sz="2600" b="1" dirty="0">
                <a:solidFill>
                  <a:srgbClr val="0000FF"/>
                </a:solidFill>
              </a:rPr>
              <a:t>the same cache lines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4897336"/>
            <a:ext cx="9144000" cy="861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2500" b="1" dirty="0">
                <a:cs typeface="Gill Sans MT"/>
              </a:rPr>
              <a:t>CPU threads </a:t>
            </a:r>
            <a:r>
              <a:rPr lang="en-US" sz="2500" b="1" dirty="0">
                <a:solidFill>
                  <a:srgbClr val="0000FF"/>
                </a:solidFill>
                <a:cs typeface="Gill Sans MT"/>
              </a:rPr>
              <a:t>rarely</a:t>
            </a:r>
            <a:r>
              <a:rPr lang="en-US" sz="2500" b="1" dirty="0">
                <a:cs typeface="Gill Sans MT"/>
              </a:rPr>
              <a:t> update </a:t>
            </a:r>
            <a:r>
              <a:rPr lang="en-US" sz="2500" b="1" dirty="0">
                <a:solidFill>
                  <a:srgbClr val="0000FF"/>
                </a:solidFill>
                <a:cs typeface="Gill Sans MT"/>
              </a:rPr>
              <a:t>the same data</a:t>
            </a:r>
            <a:br>
              <a:rPr lang="en-US" sz="2500" b="1" dirty="0">
                <a:solidFill>
                  <a:srgbClr val="0000FF"/>
                </a:solidFill>
                <a:cs typeface="Gill Sans MT"/>
              </a:rPr>
            </a:br>
            <a:r>
              <a:rPr lang="en-US" sz="2500" b="1" dirty="0">
                <a:solidFill>
                  <a:srgbClr val="0000FF"/>
                </a:solidFill>
                <a:cs typeface="Gill Sans MT"/>
              </a:rPr>
              <a:t> </a:t>
            </a:r>
            <a:r>
              <a:rPr lang="en-US" sz="2500" b="1" dirty="0">
                <a:cs typeface="Gill Sans MT"/>
              </a:rPr>
              <a:t>that an NDA is actively working on  </a:t>
            </a:r>
            <a:endParaRPr lang="en-US" sz="2500" b="1" dirty="0">
              <a:solidFill>
                <a:srgbClr val="E20006"/>
              </a:solidFill>
              <a:cs typeface="Gill Sans M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33800" y="2438400"/>
            <a:ext cx="1524000" cy="1143000"/>
            <a:chOff x="5595621" y="1326477"/>
            <a:chExt cx="957579" cy="80712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800" y="1326477"/>
              <a:ext cx="912808" cy="807123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5595621" y="1374032"/>
              <a:ext cx="957579" cy="759568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  <a:ln w="28575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  <a:cs typeface="Gill Sans MT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-119872" y="3733800"/>
            <a:ext cx="9296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r>
              <a:rPr lang="en-US" sz="2400" b="1" dirty="0">
                <a:cs typeface="Gill Sans MT"/>
              </a:rPr>
              <a:t>For Connected Components application, only </a:t>
            </a:r>
            <a:r>
              <a:rPr lang="en-US" sz="2400" b="1" dirty="0">
                <a:solidFill>
                  <a:schemeClr val="accent2"/>
                </a:solidFill>
                <a:cs typeface="Gill Sans MT"/>
              </a:rPr>
              <a:t>5.1%</a:t>
            </a:r>
            <a:r>
              <a:rPr lang="en-US" sz="2400" b="1" dirty="0">
                <a:cs typeface="Gill Sans MT"/>
              </a:rPr>
              <a:t> of the CPU accesses </a:t>
            </a:r>
            <a:r>
              <a:rPr lang="en-US" sz="2400" b="1" dirty="0">
                <a:solidFill>
                  <a:schemeClr val="accent2"/>
                </a:solidFill>
                <a:cs typeface="Gill Sans MT"/>
              </a:rPr>
              <a:t>collide </a:t>
            </a:r>
            <a:r>
              <a:rPr lang="en-US" sz="2400" b="1" dirty="0">
                <a:cs typeface="Gill Sans MT"/>
              </a:rPr>
              <a:t>with NDA accesses</a:t>
            </a:r>
            <a:endParaRPr lang="en-US" sz="2400" b="1" dirty="0">
              <a:solidFill>
                <a:srgbClr val="E20006"/>
              </a:solidFill>
              <a:latin typeface="Gill Sans MT"/>
              <a:cs typeface="Gill Sans MT"/>
            </a:endParaRPr>
          </a:p>
        </p:txBody>
      </p:sp>
      <p:pic>
        <p:nvPicPr>
          <p:cNvPr id="15" name="图片 14" descr="微信图片_20190321162043">
            <a:extLst>
              <a:ext uri="{FF2B5EF4-FFF2-40B4-BE49-F238E27FC236}">
                <a16:creationId xmlns:a16="http://schemas.microsoft.com/office/drawing/2014/main" id="{DE4C03F0-A32A-AE42-A50B-6FB320B60F2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9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715000"/>
          </a:xfrm>
        </p:spPr>
        <p:txBody>
          <a:bodyPr>
            <a:normAutofit/>
          </a:bodyPr>
          <a:lstStyle/>
          <a:p>
            <a:pPr algn="ctr"/>
            <a:endParaRPr lang="en-US" sz="2800" dirty="0">
              <a:solidFill>
                <a:schemeClr val="tx2"/>
              </a:solidFill>
            </a:endParaRPr>
          </a:p>
          <a:p>
            <a:pPr algn="ctr"/>
            <a:endParaRPr lang="en-US" sz="2800" dirty="0">
              <a:solidFill>
                <a:schemeClr val="tx2"/>
              </a:solidFill>
            </a:endParaRPr>
          </a:p>
          <a:p>
            <a:pPr algn="ctr"/>
            <a:endParaRPr lang="en-US" sz="28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chemeClr val="tx2"/>
                </a:solidFill>
              </a:rPr>
              <a:t>Analysis of </a:t>
            </a: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NDA Coherence Mechanisms</a:t>
            </a:r>
          </a:p>
          <a:p>
            <a:pPr lvl="1"/>
            <a:endParaRPr lang="en-US" sz="2000" dirty="0"/>
          </a:p>
        </p:txBody>
      </p:sp>
      <p:pic>
        <p:nvPicPr>
          <p:cNvPr id="5" name="图片 4" descr="微信图片_20190321162043">
            <a:extLst>
              <a:ext uri="{FF2B5EF4-FFF2-40B4-BE49-F238E27FC236}">
                <a16:creationId xmlns:a16="http://schemas.microsoft.com/office/drawing/2014/main" id="{3C0C5089-92FB-F344-BDF4-625E650BA07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5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7543801" y="5702155"/>
            <a:ext cx="1452563" cy="34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ASIC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0"/>
            <a:ext cx="9601200" cy="914400"/>
          </a:xfrm>
        </p:spPr>
        <p:txBody>
          <a:bodyPr/>
          <a:lstStyle/>
          <a:p>
            <a:r>
              <a:rPr lang="en-US" sz="3600" dirty="0">
                <a:latin typeface="Gill Sans MT"/>
                <a:cs typeface="Gill Sans MT"/>
              </a:rPr>
              <a:t>Analysis of Existing Coherence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>
                <a:latin typeface="Gill Sans MT"/>
                <a:cs typeface="Gill Sans MT"/>
              </a:rPr>
              <a:t>13</a:t>
            </a:fld>
            <a:endParaRPr lang="en-US">
              <a:latin typeface="Gill Sans MT"/>
              <a:cs typeface="Gill Sans M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1430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endParaRPr lang="en-US" sz="2800" b="1" dirty="0">
              <a:latin typeface="Gill Sans MT"/>
              <a:cs typeface="Gill Sans M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64189" y="2049959"/>
            <a:ext cx="8551213" cy="1211996"/>
            <a:chOff x="364189" y="3421559"/>
            <a:chExt cx="8551213" cy="1211996"/>
          </a:xfrm>
        </p:grpSpPr>
        <p:sp>
          <p:nvSpPr>
            <p:cNvPr id="63" name="TextBox 62"/>
            <p:cNvSpPr txBox="1"/>
            <p:nvPr/>
          </p:nvSpPr>
          <p:spPr>
            <a:xfrm>
              <a:off x="364189" y="3421559"/>
              <a:ext cx="4740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/>
                  <a:cs typeface="Gill Sans MT"/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14400" y="3591580"/>
              <a:ext cx="8001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1F497D"/>
                  </a:solidFill>
                  <a:latin typeface="Gill Sans MT"/>
                  <a:cs typeface="Gill Sans MT"/>
                </a:rPr>
                <a:t>Non-cacheable (NC)</a:t>
              </a:r>
              <a:endPara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6800" y="4171890"/>
              <a:ext cx="7696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2400" b="1" dirty="0">
                  <a:cs typeface="Gill Sans MT"/>
                </a:rPr>
                <a:t>Mark the NDA data as </a:t>
              </a:r>
              <a:r>
                <a:rPr lang="en-US" sz="2400" b="1" dirty="0">
                  <a:solidFill>
                    <a:srgbClr val="0000FF"/>
                  </a:solidFill>
                  <a:cs typeface="Gill Sans MT"/>
                </a:rPr>
                <a:t>non-cacheable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64187" y="3207604"/>
            <a:ext cx="8779813" cy="1211996"/>
            <a:chOff x="364189" y="3421559"/>
            <a:chExt cx="8779813" cy="1211996"/>
          </a:xfrm>
        </p:grpSpPr>
        <p:sp>
          <p:nvSpPr>
            <p:cNvPr id="69" name="TextBox 68"/>
            <p:cNvSpPr txBox="1"/>
            <p:nvPr/>
          </p:nvSpPr>
          <p:spPr>
            <a:xfrm>
              <a:off x="364189" y="3421559"/>
              <a:ext cx="4740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/>
                  <a:cs typeface="Gill Sans MT"/>
                </a:rPr>
                <a:t>2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14400" y="3591580"/>
              <a:ext cx="8001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1F497D"/>
                  </a:solidFill>
                  <a:latin typeface="Gill Sans MT"/>
                  <a:cs typeface="Gill Sans MT"/>
                </a:rPr>
                <a:t>Coarse-Grained Coherence (CG)</a:t>
              </a:r>
              <a:endPara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66800" y="4171890"/>
              <a:ext cx="80772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2400" b="1" dirty="0">
                  <a:cs typeface="Gill Sans MT"/>
                </a:rPr>
                <a:t>Get coherence permission for </a:t>
              </a:r>
              <a:r>
                <a:rPr lang="en-US" sz="2400" b="1" dirty="0">
                  <a:solidFill>
                    <a:srgbClr val="0000FF"/>
                  </a:solidFill>
                  <a:cs typeface="Gill Sans MT"/>
                </a:rPr>
                <a:t>the entire NDA region</a:t>
              </a:r>
            </a:p>
          </p:txBody>
        </p:sp>
      </p:grpSp>
      <p:sp>
        <p:nvSpPr>
          <p:cNvPr id="77" name="Rectangle 76"/>
          <p:cNvSpPr/>
          <p:nvPr/>
        </p:nvSpPr>
        <p:spPr>
          <a:xfrm>
            <a:off x="0" y="1229380"/>
            <a:ext cx="914400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3000" b="1" dirty="0">
                <a:cs typeface="Gill Sans MT"/>
              </a:rPr>
              <a:t>We analyze three existing coherence mechanisms: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4187" y="4350604"/>
            <a:ext cx="8779813" cy="1211996"/>
            <a:chOff x="364189" y="3421559"/>
            <a:chExt cx="8779813" cy="1211996"/>
          </a:xfrm>
        </p:grpSpPr>
        <p:sp>
          <p:nvSpPr>
            <p:cNvPr id="21" name="TextBox 20"/>
            <p:cNvSpPr txBox="1"/>
            <p:nvPr/>
          </p:nvSpPr>
          <p:spPr>
            <a:xfrm>
              <a:off x="364189" y="3421559"/>
              <a:ext cx="4740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/>
                  <a:cs typeface="Gill Sans MT"/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14400" y="3591580"/>
              <a:ext cx="8001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1F497D"/>
                  </a:solidFill>
                  <a:latin typeface="Gill Sans MT"/>
                  <a:cs typeface="Gill Sans MT"/>
                </a:rPr>
                <a:t>Fine-Grained Coherence (FG)</a:t>
              </a:r>
              <a:endPara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4171890"/>
              <a:ext cx="80772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2400" b="1" dirty="0">
                  <a:cs typeface="Gill Sans MT"/>
                </a:rPr>
                <a:t>Traditional coherence protocols</a:t>
              </a:r>
              <a:r>
                <a:rPr lang="zh-CN" altLang="en-US" sz="2400" b="1" dirty="0">
                  <a:cs typeface="Gill Sans MT"/>
                </a:rPr>
                <a:t>（</a:t>
              </a:r>
              <a:r>
                <a:rPr lang="en-US" altLang="zh-CN" sz="2400" b="1" dirty="0">
                  <a:cs typeface="Gill Sans MT"/>
                </a:rPr>
                <a:t>e.g. MESI</a:t>
              </a:r>
              <a:r>
                <a:rPr lang="zh-CN" altLang="en-US" sz="2400" b="1" dirty="0">
                  <a:cs typeface="Gill Sans MT"/>
                </a:rPr>
                <a:t>）</a:t>
              </a:r>
              <a:endParaRPr lang="en-US" sz="2400" b="1" dirty="0">
                <a:cs typeface="Gill Sans MT"/>
              </a:endParaRPr>
            </a:p>
          </p:txBody>
        </p:sp>
      </p:grpSp>
      <p:pic>
        <p:nvPicPr>
          <p:cNvPr id="24" name="图片 23" descr="微信图片_20190321162043">
            <a:extLst>
              <a:ext uri="{FF2B5EF4-FFF2-40B4-BE49-F238E27FC236}">
                <a16:creationId xmlns:a16="http://schemas.microsoft.com/office/drawing/2014/main" id="{0E819045-40DF-ED49-92A6-BC6B257B6F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2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0"/>
            <a:ext cx="9601200" cy="914400"/>
          </a:xfrm>
        </p:spPr>
        <p:txBody>
          <a:bodyPr/>
          <a:lstStyle/>
          <a:p>
            <a:r>
              <a:rPr lang="en-US" sz="3500" dirty="0">
                <a:latin typeface="Gill Sans MT"/>
                <a:cs typeface="Gill Sans MT"/>
              </a:rPr>
              <a:t>Analysis of Existing Coherence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>
                <a:latin typeface="Gill Sans MT"/>
                <a:cs typeface="Gill Sans MT"/>
              </a:rPr>
              <a:t>14</a:t>
            </a:fld>
            <a:endParaRPr lang="en-US">
              <a:latin typeface="Gill Sans MT"/>
              <a:cs typeface="Gill Sans M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1430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endParaRPr lang="en-US" sz="2800" b="1" dirty="0">
              <a:latin typeface="Gill Sans MT"/>
              <a:cs typeface="Gill Sans M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-152400" y="1295400"/>
            <a:ext cx="8534400" cy="3429000"/>
            <a:chOff x="0" y="0"/>
            <a:chExt cx="9712704" cy="2603501"/>
          </a:xfrm>
        </p:grpSpPr>
        <p:grpSp>
          <p:nvGrpSpPr>
            <p:cNvPr id="31" name="Group 30"/>
            <p:cNvGrpSpPr/>
            <p:nvPr/>
          </p:nvGrpSpPr>
          <p:grpSpPr>
            <a:xfrm>
              <a:off x="0" y="0"/>
              <a:ext cx="9712704" cy="2603501"/>
              <a:chOff x="0" y="0"/>
              <a:chExt cx="9712704" cy="2603501"/>
            </a:xfrm>
          </p:grpSpPr>
          <p:graphicFrame>
            <p:nvGraphicFramePr>
              <p:cNvPr id="36" name="Chart 3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57558417"/>
                  </p:ext>
                </p:extLst>
              </p:nvPr>
            </p:nvGraphicFramePr>
            <p:xfrm>
              <a:off x="0" y="0"/>
              <a:ext cx="9712704" cy="260350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5" name="TextBox 44"/>
              <p:cNvSpPr txBox="1"/>
              <p:nvPr/>
            </p:nvSpPr>
            <p:spPr>
              <a:xfrm>
                <a:off x="6243881" y="1837765"/>
                <a:ext cx="1363464" cy="316855"/>
              </a:xfrm>
              <a:prstGeom prst="rect">
                <a:avLst/>
              </a:prstGeom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/>
                  <a:t>GMEAN</a:t>
                </a:r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6417322" y="316856"/>
              <a:ext cx="0" cy="209125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18880"/>
              </p:ext>
            </p:extLst>
          </p:nvPr>
        </p:nvGraphicFramePr>
        <p:xfrm>
          <a:off x="6477000" y="1143000"/>
          <a:ext cx="3227293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Rounded Rectangle 28"/>
          <p:cNvSpPr/>
          <p:nvPr/>
        </p:nvSpPr>
        <p:spPr>
          <a:xfrm>
            <a:off x="5562600" y="2133600"/>
            <a:ext cx="533400" cy="914400"/>
          </a:xfrm>
          <a:prstGeom prst="round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001000" y="1981200"/>
            <a:ext cx="838200" cy="1066800"/>
          </a:xfrm>
          <a:prstGeom prst="round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562600" y="2362200"/>
            <a:ext cx="381000" cy="990600"/>
          </a:xfrm>
          <a:prstGeom prst="round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152400" y="5569803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7" lvl="1" algn="ctr"/>
            <a:r>
              <a:rPr lang="en-US" sz="2400" b="1" dirty="0"/>
              <a:t>NC suffers from </a:t>
            </a:r>
            <a:r>
              <a:rPr lang="en-US" sz="2400" b="1" dirty="0">
                <a:solidFill>
                  <a:schemeClr val="accent2"/>
                </a:solidFill>
              </a:rPr>
              <a:t>a large number </a:t>
            </a:r>
            <a:r>
              <a:rPr lang="en-US" sz="2400" b="1" dirty="0"/>
              <a:t>of off-chip accesses </a:t>
            </a:r>
            <a:br>
              <a:rPr lang="en-US" sz="2400" b="1" dirty="0"/>
            </a:br>
            <a:r>
              <a:rPr lang="en-US" sz="2400" b="1" dirty="0"/>
              <a:t>from CPU threads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077200" y="1981200"/>
            <a:ext cx="304800" cy="990600"/>
          </a:xfrm>
          <a:prstGeom prst="round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15000" y="2347318"/>
            <a:ext cx="304800" cy="990600"/>
          </a:xfrm>
          <a:prstGeom prst="round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" y="563433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7" lvl="1" algn="ctr"/>
            <a:r>
              <a:rPr lang="en-US" sz="2400" b="1" dirty="0"/>
              <a:t>CG </a:t>
            </a:r>
            <a:r>
              <a:rPr lang="en-US" sz="2400" b="1" u="sng" dirty="0"/>
              <a:t>unnecessarily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flushes </a:t>
            </a:r>
            <a:r>
              <a:rPr lang="en-US" sz="2400" b="1" dirty="0">
                <a:solidFill>
                  <a:schemeClr val="accent2"/>
                </a:solidFill>
              </a:rPr>
              <a:t>a large amount of </a:t>
            </a:r>
            <a:r>
              <a:rPr lang="en-US" sz="2400" b="1" dirty="0"/>
              <a:t>dirty data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8229600" y="2514600"/>
            <a:ext cx="304800" cy="990600"/>
          </a:xfrm>
          <a:prstGeom prst="round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420100" y="2445603"/>
            <a:ext cx="419100" cy="990600"/>
          </a:xfrm>
          <a:prstGeom prst="round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1447800" y="5562600"/>
            <a:ext cx="1173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cs typeface="Gill Sans MT"/>
              </a:rPr>
              <a:t>FG suffers from</a:t>
            </a:r>
            <a:r>
              <a:rPr lang="en-US" sz="2400" b="1" dirty="0">
                <a:solidFill>
                  <a:srgbClr val="E20006"/>
                </a:solidFill>
                <a:cs typeface="Gill Sans MT"/>
              </a:rPr>
              <a:t> high amount of unnecessary </a:t>
            </a:r>
            <a:br>
              <a:rPr lang="en-US" sz="2400" b="1" dirty="0">
                <a:solidFill>
                  <a:srgbClr val="E20006"/>
                </a:solidFill>
                <a:cs typeface="Gill Sans MT"/>
              </a:rPr>
            </a:br>
            <a:r>
              <a:rPr lang="en-US" sz="2400" b="1" dirty="0">
                <a:solidFill>
                  <a:srgbClr val="000000"/>
                </a:solidFill>
                <a:cs typeface="Gill Sans MT"/>
              </a:rPr>
              <a:t>off-chip coherence traffic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791200" y="2133600"/>
            <a:ext cx="419100" cy="990600"/>
          </a:xfrm>
          <a:prstGeom prst="round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0" y="5446694"/>
            <a:ext cx="9144000" cy="3544898"/>
            <a:chOff x="1828800" y="3112156"/>
            <a:chExt cx="6019800" cy="2835908"/>
          </a:xfrm>
          <a:solidFill>
            <a:srgbClr val="E4E4E4"/>
          </a:solidFill>
        </p:grpSpPr>
        <p:sp>
          <p:nvSpPr>
            <p:cNvPr id="39" name="Rectangle 38"/>
            <p:cNvSpPr/>
            <p:nvPr/>
          </p:nvSpPr>
          <p:spPr>
            <a:xfrm>
              <a:off x="1828800" y="5486399"/>
              <a:ext cx="6019800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28800" y="3112156"/>
              <a:ext cx="6019800" cy="76328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lvl="1" algn="ctr"/>
              <a:r>
                <a:rPr lang="en-US" sz="2800" b="1" dirty="0"/>
                <a:t> Poor handling of coherence </a:t>
              </a:r>
              <a:r>
                <a:rPr lang="en-US" sz="2800" b="1" dirty="0">
                  <a:solidFill>
                    <a:srgbClr val="C00000"/>
                  </a:solidFill>
                </a:rPr>
                <a:t>eliminates</a:t>
              </a:r>
              <a:r>
                <a:rPr lang="en-US" sz="2800" b="1" dirty="0"/>
                <a:t> much </a:t>
              </a:r>
              <a:br>
                <a:rPr lang="en-US" sz="2800" b="1" dirty="0"/>
              </a:br>
              <a:r>
                <a:rPr lang="en-US" sz="2800" b="1" dirty="0"/>
                <a:t>of an NDA’s performance and energy benefits</a:t>
              </a:r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5867400" y="3200400"/>
            <a:ext cx="990600" cy="99060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562600" y="4267200"/>
            <a:ext cx="3505200" cy="1028190"/>
            <a:chOff x="3449686" y="5143556"/>
            <a:chExt cx="6271039" cy="2604660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3586013" y="5143556"/>
              <a:ext cx="6080940" cy="2604660"/>
            </a:xfrm>
            <a:prstGeom prst="roundRect">
              <a:avLst/>
            </a:prstGeom>
            <a:ln w="762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85750" marR="0" indent="-28575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7164E"/>
                </a:buClr>
                <a:buSzTx/>
                <a:buFont typeface="Tahoma" pitchFamily="34" charset="0"/>
                <a:buNone/>
                <a:tabLst/>
              </a:pPr>
              <a:endParaRPr kumimoji="1" lang="en-US" sz="2400" b="1" i="0" u="none" strike="noStrike" cap="none" normalizeH="0" baseline="0">
                <a:ln>
                  <a:noFill/>
                </a:ln>
                <a:solidFill>
                  <a:srgbClr val="07164E"/>
                </a:solidFill>
                <a:effectLst/>
                <a:latin typeface="Lucida Sans" pitchFamily="34" charset="0"/>
                <a:ea typeface="굴림" pitchFamily="34" charset="-127"/>
                <a:cs typeface="Tahoma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49686" y="5450061"/>
              <a:ext cx="6271039" cy="210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</a:rPr>
                <a:t>Performs </a:t>
              </a:r>
              <a:r>
                <a:rPr lang="en-US" sz="2400" b="1" dirty="0">
                  <a:solidFill>
                    <a:schemeClr val="accent2"/>
                  </a:solidFill>
                </a:rPr>
                <a:t>0.4%</a:t>
              </a:r>
              <a:r>
                <a:rPr lang="en-US" sz="2400" b="1" dirty="0">
                  <a:solidFill>
                    <a:srgbClr val="000000"/>
                  </a:solidFill>
                </a:rPr>
                <a:t> worse</a:t>
              </a:r>
              <a:br>
                <a:rPr lang="en-US" sz="2400" b="1" dirty="0">
                  <a:solidFill>
                    <a:srgbClr val="000000"/>
                  </a:solidFill>
                </a:rPr>
              </a:br>
              <a:r>
                <a:rPr lang="en-US" sz="2400" b="1" dirty="0">
                  <a:solidFill>
                    <a:srgbClr val="000000"/>
                  </a:solidFill>
                </a:rPr>
                <a:t> than CPU-only</a:t>
              </a: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5867400" y="3200400"/>
            <a:ext cx="990600" cy="99060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2819400" y="4267200"/>
            <a:ext cx="6205930" cy="1028190"/>
            <a:chOff x="1809569" y="5143556"/>
            <a:chExt cx="7857385" cy="2604660"/>
          </a:xfrm>
        </p:grpSpPr>
        <p:sp>
          <p:nvSpPr>
            <p:cNvPr id="59" name="Rounded Rectangle 58"/>
            <p:cNvSpPr/>
            <p:nvPr/>
          </p:nvSpPr>
          <p:spPr bwMode="auto">
            <a:xfrm>
              <a:off x="1809569" y="5143556"/>
              <a:ext cx="7857385" cy="2604660"/>
            </a:xfrm>
            <a:prstGeom prst="roundRect">
              <a:avLst/>
            </a:prstGeom>
            <a:ln w="762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85750" marR="0" indent="-28575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7164E"/>
                </a:buClr>
                <a:buSzTx/>
                <a:buFont typeface="Tahoma" pitchFamily="34" charset="0"/>
                <a:buNone/>
                <a:tabLst/>
              </a:pPr>
              <a:endParaRPr kumimoji="1" lang="en-US" sz="2400" b="1" i="0" u="none" strike="noStrike" cap="none" normalizeH="0" baseline="0">
                <a:ln>
                  <a:noFill/>
                </a:ln>
                <a:solidFill>
                  <a:srgbClr val="07164E"/>
                </a:solidFill>
                <a:effectLst/>
                <a:latin typeface="Lucida Sans" pitchFamily="34" charset="0"/>
                <a:ea typeface="굴림" pitchFamily="34" charset="-127"/>
                <a:cs typeface="Tahoma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09569" y="5450061"/>
              <a:ext cx="7814679" cy="210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Increases </a:t>
              </a:r>
              <a:r>
                <a:rPr lang="en-US" sz="2400" b="1" dirty="0">
                  <a:solidFill>
                    <a:srgbClr val="000000"/>
                  </a:solidFill>
                </a:rPr>
                <a:t>energy over CPU-only by </a:t>
              </a:r>
              <a:r>
                <a:rPr lang="en-US" sz="2400" b="1" dirty="0">
                  <a:solidFill>
                    <a:srgbClr val="C00000"/>
                  </a:solidFill>
                </a:rPr>
                <a:t>64.4%</a:t>
              </a:r>
              <a:r>
                <a:rPr lang="en-US" sz="2400" b="1" dirty="0">
                  <a:solidFill>
                    <a:srgbClr val="000000"/>
                  </a:solidFill>
                </a:rPr>
                <a:t> and performs </a:t>
              </a:r>
              <a:r>
                <a:rPr lang="en-US" sz="2400" b="1" dirty="0">
                  <a:solidFill>
                    <a:schemeClr val="accent2"/>
                  </a:solidFill>
                </a:rPr>
                <a:t>6.0%</a:t>
              </a:r>
              <a:r>
                <a:rPr lang="en-US" sz="2400" b="1" dirty="0">
                  <a:solidFill>
                    <a:srgbClr val="000000"/>
                  </a:solidFill>
                </a:rPr>
                <a:t> worse than CPU-only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505200" y="4229610"/>
            <a:ext cx="5562600" cy="1028190"/>
            <a:chOff x="2359070" y="5143556"/>
            <a:chExt cx="7361655" cy="2604660"/>
          </a:xfrm>
        </p:grpSpPr>
        <p:sp>
          <p:nvSpPr>
            <p:cNvPr id="63" name="Rounded Rectangle 62"/>
            <p:cNvSpPr/>
            <p:nvPr/>
          </p:nvSpPr>
          <p:spPr bwMode="auto">
            <a:xfrm>
              <a:off x="2631724" y="5143556"/>
              <a:ext cx="7035229" cy="2604660"/>
            </a:xfrm>
            <a:prstGeom prst="roundRect">
              <a:avLst/>
            </a:prstGeom>
            <a:ln w="762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85750" marR="0" indent="-28575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7164E"/>
                </a:buClr>
                <a:buSzTx/>
                <a:buFont typeface="Tahoma" pitchFamily="34" charset="0"/>
                <a:buNone/>
                <a:tabLst/>
              </a:pPr>
              <a:endParaRPr kumimoji="1" lang="en-US" sz="2400" b="1" i="0" u="none" strike="noStrike" cap="none" normalizeH="0" baseline="0">
                <a:ln>
                  <a:noFill/>
                </a:ln>
                <a:solidFill>
                  <a:srgbClr val="07164E"/>
                </a:solidFill>
                <a:effectLst/>
                <a:latin typeface="Lucida Sans" pitchFamily="34" charset="0"/>
                <a:ea typeface="굴림" pitchFamily="34" charset="-127"/>
                <a:cs typeface="Tahoma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59070" y="5336589"/>
              <a:ext cx="7361655" cy="210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</a:rPr>
                <a:t> Loses </a:t>
              </a:r>
              <a:r>
                <a:rPr lang="en-US" sz="2400" b="1" dirty="0">
                  <a:solidFill>
                    <a:srgbClr val="C00000"/>
                  </a:solidFill>
                </a:rPr>
                <a:t>a significant portion</a:t>
              </a:r>
              <a:r>
                <a:rPr lang="en-US" sz="2400" b="1" dirty="0">
                  <a:solidFill>
                    <a:srgbClr val="000000"/>
                  </a:solidFill>
                </a:rPr>
                <a:t> of the performance and energy benefits</a:t>
              </a: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H="1">
            <a:off x="7239000" y="3048000"/>
            <a:ext cx="838201" cy="114300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片 50" descr="微信图片_20190321162043">
            <a:extLst>
              <a:ext uri="{FF2B5EF4-FFF2-40B4-BE49-F238E27FC236}">
                <a16:creationId xmlns:a16="http://schemas.microsoft.com/office/drawing/2014/main" id="{619212D7-AEF1-5945-8521-9BCF9FCBE91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2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8" grpId="0">
        <p:bldAsOne/>
      </p:bldGraphic>
      <p:bldP spid="29" grpId="0" animBg="1"/>
      <p:bldP spid="29" grpId="1" animBg="1"/>
      <p:bldP spid="49" grpId="0" animBg="1"/>
      <p:bldP spid="49" grpId="1" animBg="1"/>
      <p:bldP spid="34" grpId="0" animBg="1"/>
      <p:bldP spid="34" grpId="1" animBg="1"/>
      <p:bldP spid="37" grpId="0"/>
      <p:bldP spid="37" grpId="1"/>
      <p:bldP spid="50" grpId="0" animBg="1"/>
      <p:bldP spid="50" grpId="1" animBg="1"/>
      <p:bldP spid="38" grpId="0" animBg="1"/>
      <p:bldP spid="38" grpId="1" animBg="1"/>
      <p:bldP spid="27" grpId="0"/>
      <p:bldP spid="27" grpId="1"/>
      <p:bldP spid="52" grpId="0" animBg="1"/>
      <p:bldP spid="52" grpId="1" animBg="1"/>
      <p:bldP spid="41" grpId="0" animBg="1"/>
      <p:bldP spid="43" grpId="0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Motivation and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15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389" y="1676400"/>
            <a:ext cx="474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" y="3048000"/>
            <a:ext cx="474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" y="4579203"/>
            <a:ext cx="474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295400"/>
            <a:ext cx="9144000" cy="89255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2600" b="1" dirty="0">
                <a:solidFill>
                  <a:schemeClr val="bg1"/>
                </a:solidFill>
              </a:rPr>
              <a:t>Poor handling of coherence eliminates much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of an NDA’s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" y="1302603"/>
            <a:ext cx="474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2460248"/>
            <a:ext cx="9144000" cy="89255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2600" b="1" dirty="0">
                <a:solidFill>
                  <a:schemeClr val="bg1"/>
                </a:solidFill>
              </a:rPr>
              <a:t>The majority of off-chip coherence traffic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is unnecessary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" y="2467451"/>
            <a:ext cx="474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114800"/>
            <a:ext cx="9753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3000" b="1" spc="-30" dirty="0">
                <a:cs typeface="Gill Sans MT"/>
              </a:rPr>
              <a:t>Our goal is to design </a:t>
            </a:r>
            <a:r>
              <a:rPr lang="en-US" sz="3000" b="1" u="sng" spc="-30" dirty="0">
                <a:cs typeface="Gill Sans MT"/>
              </a:rPr>
              <a:t>a coherence mechanism</a:t>
            </a:r>
            <a:r>
              <a:rPr lang="en-US" sz="3000" b="1" spc="-30" dirty="0">
                <a:cs typeface="Gill Sans MT"/>
              </a:rPr>
              <a:t> that: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8600" y="4648200"/>
            <a:ext cx="8991600" cy="769441"/>
            <a:chOff x="516589" y="3461028"/>
            <a:chExt cx="8991600" cy="769441"/>
          </a:xfrm>
        </p:grpSpPr>
        <p:sp>
          <p:nvSpPr>
            <p:cNvPr id="23" name="TextBox 22"/>
            <p:cNvSpPr txBox="1"/>
            <p:nvPr/>
          </p:nvSpPr>
          <p:spPr>
            <a:xfrm>
              <a:off x="516589" y="3461028"/>
              <a:ext cx="4740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/>
                  <a:cs typeface="Gill Sans MT"/>
                </a:rPr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26189" y="3613428"/>
              <a:ext cx="838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1F497D"/>
                  </a:solidFill>
                  <a:cs typeface="Gill Sans MT"/>
                </a:rPr>
                <a:t>Retains </a:t>
              </a:r>
              <a:r>
                <a:rPr lang="en-US" sz="2800" b="1" dirty="0">
                  <a:solidFill>
                    <a:srgbClr val="0000FF"/>
                  </a:solidFill>
                  <a:cs typeface="Gill Sans MT"/>
                </a:rPr>
                <a:t>benefits</a:t>
              </a:r>
              <a:r>
                <a:rPr lang="en-US" sz="2800" b="1" dirty="0">
                  <a:solidFill>
                    <a:srgbClr val="1F497D"/>
                  </a:solidFill>
                  <a:cs typeface="Gill Sans MT"/>
                </a:rPr>
                <a:t> of Ideal NDA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8600" y="5334000"/>
            <a:ext cx="8458200" cy="1106507"/>
            <a:chOff x="516589" y="3497759"/>
            <a:chExt cx="8458200" cy="1106507"/>
          </a:xfrm>
        </p:grpSpPr>
        <p:sp>
          <p:nvSpPr>
            <p:cNvPr id="26" name="TextBox 25"/>
            <p:cNvSpPr txBox="1"/>
            <p:nvPr/>
          </p:nvSpPr>
          <p:spPr>
            <a:xfrm>
              <a:off x="516589" y="3497759"/>
              <a:ext cx="4740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/>
                  <a:cs typeface="Gill Sans MT"/>
                </a:rPr>
                <a:t>2</a:t>
              </a:r>
              <a:endPara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5189" y="3650159"/>
              <a:ext cx="8229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1F497D"/>
                  </a:solidFill>
                  <a:cs typeface="Gill Sans MT"/>
                </a:rPr>
                <a:t>Enforces coherence with only </a:t>
              </a:r>
              <a:r>
                <a:rPr lang="en-US" sz="2800" b="1" dirty="0">
                  <a:solidFill>
                    <a:srgbClr val="0000FF"/>
                  </a:solidFill>
                  <a:cs typeface="Gill Sans MT"/>
                </a:rPr>
                <a:t>the necessary </a:t>
              </a:r>
              <a:br>
                <a:rPr lang="en-US" sz="2800" b="1" dirty="0">
                  <a:solidFill>
                    <a:srgbClr val="0000FF"/>
                  </a:solidFill>
                  <a:cs typeface="Gill Sans MT"/>
                </a:rPr>
              </a:br>
              <a:r>
                <a:rPr lang="en-US" sz="2800" b="1" dirty="0">
                  <a:solidFill>
                    <a:srgbClr val="1F497D"/>
                  </a:solidFill>
                  <a:cs typeface="Gill Sans MT"/>
                </a:rPr>
                <a:t>data movement</a:t>
              </a:r>
            </a:p>
          </p:txBody>
        </p:sp>
      </p:grpSp>
      <p:pic>
        <p:nvPicPr>
          <p:cNvPr id="28" name="图片 27" descr="微信图片_20190321162043">
            <a:extLst>
              <a:ext uri="{FF2B5EF4-FFF2-40B4-BE49-F238E27FC236}">
                <a16:creationId xmlns:a16="http://schemas.microsoft.com/office/drawing/2014/main" id="{8D749295-150A-FC44-B2BE-0E400DF891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11" grpId="0" animBg="1"/>
      <p:bldP spid="15" grpId="0"/>
      <p:bldP spid="16" grpId="0" animBg="1"/>
      <p:bldP spid="17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864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Introduction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Motivation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600" dirty="0" err="1">
                <a:solidFill>
                  <a:schemeClr val="tx2"/>
                </a:solidFill>
                <a:cs typeface="Adobe Garamond Pro"/>
              </a:rPr>
              <a:t>CoNDA</a:t>
            </a:r>
            <a:endParaRPr lang="en-US" sz="3600" dirty="0">
              <a:solidFill>
                <a:schemeClr val="tx2"/>
              </a:solidFill>
              <a:cs typeface="Adobe Garamond Pro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Architecture Support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Evaluation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Conclusion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  <a:cs typeface="Adobe Garamond Pro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  <a:cs typeface="Adobe Garamond Pro"/>
            </a:endParaRPr>
          </a:p>
          <a:p>
            <a:pPr lvl="1"/>
            <a:endParaRPr lang="en-US" sz="2000" dirty="0">
              <a:cs typeface="Adobe Garamond Pro"/>
            </a:endParaRPr>
          </a:p>
          <a:p>
            <a:pPr lvl="1"/>
            <a:endParaRPr lang="en-US" sz="2400" dirty="0">
              <a:cs typeface="Adobe Garamond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16</a:t>
            </a:fld>
            <a:endParaRPr lang="en-US"/>
          </a:p>
        </p:txBody>
      </p:sp>
      <p:pic>
        <p:nvPicPr>
          <p:cNvPr id="6" name="图片 5" descr="微信图片_20190321162043">
            <a:extLst>
              <a:ext uri="{FF2B5EF4-FFF2-40B4-BE49-F238E27FC236}">
                <a16:creationId xmlns:a16="http://schemas.microsoft.com/office/drawing/2014/main" id="{54E0D888-3E13-CC49-991C-5687336F10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7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7543801" y="5702155"/>
            <a:ext cx="1452563" cy="34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ASIC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01200" cy="914400"/>
          </a:xfrm>
        </p:spPr>
        <p:txBody>
          <a:bodyPr/>
          <a:lstStyle/>
          <a:p>
            <a:r>
              <a:rPr lang="en-US" dirty="0">
                <a:latin typeface="Gill Sans MT"/>
                <a:cs typeface="Gill Sans MT"/>
              </a:rPr>
              <a:t>Optimistic NDA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>
                <a:latin typeface="Gill Sans MT"/>
                <a:cs typeface="Gill Sans MT"/>
              </a:rPr>
              <a:t>17</a:t>
            </a:fld>
            <a:endParaRPr lang="en-US">
              <a:latin typeface="Gill Sans MT"/>
              <a:cs typeface="Gill Sans M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1430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endParaRPr lang="en-US" sz="2800" b="1" dirty="0">
              <a:latin typeface="Gill Sans MT"/>
              <a:cs typeface="Gill Sans M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3429000"/>
            <a:ext cx="914400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3000" b="1" dirty="0">
                <a:cs typeface="Gill Sans MT"/>
              </a:rPr>
              <a:t>We propose to use </a:t>
            </a:r>
            <a:r>
              <a:rPr lang="en-US" sz="3000" b="1" dirty="0">
                <a:solidFill>
                  <a:srgbClr val="0000FF"/>
                </a:solidFill>
                <a:cs typeface="Gill Sans MT"/>
              </a:rPr>
              <a:t>optimistic execution </a:t>
            </a:r>
            <a:r>
              <a:rPr lang="en-US" sz="3000" b="1" dirty="0">
                <a:cs typeface="Gill Sans MT"/>
              </a:rPr>
              <a:t>for NDAs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" y="4778990"/>
            <a:ext cx="9753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endParaRPr lang="en-US" sz="2800" b="1" dirty="0">
              <a:cs typeface="Gill Sans M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990600"/>
            <a:ext cx="97536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2600" b="1" dirty="0">
                <a:cs typeface="Gill Sans MT"/>
              </a:rPr>
              <a:t>We leverage </a:t>
            </a:r>
            <a:r>
              <a:rPr lang="en-US" sz="2600" b="1" dirty="0">
                <a:solidFill>
                  <a:srgbClr val="0000FF"/>
                </a:solidFill>
                <a:cs typeface="Gill Sans MT"/>
              </a:rPr>
              <a:t>two key </a:t>
            </a:r>
            <a:r>
              <a:rPr lang="en-US" sz="2600" b="1" dirty="0">
                <a:cs typeface="Gill Sans MT"/>
              </a:rPr>
              <a:t>observations: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200" y="1516559"/>
            <a:ext cx="8551213" cy="921841"/>
            <a:chOff x="364189" y="3446384"/>
            <a:chExt cx="8551213" cy="921841"/>
          </a:xfrm>
        </p:grpSpPr>
        <p:sp>
          <p:nvSpPr>
            <p:cNvPr id="21" name="TextBox 20"/>
            <p:cNvSpPr txBox="1"/>
            <p:nvPr/>
          </p:nvSpPr>
          <p:spPr>
            <a:xfrm>
              <a:off x="364189" y="3446384"/>
              <a:ext cx="4740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/>
                  <a:cs typeface="Gill Sans MT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14400" y="3537228"/>
              <a:ext cx="8001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1F497D"/>
                  </a:solidFill>
                  <a:cs typeface="Gill Sans MT"/>
                </a:rPr>
                <a:t>Having </a:t>
              </a:r>
              <a:r>
                <a:rPr lang="en-US" sz="2400" b="1" dirty="0">
                  <a:solidFill>
                    <a:srgbClr val="0000FF"/>
                  </a:solidFill>
                  <a:cs typeface="Gill Sans MT"/>
                </a:rPr>
                <a:t>insight</a:t>
              </a:r>
              <a:r>
                <a:rPr lang="en-US" sz="2400" b="1" dirty="0">
                  <a:solidFill>
                    <a:srgbClr val="1F497D"/>
                  </a:solidFill>
                  <a:cs typeface="Gill Sans MT"/>
                </a:rPr>
                <a:t> enables us to eliminate much of </a:t>
              </a:r>
              <a:r>
                <a:rPr lang="en-US" sz="2400" b="1" dirty="0">
                  <a:solidFill>
                    <a:schemeClr val="accent2"/>
                  </a:solidFill>
                  <a:cs typeface="Gill Sans MT"/>
                </a:rPr>
                <a:t>unnecessary</a:t>
              </a:r>
              <a:r>
                <a:rPr lang="en-US" sz="2400" b="1" dirty="0">
                  <a:solidFill>
                    <a:srgbClr val="1F497D"/>
                  </a:solidFill>
                  <a:cs typeface="Gill Sans MT"/>
                </a:rPr>
                <a:t> coherence traffic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6200" y="2263914"/>
            <a:ext cx="9372600" cy="707886"/>
            <a:chOff x="364189" y="3461028"/>
            <a:chExt cx="9220200" cy="707886"/>
          </a:xfrm>
        </p:grpSpPr>
        <p:sp>
          <p:nvSpPr>
            <p:cNvPr id="24" name="TextBox 23"/>
            <p:cNvSpPr txBox="1"/>
            <p:nvPr/>
          </p:nvSpPr>
          <p:spPr>
            <a:xfrm>
              <a:off x="364189" y="3461028"/>
              <a:ext cx="474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/>
                  <a:cs typeface="Gill Sans MT"/>
                </a:rPr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7589" y="3608963"/>
              <a:ext cx="868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  <a:cs typeface="Gill Sans MT"/>
                </a:rPr>
                <a:t>Low rate</a:t>
              </a:r>
              <a:r>
                <a:rPr lang="en-US" sz="2400" b="1" dirty="0">
                  <a:solidFill>
                    <a:srgbClr val="1F497D"/>
                  </a:solidFill>
                  <a:cs typeface="Gill Sans MT"/>
                </a:rPr>
                <a:t> of </a:t>
              </a:r>
              <a:r>
                <a:rPr lang="en-US" sz="2400" b="1" dirty="0">
                  <a:solidFill>
                    <a:srgbClr val="0000FF"/>
                  </a:solidFill>
                  <a:cs typeface="Gill Sans MT"/>
                </a:rPr>
                <a:t>collision</a:t>
              </a:r>
              <a:r>
                <a:rPr lang="en-US" sz="2400" b="1" dirty="0">
                  <a:solidFill>
                    <a:srgbClr val="1F497D"/>
                  </a:solidFill>
                  <a:cs typeface="Gill Sans MT"/>
                </a:rPr>
                <a:t> for CPU threads and NDA kernels</a:t>
              </a:r>
              <a:endParaRPr lang="en-US" sz="2400" b="1" dirty="0">
                <a:solidFill>
                  <a:srgbClr val="0000FF"/>
                </a:solidFill>
                <a:cs typeface="Gill Sans M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8969" y="5083314"/>
            <a:ext cx="9179832" cy="707886"/>
            <a:chOff x="220995" y="3657600"/>
            <a:chExt cx="8804973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0995" y="3657600"/>
              <a:ext cx="474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/>
                  <a:cs typeface="Gill Sans MT"/>
                </a:rPr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2614" y="3755886"/>
              <a:ext cx="8293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1F497D"/>
                  </a:solidFill>
                  <a:cs typeface="Gill Sans MT"/>
                </a:rPr>
                <a:t>Gains </a:t>
              </a:r>
              <a:r>
                <a:rPr lang="en-US" sz="2400" b="1" u="sng" dirty="0">
                  <a:solidFill>
                    <a:srgbClr val="0000FF"/>
                  </a:solidFill>
                  <a:cs typeface="Gill Sans MT"/>
                </a:rPr>
                <a:t>insights</a:t>
              </a:r>
              <a:r>
                <a:rPr lang="en-US" sz="2400" b="1" dirty="0">
                  <a:solidFill>
                    <a:srgbClr val="0000FF"/>
                  </a:solidFill>
                  <a:cs typeface="Gill Sans M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cs typeface="Gill Sans MT"/>
                </a:rPr>
                <a:t>into memory accesses</a:t>
              </a:r>
              <a:r>
                <a:rPr lang="en-US" sz="2400" b="1" dirty="0">
                  <a:solidFill>
                    <a:srgbClr val="008000"/>
                  </a:solidFill>
                  <a:cs typeface="Gill Sans MT"/>
                </a:rPr>
                <a:t> </a:t>
              </a:r>
              <a:endParaRPr lang="en-US" sz="2400" b="1" dirty="0">
                <a:solidFill>
                  <a:srgbClr val="1F497D"/>
                </a:solidFill>
                <a:latin typeface="Gill Sans MT"/>
                <a:cs typeface="Gill Sans MT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12057" y="6096000"/>
            <a:ext cx="8255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F497D"/>
                </a:solidFill>
                <a:cs typeface="Gill Sans MT"/>
              </a:rPr>
              <a:t>Performs </a:t>
            </a:r>
            <a:r>
              <a:rPr lang="en-US" sz="2400" b="1" dirty="0">
                <a:solidFill>
                  <a:srgbClr val="0000FF"/>
                </a:solidFill>
                <a:cs typeface="Gill Sans MT"/>
              </a:rPr>
              <a:t>only the necessary </a:t>
            </a:r>
            <a:r>
              <a:rPr lang="en-US" sz="2400" b="1" dirty="0">
                <a:solidFill>
                  <a:srgbClr val="1F497D"/>
                </a:solidFill>
                <a:cs typeface="Gill Sans MT"/>
              </a:rPr>
              <a:t>coherence requests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400" y="4191000"/>
            <a:ext cx="975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cs typeface="Gill Sans MT"/>
              </a:rPr>
              <a:t>NDA executes the kernel: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68969" y="4549914"/>
            <a:ext cx="9139462" cy="707886"/>
            <a:chOff x="220995" y="3657600"/>
            <a:chExt cx="8766252" cy="707886"/>
          </a:xfrm>
        </p:grpSpPr>
        <p:sp>
          <p:nvSpPr>
            <p:cNvPr id="37" name="TextBox 36"/>
            <p:cNvSpPr txBox="1"/>
            <p:nvPr/>
          </p:nvSpPr>
          <p:spPr>
            <a:xfrm>
              <a:off x="220995" y="3657600"/>
              <a:ext cx="474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/>
                  <a:cs typeface="Gill Sans MT"/>
                </a:rPr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3893" y="3832086"/>
              <a:ext cx="8293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1F497D"/>
                  </a:solidFill>
                  <a:cs typeface="Gill Sans MT"/>
                </a:rPr>
                <a:t>Assumes it has </a:t>
              </a:r>
              <a:r>
                <a:rPr lang="en-US" sz="2400" b="1" dirty="0">
                  <a:solidFill>
                    <a:srgbClr val="0000FF"/>
                  </a:solidFill>
                  <a:cs typeface="Gill Sans MT"/>
                </a:rPr>
                <a:t>coherence permission</a:t>
              </a:r>
              <a:r>
                <a:rPr lang="en-US" sz="2400" b="1" dirty="0">
                  <a:solidFill>
                    <a:srgbClr val="1F497D"/>
                  </a:solidFill>
                  <a:cs typeface="Gill Sans MT"/>
                </a:rPr>
                <a:t> </a:t>
              </a:r>
              <a:endParaRPr lang="en-US" sz="2400" b="1" dirty="0">
                <a:solidFill>
                  <a:srgbClr val="1F497D"/>
                </a:solidFill>
                <a:latin typeface="Gill Sans MT"/>
                <a:cs typeface="Gill Sans MT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152400" y="5715000"/>
            <a:ext cx="975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cs typeface="Gill Sans MT"/>
              </a:rPr>
              <a:t>When execution is done:</a:t>
            </a:r>
          </a:p>
        </p:txBody>
      </p:sp>
      <p:pic>
        <p:nvPicPr>
          <p:cNvPr id="29" name="图片 28" descr="微信图片_20190321162043">
            <a:extLst>
              <a:ext uri="{FF2B5EF4-FFF2-40B4-BE49-F238E27FC236}">
                <a16:creationId xmlns:a16="http://schemas.microsoft.com/office/drawing/2014/main" id="{562E34B0-4E9F-A645-8AF8-BAF20553F4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2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/>
      <p:bldP spid="31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381000" y="1752600"/>
            <a:ext cx="8763000" cy="950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algn="ctr"/>
            <a:br>
              <a:rPr lang="en-US" sz="2800" b="1" dirty="0">
                <a:cs typeface="Gill Sans MT"/>
              </a:rPr>
            </a:br>
            <a:endParaRPr lang="en-US" sz="2800" b="1" dirty="0">
              <a:cs typeface="Gill Sans MT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445689" y="2624245"/>
            <a:ext cx="2743200" cy="397565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 rot="481336">
            <a:off x="2901983" y="2000514"/>
            <a:ext cx="403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Starts optimistic</a:t>
            </a:r>
            <a:br>
              <a:rPr lang="en-US" sz="2200" b="1" dirty="0"/>
            </a:br>
            <a:r>
              <a:rPr lang="en-US" sz="2200" b="1" dirty="0"/>
              <a:t> execution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0"/>
            <a:ext cx="9601200" cy="914400"/>
          </a:xfrm>
        </p:spPr>
        <p:txBody>
          <a:bodyPr/>
          <a:lstStyle/>
          <a:p>
            <a:r>
              <a:rPr lang="en-US" sz="2900" dirty="0">
                <a:latin typeface="Gill Sans MT"/>
                <a:cs typeface="Gill Sans MT"/>
              </a:rPr>
              <a:t>High-Level Overview of Optimistic Execution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>
                <a:latin typeface="Gill Sans MT"/>
                <a:cs typeface="Gill Sans MT"/>
              </a:rPr>
              <a:t>18</a:t>
            </a:fld>
            <a:endParaRPr lang="en-US">
              <a:latin typeface="Gill Sans MT"/>
              <a:cs typeface="Gill Sans M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1430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endParaRPr lang="en-US" sz="2800" b="1" dirty="0">
              <a:latin typeface="Gill Sans MT"/>
              <a:cs typeface="Gill Sans MT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16267" y="1676400"/>
            <a:ext cx="12333" cy="396240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-76200" y="121920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1000" y="3087624"/>
            <a:ext cx="8763000" cy="1042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algn="ctr"/>
            <a:br>
              <a:rPr lang="en-US" sz="2800" b="1" dirty="0">
                <a:cs typeface="Gill Sans MT"/>
              </a:rPr>
            </a:br>
            <a:endParaRPr lang="en-US" sz="2800" b="1" dirty="0">
              <a:cs typeface="Gill Sans M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1400" y="31242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Optimistic Execution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09800" y="1600200"/>
            <a:ext cx="1143000" cy="3962400"/>
          </a:xfrm>
          <a:prstGeom prst="rect">
            <a:avLst/>
          </a:prstGeom>
          <a:solidFill>
            <a:srgbClr val="5FB3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2200" y="990600"/>
            <a:ext cx="80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98183" y="9906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NDA</a:t>
            </a:r>
          </a:p>
        </p:txBody>
      </p:sp>
      <p:sp>
        <p:nvSpPr>
          <p:cNvPr id="37" name="Freeform 36"/>
          <p:cNvSpPr/>
          <p:nvPr/>
        </p:nvSpPr>
        <p:spPr>
          <a:xfrm>
            <a:off x="2590800" y="1752600"/>
            <a:ext cx="457200" cy="914400"/>
          </a:xfrm>
          <a:custGeom>
            <a:avLst/>
            <a:gdLst>
              <a:gd name="connsiteX0" fmla="*/ 46481 w 278783"/>
              <a:gd name="connsiteY0" fmla="*/ 0 h 1037800"/>
              <a:gd name="connsiteX1" fmla="*/ 278783 w 278783"/>
              <a:gd name="connsiteY1" fmla="*/ 108427 h 1037800"/>
              <a:gd name="connsiteX2" fmla="*/ 278783 w 278783"/>
              <a:gd name="connsiteY2" fmla="*/ 108427 h 1037800"/>
              <a:gd name="connsiteX3" fmla="*/ 15507 w 278783"/>
              <a:gd name="connsiteY3" fmla="*/ 185874 h 1037800"/>
              <a:gd name="connsiteX4" fmla="*/ 247810 w 278783"/>
              <a:gd name="connsiteY4" fmla="*/ 325280 h 1037800"/>
              <a:gd name="connsiteX5" fmla="*/ 20 w 278783"/>
              <a:gd name="connsiteY5" fmla="*/ 464686 h 1037800"/>
              <a:gd name="connsiteX6" fmla="*/ 263296 w 278783"/>
              <a:gd name="connsiteY6" fmla="*/ 588603 h 1037800"/>
              <a:gd name="connsiteX7" fmla="*/ 15507 w 278783"/>
              <a:gd name="connsiteY7" fmla="*/ 697030 h 1037800"/>
              <a:gd name="connsiteX8" fmla="*/ 247810 w 278783"/>
              <a:gd name="connsiteY8" fmla="*/ 820946 h 1037800"/>
              <a:gd name="connsiteX9" fmla="*/ 46481 w 278783"/>
              <a:gd name="connsiteY9" fmla="*/ 898394 h 1037800"/>
              <a:gd name="connsiteX10" fmla="*/ 216836 w 278783"/>
              <a:gd name="connsiteY10" fmla="*/ 991331 h 1037800"/>
              <a:gd name="connsiteX11" fmla="*/ 263296 w 278783"/>
              <a:gd name="connsiteY11" fmla="*/ 1037800 h 103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783" h="1037800">
                <a:moveTo>
                  <a:pt x="46481" y="0"/>
                </a:moveTo>
                <a:lnTo>
                  <a:pt x="278783" y="108427"/>
                </a:lnTo>
                <a:lnTo>
                  <a:pt x="278783" y="108427"/>
                </a:lnTo>
                <a:cubicBezTo>
                  <a:pt x="234904" y="121335"/>
                  <a:pt x="20669" y="149732"/>
                  <a:pt x="15507" y="185874"/>
                </a:cubicBezTo>
                <a:cubicBezTo>
                  <a:pt x="10345" y="222016"/>
                  <a:pt x="250391" y="278811"/>
                  <a:pt x="247810" y="325280"/>
                </a:cubicBezTo>
                <a:cubicBezTo>
                  <a:pt x="245229" y="371749"/>
                  <a:pt x="-2561" y="420799"/>
                  <a:pt x="20" y="464686"/>
                </a:cubicBezTo>
                <a:cubicBezTo>
                  <a:pt x="2601" y="508573"/>
                  <a:pt x="260715" y="549879"/>
                  <a:pt x="263296" y="588603"/>
                </a:cubicBezTo>
                <a:cubicBezTo>
                  <a:pt x="265877" y="627327"/>
                  <a:pt x="18088" y="658306"/>
                  <a:pt x="15507" y="697030"/>
                </a:cubicBezTo>
                <a:cubicBezTo>
                  <a:pt x="12926" y="735754"/>
                  <a:pt x="242648" y="787385"/>
                  <a:pt x="247810" y="820946"/>
                </a:cubicBezTo>
                <a:cubicBezTo>
                  <a:pt x="252972" y="854507"/>
                  <a:pt x="51643" y="869997"/>
                  <a:pt x="46481" y="898394"/>
                </a:cubicBezTo>
                <a:cubicBezTo>
                  <a:pt x="41319" y="926791"/>
                  <a:pt x="180700" y="968097"/>
                  <a:pt x="216836" y="991331"/>
                </a:cubicBezTo>
                <a:cubicBezTo>
                  <a:pt x="252972" y="1014565"/>
                  <a:pt x="263296" y="1037800"/>
                  <a:pt x="263296" y="103780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28600" y="18288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CPU Thread Execution</a:t>
            </a:r>
          </a:p>
        </p:txBody>
      </p:sp>
      <p:sp>
        <p:nvSpPr>
          <p:cNvPr id="40" name="Freeform 39"/>
          <p:cNvSpPr/>
          <p:nvPr/>
        </p:nvSpPr>
        <p:spPr>
          <a:xfrm>
            <a:off x="2590800" y="3048000"/>
            <a:ext cx="457200" cy="914400"/>
          </a:xfrm>
          <a:custGeom>
            <a:avLst/>
            <a:gdLst>
              <a:gd name="connsiteX0" fmla="*/ 46481 w 278783"/>
              <a:gd name="connsiteY0" fmla="*/ 0 h 1037800"/>
              <a:gd name="connsiteX1" fmla="*/ 278783 w 278783"/>
              <a:gd name="connsiteY1" fmla="*/ 108427 h 1037800"/>
              <a:gd name="connsiteX2" fmla="*/ 278783 w 278783"/>
              <a:gd name="connsiteY2" fmla="*/ 108427 h 1037800"/>
              <a:gd name="connsiteX3" fmla="*/ 15507 w 278783"/>
              <a:gd name="connsiteY3" fmla="*/ 185874 h 1037800"/>
              <a:gd name="connsiteX4" fmla="*/ 247810 w 278783"/>
              <a:gd name="connsiteY4" fmla="*/ 325280 h 1037800"/>
              <a:gd name="connsiteX5" fmla="*/ 20 w 278783"/>
              <a:gd name="connsiteY5" fmla="*/ 464686 h 1037800"/>
              <a:gd name="connsiteX6" fmla="*/ 263296 w 278783"/>
              <a:gd name="connsiteY6" fmla="*/ 588603 h 1037800"/>
              <a:gd name="connsiteX7" fmla="*/ 15507 w 278783"/>
              <a:gd name="connsiteY7" fmla="*/ 697030 h 1037800"/>
              <a:gd name="connsiteX8" fmla="*/ 247810 w 278783"/>
              <a:gd name="connsiteY8" fmla="*/ 820946 h 1037800"/>
              <a:gd name="connsiteX9" fmla="*/ 46481 w 278783"/>
              <a:gd name="connsiteY9" fmla="*/ 898394 h 1037800"/>
              <a:gd name="connsiteX10" fmla="*/ 216836 w 278783"/>
              <a:gd name="connsiteY10" fmla="*/ 991331 h 1037800"/>
              <a:gd name="connsiteX11" fmla="*/ 263296 w 278783"/>
              <a:gd name="connsiteY11" fmla="*/ 1037800 h 103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783" h="1037800">
                <a:moveTo>
                  <a:pt x="46481" y="0"/>
                </a:moveTo>
                <a:lnTo>
                  <a:pt x="278783" y="108427"/>
                </a:lnTo>
                <a:lnTo>
                  <a:pt x="278783" y="108427"/>
                </a:lnTo>
                <a:cubicBezTo>
                  <a:pt x="234904" y="121335"/>
                  <a:pt x="20669" y="149732"/>
                  <a:pt x="15507" y="185874"/>
                </a:cubicBezTo>
                <a:cubicBezTo>
                  <a:pt x="10345" y="222016"/>
                  <a:pt x="250391" y="278811"/>
                  <a:pt x="247810" y="325280"/>
                </a:cubicBezTo>
                <a:cubicBezTo>
                  <a:pt x="245229" y="371749"/>
                  <a:pt x="-2561" y="420799"/>
                  <a:pt x="20" y="464686"/>
                </a:cubicBezTo>
                <a:cubicBezTo>
                  <a:pt x="2601" y="508573"/>
                  <a:pt x="260715" y="549879"/>
                  <a:pt x="263296" y="588603"/>
                </a:cubicBezTo>
                <a:cubicBezTo>
                  <a:pt x="265877" y="627327"/>
                  <a:pt x="18088" y="658306"/>
                  <a:pt x="15507" y="697030"/>
                </a:cubicBezTo>
                <a:cubicBezTo>
                  <a:pt x="12926" y="735754"/>
                  <a:pt x="242648" y="787385"/>
                  <a:pt x="247810" y="820946"/>
                </a:cubicBezTo>
                <a:cubicBezTo>
                  <a:pt x="252972" y="854507"/>
                  <a:pt x="51643" y="869997"/>
                  <a:pt x="46481" y="898394"/>
                </a:cubicBezTo>
                <a:cubicBezTo>
                  <a:pt x="41319" y="926791"/>
                  <a:pt x="180700" y="968097"/>
                  <a:pt x="216836" y="991331"/>
                </a:cubicBezTo>
                <a:cubicBezTo>
                  <a:pt x="252972" y="1014565"/>
                  <a:pt x="263296" y="1037800"/>
                  <a:pt x="263296" y="103780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1000" y="3022937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Concurrent CPU + NDA </a:t>
            </a:r>
            <a:b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19400" y="3352800"/>
            <a:ext cx="4038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2"/>
                </a:solidFill>
              </a:rPr>
              <a:t>No Coherence Request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324600" y="1600200"/>
            <a:ext cx="1143000" cy="3962400"/>
          </a:xfrm>
          <a:prstGeom prst="rect">
            <a:avLst/>
          </a:prstGeom>
          <a:solidFill>
            <a:srgbClr val="5FB3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400800" y="3048001"/>
            <a:ext cx="990600" cy="1142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705600" y="3200400"/>
            <a:ext cx="381000" cy="914400"/>
          </a:xfrm>
          <a:custGeom>
            <a:avLst/>
            <a:gdLst>
              <a:gd name="connsiteX0" fmla="*/ 46481 w 278783"/>
              <a:gd name="connsiteY0" fmla="*/ 0 h 1037800"/>
              <a:gd name="connsiteX1" fmla="*/ 278783 w 278783"/>
              <a:gd name="connsiteY1" fmla="*/ 108427 h 1037800"/>
              <a:gd name="connsiteX2" fmla="*/ 278783 w 278783"/>
              <a:gd name="connsiteY2" fmla="*/ 108427 h 1037800"/>
              <a:gd name="connsiteX3" fmla="*/ 15507 w 278783"/>
              <a:gd name="connsiteY3" fmla="*/ 185874 h 1037800"/>
              <a:gd name="connsiteX4" fmla="*/ 247810 w 278783"/>
              <a:gd name="connsiteY4" fmla="*/ 325280 h 1037800"/>
              <a:gd name="connsiteX5" fmla="*/ 20 w 278783"/>
              <a:gd name="connsiteY5" fmla="*/ 464686 h 1037800"/>
              <a:gd name="connsiteX6" fmla="*/ 263296 w 278783"/>
              <a:gd name="connsiteY6" fmla="*/ 588603 h 1037800"/>
              <a:gd name="connsiteX7" fmla="*/ 15507 w 278783"/>
              <a:gd name="connsiteY7" fmla="*/ 697030 h 1037800"/>
              <a:gd name="connsiteX8" fmla="*/ 247810 w 278783"/>
              <a:gd name="connsiteY8" fmla="*/ 820946 h 1037800"/>
              <a:gd name="connsiteX9" fmla="*/ 46481 w 278783"/>
              <a:gd name="connsiteY9" fmla="*/ 898394 h 1037800"/>
              <a:gd name="connsiteX10" fmla="*/ 216836 w 278783"/>
              <a:gd name="connsiteY10" fmla="*/ 991331 h 1037800"/>
              <a:gd name="connsiteX11" fmla="*/ 263296 w 278783"/>
              <a:gd name="connsiteY11" fmla="*/ 1037800 h 103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783" h="1037800">
                <a:moveTo>
                  <a:pt x="46481" y="0"/>
                </a:moveTo>
                <a:lnTo>
                  <a:pt x="278783" y="108427"/>
                </a:lnTo>
                <a:lnTo>
                  <a:pt x="278783" y="108427"/>
                </a:lnTo>
                <a:cubicBezTo>
                  <a:pt x="234904" y="121335"/>
                  <a:pt x="20669" y="149732"/>
                  <a:pt x="15507" y="185874"/>
                </a:cubicBezTo>
                <a:cubicBezTo>
                  <a:pt x="10345" y="222016"/>
                  <a:pt x="250391" y="278811"/>
                  <a:pt x="247810" y="325280"/>
                </a:cubicBezTo>
                <a:cubicBezTo>
                  <a:pt x="245229" y="371749"/>
                  <a:pt x="-2561" y="420799"/>
                  <a:pt x="20" y="464686"/>
                </a:cubicBezTo>
                <a:cubicBezTo>
                  <a:pt x="2601" y="508573"/>
                  <a:pt x="260715" y="549879"/>
                  <a:pt x="263296" y="588603"/>
                </a:cubicBezTo>
                <a:cubicBezTo>
                  <a:pt x="265877" y="627327"/>
                  <a:pt x="18088" y="658306"/>
                  <a:pt x="15507" y="697030"/>
                </a:cubicBezTo>
                <a:cubicBezTo>
                  <a:pt x="12926" y="735754"/>
                  <a:pt x="242648" y="787385"/>
                  <a:pt x="247810" y="820946"/>
                </a:cubicBezTo>
                <a:cubicBezTo>
                  <a:pt x="252972" y="854507"/>
                  <a:pt x="51643" y="869997"/>
                  <a:pt x="46481" y="898394"/>
                </a:cubicBezTo>
                <a:cubicBezTo>
                  <a:pt x="41319" y="926791"/>
                  <a:pt x="180700" y="968097"/>
                  <a:pt x="216836" y="991331"/>
                </a:cubicBezTo>
                <a:cubicBezTo>
                  <a:pt x="252972" y="1014565"/>
                  <a:pt x="263296" y="1037800"/>
                  <a:pt x="263296" y="103780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209800" y="4419600"/>
            <a:ext cx="5257800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2800" b="1" dirty="0">
                <a:cs typeface="Gill Sans MT"/>
              </a:rPr>
              <a:t>Coherence Resolution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43200" y="4953000"/>
            <a:ext cx="4122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6600"/>
                </a:solidFill>
              </a:rPr>
              <a:t>Commit</a:t>
            </a:r>
            <a:r>
              <a:rPr lang="en-US" sz="2000" b="1" dirty="0">
                <a:solidFill>
                  <a:srgbClr val="000000"/>
                </a:solidFill>
              </a:rPr>
              <a:t> or </a:t>
            </a:r>
            <a:r>
              <a:rPr lang="en-US" sz="2000" b="1" dirty="0">
                <a:solidFill>
                  <a:schemeClr val="accent2"/>
                </a:solidFill>
              </a:rPr>
              <a:t>Re-execute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10506634" y="7620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10591800" y="1371854"/>
            <a:ext cx="9000566" cy="2438146"/>
            <a:chOff x="1867295" y="5452953"/>
            <a:chExt cx="6816734" cy="668851"/>
          </a:xfrm>
        </p:grpSpPr>
        <p:grpSp>
          <p:nvGrpSpPr>
            <p:cNvPr id="36" name="Group 35"/>
            <p:cNvGrpSpPr/>
            <p:nvPr/>
          </p:nvGrpSpPr>
          <p:grpSpPr>
            <a:xfrm>
              <a:off x="1867295" y="5452953"/>
              <a:ext cx="6816734" cy="668851"/>
              <a:chOff x="-93042" y="818790"/>
              <a:chExt cx="10628979" cy="388079"/>
            </a:xfrm>
          </p:grpSpPr>
          <p:sp>
            <p:nvSpPr>
              <p:cNvPr id="41" name="Rounded Rectangle 40"/>
              <p:cNvSpPr/>
              <p:nvPr/>
            </p:nvSpPr>
            <p:spPr bwMode="auto">
              <a:xfrm>
                <a:off x="109227" y="818790"/>
                <a:ext cx="10426710" cy="388079"/>
              </a:xfrm>
              <a:prstGeom prst="roundRect">
                <a:avLst/>
              </a:prstGeom>
              <a:ln w="76200"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marR="0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7164E"/>
                  </a:buClr>
                  <a:buSzTx/>
                  <a:buFont typeface="Tahoma" pitchFamily="34" charset="0"/>
                  <a:buNone/>
                  <a:tabLst/>
                </a:pPr>
                <a:endParaRPr kumimoji="1" lang="en-US" sz="2400" b="1" i="0" u="none" strike="noStrike" cap="none" normalizeH="0" baseline="0">
                  <a:ln>
                    <a:noFill/>
                  </a:ln>
                  <a:solidFill>
                    <a:srgbClr val="07164E"/>
                  </a:solidFill>
                  <a:effectLst/>
                  <a:latin typeface="Lucida Sans" pitchFamily="34" charset="0"/>
                  <a:ea typeface="굴림" pitchFamily="34" charset="-127"/>
                  <a:cs typeface="Tahoma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-93042" y="854529"/>
                <a:ext cx="9386361" cy="125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2045239" y="5486397"/>
              <a:ext cx="6631999" cy="151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/>
              <a:r>
                <a:rPr lang="en-US" sz="3000" b="1" dirty="0">
                  <a:cs typeface="Gill Sans MT"/>
                </a:rPr>
                <a:t>Fits well within the context of </a:t>
              </a:r>
              <a:r>
                <a:rPr lang="en-US" sz="3000" b="1" dirty="0">
                  <a:solidFill>
                    <a:srgbClr val="0000FF"/>
                  </a:solidFill>
                  <a:cs typeface="Gill Sans MT"/>
                </a:rPr>
                <a:t>NDA coherence</a:t>
              </a:r>
              <a:r>
                <a:rPr lang="en-US" sz="3000" b="1" dirty="0">
                  <a:cs typeface="Gill Sans MT"/>
                </a:rPr>
                <a:t>: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-10134600" y="1883168"/>
            <a:ext cx="9448800" cy="707886"/>
            <a:chOff x="152400" y="3476352"/>
            <a:chExt cx="9448800" cy="707886"/>
          </a:xfrm>
        </p:grpSpPr>
        <p:sp>
          <p:nvSpPr>
            <p:cNvPr id="45" name="TextBox 44"/>
            <p:cNvSpPr txBox="1"/>
            <p:nvPr/>
          </p:nvSpPr>
          <p:spPr>
            <a:xfrm>
              <a:off x="152400" y="3476352"/>
              <a:ext cx="474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/>
                  <a:cs typeface="Gill Sans MT"/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9600" y="3646119"/>
              <a:ext cx="899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1F497D"/>
                  </a:solidFill>
                  <a:cs typeface="Gill Sans MT"/>
                </a:rPr>
                <a:t>Allows us to </a:t>
              </a:r>
              <a:r>
                <a:rPr lang="en-US" sz="2400" b="1" dirty="0">
                  <a:solidFill>
                    <a:srgbClr val="0000FF"/>
                  </a:solidFill>
                  <a:cs typeface="Gill Sans MT"/>
                </a:rPr>
                <a:t>identify</a:t>
              </a:r>
              <a:r>
                <a:rPr lang="en-US" sz="2400" b="1" dirty="0">
                  <a:solidFill>
                    <a:srgbClr val="1F497D"/>
                  </a:solidFill>
                  <a:cs typeface="Gill Sans MT"/>
                </a:rPr>
                <a:t> the </a:t>
              </a:r>
              <a:r>
                <a:rPr lang="en-US" sz="2400" b="1" dirty="0">
                  <a:solidFill>
                    <a:srgbClr val="0000FF"/>
                  </a:solidFill>
                  <a:cs typeface="Gill Sans MT"/>
                </a:rPr>
                <a:t>necessary</a:t>
              </a:r>
              <a:r>
                <a:rPr lang="en-US" sz="2400" b="1" dirty="0">
                  <a:solidFill>
                    <a:srgbClr val="1F497D"/>
                  </a:solidFill>
                  <a:cs typeface="Gill Sans MT"/>
                </a:rPr>
                <a:t> coherence traffic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-10134600" y="2514854"/>
            <a:ext cx="8686800" cy="938308"/>
            <a:chOff x="135589" y="5403438"/>
            <a:chExt cx="8686800" cy="938308"/>
          </a:xfrm>
        </p:grpSpPr>
        <p:sp>
          <p:nvSpPr>
            <p:cNvPr id="49" name="TextBox 48"/>
            <p:cNvSpPr txBox="1"/>
            <p:nvPr/>
          </p:nvSpPr>
          <p:spPr>
            <a:xfrm>
              <a:off x="135589" y="5403438"/>
              <a:ext cx="474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595959"/>
                  </a:solidFill>
                  <a:latin typeface="Gill Sans MT"/>
                  <a:cs typeface="Gill Sans MT"/>
                </a:rPr>
                <a:t>2</a:t>
              </a:r>
              <a:endParaRPr lang="en-US" sz="4800" dirty="0">
                <a:solidFill>
                  <a:srgbClr val="595959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2789" y="5510749"/>
              <a:ext cx="8229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cs typeface="Gill Sans MT"/>
                </a:rPr>
                <a:t>Most of the time optimistic execution works </a:t>
              </a:r>
              <a:r>
                <a:rPr lang="en-US" sz="2400" b="1" dirty="0">
                  <a:solidFill>
                    <a:schemeClr val="tx2"/>
                  </a:solidFill>
                  <a:cs typeface="Gill Sans MT"/>
                  <a:sym typeface="Wingdings"/>
                </a:rPr>
                <a:t> </a:t>
              </a:r>
              <a:r>
                <a:rPr lang="en-US" sz="2400" b="1" dirty="0">
                  <a:solidFill>
                    <a:srgbClr val="006600"/>
                  </a:solidFill>
                  <a:cs typeface="Gill Sans MT"/>
                  <a:sym typeface="Wingdings"/>
                </a:rPr>
                <a:t>low re-execution rate </a:t>
              </a:r>
              <a:endParaRPr lang="en-US" sz="2400" b="1" dirty="0">
                <a:solidFill>
                  <a:srgbClr val="006600"/>
                </a:solidFill>
                <a:latin typeface="Gill Sans MT"/>
                <a:cs typeface="Gill Sans MT"/>
              </a:endParaRPr>
            </a:p>
          </p:txBody>
        </p:sp>
      </p:grpSp>
      <p:pic>
        <p:nvPicPr>
          <p:cNvPr id="59" name="图片 58" descr="微信图片_20190321162043">
            <a:extLst>
              <a:ext uri="{FF2B5EF4-FFF2-40B4-BE49-F238E27FC236}">
                <a16:creationId xmlns:a16="http://schemas.microsoft.com/office/drawing/2014/main" id="{AF4D32B6-2E49-6B47-8678-75CFC4911EF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1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/>
      <p:bldP spid="52" grpId="0"/>
      <p:bldP spid="54" grpId="0" animBg="1"/>
      <p:bldP spid="22" grpId="0"/>
      <p:bldP spid="26" grpId="0" animBg="1"/>
      <p:bldP spid="32" grpId="0"/>
      <p:bldP spid="34" grpId="0"/>
      <p:bldP spid="37" grpId="0" animBg="1"/>
      <p:bldP spid="39" grpId="0"/>
      <p:bldP spid="40" grpId="0" animBg="1"/>
      <p:bldP spid="42" grpId="0"/>
      <p:bldP spid="48" grpId="0"/>
      <p:bldP spid="55" grpId="0" animBg="1"/>
      <p:bldP spid="57" grpId="0" animBg="1"/>
      <p:bldP spid="56" grpId="0" animBg="1"/>
      <p:bldP spid="58" grpId="0" animBg="1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01200" cy="914400"/>
          </a:xfrm>
        </p:spPr>
        <p:txBody>
          <a:bodyPr/>
          <a:lstStyle/>
          <a:p>
            <a:r>
              <a:rPr lang="en-US" dirty="0">
                <a:latin typeface="Gill Sans MT"/>
                <a:cs typeface="Gill Sans MT"/>
              </a:rPr>
              <a:t>High-Level Overview of </a:t>
            </a:r>
            <a:r>
              <a:rPr lang="en-US" dirty="0" err="1">
                <a:latin typeface="Gill Sans MT"/>
                <a:cs typeface="Gill Sans MT"/>
              </a:rPr>
              <a:t>CoNDA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>
                <a:latin typeface="Gill Sans MT"/>
                <a:cs typeface="Gill Sans MT"/>
              </a:rPr>
              <a:t>19</a:t>
            </a:fld>
            <a:endParaRPr lang="en-US">
              <a:latin typeface="Gill Sans MT"/>
              <a:cs typeface="Gill Sans M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1430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endParaRPr lang="en-US" sz="2800" b="1" dirty="0">
              <a:latin typeface="Gill Sans MT"/>
              <a:cs typeface="Gill Sans MT"/>
            </a:endParaRPr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228600" y="2938670"/>
            <a:ext cx="0" cy="3435294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-63867" y="2438400"/>
            <a:ext cx="825867" cy="347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81000" y="2872409"/>
            <a:ext cx="8763000" cy="826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algn="ctr"/>
            <a:br>
              <a:rPr lang="en-US" sz="2800" b="1" dirty="0">
                <a:cs typeface="Gill Sans MT"/>
              </a:rPr>
            </a:br>
            <a:endParaRPr lang="en-US" sz="2800" b="1" dirty="0">
              <a:cs typeface="Gill Sans M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3333" y="4033299"/>
            <a:ext cx="8763000" cy="985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algn="ctr"/>
            <a:br>
              <a:rPr lang="en-US" sz="2800" b="1" dirty="0">
                <a:cs typeface="Gill Sans MT"/>
              </a:rPr>
            </a:br>
            <a:endParaRPr lang="en-US" sz="2800" b="1" dirty="0">
              <a:cs typeface="Gill Sans M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1400" y="4045803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Optimistic Execution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62200" y="2209800"/>
            <a:ext cx="800244" cy="454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98183" y="2209800"/>
            <a:ext cx="1043876" cy="454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000" y="3977050"/>
            <a:ext cx="1676400" cy="88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Concurrent CPU + NDA </a:t>
            </a:r>
            <a:b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72200" y="2739887"/>
            <a:ext cx="1371600" cy="4041913"/>
          </a:xfrm>
          <a:prstGeom prst="rect">
            <a:avLst/>
          </a:prstGeom>
          <a:solidFill>
            <a:srgbClr val="5FB3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57400" y="2739887"/>
            <a:ext cx="1371600" cy="4041913"/>
          </a:xfrm>
          <a:prstGeom prst="rect">
            <a:avLst/>
          </a:prstGeom>
          <a:solidFill>
            <a:srgbClr val="5FB3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2514600" y="3889513"/>
            <a:ext cx="457200" cy="795130"/>
          </a:xfrm>
          <a:custGeom>
            <a:avLst/>
            <a:gdLst>
              <a:gd name="connsiteX0" fmla="*/ 46481 w 278783"/>
              <a:gd name="connsiteY0" fmla="*/ 0 h 1037800"/>
              <a:gd name="connsiteX1" fmla="*/ 278783 w 278783"/>
              <a:gd name="connsiteY1" fmla="*/ 108427 h 1037800"/>
              <a:gd name="connsiteX2" fmla="*/ 278783 w 278783"/>
              <a:gd name="connsiteY2" fmla="*/ 108427 h 1037800"/>
              <a:gd name="connsiteX3" fmla="*/ 15507 w 278783"/>
              <a:gd name="connsiteY3" fmla="*/ 185874 h 1037800"/>
              <a:gd name="connsiteX4" fmla="*/ 247810 w 278783"/>
              <a:gd name="connsiteY4" fmla="*/ 325280 h 1037800"/>
              <a:gd name="connsiteX5" fmla="*/ 20 w 278783"/>
              <a:gd name="connsiteY5" fmla="*/ 464686 h 1037800"/>
              <a:gd name="connsiteX6" fmla="*/ 263296 w 278783"/>
              <a:gd name="connsiteY6" fmla="*/ 588603 h 1037800"/>
              <a:gd name="connsiteX7" fmla="*/ 15507 w 278783"/>
              <a:gd name="connsiteY7" fmla="*/ 697030 h 1037800"/>
              <a:gd name="connsiteX8" fmla="*/ 247810 w 278783"/>
              <a:gd name="connsiteY8" fmla="*/ 820946 h 1037800"/>
              <a:gd name="connsiteX9" fmla="*/ 46481 w 278783"/>
              <a:gd name="connsiteY9" fmla="*/ 898394 h 1037800"/>
              <a:gd name="connsiteX10" fmla="*/ 216836 w 278783"/>
              <a:gd name="connsiteY10" fmla="*/ 991331 h 1037800"/>
              <a:gd name="connsiteX11" fmla="*/ 263296 w 278783"/>
              <a:gd name="connsiteY11" fmla="*/ 1037800 h 103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783" h="1037800">
                <a:moveTo>
                  <a:pt x="46481" y="0"/>
                </a:moveTo>
                <a:lnTo>
                  <a:pt x="278783" y="108427"/>
                </a:lnTo>
                <a:lnTo>
                  <a:pt x="278783" y="108427"/>
                </a:lnTo>
                <a:cubicBezTo>
                  <a:pt x="234904" y="121335"/>
                  <a:pt x="20669" y="149732"/>
                  <a:pt x="15507" y="185874"/>
                </a:cubicBezTo>
                <a:cubicBezTo>
                  <a:pt x="10345" y="222016"/>
                  <a:pt x="250391" y="278811"/>
                  <a:pt x="247810" y="325280"/>
                </a:cubicBezTo>
                <a:cubicBezTo>
                  <a:pt x="245229" y="371749"/>
                  <a:pt x="-2561" y="420799"/>
                  <a:pt x="20" y="464686"/>
                </a:cubicBezTo>
                <a:cubicBezTo>
                  <a:pt x="2601" y="508573"/>
                  <a:pt x="260715" y="549879"/>
                  <a:pt x="263296" y="588603"/>
                </a:cubicBezTo>
                <a:cubicBezTo>
                  <a:pt x="265877" y="627327"/>
                  <a:pt x="18088" y="658306"/>
                  <a:pt x="15507" y="697030"/>
                </a:cubicBezTo>
                <a:cubicBezTo>
                  <a:pt x="12926" y="735754"/>
                  <a:pt x="242648" y="787385"/>
                  <a:pt x="247810" y="820946"/>
                </a:cubicBezTo>
                <a:cubicBezTo>
                  <a:pt x="252972" y="854507"/>
                  <a:pt x="51643" y="869997"/>
                  <a:pt x="46481" y="898394"/>
                </a:cubicBezTo>
                <a:cubicBezTo>
                  <a:pt x="41319" y="926791"/>
                  <a:pt x="180700" y="968097"/>
                  <a:pt x="216836" y="991331"/>
                </a:cubicBezTo>
                <a:cubicBezTo>
                  <a:pt x="252972" y="1014565"/>
                  <a:pt x="263296" y="1037800"/>
                  <a:pt x="263296" y="103780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2514600" y="2895600"/>
            <a:ext cx="457200" cy="795130"/>
          </a:xfrm>
          <a:custGeom>
            <a:avLst/>
            <a:gdLst>
              <a:gd name="connsiteX0" fmla="*/ 46481 w 278783"/>
              <a:gd name="connsiteY0" fmla="*/ 0 h 1037800"/>
              <a:gd name="connsiteX1" fmla="*/ 278783 w 278783"/>
              <a:gd name="connsiteY1" fmla="*/ 108427 h 1037800"/>
              <a:gd name="connsiteX2" fmla="*/ 278783 w 278783"/>
              <a:gd name="connsiteY2" fmla="*/ 108427 h 1037800"/>
              <a:gd name="connsiteX3" fmla="*/ 15507 w 278783"/>
              <a:gd name="connsiteY3" fmla="*/ 185874 h 1037800"/>
              <a:gd name="connsiteX4" fmla="*/ 247810 w 278783"/>
              <a:gd name="connsiteY4" fmla="*/ 325280 h 1037800"/>
              <a:gd name="connsiteX5" fmla="*/ 20 w 278783"/>
              <a:gd name="connsiteY5" fmla="*/ 464686 h 1037800"/>
              <a:gd name="connsiteX6" fmla="*/ 263296 w 278783"/>
              <a:gd name="connsiteY6" fmla="*/ 588603 h 1037800"/>
              <a:gd name="connsiteX7" fmla="*/ 15507 w 278783"/>
              <a:gd name="connsiteY7" fmla="*/ 697030 h 1037800"/>
              <a:gd name="connsiteX8" fmla="*/ 247810 w 278783"/>
              <a:gd name="connsiteY8" fmla="*/ 820946 h 1037800"/>
              <a:gd name="connsiteX9" fmla="*/ 46481 w 278783"/>
              <a:gd name="connsiteY9" fmla="*/ 898394 h 1037800"/>
              <a:gd name="connsiteX10" fmla="*/ 216836 w 278783"/>
              <a:gd name="connsiteY10" fmla="*/ 991331 h 1037800"/>
              <a:gd name="connsiteX11" fmla="*/ 263296 w 278783"/>
              <a:gd name="connsiteY11" fmla="*/ 1037800 h 103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783" h="1037800">
                <a:moveTo>
                  <a:pt x="46481" y="0"/>
                </a:moveTo>
                <a:lnTo>
                  <a:pt x="278783" y="108427"/>
                </a:lnTo>
                <a:lnTo>
                  <a:pt x="278783" y="108427"/>
                </a:lnTo>
                <a:cubicBezTo>
                  <a:pt x="234904" y="121335"/>
                  <a:pt x="20669" y="149732"/>
                  <a:pt x="15507" y="185874"/>
                </a:cubicBezTo>
                <a:cubicBezTo>
                  <a:pt x="10345" y="222016"/>
                  <a:pt x="250391" y="278811"/>
                  <a:pt x="247810" y="325280"/>
                </a:cubicBezTo>
                <a:cubicBezTo>
                  <a:pt x="245229" y="371749"/>
                  <a:pt x="-2561" y="420799"/>
                  <a:pt x="20" y="464686"/>
                </a:cubicBezTo>
                <a:cubicBezTo>
                  <a:pt x="2601" y="508573"/>
                  <a:pt x="260715" y="549879"/>
                  <a:pt x="263296" y="588603"/>
                </a:cubicBezTo>
                <a:cubicBezTo>
                  <a:pt x="265877" y="627327"/>
                  <a:pt x="18088" y="658306"/>
                  <a:pt x="15507" y="697030"/>
                </a:cubicBezTo>
                <a:cubicBezTo>
                  <a:pt x="12926" y="735754"/>
                  <a:pt x="242648" y="787385"/>
                  <a:pt x="247810" y="820946"/>
                </a:cubicBezTo>
                <a:cubicBezTo>
                  <a:pt x="252972" y="854507"/>
                  <a:pt x="51643" y="869997"/>
                  <a:pt x="46481" y="898394"/>
                </a:cubicBezTo>
                <a:cubicBezTo>
                  <a:pt x="41319" y="926791"/>
                  <a:pt x="180700" y="968097"/>
                  <a:pt x="216836" y="991331"/>
                </a:cubicBezTo>
                <a:cubicBezTo>
                  <a:pt x="252972" y="1014565"/>
                  <a:pt x="263296" y="1037800"/>
                  <a:pt x="263296" y="103780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276600" y="3733800"/>
            <a:ext cx="2743200" cy="397565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47" name="TextBox 46"/>
          <p:cNvSpPr txBox="1"/>
          <p:nvPr/>
        </p:nvSpPr>
        <p:spPr>
          <a:xfrm rot="481336">
            <a:off x="2732894" y="3446931"/>
            <a:ext cx="4038600" cy="37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Offload NDA kernel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342888" y="3998844"/>
            <a:ext cx="1124712" cy="6626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6794133" y="4065104"/>
            <a:ext cx="286512" cy="583096"/>
          </a:xfrm>
          <a:custGeom>
            <a:avLst/>
            <a:gdLst>
              <a:gd name="connsiteX0" fmla="*/ 46481 w 278783"/>
              <a:gd name="connsiteY0" fmla="*/ 0 h 1037800"/>
              <a:gd name="connsiteX1" fmla="*/ 278783 w 278783"/>
              <a:gd name="connsiteY1" fmla="*/ 108427 h 1037800"/>
              <a:gd name="connsiteX2" fmla="*/ 278783 w 278783"/>
              <a:gd name="connsiteY2" fmla="*/ 108427 h 1037800"/>
              <a:gd name="connsiteX3" fmla="*/ 15507 w 278783"/>
              <a:gd name="connsiteY3" fmla="*/ 185874 h 1037800"/>
              <a:gd name="connsiteX4" fmla="*/ 247810 w 278783"/>
              <a:gd name="connsiteY4" fmla="*/ 325280 h 1037800"/>
              <a:gd name="connsiteX5" fmla="*/ 20 w 278783"/>
              <a:gd name="connsiteY5" fmla="*/ 464686 h 1037800"/>
              <a:gd name="connsiteX6" fmla="*/ 263296 w 278783"/>
              <a:gd name="connsiteY6" fmla="*/ 588603 h 1037800"/>
              <a:gd name="connsiteX7" fmla="*/ 15507 w 278783"/>
              <a:gd name="connsiteY7" fmla="*/ 697030 h 1037800"/>
              <a:gd name="connsiteX8" fmla="*/ 247810 w 278783"/>
              <a:gd name="connsiteY8" fmla="*/ 820946 h 1037800"/>
              <a:gd name="connsiteX9" fmla="*/ 46481 w 278783"/>
              <a:gd name="connsiteY9" fmla="*/ 898394 h 1037800"/>
              <a:gd name="connsiteX10" fmla="*/ 216836 w 278783"/>
              <a:gd name="connsiteY10" fmla="*/ 991331 h 1037800"/>
              <a:gd name="connsiteX11" fmla="*/ 263296 w 278783"/>
              <a:gd name="connsiteY11" fmla="*/ 1037800 h 103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783" h="1037800">
                <a:moveTo>
                  <a:pt x="46481" y="0"/>
                </a:moveTo>
                <a:lnTo>
                  <a:pt x="278783" y="108427"/>
                </a:lnTo>
                <a:lnTo>
                  <a:pt x="278783" y="108427"/>
                </a:lnTo>
                <a:cubicBezTo>
                  <a:pt x="234904" y="121335"/>
                  <a:pt x="20669" y="149732"/>
                  <a:pt x="15507" y="185874"/>
                </a:cubicBezTo>
                <a:cubicBezTo>
                  <a:pt x="10345" y="222016"/>
                  <a:pt x="250391" y="278811"/>
                  <a:pt x="247810" y="325280"/>
                </a:cubicBezTo>
                <a:cubicBezTo>
                  <a:pt x="245229" y="371749"/>
                  <a:pt x="-2561" y="420799"/>
                  <a:pt x="20" y="464686"/>
                </a:cubicBezTo>
                <a:cubicBezTo>
                  <a:pt x="2601" y="508573"/>
                  <a:pt x="260715" y="549879"/>
                  <a:pt x="263296" y="588603"/>
                </a:cubicBezTo>
                <a:cubicBezTo>
                  <a:pt x="265877" y="627327"/>
                  <a:pt x="18088" y="658306"/>
                  <a:pt x="15507" y="697030"/>
                </a:cubicBezTo>
                <a:cubicBezTo>
                  <a:pt x="12926" y="735754"/>
                  <a:pt x="242648" y="787385"/>
                  <a:pt x="247810" y="820946"/>
                </a:cubicBezTo>
                <a:cubicBezTo>
                  <a:pt x="252972" y="854507"/>
                  <a:pt x="51643" y="869997"/>
                  <a:pt x="46481" y="898394"/>
                </a:cubicBezTo>
                <a:cubicBezTo>
                  <a:pt x="41319" y="926791"/>
                  <a:pt x="180700" y="968097"/>
                  <a:pt x="216836" y="991331"/>
                </a:cubicBezTo>
                <a:cubicBezTo>
                  <a:pt x="252972" y="1014565"/>
                  <a:pt x="263296" y="1037800"/>
                  <a:pt x="263296" y="103780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190488" y="4730363"/>
            <a:ext cx="1353312" cy="278296"/>
          </a:xfrm>
          <a:prstGeom prst="roundRect">
            <a:avLst/>
          </a:prstGeom>
          <a:solidFill>
            <a:srgbClr val="FB765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075688" y="4750904"/>
            <a:ext cx="1353312" cy="278296"/>
          </a:xfrm>
          <a:prstGeom prst="roundRect">
            <a:avLst/>
          </a:prstGeom>
          <a:solidFill>
            <a:srgbClr val="FB765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3429000" y="4877849"/>
            <a:ext cx="2729426" cy="303751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70" name="TextBox 69"/>
          <p:cNvSpPr txBox="1"/>
          <p:nvPr/>
        </p:nvSpPr>
        <p:spPr>
          <a:xfrm rot="21261885">
            <a:off x="3669474" y="4990393"/>
            <a:ext cx="2334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Send signatures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057400" y="5455920"/>
            <a:ext cx="5486400" cy="64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2800" b="1" dirty="0">
                <a:cs typeface="Gill Sans MT"/>
              </a:rPr>
              <a:t>Coherence Resolution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429000" y="6096000"/>
            <a:ext cx="2743200" cy="397565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 rot="481336">
            <a:off x="2749585" y="6223576"/>
            <a:ext cx="4038600" cy="37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Commit or Re-execute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8600" y="2932199"/>
            <a:ext cx="1981200" cy="66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CPU Thread Execution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0" y="1179493"/>
            <a:ext cx="9144000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2600" b="1" dirty="0">
                <a:cs typeface="Gill Sans MT"/>
              </a:rPr>
              <a:t>We propose </a:t>
            </a:r>
            <a:r>
              <a:rPr lang="en-US" sz="2600" b="1" dirty="0" err="1">
                <a:solidFill>
                  <a:srgbClr val="0000FF"/>
                </a:solidFill>
                <a:cs typeface="Gill Sans MT"/>
              </a:rPr>
              <a:t>CoNDA</a:t>
            </a:r>
            <a:r>
              <a:rPr lang="en-US" sz="2600" b="1" dirty="0">
                <a:solidFill>
                  <a:srgbClr val="0000FF"/>
                </a:solidFill>
                <a:cs typeface="Gill Sans MT"/>
              </a:rPr>
              <a:t>,</a:t>
            </a:r>
            <a:r>
              <a:rPr lang="en-US" sz="2600" b="1" dirty="0">
                <a:cs typeface="Gill Sans MT"/>
              </a:rPr>
              <a:t> a mechanism that uses </a:t>
            </a:r>
            <a:r>
              <a:rPr lang="en-US" sz="2600" b="1" dirty="0">
                <a:solidFill>
                  <a:srgbClr val="0000FF"/>
                </a:solidFill>
                <a:cs typeface="Gill Sans MT"/>
              </a:rPr>
              <a:t>optimistic NDA execution</a:t>
            </a:r>
            <a:r>
              <a:rPr lang="en-US" sz="2600" b="1" dirty="0">
                <a:cs typeface="Gill Sans MT"/>
              </a:rPr>
              <a:t> to avoid </a:t>
            </a:r>
            <a:r>
              <a:rPr lang="en-US" sz="2600" b="1" dirty="0">
                <a:solidFill>
                  <a:schemeClr val="accent2"/>
                </a:solidFill>
                <a:cs typeface="Gill Sans MT"/>
              </a:rPr>
              <a:t>unnecessary coherence traffic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2800" y="4061936"/>
            <a:ext cx="281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2"/>
                </a:solidFill>
              </a:rPr>
              <a:t>No </a:t>
            </a:r>
            <a:br>
              <a:rPr lang="en-US" sz="2100" b="1" dirty="0">
                <a:solidFill>
                  <a:schemeClr val="accent2"/>
                </a:solidFill>
              </a:rPr>
            </a:br>
            <a:r>
              <a:rPr lang="en-US" sz="2100" b="1" dirty="0">
                <a:solidFill>
                  <a:schemeClr val="accent2"/>
                </a:solidFill>
              </a:rPr>
              <a:t>Coherence Request</a:t>
            </a:r>
          </a:p>
        </p:txBody>
      </p:sp>
      <p:pic>
        <p:nvPicPr>
          <p:cNvPr id="35" name="图片 34" descr="微信图片_20190321162043">
            <a:extLst>
              <a:ext uri="{FF2B5EF4-FFF2-40B4-BE49-F238E27FC236}">
                <a16:creationId xmlns:a16="http://schemas.microsoft.com/office/drawing/2014/main" id="{D79ECEF4-A411-1A4E-871C-0764148BDBA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  <p:bldP spid="54" grpId="0" animBg="1"/>
      <p:bldP spid="22" grpId="0"/>
      <p:bldP spid="32" grpId="0"/>
      <p:bldP spid="34" grpId="0"/>
      <p:bldP spid="42" grpId="0"/>
      <p:bldP spid="55" grpId="0" animBg="1"/>
      <p:bldP spid="43" grpId="0" animBg="1"/>
      <p:bldP spid="44" grpId="0" animBg="1"/>
      <p:bldP spid="45" grpId="0" animBg="1"/>
      <p:bldP spid="47" grpId="0"/>
      <p:bldP spid="49" grpId="0" animBg="1"/>
      <p:bldP spid="50" grpId="0" animBg="1"/>
      <p:bldP spid="66" grpId="0" animBg="1"/>
      <p:bldP spid="67" grpId="0" animBg="1"/>
      <p:bldP spid="70" grpId="0"/>
      <p:bldP spid="71" grpId="0" animBg="1"/>
      <p:bldP spid="73" grpId="0"/>
      <p:bldP spid="40" grpId="0"/>
      <p:bldP spid="48" grpId="0" animBg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864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</a:rPr>
              <a:t>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cs typeface="Adobe Garamond Pro"/>
              </a:rPr>
              <a:t>CoNDA</a:t>
            </a:r>
            <a:endParaRPr lang="en-US" dirty="0">
              <a:solidFill>
                <a:schemeClr val="bg1">
                  <a:lumMod val="65000"/>
                </a:schemeClr>
              </a:solidFill>
              <a:cs typeface="Adobe Garamond Pro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Architecture Support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Evaluation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Conclusion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  <a:cs typeface="Adobe Garamond Pro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  <a:cs typeface="Adobe Garamond Pro"/>
            </a:endParaRPr>
          </a:p>
          <a:p>
            <a:pPr lvl="1"/>
            <a:endParaRPr lang="en-US" sz="2000" dirty="0">
              <a:cs typeface="Adobe Garamond Pro"/>
            </a:endParaRPr>
          </a:p>
          <a:p>
            <a:pPr lvl="1"/>
            <a:endParaRPr lang="en-US" sz="2400" dirty="0">
              <a:cs typeface="Adobe Garamond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2</a:t>
            </a:fld>
            <a:endParaRPr lang="en-US"/>
          </a:p>
        </p:txBody>
      </p:sp>
      <p:pic>
        <p:nvPicPr>
          <p:cNvPr id="7" name="图片 6" descr="微信图片_20190321162043">
            <a:extLst>
              <a:ext uri="{FF2B5EF4-FFF2-40B4-BE49-F238E27FC236}">
                <a16:creationId xmlns:a16="http://schemas.microsoft.com/office/drawing/2014/main" id="{4E2D2661-2020-7E4C-9131-94DE87D40B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29" y="6285625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5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715000"/>
          </a:xfrm>
        </p:spPr>
        <p:txBody>
          <a:bodyPr>
            <a:normAutofit/>
          </a:bodyPr>
          <a:lstStyle/>
          <a:p>
            <a:pPr algn="ctr"/>
            <a:endParaRPr lang="en-US" sz="2800" dirty="0">
              <a:solidFill>
                <a:schemeClr val="tx2"/>
              </a:solidFill>
            </a:endParaRPr>
          </a:p>
          <a:p>
            <a:pPr algn="ctr"/>
            <a:endParaRPr lang="en-US" sz="2800" dirty="0">
              <a:solidFill>
                <a:schemeClr val="tx2"/>
              </a:solidFill>
            </a:endParaRPr>
          </a:p>
          <a:p>
            <a:pPr algn="ctr"/>
            <a:endParaRPr lang="en-US" sz="28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chemeClr val="tx2"/>
                </a:solidFill>
              </a:rPr>
              <a:t>How do we identify</a:t>
            </a: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 coherence violations?</a:t>
            </a:r>
          </a:p>
          <a:p>
            <a:pPr lvl="1"/>
            <a:endParaRPr lang="en-US" sz="2000" dirty="0"/>
          </a:p>
        </p:txBody>
      </p:sp>
      <p:pic>
        <p:nvPicPr>
          <p:cNvPr id="7" name="图片 6" descr="微信图片_20190321162043">
            <a:extLst>
              <a:ext uri="{FF2B5EF4-FFF2-40B4-BE49-F238E27FC236}">
                <a16:creationId xmlns:a16="http://schemas.microsoft.com/office/drawing/2014/main" id="{8BD7ADE4-0337-554D-870F-23CAFDF58D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7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7543801" y="5702155"/>
            <a:ext cx="1452563" cy="34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ASIC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9601200" cy="914400"/>
          </a:xfrm>
        </p:spPr>
        <p:txBody>
          <a:bodyPr/>
          <a:lstStyle/>
          <a:p>
            <a:r>
              <a:rPr lang="en-US" sz="4000" dirty="0">
                <a:latin typeface="Gill Sans MT"/>
                <a:cs typeface="Gill Sans MT"/>
              </a:rPr>
              <a:t>Necessary Coherence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Coherence requests are only </a:t>
            </a:r>
            <a:r>
              <a:rPr lang="en-US" sz="2800" dirty="0">
                <a:solidFill>
                  <a:srgbClr val="800000"/>
                </a:solidFill>
              </a:rPr>
              <a:t>necessary</a:t>
            </a:r>
            <a:r>
              <a:rPr lang="en-US" sz="2800" dirty="0">
                <a:solidFill>
                  <a:schemeClr val="tx2"/>
                </a:solidFill>
              </a:rPr>
              <a:t> if:</a:t>
            </a:r>
          </a:p>
          <a:p>
            <a:pPr lvl="1"/>
            <a:r>
              <a:rPr lang="en-US" sz="2400" dirty="0"/>
              <a:t>Both NDA and CPU access a cache line</a:t>
            </a:r>
          </a:p>
          <a:p>
            <a:pPr lvl="1"/>
            <a:r>
              <a:rPr lang="en-US" sz="2400" dirty="0"/>
              <a:t>At least one of them </a:t>
            </a:r>
            <a:r>
              <a:rPr lang="en-US" sz="2400" dirty="0">
                <a:solidFill>
                  <a:srgbClr val="0000FF"/>
                </a:solidFill>
              </a:rPr>
              <a:t>updates</a:t>
            </a:r>
            <a:r>
              <a:rPr lang="en-US" sz="2400" dirty="0"/>
              <a:t> it</a:t>
            </a:r>
          </a:p>
          <a:p>
            <a:pPr lvl="1"/>
            <a:endParaRPr lang="en-US" sz="22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sz="2200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/>
            <a:endParaRPr lang="en-US" sz="2200" u="sng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chemeClr val="tx2"/>
              </a:solidFill>
            </a:endParaRPr>
          </a:p>
          <a:p>
            <a:endParaRPr lang="en-US" sz="2600" dirty="0">
              <a:solidFill>
                <a:schemeClr val="tx2"/>
              </a:solidFill>
            </a:endParaRPr>
          </a:p>
          <a:p>
            <a:pPr lvl="1"/>
            <a:endParaRPr lang="en-US" sz="1600" dirty="0"/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>
                <a:latin typeface="Gill Sans MT"/>
                <a:cs typeface="Gill Sans MT"/>
              </a:rPr>
              <a:t>21</a:t>
            </a:fld>
            <a:endParaRPr lang="en-US">
              <a:latin typeface="Gill Sans MT"/>
              <a:cs typeface="Gill Sans M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1430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endParaRPr lang="en-US" sz="2800" b="1" dirty="0">
              <a:latin typeface="Gill Sans MT"/>
              <a:cs typeface="Gill Sans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2743200"/>
            <a:ext cx="9753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2800" b="1" dirty="0">
                <a:cs typeface="Gill Sans MT"/>
              </a:rPr>
              <a:t>We discuss three possible interleaving of accesses </a:t>
            </a:r>
            <a:br>
              <a:rPr lang="en-US" sz="2800" b="1" dirty="0">
                <a:cs typeface="Gill Sans MT"/>
              </a:rPr>
            </a:br>
            <a:r>
              <a:rPr lang="en-US" sz="2800" b="1" dirty="0">
                <a:cs typeface="Gill Sans MT"/>
              </a:rPr>
              <a:t>to the same cache line: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40389" y="3657600"/>
            <a:ext cx="8551213" cy="646331"/>
            <a:chOff x="440389" y="3461028"/>
            <a:chExt cx="855121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440389" y="3461028"/>
              <a:ext cx="4740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 MT"/>
                  <a:cs typeface="Gill Sans MT"/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0600" y="3581400"/>
              <a:ext cx="8001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1F497D"/>
                  </a:solidFill>
                  <a:cs typeface="Gill Sans MT"/>
                </a:rPr>
                <a:t>NDA Read and CPU Write (</a:t>
              </a:r>
              <a:r>
                <a:rPr lang="en-US" sz="2400" b="1" dirty="0">
                  <a:solidFill>
                    <a:schemeClr val="accent2"/>
                  </a:solidFill>
                  <a:cs typeface="Gill Sans MT"/>
                </a:rPr>
                <a:t>coherence violation</a:t>
              </a:r>
              <a:r>
                <a:rPr lang="en-US" sz="2400" b="1" dirty="0">
                  <a:solidFill>
                    <a:srgbClr val="1F497D"/>
                  </a:solidFill>
                  <a:cs typeface="Gill Sans MT"/>
                </a:rPr>
                <a:t>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4292024"/>
            <a:ext cx="8763000" cy="954108"/>
            <a:chOff x="440389" y="5478959"/>
            <a:chExt cx="8763000" cy="954108"/>
          </a:xfrm>
        </p:grpSpPr>
        <p:sp>
          <p:nvSpPr>
            <p:cNvPr id="15" name="TextBox 14"/>
            <p:cNvSpPr txBox="1"/>
            <p:nvPr/>
          </p:nvSpPr>
          <p:spPr>
            <a:xfrm>
              <a:off x="440389" y="5478959"/>
              <a:ext cx="47401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595959"/>
                  </a:solidFill>
                  <a:latin typeface="Gill Sans MT"/>
                  <a:cs typeface="Gill Sans MT"/>
                </a:rPr>
                <a:t>2</a:t>
              </a:r>
              <a:endParaRPr lang="en-US" sz="4000" dirty="0">
                <a:solidFill>
                  <a:srgbClr val="595959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3789" y="5602070"/>
              <a:ext cx="8229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Gill Sans MT"/>
                  <a:cs typeface="Gill Sans MT"/>
                </a:rPr>
                <a:t>NDA Write and CPU Read </a:t>
              </a:r>
              <a:r>
                <a:rPr lang="en-US" sz="2400" b="1" dirty="0">
                  <a:solidFill>
                    <a:srgbClr val="1F497D"/>
                  </a:solidFill>
                  <a:cs typeface="Gill Sans MT"/>
                </a:rPr>
                <a:t>(</a:t>
              </a:r>
              <a:r>
                <a:rPr lang="en-US" sz="2400" b="1" dirty="0">
                  <a:solidFill>
                    <a:srgbClr val="008000"/>
                  </a:solidFill>
                  <a:cs typeface="Gill Sans MT"/>
                </a:rPr>
                <a:t>no violation</a:t>
              </a:r>
              <a:r>
                <a:rPr lang="en-US" sz="2400" b="1" dirty="0">
                  <a:solidFill>
                    <a:srgbClr val="1F497D"/>
                  </a:solidFill>
                  <a:cs typeface="Gill Sans MT"/>
                </a:rPr>
                <a:t>)</a:t>
              </a:r>
            </a:p>
            <a:p>
              <a:r>
                <a:rPr lang="en-US" sz="2400" b="1" dirty="0">
                  <a:solidFill>
                    <a:schemeClr val="tx2"/>
                  </a:solidFill>
                  <a:latin typeface="Gill Sans MT"/>
                  <a:cs typeface="Gill Sans MT"/>
                </a:rPr>
                <a:t>  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7200" y="4901624"/>
            <a:ext cx="8763000" cy="584776"/>
            <a:chOff x="440389" y="5478959"/>
            <a:chExt cx="8763000" cy="584776"/>
          </a:xfrm>
        </p:grpSpPr>
        <p:sp>
          <p:nvSpPr>
            <p:cNvPr id="23" name="TextBox 22"/>
            <p:cNvSpPr txBox="1"/>
            <p:nvPr/>
          </p:nvSpPr>
          <p:spPr>
            <a:xfrm>
              <a:off x="440389" y="5478959"/>
              <a:ext cx="47401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595959"/>
                  </a:solidFill>
                  <a:latin typeface="Gill Sans MT"/>
                  <a:cs typeface="Gill Sans MT"/>
                </a:rPr>
                <a:t>3</a:t>
              </a:r>
              <a:endParaRPr lang="en-US" sz="4000" dirty="0">
                <a:solidFill>
                  <a:srgbClr val="595959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3789" y="5602070"/>
              <a:ext cx="822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Gill Sans MT"/>
                  <a:cs typeface="Gill Sans MT"/>
                </a:rPr>
                <a:t>NDA Write and CPU Write </a:t>
              </a:r>
              <a:r>
                <a:rPr lang="en-US" sz="2400" b="1" dirty="0">
                  <a:solidFill>
                    <a:srgbClr val="1F497D"/>
                  </a:solidFill>
                  <a:cs typeface="Gill Sans MT"/>
                </a:rPr>
                <a:t>(</a:t>
              </a:r>
              <a:r>
                <a:rPr lang="en-US" sz="2400" b="1" dirty="0">
                  <a:solidFill>
                    <a:srgbClr val="008000"/>
                  </a:solidFill>
                  <a:cs typeface="Gill Sans MT"/>
                </a:rPr>
                <a:t>no violation</a:t>
              </a:r>
              <a:r>
                <a:rPr lang="en-US" sz="2400" b="1" dirty="0">
                  <a:solidFill>
                    <a:srgbClr val="1F497D"/>
                  </a:solidFill>
                  <a:cs typeface="Gill Sans MT"/>
                </a:rPr>
                <a:t>)</a:t>
              </a:r>
              <a:r>
                <a:rPr lang="en-US" sz="2400" b="1" dirty="0">
                  <a:solidFill>
                    <a:schemeClr val="tx2"/>
                  </a:solidFill>
                  <a:latin typeface="Gill Sans MT"/>
                  <a:cs typeface="Gill Sans MT"/>
                </a:rPr>
                <a:t> </a:t>
              </a:r>
            </a:p>
          </p:txBody>
        </p:sp>
      </p:grpSp>
      <p:pic>
        <p:nvPicPr>
          <p:cNvPr id="19" name="图片 18" descr="微信图片_20190321162043">
            <a:extLst>
              <a:ext uri="{FF2B5EF4-FFF2-40B4-BE49-F238E27FC236}">
                <a16:creationId xmlns:a16="http://schemas.microsoft.com/office/drawing/2014/main" id="{F8859360-D4B1-CA49-A9F4-6D897283E5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5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01200" cy="914400"/>
          </a:xfrm>
        </p:spPr>
        <p:txBody>
          <a:bodyPr/>
          <a:lstStyle/>
          <a:p>
            <a:r>
              <a:rPr lang="en-US" dirty="0">
                <a:latin typeface="Gill Sans MT"/>
                <a:cs typeface="Gill Sans MT"/>
              </a:rPr>
              <a:t>Identifying Coherence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066800"/>
            <a:ext cx="8839200" cy="5638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>
                <a:latin typeface="Gill Sans MT"/>
                <a:cs typeface="Gill Sans MT"/>
              </a:rPr>
              <a:t>22</a:t>
            </a:fld>
            <a:endParaRPr lang="en-US">
              <a:latin typeface="Gill Sans MT"/>
              <a:cs typeface="Gill Sans MT"/>
            </a:endParaRPr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6580445"/>
            <a:ext cx="959296" cy="27756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11430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endParaRPr lang="en-US" sz="2800" b="1" dirty="0">
              <a:latin typeface="Gill Sans MT"/>
              <a:cs typeface="Gill Sans MT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902067" y="1676400"/>
            <a:ext cx="0" cy="472440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9600" y="121920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Time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359267" y="990600"/>
            <a:ext cx="3760659" cy="5638800"/>
            <a:chOff x="457200" y="990600"/>
            <a:chExt cx="3760659" cy="5638800"/>
          </a:xfrm>
        </p:grpSpPr>
        <p:sp>
          <p:nvSpPr>
            <p:cNvPr id="26" name="Rectangle 25"/>
            <p:cNvSpPr/>
            <p:nvPr/>
          </p:nvSpPr>
          <p:spPr>
            <a:xfrm>
              <a:off x="457200" y="1600200"/>
              <a:ext cx="1371600" cy="5029200"/>
            </a:xfrm>
            <a:prstGeom prst="rect">
              <a:avLst/>
            </a:prstGeom>
            <a:solidFill>
              <a:srgbClr val="5FB3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990600"/>
              <a:ext cx="8002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CPU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73983" y="990600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NDA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71600" y="1828800"/>
            <a:ext cx="1372266" cy="1143000"/>
            <a:chOff x="685800" y="1600200"/>
            <a:chExt cx="1372266" cy="1143000"/>
          </a:xfrm>
        </p:grpSpPr>
        <p:sp>
          <p:nvSpPr>
            <p:cNvPr id="38" name="TextBox 37"/>
            <p:cNvSpPr txBox="1"/>
            <p:nvPr/>
          </p:nvSpPr>
          <p:spPr>
            <a:xfrm>
              <a:off x="685800" y="1600200"/>
              <a:ext cx="1372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C1.  </a:t>
              </a:r>
              <a:r>
                <a:rPr lang="en-US" sz="2000" b="1" dirty="0" err="1">
                  <a:solidFill>
                    <a:srgbClr val="000000"/>
                  </a:solidFill>
                </a:rPr>
                <a:t>Wr</a:t>
              </a:r>
              <a:r>
                <a:rPr lang="en-US" sz="2000" b="1" dirty="0">
                  <a:solidFill>
                    <a:srgbClr val="000000"/>
                  </a:solidFill>
                </a:rPr>
                <a:t> 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5800" y="1962090"/>
              <a:ext cx="1277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C2.   Rd A 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0312" y="2343090"/>
              <a:ext cx="13125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C3.   </a:t>
              </a:r>
              <a:r>
                <a:rPr lang="en-US" sz="2000" dirty="0" err="1">
                  <a:solidFill>
                    <a:srgbClr val="000000"/>
                  </a:solidFill>
                </a:rPr>
                <a:t>Wr</a:t>
              </a:r>
              <a:r>
                <a:rPr lang="en-US" sz="2000" dirty="0">
                  <a:solidFill>
                    <a:srgbClr val="000000"/>
                  </a:solidFill>
                </a:rPr>
                <a:t> B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3873867" y="1600200"/>
            <a:ext cx="1447800" cy="5029200"/>
          </a:xfrm>
          <a:prstGeom prst="rect">
            <a:avLst/>
          </a:prstGeom>
          <a:solidFill>
            <a:srgbClr val="5FB3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62400" y="1828801"/>
            <a:ext cx="1336632" cy="1142999"/>
            <a:chOff x="3276599" y="1828800"/>
            <a:chExt cx="1336632" cy="1142999"/>
          </a:xfrm>
        </p:grpSpPr>
        <p:sp>
          <p:nvSpPr>
            <p:cNvPr id="57" name="Rounded Rectangle 56"/>
            <p:cNvSpPr/>
            <p:nvPr/>
          </p:nvSpPr>
          <p:spPr>
            <a:xfrm>
              <a:off x="3276599" y="1828800"/>
              <a:ext cx="1295401" cy="114299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15484" y="1885890"/>
              <a:ext cx="1224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N1.  Rd X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76600" y="21906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N2.  </a:t>
              </a:r>
              <a:r>
                <a:rPr lang="en-US" sz="2000" dirty="0" err="1">
                  <a:solidFill>
                    <a:srgbClr val="000000"/>
                  </a:solidFill>
                </a:rPr>
                <a:t>Wr</a:t>
              </a:r>
              <a:r>
                <a:rPr lang="en-US" sz="2000" dirty="0">
                  <a:solidFill>
                    <a:srgbClr val="000000"/>
                  </a:solidFill>
                </a:rPr>
                <a:t> 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81291" y="2514600"/>
              <a:ext cx="1331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N3.  Rd Z</a:t>
              </a:r>
            </a:p>
          </p:txBody>
        </p:sp>
      </p:grpSp>
      <p:sp>
        <p:nvSpPr>
          <p:cNvPr id="66" name="Rectangle 65"/>
          <p:cNvSpPr/>
          <p:nvPr/>
        </p:nvSpPr>
        <p:spPr>
          <a:xfrm>
            <a:off x="1359267" y="3116759"/>
            <a:ext cx="4038600" cy="769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2200" b="1" dirty="0">
                <a:cs typeface="Gill Sans MT"/>
              </a:rPr>
              <a:t>Any Coherence Violation?</a:t>
            </a:r>
            <a:br>
              <a:rPr lang="en-US" sz="2200" b="1" dirty="0">
                <a:cs typeface="Gill Sans MT"/>
              </a:rPr>
            </a:br>
            <a:endParaRPr lang="en-US" sz="2200" b="1" dirty="0">
              <a:cs typeface="Gill Sans M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71600" y="4095690"/>
            <a:ext cx="1383913" cy="781110"/>
            <a:chOff x="679727" y="4095690"/>
            <a:chExt cx="1383913" cy="781110"/>
          </a:xfrm>
        </p:grpSpPr>
        <p:sp>
          <p:nvSpPr>
            <p:cNvPr id="67" name="TextBox 66"/>
            <p:cNvSpPr txBox="1"/>
            <p:nvPr/>
          </p:nvSpPr>
          <p:spPr>
            <a:xfrm>
              <a:off x="685800" y="4095690"/>
              <a:ext cx="13717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C4.   </a:t>
              </a:r>
              <a:r>
                <a:rPr lang="en-US" sz="2000" b="1" dirty="0" err="1">
                  <a:solidFill>
                    <a:srgbClr val="000000"/>
                  </a:solidFill>
                </a:rPr>
                <a:t>Wr</a:t>
              </a:r>
              <a:r>
                <a:rPr lang="en-US" sz="2000" b="1" dirty="0">
                  <a:solidFill>
                    <a:srgbClr val="000000"/>
                  </a:solidFill>
                </a:rPr>
                <a:t> Y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79727" y="4476690"/>
              <a:ext cx="1383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C5.   Rd  Y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950066" y="4038600"/>
            <a:ext cx="1371601" cy="1142999"/>
            <a:chOff x="4038598" y="1828800"/>
            <a:chExt cx="1371601" cy="1142999"/>
          </a:xfrm>
        </p:grpSpPr>
        <p:sp>
          <p:nvSpPr>
            <p:cNvPr id="74" name="Rounded Rectangle 73"/>
            <p:cNvSpPr/>
            <p:nvPr/>
          </p:nvSpPr>
          <p:spPr>
            <a:xfrm>
              <a:off x="4038599" y="1828800"/>
              <a:ext cx="1295401" cy="114299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77484" y="1885890"/>
              <a:ext cx="1224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N4.  Rd X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38598" y="2190690"/>
              <a:ext cx="1371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N5.  </a:t>
              </a:r>
              <a:r>
                <a:rPr lang="en-US" sz="2000" b="1" dirty="0" err="1">
                  <a:solidFill>
                    <a:srgbClr val="000000"/>
                  </a:solidFill>
                </a:rPr>
                <a:t>Wr</a:t>
              </a:r>
              <a:r>
                <a:rPr lang="en-US" sz="2000" b="1" dirty="0">
                  <a:solidFill>
                    <a:srgbClr val="000000"/>
                  </a:solidFill>
                </a:rPr>
                <a:t> Y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96891" y="2514600"/>
              <a:ext cx="1224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N6.  Rd Z</a:t>
              </a:r>
            </a:p>
          </p:txBody>
        </p:sp>
      </p:grpSp>
      <p:sp>
        <p:nvSpPr>
          <p:cNvPr id="78" name="Rectangle 77"/>
          <p:cNvSpPr/>
          <p:nvPr/>
        </p:nvSpPr>
        <p:spPr>
          <a:xfrm>
            <a:off x="1359267" y="5250359"/>
            <a:ext cx="3962400" cy="769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  <a:prstDash val="dash"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2200" b="1" dirty="0">
                <a:cs typeface="Gill Sans MT"/>
              </a:rPr>
              <a:t>Any Coherence Violation?</a:t>
            </a:r>
            <a:br>
              <a:rPr lang="en-US" sz="2200" b="1" dirty="0">
                <a:cs typeface="Gill Sans MT"/>
              </a:rPr>
            </a:br>
            <a:endParaRPr lang="en-US" sz="2200" b="1" dirty="0">
              <a:cs typeface="Gill Sans M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80933" y="6076890"/>
            <a:ext cx="1328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C6.   </a:t>
            </a:r>
            <a:r>
              <a:rPr lang="en-US" sz="2000" dirty="0" err="1">
                <a:solidFill>
                  <a:srgbClr val="000000"/>
                </a:solidFill>
              </a:rPr>
              <a:t>Wr</a:t>
            </a:r>
            <a:r>
              <a:rPr lang="en-US" sz="2000" dirty="0">
                <a:solidFill>
                  <a:srgbClr val="000000"/>
                </a:solidFill>
              </a:rPr>
              <a:t> X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1295400" y="1828800"/>
            <a:ext cx="1524000" cy="381000"/>
          </a:xfrm>
          <a:prstGeom prst="round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886200" y="2514600"/>
            <a:ext cx="1524000" cy="381000"/>
          </a:xfrm>
          <a:prstGeom prst="round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810000" y="4419600"/>
            <a:ext cx="1524000" cy="381000"/>
          </a:xfrm>
          <a:prstGeom prst="round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283067" y="4114800"/>
            <a:ext cx="1524000" cy="381000"/>
          </a:xfrm>
          <a:prstGeom prst="round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6500" y="3429000"/>
            <a:ext cx="304796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/>
            <a:r>
              <a:rPr lang="en-US" sz="2200" b="1" dirty="0">
                <a:solidFill>
                  <a:srgbClr val="C00000"/>
                </a:solidFill>
                <a:cs typeface="Gill Sans MT"/>
              </a:rPr>
              <a:t>Yes</a:t>
            </a:r>
            <a:r>
              <a:rPr lang="en-US" sz="2200" b="1" dirty="0">
                <a:cs typeface="Gill Sans MT"/>
              </a:rPr>
              <a:t>. Flush </a:t>
            </a:r>
            <a:r>
              <a:rPr lang="en-US" sz="2200" b="1" dirty="0">
                <a:solidFill>
                  <a:srgbClr val="C00000"/>
                </a:solidFill>
                <a:cs typeface="Gill Sans MT"/>
              </a:rPr>
              <a:t>Z</a:t>
            </a:r>
            <a:r>
              <a:rPr lang="en-US" sz="2200" b="1" dirty="0">
                <a:cs typeface="Gill Sans MT"/>
              </a:rPr>
              <a:t> to DRAM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21039" y="5562600"/>
            <a:ext cx="405869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/>
            <a:r>
              <a:rPr lang="en-US" sz="2200" b="1" dirty="0">
                <a:solidFill>
                  <a:srgbClr val="006600"/>
                </a:solidFill>
                <a:cs typeface="Gill Sans MT"/>
              </a:rPr>
              <a:t>No</a:t>
            </a:r>
            <a:r>
              <a:rPr lang="en-US" sz="2200" b="1" dirty="0">
                <a:cs typeface="Gill Sans MT"/>
              </a:rPr>
              <a:t>. Commit NDA operations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2099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283067" y="4495800"/>
            <a:ext cx="1524000" cy="381000"/>
          </a:xfrm>
          <a:prstGeom prst="round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57800" y="37338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Coherence checks happen</a:t>
            </a:r>
            <a:br>
              <a:rPr lang="en-US" sz="2400" b="1" dirty="0"/>
            </a:br>
            <a:r>
              <a:rPr lang="en-US" sz="2400" b="1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at the end</a:t>
            </a:r>
            <a:r>
              <a:rPr lang="en-US" sz="2400" b="1" dirty="0"/>
              <a:t> of NDA kernel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57800" y="1828800"/>
            <a:ext cx="4038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No </a:t>
            </a:r>
            <a:r>
              <a:rPr lang="en-US" sz="2400" b="1" dirty="0"/>
              <a:t>coherence checks </a:t>
            </a:r>
            <a:r>
              <a:rPr lang="en-US" sz="2400" b="1" u="sng" dirty="0"/>
              <a:t>during</a:t>
            </a:r>
            <a:r>
              <a:rPr lang="en-US" sz="2400" b="1" dirty="0"/>
              <a:t> NDA execution 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5029200" y="28956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NDA reads </a:t>
            </a:r>
            <a:r>
              <a:rPr lang="en-US" sz="2400" b="1" dirty="0">
                <a:solidFill>
                  <a:srgbClr val="C00000"/>
                </a:solidFill>
              </a:rPr>
              <a:t>old value of Z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7162800" y="2667000"/>
            <a:ext cx="0" cy="292608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800600" y="4872335"/>
            <a:ext cx="4572000" cy="1200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“C4” and “C5”</a:t>
            </a:r>
            <a:br>
              <a:rPr lang="en-US" sz="2400" b="1" dirty="0"/>
            </a:br>
            <a:r>
              <a:rPr lang="en-US" sz="2400" b="1" dirty="0"/>
              <a:t> are </a:t>
            </a:r>
            <a:r>
              <a:rPr lang="en-US" sz="2400" b="1" dirty="0">
                <a:solidFill>
                  <a:srgbClr val="0000FF"/>
                </a:solidFill>
              </a:rPr>
              <a:t>ordered before</a:t>
            </a:r>
            <a:br>
              <a:rPr lang="en-US" sz="2400" b="1" dirty="0"/>
            </a:br>
            <a:r>
              <a:rPr lang="en-US" sz="2400" b="1" dirty="0"/>
              <a:t> “N5”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7086600" y="4643735"/>
            <a:ext cx="0" cy="292608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8299" y="2362210"/>
            <a:ext cx="9512901" cy="2666990"/>
            <a:chOff x="-6400800" y="2743200"/>
            <a:chExt cx="9364263" cy="2666990"/>
          </a:xfrm>
        </p:grpSpPr>
        <p:grpSp>
          <p:nvGrpSpPr>
            <p:cNvPr id="64" name="Group 63"/>
            <p:cNvGrpSpPr/>
            <p:nvPr/>
          </p:nvGrpSpPr>
          <p:grpSpPr>
            <a:xfrm>
              <a:off x="-6400800" y="2743200"/>
              <a:ext cx="8839200" cy="2666990"/>
              <a:chOff x="-728366" y="838199"/>
              <a:chExt cx="10749789" cy="295236"/>
            </a:xfrm>
          </p:grpSpPr>
          <p:sp>
            <p:nvSpPr>
              <p:cNvPr id="71" name="Rounded Rectangle 70"/>
              <p:cNvSpPr/>
              <p:nvPr/>
            </p:nvSpPr>
            <p:spPr bwMode="auto">
              <a:xfrm>
                <a:off x="-728366" y="857675"/>
                <a:ext cx="10749789" cy="275760"/>
              </a:xfrm>
              <a:prstGeom prst="roundRect">
                <a:avLst/>
              </a:prstGeom>
              <a:ln w="76200"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marR="0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7164E"/>
                  </a:buClr>
                  <a:buSzTx/>
                  <a:buFont typeface="Tahoma" pitchFamily="34" charset="0"/>
                  <a:buNone/>
                  <a:tabLst/>
                </a:pPr>
                <a:endParaRPr kumimoji="1" lang="en-US" sz="2400" b="1" i="0" u="none" strike="noStrike" cap="none" normalizeH="0" baseline="0">
                  <a:ln>
                    <a:noFill/>
                  </a:ln>
                  <a:solidFill>
                    <a:srgbClr val="07164E"/>
                  </a:solidFill>
                  <a:effectLst/>
                  <a:latin typeface="Lucida Sans" pitchFamily="34" charset="0"/>
                  <a:ea typeface="굴림" pitchFamily="34" charset="-127"/>
                  <a:cs typeface="Tahoma" pitchFamily="34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-153065" y="838199"/>
                <a:ext cx="9386361" cy="111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-6332937" y="3011031"/>
              <a:ext cx="929640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1) NDA Read and CPU Write: </a:t>
              </a:r>
              <a:r>
                <a:rPr lang="en-US" sz="2800" b="1" dirty="0">
                  <a:solidFill>
                    <a:schemeClr val="accent2"/>
                  </a:solidFill>
                </a:rPr>
                <a:t>violation</a:t>
              </a:r>
            </a:p>
            <a:p>
              <a:endParaRPr lang="en-US" sz="2800" b="1" dirty="0">
                <a:solidFill>
                  <a:schemeClr val="accent2"/>
                </a:solidFill>
              </a:endParaRPr>
            </a:p>
            <a:p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2) NDA Write and CPU Read : </a:t>
              </a:r>
              <a:r>
                <a:rPr lang="en-US" sz="2800" b="1" dirty="0">
                  <a:solidFill>
                    <a:srgbClr val="006600"/>
                  </a:solidFill>
                </a:rPr>
                <a:t>no violation</a:t>
              </a:r>
            </a:p>
            <a:p>
              <a:endParaRPr lang="en-US" sz="2800" b="1" dirty="0">
                <a:solidFill>
                  <a:schemeClr val="accent2"/>
                </a:solidFill>
              </a:endParaRPr>
            </a:p>
            <a:p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3) NDA Write and CPU Write: </a:t>
              </a:r>
              <a:r>
                <a:rPr lang="en-US" sz="2800" b="1" dirty="0">
                  <a:solidFill>
                    <a:srgbClr val="006600"/>
                  </a:solidFill>
                </a:rPr>
                <a:t>no violation</a:t>
              </a:r>
              <a:endParaRPr lang="en-US" sz="28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92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8" grpId="0" animBg="1"/>
      <p:bldP spid="79" grpId="0"/>
      <p:bldP spid="63" grpId="0" animBg="1"/>
      <p:bldP spid="63" grpId="1" animBg="1"/>
      <p:bldP spid="65" grpId="0" animBg="1"/>
      <p:bldP spid="65" grpId="1" animBg="1"/>
      <p:bldP spid="69" grpId="0" animBg="1"/>
      <p:bldP spid="70" grpId="0" animBg="1"/>
      <p:bldP spid="5" grpId="0"/>
      <p:bldP spid="12" grpId="0"/>
      <p:bldP spid="53" grpId="0" animBg="1"/>
      <p:bldP spid="60" grpId="0" animBg="1"/>
      <p:bldP spid="62" grpId="0"/>
      <p:bldP spid="83" grpId="0"/>
      <p:bldP spid="83" grpId="1"/>
      <p:bldP spid="22" grpId="0"/>
      <p:bldP spid="22" grpId="1"/>
      <p:bldP spid="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864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Introduction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Motivation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cs typeface="Adobe Garamond Pro"/>
              </a:rPr>
              <a:t>CoNDA</a:t>
            </a:r>
            <a:endParaRPr lang="en-US" dirty="0">
              <a:solidFill>
                <a:schemeClr val="bg1">
                  <a:lumMod val="65000"/>
                </a:schemeClr>
              </a:solidFill>
              <a:cs typeface="Adobe Garamond Pro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cs typeface="Adobe Garamond Pro"/>
              </a:rPr>
              <a:t>Architecture Support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Evaluation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Conclusion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  <a:cs typeface="Adobe Garamond Pro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  <a:cs typeface="Adobe Garamond Pro"/>
            </a:endParaRPr>
          </a:p>
          <a:p>
            <a:pPr lvl="1"/>
            <a:endParaRPr lang="en-US" sz="2000" dirty="0">
              <a:cs typeface="Adobe Garamond Pro"/>
            </a:endParaRPr>
          </a:p>
          <a:p>
            <a:pPr lvl="1"/>
            <a:endParaRPr lang="en-US" sz="2400" dirty="0">
              <a:cs typeface="Adobe Garamond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23</a:t>
            </a:fld>
            <a:endParaRPr lang="en-US"/>
          </a:p>
        </p:txBody>
      </p:sp>
      <p:pic>
        <p:nvPicPr>
          <p:cNvPr id="6" name="图片 5" descr="微信图片_20190321162043">
            <a:extLst>
              <a:ext uri="{FF2B5EF4-FFF2-40B4-BE49-F238E27FC236}">
                <a16:creationId xmlns:a16="http://schemas.microsoft.com/office/drawing/2014/main" id="{24D27B6F-A3DB-3945-948C-65E61A10670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7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7543801" y="5702155"/>
            <a:ext cx="1452563" cy="34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ASIC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9601200" cy="914400"/>
          </a:xfrm>
        </p:spPr>
        <p:txBody>
          <a:bodyPr/>
          <a:lstStyle/>
          <a:p>
            <a:r>
              <a:rPr lang="en-US" dirty="0" err="1">
                <a:latin typeface="Gill Sans MT"/>
                <a:cs typeface="Gill Sans MT"/>
              </a:rPr>
              <a:t>CoNDA</a:t>
            </a:r>
            <a:r>
              <a:rPr lang="en-US" dirty="0">
                <a:latin typeface="Gill Sans MT"/>
                <a:cs typeface="Gill Sans MT"/>
              </a:rPr>
              <a:t>: Architecture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pPr lvl="1"/>
            <a:endParaRPr lang="en-US" sz="22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sz="2200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/>
            <a:endParaRPr lang="en-US" sz="2200" u="sng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chemeClr val="tx2"/>
              </a:solidFill>
            </a:endParaRPr>
          </a:p>
          <a:p>
            <a:endParaRPr lang="en-US" sz="2600" dirty="0">
              <a:solidFill>
                <a:schemeClr val="tx2"/>
              </a:solidFill>
            </a:endParaRPr>
          </a:p>
          <a:p>
            <a:pPr lvl="1"/>
            <a:endParaRPr lang="en-US" sz="1600" dirty="0"/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>
                <a:latin typeface="Gill Sans MT"/>
                <a:cs typeface="Gill Sans MT"/>
              </a:rPr>
              <a:t>24</a:t>
            </a:fld>
            <a:endParaRPr lang="en-US" dirty="0">
              <a:latin typeface="Gill Sans MT"/>
              <a:cs typeface="Gill Sans MT"/>
            </a:endParaRPr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6580445"/>
            <a:ext cx="959296" cy="27756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11430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endParaRPr lang="en-US" sz="2800" b="1" dirty="0">
              <a:latin typeface="Gill Sans MT"/>
              <a:cs typeface="Gill Sans M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33600" y="1818007"/>
            <a:ext cx="4953000" cy="1169868"/>
            <a:chOff x="4878729" y="1918448"/>
            <a:chExt cx="4392604" cy="1705352"/>
          </a:xfrm>
        </p:grpSpPr>
        <p:grpSp>
          <p:nvGrpSpPr>
            <p:cNvPr id="15" name="Group 14"/>
            <p:cNvGrpSpPr/>
            <p:nvPr/>
          </p:nvGrpSpPr>
          <p:grpSpPr>
            <a:xfrm>
              <a:off x="4878729" y="1954076"/>
              <a:ext cx="4392604" cy="1669724"/>
              <a:chOff x="2068885" y="1366457"/>
              <a:chExt cx="3854114" cy="1109589"/>
            </a:xfrm>
          </p:grpSpPr>
          <p:sp>
            <p:nvSpPr>
              <p:cNvPr id="17" name="Cube 16"/>
              <p:cNvSpPr/>
              <p:nvPr/>
            </p:nvSpPr>
            <p:spPr>
              <a:xfrm>
                <a:off x="4360334" y="1765818"/>
                <a:ext cx="1562665" cy="710228"/>
              </a:xfrm>
              <a:prstGeom prst="cube">
                <a:avLst>
                  <a:gd name="adj" fmla="val 85440"/>
                </a:avLst>
              </a:prstGeom>
              <a:solidFill>
                <a:schemeClr val="tx2"/>
              </a:solidFill>
              <a:ln w="317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20" name="Cube 19"/>
              <p:cNvSpPr/>
              <p:nvPr/>
            </p:nvSpPr>
            <p:spPr>
              <a:xfrm>
                <a:off x="4461471" y="1670764"/>
                <a:ext cx="1391953" cy="651123"/>
              </a:xfrm>
              <a:prstGeom prst="cube">
                <a:avLst>
                  <a:gd name="adj" fmla="val 85440"/>
                </a:avLst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 prstMaterial="dkEdge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21" name="Cube 20"/>
              <p:cNvSpPr/>
              <p:nvPr/>
            </p:nvSpPr>
            <p:spPr>
              <a:xfrm>
                <a:off x="4461471" y="1514087"/>
                <a:ext cx="1391953" cy="651123"/>
              </a:xfrm>
              <a:prstGeom prst="cube">
                <a:avLst>
                  <a:gd name="adj" fmla="val 85440"/>
                </a:avLst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 prstMaterial="dkEdge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22" name="Cube 21"/>
              <p:cNvSpPr/>
              <p:nvPr/>
            </p:nvSpPr>
            <p:spPr>
              <a:xfrm>
                <a:off x="2068885" y="1612872"/>
                <a:ext cx="1505044" cy="820099"/>
              </a:xfrm>
              <a:prstGeom prst="cube">
                <a:avLst>
                  <a:gd name="adj" fmla="val 82478"/>
                </a:avLst>
              </a:prstGeom>
              <a:solidFill>
                <a:schemeClr val="bg2">
                  <a:lumMod val="50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 prstMaterial="dkEdge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3440989" y="2057346"/>
                <a:ext cx="872449" cy="7212"/>
              </a:xfrm>
              <a:prstGeom prst="straightConnector1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  <a:headEnd type="arrow"/>
                <a:tailEnd type="arrow"/>
              </a:ln>
              <a:effectLst/>
            </p:spPr>
          </p:cxnSp>
          <p:sp>
            <p:nvSpPr>
              <p:cNvPr id="24" name="TextBox 23"/>
              <p:cNvSpPr txBox="1"/>
              <p:nvPr/>
            </p:nvSpPr>
            <p:spPr>
              <a:xfrm>
                <a:off x="2497823" y="1638178"/>
                <a:ext cx="875531" cy="477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cs typeface="Times New Roman"/>
                  </a:rPr>
                  <a:t>CPU</a:t>
                </a:r>
              </a:p>
            </p:txBody>
          </p:sp>
          <p:sp>
            <p:nvSpPr>
              <p:cNvPr id="25" name="Cube 24"/>
              <p:cNvSpPr/>
              <p:nvPr/>
            </p:nvSpPr>
            <p:spPr>
              <a:xfrm>
                <a:off x="4461471" y="1366457"/>
                <a:ext cx="1391953" cy="651122"/>
              </a:xfrm>
              <a:prstGeom prst="cube">
                <a:avLst>
                  <a:gd name="adj" fmla="val 85440"/>
                </a:avLst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 prstMaterial="dkEdge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919763" y="1918448"/>
              <a:ext cx="1224402" cy="793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cs typeface="Times New Roman"/>
                </a:rPr>
                <a:t>DRAM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3352800" y="2971800"/>
            <a:ext cx="762000" cy="9906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2" idx="2"/>
          </p:cNvCxnSpPr>
          <p:nvPr/>
        </p:nvCxnSpPr>
        <p:spPr>
          <a:xfrm flipH="1">
            <a:off x="381000" y="2869240"/>
            <a:ext cx="1752600" cy="94076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52400" y="3810000"/>
            <a:ext cx="4038600" cy="2438400"/>
            <a:chOff x="76200" y="1697421"/>
            <a:chExt cx="4846320" cy="3026979"/>
          </a:xfrm>
        </p:grpSpPr>
        <p:grpSp>
          <p:nvGrpSpPr>
            <p:cNvPr id="68" name="Group 67"/>
            <p:cNvGrpSpPr/>
            <p:nvPr/>
          </p:nvGrpSpPr>
          <p:grpSpPr>
            <a:xfrm>
              <a:off x="76200" y="1697421"/>
              <a:ext cx="4846320" cy="3026979"/>
              <a:chOff x="0" y="1849821"/>
              <a:chExt cx="4846320" cy="3026979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0" y="1849821"/>
                <a:ext cx="4846320" cy="3026979"/>
              </a:xfrm>
              <a:prstGeom prst="roundRect">
                <a:avLst/>
              </a:prstGeom>
              <a:solidFill>
                <a:schemeClr val="lt1">
                  <a:alpha val="0"/>
                </a:schemeClr>
              </a:solidFill>
              <a:ln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457200" y="2133600"/>
                <a:ext cx="1969304" cy="94421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CPU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182880" y="3174125"/>
                <a:ext cx="4480560" cy="1550275"/>
                <a:chOff x="106680" y="3402725"/>
                <a:chExt cx="4480560" cy="1550275"/>
              </a:xfrm>
            </p:grpSpPr>
            <p:sp>
              <p:nvSpPr>
                <p:cNvPr id="73" name="Rounded Rectangle 72"/>
                <p:cNvSpPr/>
                <p:nvPr/>
              </p:nvSpPr>
              <p:spPr>
                <a:xfrm>
                  <a:off x="106680" y="3497318"/>
                  <a:ext cx="4480560" cy="1455682"/>
                </a:xfrm>
                <a:prstGeom prst="roundRect">
                  <a:avLst/>
                </a:prstGeom>
                <a:solidFill>
                  <a:srgbClr val="4A886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2270760" y="4343400"/>
                  <a:ext cx="2225040" cy="478223"/>
                </a:xfrm>
                <a:prstGeom prst="roundRect">
                  <a:avLst/>
                </a:prstGeom>
                <a:solidFill>
                  <a:srgbClr val="1F497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rgbClr val="FFFFFF"/>
                      </a:solidFill>
                    </a:rPr>
                    <a:t>CPUWriteSet</a:t>
                  </a:r>
                  <a:endParaRPr lang="en-US" sz="11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1478280" y="3402725"/>
                  <a:ext cx="2286000" cy="573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rgbClr val="FFFFFF"/>
                      </a:solidFill>
                    </a:rPr>
                    <a:t>Shared LLC</a:t>
                  </a: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>
                <a:xfrm>
                  <a:off x="198120" y="4064877"/>
                  <a:ext cx="2011680" cy="851338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rgbClr val="FFFFFF"/>
                      </a:solidFill>
                    </a:rPr>
                    <a:t>Coherence Resolution </a:t>
                  </a:r>
                  <a:endParaRPr lang="en-US" b="1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69" name="Rounded Rectangle 68"/>
            <p:cNvSpPr/>
            <p:nvPr/>
          </p:nvSpPr>
          <p:spPr>
            <a:xfrm>
              <a:off x="2819400" y="2238703"/>
              <a:ext cx="1463040" cy="688428"/>
            </a:xfrm>
            <a:prstGeom prst="roundRect">
              <a:avLst/>
            </a:prstGeom>
            <a:solidFill>
              <a:srgbClr val="80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L1</a:t>
              </a:r>
            </a:p>
          </p:txBody>
        </p:sp>
      </p:grpSp>
      <p:cxnSp>
        <p:nvCxnSpPr>
          <p:cNvPr id="88" name="Straight Connector 87"/>
          <p:cNvCxnSpPr/>
          <p:nvPr/>
        </p:nvCxnSpPr>
        <p:spPr>
          <a:xfrm>
            <a:off x="6248400" y="2895600"/>
            <a:ext cx="2286000" cy="144780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246578" y="2912420"/>
            <a:ext cx="87422" cy="165958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334000" y="4343401"/>
            <a:ext cx="3352800" cy="1752601"/>
            <a:chOff x="5334000" y="4343401"/>
            <a:chExt cx="3352800" cy="1752601"/>
          </a:xfrm>
        </p:grpSpPr>
        <p:grpSp>
          <p:nvGrpSpPr>
            <p:cNvPr id="80" name="Group 79"/>
            <p:cNvGrpSpPr/>
            <p:nvPr/>
          </p:nvGrpSpPr>
          <p:grpSpPr>
            <a:xfrm>
              <a:off x="5334000" y="4343401"/>
              <a:ext cx="3352800" cy="1752601"/>
              <a:chOff x="5334000" y="2133600"/>
              <a:chExt cx="3617495" cy="1502229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5334000" y="2133600"/>
                <a:ext cx="3617495" cy="1502229"/>
              </a:xfrm>
              <a:prstGeom prst="roundRect">
                <a:avLst/>
              </a:prstGeom>
              <a:solidFill>
                <a:schemeClr val="lt1">
                  <a:alpha val="0"/>
                </a:schemeClr>
              </a:solidFill>
              <a:ln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5486400" y="2285999"/>
                <a:ext cx="1268264" cy="1219199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NDA Core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2" name="Rounded Rectangle 91"/>
            <p:cNvSpPr/>
            <p:nvPr/>
          </p:nvSpPr>
          <p:spPr>
            <a:xfrm>
              <a:off x="7010400" y="4474633"/>
              <a:ext cx="1219200" cy="554567"/>
            </a:xfrm>
            <a:prstGeom prst="roundRect">
              <a:avLst/>
            </a:prstGeom>
            <a:solidFill>
              <a:srgbClr val="80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L1</a:t>
              </a: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6705600" y="5105400"/>
              <a:ext cx="1854200" cy="385235"/>
            </a:xfrm>
            <a:prstGeom prst="roundRect">
              <a:avLst/>
            </a:prstGeom>
            <a:solidFill>
              <a:srgbClr val="1F497D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FFFFFF"/>
                  </a:solidFill>
                </a:rPr>
                <a:t>NDAReadSet</a:t>
              </a:r>
              <a:endParaRPr lang="en-US" sz="1100" b="1" dirty="0">
                <a:solidFill>
                  <a:srgbClr val="FFFFFF"/>
                </a:solidFill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6705600" y="5562600"/>
              <a:ext cx="1854200" cy="385235"/>
            </a:xfrm>
            <a:prstGeom prst="roundRect">
              <a:avLst/>
            </a:prstGeom>
            <a:solidFill>
              <a:srgbClr val="1F497D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FFFFFF"/>
                  </a:solidFill>
                </a:rPr>
                <a:t>NDAWriteSet</a:t>
              </a:r>
              <a:endParaRPr lang="en-US" sz="11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5947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705600" y="5105400"/>
            <a:ext cx="1854200" cy="385235"/>
          </a:xfrm>
          <a:prstGeom prst="roundRect">
            <a:avLst/>
          </a:prstGeom>
          <a:solidFill>
            <a:srgbClr val="1F497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NDAReadSet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705600" y="5562600"/>
            <a:ext cx="1854200" cy="385235"/>
          </a:xfrm>
          <a:prstGeom prst="roundRect">
            <a:avLst/>
          </a:prstGeom>
          <a:solidFill>
            <a:srgbClr val="1F497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NDAWriteSet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133600" y="5638800"/>
            <a:ext cx="1854200" cy="385235"/>
          </a:xfrm>
          <a:prstGeom prst="roundRect">
            <a:avLst/>
          </a:prstGeom>
          <a:solidFill>
            <a:srgbClr val="1F497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CPUWriteSet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81000" y="5410200"/>
            <a:ext cx="1676400" cy="685800"/>
          </a:xfrm>
          <a:prstGeom prst="roundRect">
            <a:avLst/>
          </a:prstGeom>
          <a:solidFill>
            <a:schemeClr val="tx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Coherence Resolution 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07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7543801" y="5702155"/>
            <a:ext cx="1452563" cy="34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ASIC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0"/>
            <a:ext cx="9601200" cy="914400"/>
          </a:xfrm>
        </p:spPr>
        <p:txBody>
          <a:bodyPr/>
          <a:lstStyle/>
          <a:p>
            <a:r>
              <a:rPr lang="en-US" dirty="0">
                <a:latin typeface="Gill Sans MT"/>
                <a:cs typeface="Gill Sans MT"/>
              </a:rPr>
              <a:t>Optimistic Mode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pPr lvl="1"/>
            <a:endParaRPr lang="en-US" sz="22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sz="2200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/>
            <a:endParaRPr lang="en-US" sz="2200" u="sng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chemeClr val="tx2"/>
              </a:solidFill>
            </a:endParaRPr>
          </a:p>
          <a:p>
            <a:endParaRPr lang="en-US" sz="2600" dirty="0">
              <a:solidFill>
                <a:schemeClr val="tx2"/>
              </a:solidFill>
            </a:endParaRPr>
          </a:p>
          <a:p>
            <a:pPr lvl="1"/>
            <a:endParaRPr lang="en-US" sz="1600" dirty="0"/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>
                <a:latin typeface="Gill Sans MT"/>
                <a:cs typeface="Gill Sans MT"/>
              </a:rPr>
              <a:t>25</a:t>
            </a:fld>
            <a:endParaRPr lang="en-US">
              <a:latin typeface="Gill Sans MT"/>
              <a:cs typeface="Gill Sans MT"/>
            </a:endParaRPr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6580445"/>
            <a:ext cx="959296" cy="27756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11430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endParaRPr lang="en-US" sz="2800" b="1" dirty="0">
              <a:latin typeface="Gill Sans MT"/>
              <a:cs typeface="Gill Sans M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52400" y="1981200"/>
            <a:ext cx="4038600" cy="2438400"/>
            <a:chOff x="76200" y="1697421"/>
            <a:chExt cx="4846320" cy="3026979"/>
          </a:xfrm>
        </p:grpSpPr>
        <p:grpSp>
          <p:nvGrpSpPr>
            <p:cNvPr id="68" name="Group 67"/>
            <p:cNvGrpSpPr/>
            <p:nvPr/>
          </p:nvGrpSpPr>
          <p:grpSpPr>
            <a:xfrm>
              <a:off x="76200" y="1697421"/>
              <a:ext cx="4846320" cy="3026979"/>
              <a:chOff x="0" y="1849821"/>
              <a:chExt cx="4846320" cy="3026979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0" y="1849821"/>
                <a:ext cx="4846320" cy="3026979"/>
              </a:xfrm>
              <a:prstGeom prst="roundRect">
                <a:avLst/>
              </a:prstGeom>
              <a:solidFill>
                <a:schemeClr val="lt1">
                  <a:alpha val="0"/>
                </a:schemeClr>
              </a:solidFill>
              <a:ln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457200" y="2133600"/>
                <a:ext cx="1969304" cy="94421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CPU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182880" y="3174125"/>
                <a:ext cx="4480560" cy="1550275"/>
                <a:chOff x="106680" y="3402725"/>
                <a:chExt cx="4480560" cy="1550275"/>
              </a:xfrm>
            </p:grpSpPr>
            <p:sp>
              <p:nvSpPr>
                <p:cNvPr id="73" name="Rounded Rectangle 72"/>
                <p:cNvSpPr/>
                <p:nvPr/>
              </p:nvSpPr>
              <p:spPr>
                <a:xfrm>
                  <a:off x="106680" y="3497318"/>
                  <a:ext cx="4480560" cy="1455682"/>
                </a:xfrm>
                <a:prstGeom prst="roundRect">
                  <a:avLst/>
                </a:prstGeom>
                <a:solidFill>
                  <a:srgbClr val="4A886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2270760" y="4343400"/>
                  <a:ext cx="2225040" cy="478223"/>
                </a:xfrm>
                <a:prstGeom prst="roundRect">
                  <a:avLst/>
                </a:prstGeom>
                <a:solidFill>
                  <a:srgbClr val="1F497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rgbClr val="FFFFFF"/>
                      </a:solidFill>
                    </a:rPr>
                    <a:t>CPUWriteSet</a:t>
                  </a:r>
                  <a:endParaRPr lang="en-US" sz="11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1478280" y="3402725"/>
                  <a:ext cx="2286000" cy="573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rgbClr val="FFFFFF"/>
                      </a:solidFill>
                    </a:rPr>
                    <a:t>Shared LLC</a:t>
                  </a: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>
                <a:xfrm>
                  <a:off x="198120" y="4064877"/>
                  <a:ext cx="2011680" cy="851338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rgbClr val="FFFFFF"/>
                      </a:solidFill>
                    </a:rPr>
                    <a:t>Coherence Resolution </a:t>
                  </a:r>
                  <a:endParaRPr lang="en-US" b="1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69" name="Rounded Rectangle 68"/>
            <p:cNvSpPr/>
            <p:nvPr/>
          </p:nvSpPr>
          <p:spPr>
            <a:xfrm>
              <a:off x="2819400" y="2238703"/>
              <a:ext cx="1463040" cy="688428"/>
            </a:xfrm>
            <a:prstGeom prst="roundRect">
              <a:avLst/>
            </a:prstGeom>
            <a:solidFill>
              <a:srgbClr val="80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L1</a:t>
              </a:r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4953000" y="1524000"/>
            <a:ext cx="0" cy="3962400"/>
          </a:xfrm>
          <a:prstGeom prst="line">
            <a:avLst/>
          </a:prstGeom>
          <a:ln w="3810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-Right Arrow 46"/>
          <p:cNvSpPr/>
          <p:nvPr/>
        </p:nvSpPr>
        <p:spPr>
          <a:xfrm>
            <a:off x="4343400" y="2927737"/>
            <a:ext cx="1219200" cy="348863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9" name="Group 8"/>
          <p:cNvGrpSpPr/>
          <p:nvPr/>
        </p:nvGrpSpPr>
        <p:grpSpPr>
          <a:xfrm>
            <a:off x="5638800" y="2286000"/>
            <a:ext cx="3352800" cy="1752601"/>
            <a:chOff x="5638800" y="2286000"/>
            <a:chExt cx="3352800" cy="1752601"/>
          </a:xfrm>
        </p:grpSpPr>
        <p:grpSp>
          <p:nvGrpSpPr>
            <p:cNvPr id="8" name="Group 7"/>
            <p:cNvGrpSpPr/>
            <p:nvPr/>
          </p:nvGrpSpPr>
          <p:grpSpPr>
            <a:xfrm>
              <a:off x="5638800" y="2286000"/>
              <a:ext cx="3352800" cy="1752601"/>
              <a:chOff x="5334000" y="4343399"/>
              <a:chExt cx="3352800" cy="17526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334000" y="4343399"/>
                <a:ext cx="3352800" cy="1752601"/>
                <a:chOff x="5334000" y="4343401"/>
                <a:chExt cx="3352800" cy="1752601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5334000" y="4343401"/>
                  <a:ext cx="3352800" cy="1752601"/>
                  <a:chOff x="5334000" y="2133601"/>
                  <a:chExt cx="3617495" cy="1502229"/>
                </a:xfrm>
              </p:grpSpPr>
              <p:sp>
                <p:nvSpPr>
                  <p:cNvPr id="81" name="Rounded Rectangle 80"/>
                  <p:cNvSpPr/>
                  <p:nvPr/>
                </p:nvSpPr>
                <p:spPr>
                  <a:xfrm>
                    <a:off x="5334000" y="2133601"/>
                    <a:ext cx="3617495" cy="1502229"/>
                  </a:xfrm>
                  <a:prstGeom prst="roundRect">
                    <a:avLst/>
                  </a:prstGeom>
                  <a:solidFill>
                    <a:schemeClr val="lt1">
                      <a:alpha val="0"/>
                    </a:schemeClr>
                  </a:solidFill>
                  <a:ln>
                    <a:solidFill>
                      <a:srgbClr val="000000"/>
                    </a:solidFill>
                    <a:prstDash val="sys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82" name="Rounded Rectangle 81"/>
                  <p:cNvSpPr/>
                  <p:nvPr/>
                </p:nvSpPr>
                <p:spPr>
                  <a:xfrm>
                    <a:off x="5486400" y="2285999"/>
                    <a:ext cx="1268264" cy="1219199"/>
                  </a:xfrm>
                  <a:prstGeom prst="round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bg1"/>
                        </a:solidFill>
                      </a:rPr>
                      <a:t>NDA Core</a:t>
                    </a:r>
                    <a:endParaRPr 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4" name="Rounded Rectangle 93"/>
                <p:cNvSpPr/>
                <p:nvPr/>
              </p:nvSpPr>
              <p:spPr>
                <a:xfrm>
                  <a:off x="6705600" y="5105401"/>
                  <a:ext cx="1854200" cy="385235"/>
                </a:xfrm>
                <a:prstGeom prst="roundRect">
                  <a:avLst/>
                </a:prstGeom>
                <a:solidFill>
                  <a:srgbClr val="1F497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rgbClr val="FFFFFF"/>
                      </a:solidFill>
                    </a:rPr>
                    <a:t>NDAReadSet</a:t>
                  </a:r>
                  <a:endParaRPr lang="en-US" sz="11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ounded Rectangle 94"/>
                <p:cNvSpPr/>
                <p:nvPr/>
              </p:nvSpPr>
              <p:spPr>
                <a:xfrm>
                  <a:off x="6705600" y="5562600"/>
                  <a:ext cx="1854200" cy="385235"/>
                </a:xfrm>
                <a:prstGeom prst="roundRect">
                  <a:avLst/>
                </a:prstGeom>
                <a:solidFill>
                  <a:srgbClr val="1F497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rgbClr val="FFFFFF"/>
                      </a:solidFill>
                    </a:rPr>
                    <a:t>NDAWriteSet</a:t>
                  </a:r>
                  <a:endParaRPr lang="en-US" sz="1100" b="1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2" name="Rounded Rectangle 91"/>
              <p:cNvSpPr/>
              <p:nvPr/>
            </p:nvSpPr>
            <p:spPr>
              <a:xfrm>
                <a:off x="7010400" y="4474633"/>
                <a:ext cx="1219200" cy="554567"/>
              </a:xfrm>
              <a:prstGeom prst="roundRect">
                <a:avLst/>
              </a:prstGeom>
              <a:solidFill>
                <a:srgbClr val="8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</a:rPr>
                  <a:t>L1</a:t>
                </a:r>
              </a:p>
            </p:txBody>
          </p:sp>
        </p:grpSp>
        <p:sp>
          <p:nvSpPr>
            <p:cNvPr id="48" name="Rounded Rectangle 47"/>
            <p:cNvSpPr/>
            <p:nvPr/>
          </p:nvSpPr>
          <p:spPr>
            <a:xfrm>
              <a:off x="8305800" y="2417233"/>
              <a:ext cx="228600" cy="554567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791200" y="2463801"/>
            <a:ext cx="1175464" cy="142239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NDA Core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326351" y="2417237"/>
            <a:ext cx="1219200" cy="554567"/>
          </a:xfrm>
          <a:prstGeom prst="roundRect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8316951" y="2417236"/>
            <a:ext cx="228600" cy="554567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FFFFFF"/>
              </a:solidFill>
            </a:endParaRPr>
          </a:p>
        </p:txBody>
      </p:sp>
      <p:cxnSp>
        <p:nvCxnSpPr>
          <p:cNvPr id="56" name="Straight Arrow Connector 55"/>
          <p:cNvCxnSpPr>
            <a:stCxn id="55" idx="2"/>
          </p:cNvCxnSpPr>
          <p:nvPr/>
        </p:nvCxnSpPr>
        <p:spPr>
          <a:xfrm flipH="1">
            <a:off x="7772400" y="2971803"/>
            <a:ext cx="658851" cy="1523997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ysDash"/>
            <a:miter lim="800000"/>
            <a:headEnd type="none"/>
            <a:tailEnd type="triangle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1295400" y="4495786"/>
            <a:ext cx="9144000" cy="1143014"/>
            <a:chOff x="-2783359" y="5486404"/>
            <a:chExt cx="11128857" cy="354148"/>
          </a:xfrm>
        </p:grpSpPr>
        <p:grpSp>
          <p:nvGrpSpPr>
            <p:cNvPr id="60" name="Group 59"/>
            <p:cNvGrpSpPr/>
            <p:nvPr/>
          </p:nvGrpSpPr>
          <p:grpSpPr>
            <a:xfrm>
              <a:off x="-372108" y="5486404"/>
              <a:ext cx="8220710" cy="354148"/>
              <a:chOff x="-3584822" y="838199"/>
              <a:chExt cx="12818119" cy="205483"/>
            </a:xfrm>
          </p:grpSpPr>
          <p:sp>
            <p:nvSpPr>
              <p:cNvPr id="62" name="Rounded Rectangle 61"/>
              <p:cNvSpPr/>
              <p:nvPr/>
            </p:nvSpPr>
            <p:spPr bwMode="auto">
              <a:xfrm>
                <a:off x="-3584822" y="845516"/>
                <a:ext cx="9688558" cy="198166"/>
              </a:xfrm>
              <a:prstGeom prst="roundRect">
                <a:avLst/>
              </a:prstGeom>
              <a:ln w="76200"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marR="0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7164E"/>
                  </a:buClr>
                  <a:buSzTx/>
                  <a:buFont typeface="Tahoma" pitchFamily="34" charset="0"/>
                  <a:buNone/>
                  <a:tabLst/>
                </a:pPr>
                <a:endParaRPr kumimoji="1" lang="en-US" sz="2400" b="1" i="0" u="none" strike="noStrike" cap="none" normalizeH="0" baseline="0">
                  <a:ln>
                    <a:noFill/>
                  </a:ln>
                  <a:solidFill>
                    <a:srgbClr val="07164E"/>
                  </a:solidFill>
                  <a:effectLst/>
                  <a:latin typeface="Lucida Sans" pitchFamily="34" charset="0"/>
                  <a:ea typeface="굴림" pitchFamily="34" charset="-127"/>
                  <a:cs typeface="Tahoma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-153064" y="838199"/>
                <a:ext cx="9386361" cy="120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-2783359" y="5532563"/>
              <a:ext cx="11128857" cy="25747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Per-word dirty bit mask to mark</a:t>
              </a:r>
              <a:br>
                <a:rPr lang="en-US" sz="2400" b="1" dirty="0"/>
              </a:br>
              <a:r>
                <a:rPr lang="en-US" sz="2400" b="1" dirty="0"/>
                <a:t> all </a:t>
              </a:r>
              <a:r>
                <a:rPr lang="en-US" sz="2400" b="1" dirty="0">
                  <a:solidFill>
                    <a:srgbClr val="0000FF"/>
                  </a:solidFill>
                </a:rPr>
                <a:t>uncommitted</a:t>
              </a:r>
              <a:r>
                <a:rPr lang="en-US" sz="2400" b="1" dirty="0"/>
                <a:t> data updates  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7010400" y="3043765"/>
            <a:ext cx="1854200" cy="385235"/>
          </a:xfrm>
          <a:prstGeom prst="roundRect">
            <a:avLst/>
          </a:prstGeom>
          <a:solidFill>
            <a:srgbClr val="1F497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NDAReadSet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010400" y="3505200"/>
            <a:ext cx="1854200" cy="385235"/>
          </a:xfrm>
          <a:prstGeom prst="roundRect">
            <a:avLst/>
          </a:prstGeom>
          <a:solidFill>
            <a:srgbClr val="1F497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NDAWriteSet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2133600" y="3810000"/>
            <a:ext cx="1854200" cy="385235"/>
          </a:xfrm>
          <a:prstGeom prst="roundRect">
            <a:avLst/>
          </a:prstGeom>
          <a:solidFill>
            <a:srgbClr val="1F497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CPUWriteSet</a:t>
            </a:r>
            <a:endParaRPr lang="en-US" sz="1100" b="1" dirty="0">
              <a:solidFill>
                <a:srgbClr val="FFFFFF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6629400" y="3886200"/>
            <a:ext cx="990602" cy="1600200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ysDash"/>
            <a:miter lim="800000"/>
            <a:headEnd type="none"/>
            <a:tailEnd type="triangle"/>
          </a:ln>
          <a:effectLst/>
        </p:spPr>
      </p:cxnSp>
      <p:grpSp>
        <p:nvGrpSpPr>
          <p:cNvPr id="91" name="Group 90"/>
          <p:cNvGrpSpPr/>
          <p:nvPr/>
        </p:nvGrpSpPr>
        <p:grpSpPr>
          <a:xfrm>
            <a:off x="304800" y="5562586"/>
            <a:ext cx="9144000" cy="1143014"/>
            <a:chOff x="-2876099" y="5486404"/>
            <a:chExt cx="11128857" cy="354148"/>
          </a:xfrm>
        </p:grpSpPr>
        <p:grpSp>
          <p:nvGrpSpPr>
            <p:cNvPr id="93" name="Group 92"/>
            <p:cNvGrpSpPr/>
            <p:nvPr/>
          </p:nvGrpSpPr>
          <p:grpSpPr>
            <a:xfrm>
              <a:off x="-1577732" y="5486404"/>
              <a:ext cx="9426334" cy="354148"/>
              <a:chOff x="-5464688" y="838199"/>
              <a:chExt cx="14697985" cy="205483"/>
            </a:xfrm>
          </p:grpSpPr>
          <p:sp>
            <p:nvSpPr>
              <p:cNvPr id="97" name="Rounded Rectangle 96"/>
              <p:cNvSpPr/>
              <p:nvPr/>
            </p:nvSpPr>
            <p:spPr bwMode="auto">
              <a:xfrm>
                <a:off x="-5464688" y="845516"/>
                <a:ext cx="13303688" cy="198166"/>
              </a:xfrm>
              <a:prstGeom prst="roundRect">
                <a:avLst/>
              </a:prstGeom>
              <a:ln w="76200"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marR="0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7164E"/>
                  </a:buClr>
                  <a:buSzTx/>
                  <a:buFont typeface="Tahoma" pitchFamily="34" charset="0"/>
                  <a:buNone/>
                  <a:tabLst/>
                </a:pPr>
                <a:endParaRPr kumimoji="1" lang="en-US" sz="2400" b="1" i="0" u="none" strike="noStrike" cap="none" normalizeH="0" baseline="0">
                  <a:ln>
                    <a:noFill/>
                  </a:ln>
                  <a:solidFill>
                    <a:srgbClr val="07164E"/>
                  </a:solidFill>
                  <a:effectLst/>
                  <a:latin typeface="Lucida Sans" pitchFamily="34" charset="0"/>
                  <a:ea typeface="굴림" pitchFamily="34" charset="-127"/>
                  <a:cs typeface="Tahoma" pitchFamily="34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-153064" y="838199"/>
                <a:ext cx="9386361" cy="120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-2876099" y="5533627"/>
              <a:ext cx="11128857" cy="25747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The </a:t>
              </a:r>
              <a:r>
                <a:rPr lang="en-US" sz="2400" b="1" dirty="0" err="1">
                  <a:solidFill>
                    <a:srgbClr val="0000FF"/>
                  </a:solidFill>
                </a:rPr>
                <a:t>NDAReadSet</a:t>
              </a:r>
              <a:r>
                <a:rPr lang="en-US" sz="2400" b="1" dirty="0">
                  <a:solidFill>
                    <a:srgbClr val="0000FF"/>
                  </a:solidFill>
                </a:rPr>
                <a:t> </a:t>
              </a:r>
              <a:r>
                <a:rPr lang="en-US" sz="2400" b="1" dirty="0"/>
                <a:t>and </a:t>
              </a:r>
              <a:r>
                <a:rPr lang="en-US" sz="2400" b="1" dirty="0" err="1">
                  <a:solidFill>
                    <a:srgbClr val="0000FF"/>
                  </a:solidFill>
                </a:rPr>
                <a:t>NDAWriteSet</a:t>
              </a:r>
              <a:r>
                <a:rPr lang="en-US" sz="2400" b="1" dirty="0"/>
                <a:t> are used </a:t>
              </a:r>
              <a:br>
                <a:rPr lang="en-US" sz="2400" b="1" dirty="0"/>
              </a:br>
              <a:r>
                <a:rPr lang="en-US" sz="2400" b="1" dirty="0"/>
                <a:t>to track memory accesses from NDA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99" name="Straight Arrow Connector 98"/>
          <p:cNvCxnSpPr/>
          <p:nvPr/>
        </p:nvCxnSpPr>
        <p:spPr>
          <a:xfrm flipV="1">
            <a:off x="3124200" y="2209800"/>
            <a:ext cx="1066800" cy="1524000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ysDash"/>
            <a:miter lim="800000"/>
            <a:headEnd type="none"/>
            <a:tailEnd type="triangle"/>
          </a:ln>
          <a:effectLst/>
        </p:spPr>
      </p:cxnSp>
      <p:grpSp>
        <p:nvGrpSpPr>
          <p:cNvPr id="100" name="Group 99"/>
          <p:cNvGrpSpPr/>
          <p:nvPr/>
        </p:nvGrpSpPr>
        <p:grpSpPr>
          <a:xfrm>
            <a:off x="-228600" y="990586"/>
            <a:ext cx="9144000" cy="1143014"/>
            <a:chOff x="-2876099" y="5486404"/>
            <a:chExt cx="11128857" cy="354148"/>
          </a:xfrm>
        </p:grpSpPr>
        <p:grpSp>
          <p:nvGrpSpPr>
            <p:cNvPr id="101" name="Group 100"/>
            <p:cNvGrpSpPr/>
            <p:nvPr/>
          </p:nvGrpSpPr>
          <p:grpSpPr>
            <a:xfrm>
              <a:off x="-1577732" y="5486404"/>
              <a:ext cx="9426334" cy="354148"/>
              <a:chOff x="-5464688" y="838199"/>
              <a:chExt cx="14697985" cy="205483"/>
            </a:xfrm>
          </p:grpSpPr>
          <p:sp>
            <p:nvSpPr>
              <p:cNvPr id="103" name="Rounded Rectangle 102"/>
              <p:cNvSpPr/>
              <p:nvPr/>
            </p:nvSpPr>
            <p:spPr bwMode="auto">
              <a:xfrm>
                <a:off x="-5464688" y="845516"/>
                <a:ext cx="13303688" cy="198166"/>
              </a:xfrm>
              <a:prstGeom prst="roundRect">
                <a:avLst/>
              </a:prstGeom>
              <a:ln w="76200"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marR="0" indent="-28575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7164E"/>
                  </a:buClr>
                  <a:buSzTx/>
                  <a:buFont typeface="Tahoma" pitchFamily="34" charset="0"/>
                  <a:buNone/>
                  <a:tabLst/>
                </a:pPr>
                <a:endParaRPr kumimoji="1" lang="en-US" sz="2400" b="1" i="0" u="none" strike="noStrike" cap="none" normalizeH="0" baseline="0">
                  <a:ln>
                    <a:noFill/>
                  </a:ln>
                  <a:solidFill>
                    <a:srgbClr val="07164E"/>
                  </a:solidFill>
                  <a:effectLst/>
                  <a:latin typeface="Lucida Sans" pitchFamily="34" charset="0"/>
                  <a:ea typeface="굴림" pitchFamily="34" charset="-127"/>
                  <a:cs typeface="Tahoma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-153064" y="838199"/>
                <a:ext cx="9386361" cy="120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-2876099" y="5533627"/>
              <a:ext cx="11128857" cy="25747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The CPU records all writes </a:t>
              </a:r>
              <a:br>
                <a:rPr lang="en-US" sz="2400" b="1" dirty="0"/>
              </a:br>
              <a:r>
                <a:rPr lang="en-US" sz="2400" b="1" dirty="0"/>
                <a:t>to the NDA data region in the </a:t>
              </a:r>
              <a:r>
                <a:rPr lang="en-US" sz="2400" b="1" dirty="0" err="1">
                  <a:solidFill>
                    <a:srgbClr val="0000FF"/>
                  </a:solidFill>
                </a:rPr>
                <a:t>CPUWriteSet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49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85" grpId="0" animBg="1"/>
      <p:bldP spid="86" grpId="0" animBg="1"/>
      <p:bldP spid="8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7543801" y="5702155"/>
            <a:ext cx="1452563" cy="34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ASIC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0"/>
            <a:ext cx="9601200" cy="914400"/>
          </a:xfrm>
        </p:spPr>
        <p:txBody>
          <a:bodyPr/>
          <a:lstStyle/>
          <a:p>
            <a:r>
              <a:rPr lang="en-US" dirty="0">
                <a:latin typeface="Gill Sans MT"/>
                <a:cs typeface="Gill Sans MT"/>
              </a:rPr>
              <a:t>Coherence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pPr lvl="1"/>
            <a:endParaRPr lang="en-US" sz="22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sz="2200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/>
            <a:endParaRPr lang="en-US" sz="2200" u="sng" dirty="0">
              <a:solidFill>
                <a:srgbClr val="C00000"/>
              </a:solidFill>
            </a:endParaRPr>
          </a:p>
          <a:p>
            <a:endParaRPr lang="en-US" sz="2600" dirty="0">
              <a:solidFill>
                <a:schemeClr val="tx2"/>
              </a:solidFill>
            </a:endParaRPr>
          </a:p>
          <a:p>
            <a:endParaRPr lang="en-US" sz="2600" dirty="0">
              <a:solidFill>
                <a:schemeClr val="tx2"/>
              </a:solidFill>
            </a:endParaRPr>
          </a:p>
          <a:p>
            <a:pPr lvl="1"/>
            <a:endParaRPr lang="en-US" sz="1600" dirty="0"/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>
                <a:latin typeface="Gill Sans MT"/>
                <a:cs typeface="Gill Sans MT"/>
              </a:rPr>
              <a:t>26</a:t>
            </a:fld>
            <a:endParaRPr lang="en-US">
              <a:latin typeface="Gill Sans MT"/>
              <a:cs typeface="Gill Sans MT"/>
            </a:endParaRPr>
          </a:p>
        </p:txBody>
      </p:sp>
      <p:pic>
        <p:nvPicPr>
          <p:cNvPr id="6" name="Picture 5" descr="safar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6580445"/>
            <a:ext cx="959296" cy="27756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11430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endParaRPr lang="en-US" sz="2800" b="1" dirty="0">
              <a:latin typeface="Gill Sans MT"/>
              <a:cs typeface="Gill Sans M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52400" y="1981200"/>
            <a:ext cx="4038600" cy="2438400"/>
            <a:chOff x="76200" y="1697421"/>
            <a:chExt cx="4846320" cy="3026979"/>
          </a:xfrm>
        </p:grpSpPr>
        <p:grpSp>
          <p:nvGrpSpPr>
            <p:cNvPr id="68" name="Group 67"/>
            <p:cNvGrpSpPr/>
            <p:nvPr/>
          </p:nvGrpSpPr>
          <p:grpSpPr>
            <a:xfrm>
              <a:off x="76200" y="1697421"/>
              <a:ext cx="4846320" cy="3026979"/>
              <a:chOff x="0" y="1849821"/>
              <a:chExt cx="4846320" cy="3026979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0" y="1849821"/>
                <a:ext cx="4846320" cy="3026979"/>
              </a:xfrm>
              <a:prstGeom prst="roundRect">
                <a:avLst/>
              </a:prstGeom>
              <a:solidFill>
                <a:schemeClr val="lt1">
                  <a:alpha val="0"/>
                </a:schemeClr>
              </a:solidFill>
              <a:ln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457200" y="2133600"/>
                <a:ext cx="1969304" cy="94421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CPU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182880" y="3174125"/>
                <a:ext cx="4480560" cy="1550275"/>
                <a:chOff x="106680" y="3402725"/>
                <a:chExt cx="4480560" cy="1550275"/>
              </a:xfrm>
            </p:grpSpPr>
            <p:sp>
              <p:nvSpPr>
                <p:cNvPr id="73" name="Rounded Rectangle 72"/>
                <p:cNvSpPr/>
                <p:nvPr/>
              </p:nvSpPr>
              <p:spPr>
                <a:xfrm>
                  <a:off x="106680" y="3497318"/>
                  <a:ext cx="4480560" cy="1455682"/>
                </a:xfrm>
                <a:prstGeom prst="roundRect">
                  <a:avLst/>
                </a:prstGeom>
                <a:solidFill>
                  <a:srgbClr val="4A886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2270760" y="4343397"/>
                  <a:ext cx="2225040" cy="478223"/>
                </a:xfrm>
                <a:prstGeom prst="roundRect">
                  <a:avLst/>
                </a:prstGeom>
                <a:solidFill>
                  <a:srgbClr val="1F497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rgbClr val="FFFFFF"/>
                      </a:solidFill>
                    </a:rPr>
                    <a:t>CPUWriteSet</a:t>
                  </a:r>
                  <a:endParaRPr lang="en-US" sz="11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1478280" y="3402725"/>
                  <a:ext cx="2286000" cy="573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rgbClr val="FFFFFF"/>
                      </a:solidFill>
                    </a:rPr>
                    <a:t>Shared LLC</a:t>
                  </a: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>
                <a:xfrm>
                  <a:off x="198120" y="4064877"/>
                  <a:ext cx="2011680" cy="851338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rgbClr val="FFFFFF"/>
                      </a:solidFill>
                    </a:rPr>
                    <a:t>Coherence Resolution </a:t>
                  </a:r>
                  <a:endParaRPr lang="en-US" b="1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69" name="Rounded Rectangle 68"/>
            <p:cNvSpPr/>
            <p:nvPr/>
          </p:nvSpPr>
          <p:spPr>
            <a:xfrm>
              <a:off x="2819400" y="2238703"/>
              <a:ext cx="1463040" cy="688428"/>
            </a:xfrm>
            <a:prstGeom prst="roundRect">
              <a:avLst/>
            </a:prstGeom>
            <a:solidFill>
              <a:srgbClr val="80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L1</a:t>
              </a:r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4953000" y="1524000"/>
            <a:ext cx="0" cy="3962400"/>
          </a:xfrm>
          <a:prstGeom prst="line">
            <a:avLst/>
          </a:prstGeom>
          <a:ln w="3810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-Right Arrow 46"/>
          <p:cNvSpPr/>
          <p:nvPr/>
        </p:nvSpPr>
        <p:spPr>
          <a:xfrm>
            <a:off x="4343400" y="2927737"/>
            <a:ext cx="1219200" cy="348863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9" name="Group 8"/>
          <p:cNvGrpSpPr/>
          <p:nvPr/>
        </p:nvGrpSpPr>
        <p:grpSpPr>
          <a:xfrm>
            <a:off x="5638800" y="2286000"/>
            <a:ext cx="3352800" cy="1752601"/>
            <a:chOff x="5638800" y="2286000"/>
            <a:chExt cx="3352800" cy="1752601"/>
          </a:xfrm>
        </p:grpSpPr>
        <p:grpSp>
          <p:nvGrpSpPr>
            <p:cNvPr id="8" name="Group 7"/>
            <p:cNvGrpSpPr/>
            <p:nvPr/>
          </p:nvGrpSpPr>
          <p:grpSpPr>
            <a:xfrm>
              <a:off x="5638800" y="2286000"/>
              <a:ext cx="3352800" cy="1752601"/>
              <a:chOff x="5334000" y="4343399"/>
              <a:chExt cx="3352800" cy="17526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334000" y="4343399"/>
                <a:ext cx="3352800" cy="1752601"/>
                <a:chOff x="5334000" y="4343401"/>
                <a:chExt cx="3352800" cy="1752601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5334000" y="4343401"/>
                  <a:ext cx="3352800" cy="1752601"/>
                  <a:chOff x="5334000" y="2133601"/>
                  <a:chExt cx="3617495" cy="1502229"/>
                </a:xfrm>
              </p:grpSpPr>
              <p:sp>
                <p:nvSpPr>
                  <p:cNvPr id="81" name="Rounded Rectangle 80"/>
                  <p:cNvSpPr/>
                  <p:nvPr/>
                </p:nvSpPr>
                <p:spPr>
                  <a:xfrm>
                    <a:off x="5334000" y="2133601"/>
                    <a:ext cx="3617495" cy="1502229"/>
                  </a:xfrm>
                  <a:prstGeom prst="roundRect">
                    <a:avLst/>
                  </a:prstGeom>
                  <a:solidFill>
                    <a:schemeClr val="lt1">
                      <a:alpha val="0"/>
                    </a:schemeClr>
                  </a:solidFill>
                  <a:ln>
                    <a:solidFill>
                      <a:srgbClr val="000000"/>
                    </a:solidFill>
                    <a:prstDash val="sysDash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82" name="Rounded Rectangle 81"/>
                  <p:cNvSpPr/>
                  <p:nvPr/>
                </p:nvSpPr>
                <p:spPr>
                  <a:xfrm>
                    <a:off x="5486400" y="2285999"/>
                    <a:ext cx="1268264" cy="1219199"/>
                  </a:xfrm>
                  <a:prstGeom prst="round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bg1"/>
                        </a:solidFill>
                      </a:rPr>
                      <a:t>NDA Core</a:t>
                    </a:r>
                    <a:endParaRPr 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4" name="Rounded Rectangle 93"/>
                <p:cNvSpPr/>
                <p:nvPr/>
              </p:nvSpPr>
              <p:spPr>
                <a:xfrm>
                  <a:off x="6705600" y="5105400"/>
                  <a:ext cx="1854200" cy="385235"/>
                </a:xfrm>
                <a:prstGeom prst="roundRect">
                  <a:avLst/>
                </a:prstGeom>
                <a:solidFill>
                  <a:srgbClr val="1F497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rgbClr val="FFFFFF"/>
                      </a:solidFill>
                    </a:rPr>
                    <a:t>NDAReadSet</a:t>
                  </a:r>
                  <a:endParaRPr lang="en-US" sz="11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ounded Rectangle 94"/>
                <p:cNvSpPr/>
                <p:nvPr/>
              </p:nvSpPr>
              <p:spPr>
                <a:xfrm>
                  <a:off x="6705600" y="5562600"/>
                  <a:ext cx="1854200" cy="385235"/>
                </a:xfrm>
                <a:prstGeom prst="roundRect">
                  <a:avLst/>
                </a:prstGeom>
                <a:solidFill>
                  <a:srgbClr val="1F497D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rgbClr val="FFFFFF"/>
                      </a:solidFill>
                    </a:rPr>
                    <a:t>NDAWriteSet</a:t>
                  </a:r>
                  <a:endParaRPr lang="en-US" sz="1100" b="1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2" name="Rounded Rectangle 91"/>
              <p:cNvSpPr/>
              <p:nvPr/>
            </p:nvSpPr>
            <p:spPr>
              <a:xfrm>
                <a:off x="7010400" y="4474633"/>
                <a:ext cx="1219200" cy="554567"/>
              </a:xfrm>
              <a:prstGeom prst="roundRect">
                <a:avLst/>
              </a:prstGeom>
              <a:solidFill>
                <a:srgbClr val="8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</a:rPr>
                  <a:t>L1</a:t>
                </a:r>
              </a:p>
            </p:txBody>
          </p:sp>
        </p:grpSp>
        <p:sp>
          <p:nvSpPr>
            <p:cNvPr id="48" name="Rounded Rectangle 47"/>
            <p:cNvSpPr/>
            <p:nvPr/>
          </p:nvSpPr>
          <p:spPr>
            <a:xfrm>
              <a:off x="8305800" y="2417233"/>
              <a:ext cx="228600" cy="554567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010400" y="3043765"/>
            <a:ext cx="1854200" cy="385235"/>
          </a:xfrm>
          <a:prstGeom prst="roundRect">
            <a:avLst/>
          </a:prstGeom>
          <a:solidFill>
            <a:srgbClr val="1F497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NDAReadSet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2133600" y="3805765"/>
            <a:ext cx="1854200" cy="385235"/>
          </a:xfrm>
          <a:prstGeom prst="roundRect">
            <a:avLst/>
          </a:prstGeom>
          <a:solidFill>
            <a:srgbClr val="1F497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CPUWriteSet</a:t>
            </a:r>
            <a:endParaRPr lang="en-US" sz="1100" b="1" dirty="0">
              <a:solidFill>
                <a:srgbClr val="FFFFFF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81000" y="3581400"/>
            <a:ext cx="1676400" cy="685800"/>
          </a:xfrm>
          <a:prstGeom prst="roundRect">
            <a:avLst/>
          </a:prstGeom>
          <a:solidFill>
            <a:schemeClr val="tx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Coherence Resolution 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81000" y="2057400"/>
            <a:ext cx="685800" cy="1600200"/>
          </a:xfrm>
          <a:prstGeom prst="line">
            <a:avLst/>
          </a:prstGeom>
          <a:ln w="38100" cmpd="sng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057400" y="2590800"/>
            <a:ext cx="3048000" cy="1066800"/>
          </a:xfrm>
          <a:prstGeom prst="line">
            <a:avLst/>
          </a:prstGeom>
          <a:ln w="38100" cmpd="sng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1066800" y="152400"/>
            <a:ext cx="4114800" cy="2514600"/>
            <a:chOff x="609600" y="381000"/>
            <a:chExt cx="5181600" cy="3124200"/>
          </a:xfrm>
        </p:grpSpPr>
        <p:sp>
          <p:nvSpPr>
            <p:cNvPr id="98" name="Rounded Rectangle 97"/>
            <p:cNvSpPr/>
            <p:nvPr/>
          </p:nvSpPr>
          <p:spPr>
            <a:xfrm>
              <a:off x="609600" y="381000"/>
              <a:ext cx="5181600" cy="3124200"/>
            </a:xfrm>
            <a:prstGeom prst="roundRect">
              <a:avLst/>
            </a:prstGeom>
            <a:solidFill>
              <a:srgbClr val="FFFFFF"/>
            </a:solidFill>
            <a:ln w="57150" cmpd="sng">
              <a:solidFill>
                <a:schemeClr val="tx2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801511" y="762000"/>
              <a:ext cx="4797778" cy="2521163"/>
              <a:chOff x="801511" y="762000"/>
              <a:chExt cx="4797778" cy="2521163"/>
            </a:xfrm>
          </p:grpSpPr>
          <p:cxnSp>
            <p:nvCxnSpPr>
              <p:cNvPr id="104" name="Straight Arrow Connector 103"/>
              <p:cNvCxnSpPr/>
              <p:nvPr/>
            </p:nvCxnSpPr>
            <p:spPr>
              <a:xfrm>
                <a:off x="3352800" y="1524000"/>
                <a:ext cx="12890" cy="476086"/>
              </a:xfrm>
              <a:prstGeom prst="straightConnector1">
                <a:avLst/>
              </a:prstGeom>
              <a:solidFill>
                <a:schemeClr val="bg1">
                  <a:lumMod val="85000"/>
                </a:schemeClr>
              </a:solidFill>
              <a:ln w="38100" cmpd="sng">
                <a:solidFill>
                  <a:srgbClr val="000000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9" name="Group 128"/>
              <p:cNvGrpSpPr/>
              <p:nvPr/>
            </p:nvGrpSpPr>
            <p:grpSpPr>
              <a:xfrm>
                <a:off x="801511" y="762000"/>
                <a:ext cx="4797778" cy="2521163"/>
                <a:chOff x="801511" y="762000"/>
                <a:chExt cx="4797778" cy="2521163"/>
              </a:xfrm>
            </p:grpSpPr>
            <p:cxnSp>
              <p:nvCxnSpPr>
                <p:cNvPr id="130" name="Elbow Connector 129"/>
                <p:cNvCxnSpPr>
                  <a:stCxn id="133" idx="2"/>
                </p:cNvCxnSpPr>
                <p:nvPr/>
              </p:nvCxnSpPr>
              <p:spPr>
                <a:xfrm rot="16200000" flipH="1">
                  <a:off x="2324099" y="876301"/>
                  <a:ext cx="228599" cy="1066797"/>
                </a:xfrm>
                <a:prstGeom prst="bentConnector2">
                  <a:avLst/>
                </a:prstGeom>
                <a:ln w="381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1" name="Group 130"/>
                <p:cNvGrpSpPr/>
                <p:nvPr/>
              </p:nvGrpSpPr>
              <p:grpSpPr>
                <a:xfrm>
                  <a:off x="801511" y="762000"/>
                  <a:ext cx="4797778" cy="2521163"/>
                  <a:chOff x="801511" y="762000"/>
                  <a:chExt cx="4797778" cy="2521163"/>
                </a:xfrm>
              </p:grpSpPr>
              <p:sp>
                <p:nvSpPr>
                  <p:cNvPr id="132" name="Rounded Rectangle 131"/>
                  <p:cNvSpPr/>
                  <p:nvPr/>
                </p:nvSpPr>
                <p:spPr>
                  <a:xfrm>
                    <a:off x="3429000" y="762000"/>
                    <a:ext cx="2170289" cy="533400"/>
                  </a:xfrm>
                  <a:prstGeom prst="roundRect">
                    <a:avLst/>
                  </a:prstGeom>
                  <a:solidFill>
                    <a:schemeClr val="tx2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>
                        <a:solidFill>
                          <a:schemeClr val="bg1"/>
                        </a:solidFill>
                      </a:rPr>
                      <a:t>NDAReadSet</a:t>
                    </a:r>
                    <a:endParaRPr lang="en-US" sz="16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3" name="Rounded Rectangle 132"/>
                  <p:cNvSpPr/>
                  <p:nvPr/>
                </p:nvSpPr>
                <p:spPr>
                  <a:xfrm>
                    <a:off x="801511" y="762000"/>
                    <a:ext cx="2206978" cy="533400"/>
                  </a:xfrm>
                  <a:prstGeom prst="roundRect">
                    <a:avLst/>
                  </a:prstGeom>
                  <a:solidFill>
                    <a:schemeClr val="tx2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>
                        <a:solidFill>
                          <a:schemeClr val="bg1"/>
                        </a:solidFill>
                      </a:rPr>
                      <a:t>CPUWriteSet</a:t>
                    </a:r>
                    <a:endParaRPr lang="en-US" sz="16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2667000" y="1295400"/>
                    <a:ext cx="914400" cy="1447800"/>
                    <a:chOff x="2743200" y="1219200"/>
                    <a:chExt cx="914400" cy="1828800"/>
                  </a:xfrm>
                </p:grpSpPr>
                <p:sp>
                  <p:nvSpPr>
                    <p:cNvPr id="141" name="Block Arc 140"/>
                    <p:cNvSpPr/>
                    <p:nvPr/>
                  </p:nvSpPr>
                  <p:spPr>
                    <a:xfrm rot="10800000">
                      <a:off x="2743200" y="1219200"/>
                      <a:ext cx="914400" cy="1828800"/>
                    </a:xfrm>
                    <a:prstGeom prst="blockArc">
                      <a:avLst>
                        <a:gd name="adj1" fmla="val 10800000"/>
                        <a:gd name="adj2" fmla="val 147488"/>
                        <a:gd name="adj3" fmla="val 10265"/>
                      </a:avLst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cxnSp>
                  <p:nvCxnSpPr>
                    <p:cNvPr id="142" name="Straight Connector 141"/>
                    <p:cNvCxnSpPr>
                      <a:stCxn id="141" idx="0"/>
                      <a:endCxn id="141" idx="1"/>
                    </p:cNvCxnSpPr>
                    <p:nvPr/>
                  </p:nvCxnSpPr>
                  <p:spPr>
                    <a:xfrm flipH="1" flipV="1">
                      <a:off x="2790271" y="2111361"/>
                      <a:ext cx="820397" cy="22239"/>
                    </a:xfrm>
                    <a:prstGeom prst="line">
                      <a:avLst/>
                    </a:prstGeom>
                    <a:ln w="57150" cmpd="sng">
                      <a:solidFill>
                        <a:schemeClr val="tx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5" name="Elbow Connector 134"/>
                  <p:cNvCxnSpPr>
                    <a:stCxn id="132" idx="2"/>
                  </p:cNvCxnSpPr>
                  <p:nvPr/>
                </p:nvCxnSpPr>
                <p:spPr>
                  <a:xfrm rot="5400000">
                    <a:off x="3819179" y="829032"/>
                    <a:ext cx="228599" cy="1161336"/>
                  </a:xfrm>
                  <a:prstGeom prst="bentConnector2">
                    <a:avLst/>
                  </a:prstGeom>
                  <a:ln w="381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Arrow Connector 135"/>
                  <p:cNvCxnSpPr/>
                  <p:nvPr/>
                </p:nvCxnSpPr>
                <p:spPr>
                  <a:xfrm>
                    <a:off x="2971800" y="1524000"/>
                    <a:ext cx="12890" cy="476086"/>
                  </a:xfrm>
                  <a:prstGeom prst="straightConnector1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 cmpd="sng">
                    <a:solidFill>
                      <a:srgbClr val="000000"/>
                    </a:solidFill>
                    <a:headEnd type="none" w="med" len="me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>
                    <a:off x="3124200" y="2743200"/>
                    <a:ext cx="0" cy="457200"/>
                  </a:xfrm>
                  <a:prstGeom prst="line">
                    <a:avLst/>
                  </a:prstGeom>
                  <a:ln w="38100" cmpd="sng">
                    <a:solidFill>
                      <a:srgbClr val="0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 flipH="1">
                    <a:off x="3657600" y="1371600"/>
                    <a:ext cx="228600" cy="304800"/>
                  </a:xfrm>
                  <a:prstGeom prst="line">
                    <a:avLst/>
                  </a:prstGeom>
                  <a:ln w="38100" cmpd="sng">
                    <a:solidFill>
                      <a:srgbClr val="0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H="1">
                    <a:off x="2438400" y="1371600"/>
                    <a:ext cx="228600" cy="304800"/>
                  </a:xfrm>
                  <a:prstGeom prst="line">
                    <a:avLst/>
                  </a:prstGeom>
                  <a:ln w="38100" cmpd="sng">
                    <a:solidFill>
                      <a:srgbClr val="0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3223626" y="2747818"/>
                    <a:ext cx="1546255" cy="5353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2200" b="1" dirty="0">
                        <a:solidFill>
                          <a:srgbClr val="000000"/>
                        </a:solidFill>
                      </a:rPr>
                      <a:t>Conflict</a:t>
                    </a:r>
                  </a:p>
                </p:txBody>
              </p:sp>
            </p:grpSp>
          </p:grpSp>
        </p:grpSp>
      </p:grpSp>
      <p:grpSp>
        <p:nvGrpSpPr>
          <p:cNvPr id="154" name="Group 153"/>
          <p:cNvGrpSpPr/>
          <p:nvPr/>
        </p:nvGrpSpPr>
        <p:grpSpPr>
          <a:xfrm>
            <a:off x="2362200" y="4419600"/>
            <a:ext cx="6770077" cy="2438401"/>
            <a:chOff x="3352800" y="3505200"/>
            <a:chExt cx="5867400" cy="2733965"/>
          </a:xfrm>
        </p:grpSpPr>
        <p:sp>
          <p:nvSpPr>
            <p:cNvPr id="155" name="Rounded Rectangle 154"/>
            <p:cNvSpPr/>
            <p:nvPr/>
          </p:nvSpPr>
          <p:spPr>
            <a:xfrm>
              <a:off x="3352800" y="3505200"/>
              <a:ext cx="5410200" cy="2563091"/>
            </a:xfrm>
            <a:prstGeom prst="roundRect">
              <a:avLst/>
            </a:prstGeom>
            <a:ln w="57150" cmpd="sng"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505200" y="3581400"/>
              <a:ext cx="5410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000000"/>
                  </a:solidFill>
                </a:rPr>
                <a:t>If </a:t>
              </a:r>
              <a:r>
                <a:rPr lang="en-US" sz="2200" b="1" dirty="0">
                  <a:solidFill>
                    <a:srgbClr val="0000FF"/>
                  </a:solidFill>
                </a:rPr>
                <a:t>conflicts </a:t>
              </a:r>
              <a:r>
                <a:rPr lang="en-US" sz="2200" b="1" dirty="0">
                  <a:solidFill>
                    <a:srgbClr val="000000"/>
                  </a:solidFill>
                </a:rPr>
                <a:t>happens: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352800" y="4094914"/>
              <a:ext cx="5410200" cy="862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200" dirty="0">
                  <a:solidFill>
                    <a:srgbClr val="000000"/>
                  </a:solidFill>
                </a:rPr>
                <a:t>The CPU </a:t>
              </a:r>
              <a:r>
                <a:rPr lang="en-US" sz="2200" dirty="0">
                  <a:solidFill>
                    <a:srgbClr val="0000FF"/>
                  </a:solidFill>
                </a:rPr>
                <a:t>flushes</a:t>
              </a:r>
              <a:r>
                <a:rPr lang="en-US" sz="2200" dirty="0">
                  <a:solidFill>
                    <a:srgbClr val="000000"/>
                  </a:solidFill>
                </a:rPr>
                <a:t> the </a:t>
              </a:r>
              <a:r>
                <a:rPr lang="en-US" sz="2200" dirty="0">
                  <a:solidFill>
                    <a:srgbClr val="0000FF"/>
                  </a:solidFill>
                </a:rPr>
                <a:t>dirty cache lines</a:t>
              </a:r>
              <a:r>
                <a:rPr lang="en-US" sz="2200" dirty="0">
                  <a:solidFill>
                    <a:srgbClr val="000000"/>
                  </a:solidFill>
                </a:rPr>
                <a:t> that match addresses in the </a:t>
              </a:r>
              <a:r>
                <a:rPr lang="en-US" sz="2200" dirty="0" err="1">
                  <a:solidFill>
                    <a:srgbClr val="0000FF"/>
                  </a:solidFill>
                </a:rPr>
                <a:t>NDAReadSet</a:t>
              </a:r>
              <a:endParaRPr lang="en-US" sz="2200" dirty="0">
                <a:solidFill>
                  <a:srgbClr val="0000FF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352800" y="4872183"/>
              <a:ext cx="5562600" cy="483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200" dirty="0">
                  <a:solidFill>
                    <a:srgbClr val="000000"/>
                  </a:solidFill>
                </a:rPr>
                <a:t>NDA </a:t>
              </a:r>
              <a:r>
                <a:rPr lang="en-US" sz="2200" u="sng" dirty="0">
                  <a:solidFill>
                    <a:srgbClr val="0000FF"/>
                  </a:solidFill>
                </a:rPr>
                <a:t>invalidates</a:t>
              </a:r>
              <a:r>
                <a:rPr lang="en-US" sz="2200" dirty="0">
                  <a:solidFill>
                    <a:srgbClr val="000000"/>
                  </a:solidFill>
                </a:rPr>
                <a:t> all uncommitted cache lines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352800" y="5376458"/>
              <a:ext cx="5867400" cy="862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200" dirty="0">
                  <a:solidFill>
                    <a:srgbClr val="000000"/>
                  </a:solidFill>
                </a:rPr>
                <a:t>Signatures are </a:t>
              </a:r>
              <a:r>
                <a:rPr lang="en-US" sz="2200" u="sng" dirty="0">
                  <a:solidFill>
                    <a:srgbClr val="000000"/>
                  </a:solidFill>
                </a:rPr>
                <a:t>erased</a:t>
              </a:r>
              <a:r>
                <a:rPr lang="en-US" sz="2200" dirty="0">
                  <a:solidFill>
                    <a:srgbClr val="000000"/>
                  </a:solidFill>
                </a:rPr>
                <a:t> and NDA </a:t>
              </a:r>
              <a:r>
                <a:rPr lang="en-US" sz="2200" u="sng" dirty="0">
                  <a:solidFill>
                    <a:srgbClr val="000000"/>
                  </a:solidFill>
                </a:rPr>
                <a:t>restarts</a:t>
              </a:r>
              <a:r>
                <a:rPr lang="en-US" sz="2200" dirty="0">
                  <a:solidFill>
                    <a:srgbClr val="000000"/>
                  </a:solidFill>
                </a:rPr>
                <a:t> execution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362200" y="4876800"/>
            <a:ext cx="6248400" cy="1828800"/>
            <a:chOff x="3429000" y="4267200"/>
            <a:chExt cx="6248400" cy="1828800"/>
          </a:xfrm>
        </p:grpSpPr>
        <p:sp>
          <p:nvSpPr>
            <p:cNvPr id="161" name="Rounded Rectangle 160"/>
            <p:cNvSpPr/>
            <p:nvPr/>
          </p:nvSpPr>
          <p:spPr>
            <a:xfrm>
              <a:off x="3429000" y="4267200"/>
              <a:ext cx="6248400" cy="1828800"/>
            </a:xfrm>
            <a:prstGeom prst="roundRect">
              <a:avLst/>
            </a:prstGeom>
            <a:ln w="57150" cmpd="sng"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763683" y="4343400"/>
              <a:ext cx="54101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000000"/>
                  </a:solidFill>
                </a:rPr>
                <a:t>If </a:t>
              </a:r>
              <a:r>
                <a:rPr lang="en-US" sz="2200" b="1" dirty="0">
                  <a:solidFill>
                    <a:srgbClr val="0000FF"/>
                  </a:solidFill>
                </a:rPr>
                <a:t>no conflicts</a:t>
              </a:r>
              <a:r>
                <a:rPr lang="en-US" sz="2200" b="1" dirty="0"/>
                <a:t>: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581400" y="4800600"/>
              <a:ext cx="5943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/>
                <a:buChar char="•"/>
              </a:pPr>
              <a:r>
                <a:rPr lang="en-US" sz="2200" dirty="0">
                  <a:solidFill>
                    <a:srgbClr val="000000"/>
                  </a:solidFill>
                </a:rPr>
                <a:t>Any clean cache lines in the CPU that</a:t>
              </a:r>
              <a:r>
                <a:rPr lang="en-US" sz="2200" dirty="0">
                  <a:solidFill>
                    <a:srgbClr val="0000FF"/>
                  </a:solidFill>
                </a:rPr>
                <a:t> match</a:t>
              </a:r>
              <a:r>
                <a:rPr lang="en-US" sz="2200" dirty="0">
                  <a:solidFill>
                    <a:srgbClr val="000000"/>
                  </a:solidFill>
                </a:rPr>
                <a:t> an address in the</a:t>
              </a:r>
              <a:r>
                <a:rPr lang="en-US" sz="2200" dirty="0">
                  <a:solidFill>
                    <a:srgbClr val="0000FF"/>
                  </a:solidFill>
                </a:rPr>
                <a:t> </a:t>
              </a:r>
              <a:r>
                <a:rPr lang="en-US" sz="2200" dirty="0" err="1">
                  <a:solidFill>
                    <a:srgbClr val="0000FF"/>
                  </a:solidFill>
                </a:rPr>
                <a:t>NDAWriteSet</a:t>
              </a:r>
              <a:r>
                <a:rPr lang="en-US" sz="2200" dirty="0">
                  <a:solidFill>
                    <a:srgbClr val="000000"/>
                  </a:solidFill>
                </a:rPr>
                <a:t> are </a:t>
              </a:r>
              <a:r>
                <a:rPr lang="en-US" sz="2200" dirty="0">
                  <a:solidFill>
                    <a:srgbClr val="0000FF"/>
                  </a:solidFill>
                </a:rPr>
                <a:t>invalidated</a:t>
              </a: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581400" y="5562600"/>
              <a:ext cx="36984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1" indent="-342900" algn="ctr">
                <a:buFont typeface="Arial"/>
                <a:buChar char="•"/>
              </a:pPr>
              <a:r>
                <a:rPr lang="en-US" sz="2200" dirty="0">
                  <a:solidFill>
                    <a:srgbClr val="000000"/>
                  </a:solidFill>
                </a:rPr>
                <a:t>NDA </a:t>
              </a:r>
              <a:r>
                <a:rPr lang="en-US" sz="2200" dirty="0">
                  <a:solidFill>
                    <a:srgbClr val="0000FF"/>
                  </a:solidFill>
                </a:rPr>
                <a:t>commits</a:t>
              </a:r>
              <a:r>
                <a:rPr lang="en-US" sz="2200" dirty="0">
                  <a:solidFill>
                    <a:srgbClr val="000000"/>
                  </a:solidFill>
                </a:rPr>
                <a:t> data updates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200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85" grpId="0" animBg="1"/>
      <p:bldP spid="87" grpId="0" animBg="1"/>
      <p:bldP spid="9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864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Introduction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Motivation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cs typeface="Adobe Garamond Pro"/>
              </a:rPr>
              <a:t>CoNDA</a:t>
            </a:r>
            <a:endParaRPr lang="en-US" dirty="0">
              <a:solidFill>
                <a:schemeClr val="bg1">
                  <a:lumMod val="65000"/>
                </a:schemeClr>
              </a:solidFill>
              <a:cs typeface="Adobe Garamond Pro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Architecture Support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cs typeface="Adobe Garamond Pro"/>
              </a:rPr>
              <a:t>Evaluation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Conclusion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  <a:cs typeface="Adobe Garamond Pro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  <a:cs typeface="Adobe Garamond Pro"/>
            </a:endParaRPr>
          </a:p>
          <a:p>
            <a:pPr lvl="1"/>
            <a:endParaRPr lang="en-US" sz="2000" dirty="0">
              <a:cs typeface="Adobe Garamond Pro"/>
            </a:endParaRPr>
          </a:p>
          <a:p>
            <a:pPr lvl="1"/>
            <a:endParaRPr lang="en-US" sz="2400" dirty="0">
              <a:cs typeface="Adobe Garamond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27</a:t>
            </a:fld>
            <a:endParaRPr lang="en-US"/>
          </a:p>
        </p:txBody>
      </p:sp>
      <p:pic>
        <p:nvPicPr>
          <p:cNvPr id="6" name="图片 5" descr="微信图片_20190321162043">
            <a:extLst>
              <a:ext uri="{FF2B5EF4-FFF2-40B4-BE49-F238E27FC236}">
                <a16:creationId xmlns:a16="http://schemas.microsoft.com/office/drawing/2014/main" id="{337592C9-0051-9E47-A3D4-2871A2A4495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47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943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Simulator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sz="2200" dirty="0"/>
              <a:t>Gem5 full system simulator</a:t>
            </a:r>
          </a:p>
          <a:p>
            <a:r>
              <a:rPr lang="en-US" sz="2800" dirty="0">
                <a:solidFill>
                  <a:schemeClr val="tx2"/>
                </a:solidFill>
              </a:rPr>
              <a:t>System Configuration:</a:t>
            </a:r>
            <a:endParaRPr lang="en-US" sz="2800" dirty="0"/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CPU</a:t>
            </a:r>
          </a:p>
          <a:p>
            <a:pPr lvl="2"/>
            <a:r>
              <a:rPr lang="en-US" sz="2000" dirty="0"/>
              <a:t>16 cores, 8-wide, 2GHz frequency</a:t>
            </a:r>
          </a:p>
          <a:p>
            <a:pPr lvl="2"/>
            <a:r>
              <a:rPr lang="en-US" sz="2000" dirty="0"/>
              <a:t>L1 I/D cache: 64 </a:t>
            </a:r>
            <a:r>
              <a:rPr lang="en-US" sz="2000" dirty="0" err="1"/>
              <a:t>kB</a:t>
            </a:r>
            <a:r>
              <a:rPr lang="en-US" sz="2000" dirty="0"/>
              <a:t> private, 4-way associative, 64 B block</a:t>
            </a:r>
          </a:p>
          <a:p>
            <a:pPr lvl="2"/>
            <a:r>
              <a:rPr lang="en-US" sz="2000" dirty="0"/>
              <a:t>L2 cache: 2 MB shared, 8-way associative, 64 B blocks</a:t>
            </a:r>
          </a:p>
          <a:p>
            <a:pPr lvl="2"/>
            <a:r>
              <a:rPr lang="en-US" sz="2000" dirty="0"/>
              <a:t>Cache Coherence Protocol: MESI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NDA</a:t>
            </a:r>
          </a:p>
          <a:p>
            <a:pPr lvl="2"/>
            <a:r>
              <a:rPr lang="en-US" sz="2000" dirty="0"/>
              <a:t>16 cores, 1-wide, 2GHz frequency</a:t>
            </a:r>
          </a:p>
          <a:p>
            <a:pPr lvl="2"/>
            <a:r>
              <a:rPr lang="en-US" sz="2000" dirty="0"/>
              <a:t>L1 I/D cache: 64 </a:t>
            </a:r>
            <a:r>
              <a:rPr lang="en-US" sz="2000" dirty="0" err="1"/>
              <a:t>kB</a:t>
            </a:r>
            <a:r>
              <a:rPr lang="en-US" sz="2000" dirty="0"/>
              <a:t> private, 4-way associative, 64 B Block</a:t>
            </a:r>
          </a:p>
          <a:p>
            <a:pPr lvl="2"/>
            <a:r>
              <a:rPr lang="en-US" sz="2000" dirty="0"/>
              <a:t>Cache coherence protocol: MESI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3D-stacked Memory</a:t>
            </a:r>
          </a:p>
          <a:p>
            <a:pPr lvl="2"/>
            <a:r>
              <a:rPr lang="en-US" sz="2000" dirty="0"/>
              <a:t>One 4GB Cube, 16 Vaults per cube</a:t>
            </a:r>
            <a:endParaRPr lang="en-US" sz="2000" dirty="0">
              <a:solidFill>
                <a:schemeClr val="tx2"/>
              </a:solidFill>
              <a:cs typeface="Adobe Garamond Pro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  <a:cs typeface="Adobe Garamond Pro"/>
            </a:endParaRPr>
          </a:p>
          <a:p>
            <a:pPr lvl="1"/>
            <a:endParaRPr lang="en-US" sz="2000" dirty="0">
              <a:cs typeface="Adobe Garamond Pro"/>
            </a:endParaRPr>
          </a:p>
          <a:p>
            <a:pPr lvl="1"/>
            <a:endParaRPr lang="en-US" sz="2400" dirty="0">
              <a:cs typeface="Adobe Garamond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28</a:t>
            </a:fld>
            <a:endParaRPr lang="en-US"/>
          </a:p>
        </p:txBody>
      </p:sp>
      <p:pic>
        <p:nvPicPr>
          <p:cNvPr id="6" name="图片 5" descr="微信图片_20190321162043">
            <a:extLst>
              <a:ext uri="{FF2B5EF4-FFF2-40B4-BE49-F238E27FC236}">
                <a16:creationId xmlns:a16="http://schemas.microsoft.com/office/drawing/2014/main" id="{8BA6D8D3-8816-2D4E-B00E-E486CB2DE0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17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601980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Ligra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sz="2200" dirty="0"/>
              <a:t>Lightweight multithreaded graph processing</a:t>
            </a:r>
          </a:p>
          <a:p>
            <a:pPr lvl="1"/>
            <a:r>
              <a:rPr lang="en-US" sz="2200" dirty="0"/>
              <a:t>We used three </a:t>
            </a:r>
            <a:r>
              <a:rPr lang="en-US" sz="2200" dirty="0" err="1">
                <a:solidFill>
                  <a:srgbClr val="0000FF"/>
                </a:solidFill>
              </a:rPr>
              <a:t>Ligra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graph applications</a:t>
            </a:r>
          </a:p>
          <a:p>
            <a:pPr lvl="2"/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PageRank (PR)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</a:rPr>
              <a:t> Radii 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</a:rPr>
              <a:t>Connected Components (CC)</a:t>
            </a:r>
          </a:p>
          <a:p>
            <a:pPr lvl="1"/>
            <a:r>
              <a:rPr lang="en-US" sz="2200" dirty="0"/>
              <a:t>Real-world Input graphs:</a:t>
            </a:r>
          </a:p>
          <a:p>
            <a:pPr lvl="2"/>
            <a:r>
              <a:rPr lang="en-US" sz="2000" dirty="0"/>
              <a:t>Enron</a:t>
            </a:r>
          </a:p>
          <a:p>
            <a:pPr lvl="2"/>
            <a:r>
              <a:rPr lang="en-US" sz="2000" dirty="0" err="1"/>
              <a:t>arXiV</a:t>
            </a:r>
            <a:endParaRPr lang="en-US" sz="2000" dirty="0"/>
          </a:p>
          <a:p>
            <a:pPr lvl="2"/>
            <a:r>
              <a:rPr lang="en-US" sz="2000" dirty="0"/>
              <a:t>Gnutella25</a:t>
            </a:r>
          </a:p>
          <a:p>
            <a:r>
              <a:rPr lang="en-US" sz="2800" dirty="0">
                <a:solidFill>
                  <a:schemeClr val="tx2"/>
                </a:solidFill>
              </a:rPr>
              <a:t>Hybrid Database (HTAP)</a:t>
            </a:r>
          </a:p>
          <a:p>
            <a:pPr lvl="1"/>
            <a:r>
              <a:rPr lang="en-US" sz="2200" dirty="0"/>
              <a:t>In-house prototype of an in-memory database </a:t>
            </a:r>
          </a:p>
          <a:p>
            <a:pPr lvl="1"/>
            <a:r>
              <a:rPr lang="en-US" sz="2000" dirty="0"/>
              <a:t>Capable of running both </a:t>
            </a:r>
            <a:r>
              <a:rPr lang="en-US" sz="2000" dirty="0">
                <a:solidFill>
                  <a:srgbClr val="0000FF"/>
                </a:solidFill>
              </a:rPr>
              <a:t>transactional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analytical</a:t>
            </a:r>
            <a:r>
              <a:rPr lang="en-US" sz="2000" dirty="0"/>
              <a:t> queries on the </a:t>
            </a:r>
            <a:r>
              <a:rPr lang="en-US" sz="2000" dirty="0">
                <a:solidFill>
                  <a:srgbClr val="0000FF"/>
                </a:solidFill>
              </a:rPr>
              <a:t>same</a:t>
            </a:r>
            <a:r>
              <a:rPr lang="en-US" sz="2000" dirty="0"/>
              <a:t> database (</a:t>
            </a:r>
            <a:r>
              <a:rPr lang="en-US" sz="2000" dirty="0">
                <a:solidFill>
                  <a:srgbClr val="0000FF"/>
                </a:solidFill>
              </a:rPr>
              <a:t>HTAP workload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32K transactions, 128/256 analytical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7543801" y="6163511"/>
            <a:ext cx="1452563" cy="34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ASIC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Gill Sans MT"/>
              </a:rPr>
              <a:t>Computing system evolution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>
                <a:latin typeface="Gill Sans MT"/>
                <a:cs typeface="Gill Sans MT"/>
              </a:rPr>
              <a:t>3</a:t>
            </a:fld>
            <a:endParaRPr lang="en-US">
              <a:latin typeface="Gill Sans MT"/>
              <a:cs typeface="Gill Sans M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0" y="5390707"/>
            <a:ext cx="914400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Processing Near Memory: Computing operations are performed by a separate computing chip located outside the Memory chip.</a:t>
            </a:r>
            <a:r>
              <a:rPr lang="en-US" altLang="zh-CN" sz="2000" b="1" dirty="0">
                <a:solidFill>
                  <a:srgbClr val="000000"/>
                </a:solidFill>
              </a:rPr>
              <a:t> The storage unit and the computing unit are independent of each other.</a:t>
            </a:r>
            <a:endParaRPr lang="en-US" sz="2000" b="1" dirty="0">
              <a:solidFill>
                <a:srgbClr val="800000"/>
              </a:solidFill>
            </a:endParaRP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605B1E90-680A-AD44-B5BC-9F25C0579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429"/>
            <a:ext cx="9157622" cy="2808000"/>
          </a:xfrm>
          <a:prstGeom prst="rect">
            <a:avLst/>
          </a:prstGeom>
        </p:spPr>
      </p:pic>
      <p:sp>
        <p:nvSpPr>
          <p:cNvPr id="38" name="Rectangle 40">
            <a:extLst>
              <a:ext uri="{FF2B5EF4-FFF2-40B4-BE49-F238E27FC236}">
                <a16:creationId xmlns:a16="http://schemas.microsoft.com/office/drawing/2014/main" id="{8247F8DD-B1D6-624E-9FD5-3BFCF1909EDE}"/>
              </a:ext>
            </a:extLst>
          </p:cNvPr>
          <p:cNvSpPr/>
          <p:nvPr/>
        </p:nvSpPr>
        <p:spPr>
          <a:xfrm>
            <a:off x="0" y="4353449"/>
            <a:ext cx="9144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Processing In Memory: Computing operations are performed by 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</a:rPr>
              <a:t>computing units inside a Memory chip. </a:t>
            </a:r>
            <a:endParaRPr lang="en-US" sz="2000" b="1" dirty="0">
              <a:solidFill>
                <a:srgbClr val="800000"/>
              </a:solidFill>
            </a:endParaRPr>
          </a:p>
        </p:txBody>
      </p:sp>
      <p:sp>
        <p:nvSpPr>
          <p:cNvPr id="39" name="Rectangle 66">
            <a:extLst>
              <a:ext uri="{FF2B5EF4-FFF2-40B4-BE49-F238E27FC236}">
                <a16:creationId xmlns:a16="http://schemas.microsoft.com/office/drawing/2014/main" id="{9F52B879-AF89-D043-B808-58648FFBBFB5}"/>
              </a:ext>
            </a:extLst>
          </p:cNvPr>
          <p:cNvSpPr/>
          <p:nvPr/>
        </p:nvSpPr>
        <p:spPr>
          <a:xfrm>
            <a:off x="0" y="965063"/>
            <a:ext cx="9144000" cy="55399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3000" b="1" dirty="0">
                <a:solidFill>
                  <a:srgbClr val="FFFFFF"/>
                </a:solidFill>
              </a:rPr>
              <a:t>Von Neumann bottleneck</a:t>
            </a:r>
            <a:r>
              <a:rPr lang="zh-CN" altLang="en-US" sz="3000" b="1" dirty="0">
                <a:solidFill>
                  <a:srgbClr val="FFFFFF"/>
                </a:solidFill>
              </a:rPr>
              <a:t>！</a:t>
            </a:r>
            <a:endParaRPr lang="en-US" sz="3000" b="1" dirty="0">
              <a:solidFill>
                <a:srgbClr val="FFFFFF"/>
              </a:solidFill>
            </a:endParaRPr>
          </a:p>
        </p:txBody>
      </p:sp>
      <p:pic>
        <p:nvPicPr>
          <p:cNvPr id="40" name="图片 39" descr="微信图片_20190321162043">
            <a:extLst>
              <a:ext uri="{FF2B5EF4-FFF2-40B4-BE49-F238E27FC236}">
                <a16:creationId xmlns:a16="http://schemas.microsoft.com/office/drawing/2014/main" id="{6B7F2232-65C9-CE44-9976-7AB3347B919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29" y="6309253"/>
            <a:ext cx="1355271" cy="54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8" grpId="0" animBg="1"/>
      <p:bldP spid="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30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0" y="914400"/>
            <a:ext cx="9183907" cy="4800600"/>
            <a:chOff x="0" y="0"/>
            <a:chExt cx="11455086" cy="2883649"/>
          </a:xfrm>
        </p:grpSpPr>
        <p:graphicFrame>
          <p:nvGraphicFramePr>
            <p:cNvPr id="27" name="Chart 2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43208757"/>
                </p:ext>
              </p:extLst>
            </p:nvPr>
          </p:nvGraphicFramePr>
          <p:xfrm>
            <a:off x="0" y="0"/>
            <a:ext cx="11215222" cy="28836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28" name="Straight Connector 27"/>
            <p:cNvCxnSpPr/>
            <p:nvPr/>
          </p:nvCxnSpPr>
          <p:spPr>
            <a:xfrm>
              <a:off x="10264779" y="239056"/>
              <a:ext cx="0" cy="2461504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264779" y="2137878"/>
              <a:ext cx="1190307" cy="303402"/>
            </a:xfrm>
            <a:prstGeom prst="rect">
              <a:avLst/>
            </a:prstGeom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/>
                <a:t>GMEAN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47800" y="5410200"/>
            <a:ext cx="5943600" cy="990600"/>
            <a:chOff x="-31209" y="5333999"/>
            <a:chExt cx="9967733" cy="1524000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735538" y="5333999"/>
              <a:ext cx="8306446" cy="1524000"/>
            </a:xfrm>
            <a:prstGeom prst="roundRect">
              <a:avLst/>
            </a:prstGeom>
            <a:ln w="762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85750" marR="0" indent="-28575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7164E"/>
                </a:buClr>
                <a:buSzTx/>
                <a:buFont typeface="Tahoma" pitchFamily="34" charset="0"/>
                <a:buNone/>
                <a:tabLst/>
              </a:pPr>
              <a:endParaRPr kumimoji="1" lang="en-US" sz="2400" b="1" i="0" u="none" strike="noStrike" cap="none" normalizeH="0" baseline="0">
                <a:ln>
                  <a:noFill/>
                </a:ln>
                <a:solidFill>
                  <a:srgbClr val="07164E"/>
                </a:solidFill>
                <a:effectLst/>
                <a:latin typeface="Lucida Sans" pitchFamily="34" charset="0"/>
                <a:ea typeface="굴림" pitchFamily="34" charset="-127"/>
                <a:cs typeface="Tahoma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31209" y="5442856"/>
              <a:ext cx="9967733" cy="1278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FF"/>
                  </a:solidFill>
                </a:rPr>
                <a:t>FG</a:t>
              </a:r>
              <a:r>
                <a:rPr lang="en-US" sz="2400" b="1" dirty="0">
                  <a:solidFill>
                    <a:srgbClr val="000000"/>
                  </a:solidFill>
                </a:rPr>
                <a:t> loses a significant portion of </a:t>
              </a:r>
              <a:br>
                <a:rPr lang="en-US" sz="2400" b="1" dirty="0">
                  <a:solidFill>
                    <a:srgbClr val="000000"/>
                  </a:solidFill>
                </a:rPr>
              </a:br>
              <a:r>
                <a:rPr lang="en-US" sz="2400" b="1" dirty="0">
                  <a:solidFill>
                    <a:srgbClr val="000000"/>
                  </a:solidFill>
                </a:rPr>
                <a:t>Ideal-NDA’s improvement</a:t>
              </a: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4343400" y="2590800"/>
            <a:ext cx="533400" cy="762000"/>
          </a:xfrm>
          <a:prstGeom prst="roundRect">
            <a:avLst/>
          </a:prstGeom>
          <a:solidFill>
            <a:schemeClr val="bg1">
              <a:alpha val="0"/>
            </a:schemeClr>
          </a:solidFill>
          <a:ln w="762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248400" y="2590800"/>
            <a:ext cx="533400" cy="762000"/>
          </a:xfrm>
          <a:prstGeom prst="roundRect">
            <a:avLst/>
          </a:prstGeom>
          <a:solidFill>
            <a:schemeClr val="bg1">
              <a:alpha val="0"/>
            </a:schemeClr>
          </a:solidFill>
          <a:ln w="762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153400" y="2667000"/>
            <a:ext cx="533400" cy="762000"/>
          </a:xfrm>
          <a:prstGeom prst="roundRect">
            <a:avLst/>
          </a:prstGeom>
          <a:solidFill>
            <a:schemeClr val="bg1">
              <a:alpha val="0"/>
            </a:schemeClr>
          </a:solidFill>
          <a:ln w="762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352800" y="5410200"/>
            <a:ext cx="5562600" cy="990600"/>
            <a:chOff x="-705177" y="5333999"/>
            <a:chExt cx="10606689" cy="152400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166606" y="5333999"/>
              <a:ext cx="8863124" cy="1524000"/>
            </a:xfrm>
            <a:prstGeom prst="roundRect">
              <a:avLst/>
            </a:prstGeom>
            <a:ln w="762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85750" marR="0" indent="-28575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7164E"/>
                </a:buClr>
                <a:buSzTx/>
                <a:buFont typeface="Tahoma" pitchFamily="34" charset="0"/>
                <a:buNone/>
                <a:tabLst/>
              </a:pPr>
              <a:endParaRPr kumimoji="1" lang="en-US" sz="2400" b="1" i="0" u="none" strike="noStrike" cap="none" normalizeH="0" baseline="0">
                <a:ln>
                  <a:noFill/>
                </a:ln>
                <a:solidFill>
                  <a:srgbClr val="07164E"/>
                </a:solidFill>
                <a:effectLst/>
                <a:latin typeface="Lucida Sans" pitchFamily="34" charset="0"/>
                <a:ea typeface="굴림" pitchFamily="34" charset="-127"/>
                <a:cs typeface="Tahoma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705177" y="5442856"/>
              <a:ext cx="10606689" cy="1278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FF"/>
                  </a:solidFill>
                </a:rPr>
                <a:t>NDA-only</a:t>
              </a:r>
              <a:r>
                <a:rPr lang="en-US" sz="2400" b="1" dirty="0">
                  <a:solidFill>
                    <a:srgbClr val="000000"/>
                  </a:solidFill>
                </a:rPr>
                <a:t> eliminates </a:t>
              </a:r>
              <a:r>
                <a:rPr lang="en-US" sz="2400" b="1" dirty="0">
                  <a:solidFill>
                    <a:srgbClr val="FF0000"/>
                  </a:solidFill>
                </a:rPr>
                <a:t>82.2%</a:t>
              </a:r>
              <a:r>
                <a:rPr lang="en-US" sz="2400" b="1" dirty="0">
                  <a:solidFill>
                    <a:srgbClr val="000000"/>
                  </a:solidFill>
                </a:rPr>
                <a:t> of</a:t>
              </a:r>
              <a:br>
                <a:rPr lang="en-US" sz="2400" b="1" dirty="0">
                  <a:solidFill>
                    <a:srgbClr val="000000"/>
                  </a:solidFill>
                </a:rPr>
              </a:br>
              <a:r>
                <a:rPr lang="en-US" sz="2400" b="1" dirty="0">
                  <a:solidFill>
                    <a:srgbClr val="000000"/>
                  </a:solidFill>
                </a:rPr>
                <a:t>Ideal-NDA’s improvement</a:t>
              </a: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8534400" y="1981200"/>
            <a:ext cx="381000" cy="990600"/>
          </a:xfrm>
          <a:prstGeom prst="roundRect">
            <a:avLst/>
          </a:prstGeom>
          <a:solidFill>
            <a:schemeClr val="bg1">
              <a:alpha val="0"/>
            </a:schemeClr>
          </a:solidFill>
          <a:ln w="762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5660648"/>
            <a:ext cx="9144000" cy="892552"/>
          </a:xfrm>
          <a:prstGeom prst="rect">
            <a:avLst/>
          </a:prstGeom>
          <a:solidFill>
            <a:srgbClr val="800000"/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2600" b="1" dirty="0">
                <a:solidFill>
                  <a:schemeClr val="bg1"/>
                </a:solidFill>
              </a:rPr>
              <a:t>CG and NC eliminate the entire performance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 benefit of Ideal-NDA execution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-76200" y="5660649"/>
            <a:ext cx="9296400" cy="892551"/>
          </a:xfrm>
          <a:prstGeom prst="rect">
            <a:avLst/>
          </a:prstGeom>
          <a:solidFill>
            <a:srgbClr val="E4E4E4"/>
          </a:solidFill>
        </p:spPr>
        <p:txBody>
          <a:bodyPr wrap="square">
            <a:spAutoFit/>
          </a:bodyPr>
          <a:lstStyle/>
          <a:p>
            <a:pPr algn="ctr"/>
            <a:r>
              <a:rPr lang="en-US" sz="2600" b="1" dirty="0"/>
              <a:t> </a:t>
            </a:r>
            <a:r>
              <a:rPr lang="en-US" sz="2600" b="1" dirty="0" err="1"/>
              <a:t>CoNDA</a:t>
            </a:r>
            <a:r>
              <a:rPr lang="en-US" sz="2600" b="1" dirty="0"/>
              <a:t> consistently </a:t>
            </a:r>
            <a:r>
              <a:rPr lang="en-US" sz="2600" b="1" dirty="0">
                <a:solidFill>
                  <a:srgbClr val="0000FF"/>
                </a:solidFill>
              </a:rPr>
              <a:t>retains</a:t>
            </a:r>
            <a:r>
              <a:rPr lang="en-US" sz="2600" b="1" dirty="0"/>
              <a:t> most of Ideal-NDA’s benefits, coming within </a:t>
            </a:r>
            <a:r>
              <a:rPr lang="en-US" sz="2600" b="1" dirty="0">
                <a:solidFill>
                  <a:srgbClr val="0000FF"/>
                </a:solidFill>
              </a:rPr>
              <a:t>10.4%</a:t>
            </a:r>
            <a:r>
              <a:rPr lang="en-US" sz="2600" b="1" dirty="0"/>
              <a:t> of the Ideal-NDA performance</a:t>
            </a:r>
            <a:endParaRPr lang="en-US" sz="2600" b="1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641080" y="1676400"/>
            <a:ext cx="0" cy="76200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20000" y="1219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66.0%</a:t>
            </a:r>
          </a:p>
        </p:txBody>
      </p:sp>
      <p:pic>
        <p:nvPicPr>
          <p:cNvPr id="40" name="图片 39" descr="微信图片_20190321162043">
            <a:extLst>
              <a:ext uri="{FF2B5EF4-FFF2-40B4-BE49-F238E27FC236}">
                <a16:creationId xmlns:a16="http://schemas.microsoft.com/office/drawing/2014/main" id="{1F5953F2-3BD3-374A-B2D8-E526F1C8347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2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0" grpId="0" animBg="1"/>
      <p:bldP spid="30" grpId="1" animBg="1"/>
      <p:bldP spid="31" grpId="0" animBg="1"/>
      <p:bldP spid="31" grpId="1" animBg="1"/>
      <p:bldP spid="38" grpId="0" animBg="1"/>
      <p:bldP spid="35" grpId="0" animBg="1"/>
      <p:bldP spid="35" grpId="1" animBg="1"/>
      <p:bldP spid="41" grpId="0" animBg="1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System 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31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43000"/>
            <a:ext cx="9144000" cy="4170145"/>
            <a:chOff x="0" y="0"/>
            <a:chExt cx="10948148" cy="2988235"/>
          </a:xfrm>
        </p:grpSpPr>
        <p:graphicFrame>
          <p:nvGraphicFramePr>
            <p:cNvPr id="13" name="Chart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02912938"/>
                </p:ext>
              </p:extLst>
            </p:nvPr>
          </p:nvGraphicFramePr>
          <p:xfrm>
            <a:off x="0" y="0"/>
            <a:ext cx="10948148" cy="29882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9887323" y="2293337"/>
              <a:ext cx="1060825" cy="328706"/>
            </a:xfrm>
            <a:prstGeom prst="rect">
              <a:avLst/>
            </a:prstGeom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GMEAN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9944568" y="163810"/>
              <a:ext cx="0" cy="262964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ash"/>
            </a:ln>
            <a:effectLst/>
          </p:spPr>
        </p:cxnSp>
      </p:grpSp>
      <p:sp>
        <p:nvSpPr>
          <p:cNvPr id="8" name="Rounded Rectangle 7"/>
          <p:cNvSpPr/>
          <p:nvPr/>
        </p:nvSpPr>
        <p:spPr>
          <a:xfrm>
            <a:off x="8382000" y="2286000"/>
            <a:ext cx="381000" cy="914400"/>
          </a:xfrm>
          <a:prstGeom prst="roundRect">
            <a:avLst/>
          </a:prstGeom>
          <a:solidFill>
            <a:schemeClr val="bg1">
              <a:alpha val="0"/>
            </a:schemeClr>
          </a:solidFill>
          <a:ln w="762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90600" y="5229228"/>
            <a:ext cx="7467600" cy="1323972"/>
            <a:chOff x="457201" y="4230881"/>
            <a:chExt cx="10635073" cy="3445087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457201" y="4230881"/>
              <a:ext cx="10635073" cy="2604661"/>
            </a:xfrm>
            <a:prstGeom prst="roundRect">
              <a:avLst/>
            </a:prstGeom>
            <a:ln w="762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85750" marR="0" indent="-28575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7164E"/>
                </a:buClr>
                <a:buSzTx/>
                <a:buFont typeface="Tahoma" pitchFamily="34" charset="0"/>
                <a:buNone/>
                <a:tabLst/>
              </a:pPr>
              <a:endParaRPr kumimoji="1" lang="en-US" sz="2400" b="1" i="0" u="none" strike="noStrike" cap="none" normalizeH="0" baseline="0">
                <a:ln>
                  <a:noFill/>
                </a:ln>
                <a:solidFill>
                  <a:srgbClr val="07164E"/>
                </a:solidFill>
                <a:effectLst/>
                <a:latin typeface="Lucida Sans" pitchFamily="34" charset="0"/>
                <a:ea typeface="굴림" pitchFamily="34" charset="-127"/>
                <a:cs typeface="Tahom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1" y="4552613"/>
              <a:ext cx="10526552" cy="3123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FF"/>
                  </a:solidFill>
                </a:rPr>
                <a:t>FG</a:t>
              </a:r>
              <a:r>
                <a:rPr lang="en-US" sz="2400" b="1" dirty="0"/>
                <a:t> loses a significant portion of benefits because of a </a:t>
              </a:r>
              <a:r>
                <a:rPr lang="en-US" sz="2400" b="1" dirty="0">
                  <a:solidFill>
                    <a:srgbClr val="FF0000"/>
                  </a:solidFill>
                </a:rPr>
                <a:t>large number </a:t>
              </a:r>
              <a:r>
                <a:rPr lang="en-US" sz="2400" b="1" dirty="0"/>
                <a:t>of</a:t>
              </a:r>
              <a:r>
                <a:rPr lang="en-US" sz="2400" b="1" dirty="0">
                  <a:solidFill>
                    <a:srgbClr val="FF0000"/>
                  </a:solidFill>
                </a:rPr>
                <a:t> off-chip coherence messages</a:t>
              </a:r>
              <a:br>
                <a:rPr lang="en-US" sz="2400" b="1" u="sng" dirty="0"/>
              </a:br>
              <a:endParaRPr lang="en-US" sz="24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5486404"/>
            <a:ext cx="9144000" cy="1049358"/>
            <a:chOff x="1828800" y="5486399"/>
            <a:chExt cx="6019800" cy="839482"/>
          </a:xfrm>
          <a:solidFill>
            <a:srgbClr val="E4E4E4"/>
          </a:solidFill>
        </p:grpSpPr>
        <p:sp>
          <p:nvSpPr>
            <p:cNvPr id="17" name="Rectangle 16"/>
            <p:cNvSpPr/>
            <p:nvPr/>
          </p:nvSpPr>
          <p:spPr>
            <a:xfrm>
              <a:off x="1828800" y="5486399"/>
              <a:ext cx="6019800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28800" y="5562599"/>
              <a:ext cx="6019800" cy="76328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800" b="1" dirty="0" err="1">
                  <a:solidFill>
                    <a:prstClr val="black"/>
                  </a:solidFill>
                </a:rPr>
                <a:t>CoNDA</a:t>
              </a:r>
              <a:r>
                <a:rPr lang="en-US" sz="2800" b="1" dirty="0">
                  <a:solidFill>
                    <a:prstClr val="black"/>
                  </a:solidFill>
                </a:rPr>
                <a:t> significantly reduces energy consumption </a:t>
              </a:r>
              <a:br>
                <a:rPr lang="en-US" sz="2800" b="1" dirty="0">
                  <a:solidFill>
                    <a:prstClr val="black"/>
                  </a:solidFill>
                </a:rPr>
              </a:br>
              <a:r>
                <a:rPr lang="en-US" sz="2800" b="1" dirty="0">
                  <a:solidFill>
                    <a:prstClr val="black"/>
                  </a:solidFill>
                </a:rPr>
                <a:t>and comes within </a:t>
              </a:r>
              <a:r>
                <a:rPr lang="en-US" sz="2800" b="1" dirty="0">
                  <a:solidFill>
                    <a:srgbClr val="0000FF"/>
                  </a:solidFill>
                </a:rPr>
                <a:t>4.4%</a:t>
              </a:r>
              <a:r>
                <a:rPr lang="en-US" sz="2800" b="1" dirty="0">
                  <a:solidFill>
                    <a:prstClr val="black"/>
                  </a:solidFill>
                </a:rPr>
                <a:t> of Ideal-NDA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8610600" y="2590800"/>
            <a:ext cx="381000" cy="914400"/>
          </a:xfrm>
          <a:prstGeom prst="roundRect">
            <a:avLst/>
          </a:prstGeom>
          <a:solidFill>
            <a:schemeClr val="bg1">
              <a:alpha val="0"/>
            </a:schemeClr>
          </a:solidFill>
          <a:ln w="762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图片 20" descr="微信图片_20190321162043">
            <a:extLst>
              <a:ext uri="{FF2B5EF4-FFF2-40B4-BE49-F238E27FC236}">
                <a16:creationId xmlns:a16="http://schemas.microsoft.com/office/drawing/2014/main" id="{45290F5E-F841-A64D-AE22-CF99D2E84C9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5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864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Introduction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Motivation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cs typeface="Adobe Garamond Pro"/>
              </a:rPr>
              <a:t>CoNDA</a:t>
            </a:r>
            <a:endParaRPr lang="en-US" dirty="0">
              <a:solidFill>
                <a:schemeClr val="bg1">
                  <a:lumMod val="65000"/>
                </a:schemeClr>
              </a:solidFill>
              <a:cs typeface="Adobe Garamond Pro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Architecture Support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Evaluation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cs typeface="Adobe Garamond Pro"/>
              </a:rPr>
              <a:t>Conclusion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  <a:cs typeface="Adobe Garamond Pro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  <a:cs typeface="Adobe Garamond Pro"/>
            </a:endParaRPr>
          </a:p>
          <a:p>
            <a:pPr lvl="1"/>
            <a:endParaRPr lang="en-US" sz="2000" dirty="0">
              <a:cs typeface="Adobe Garamond Pro"/>
            </a:endParaRPr>
          </a:p>
          <a:p>
            <a:pPr lvl="1"/>
            <a:endParaRPr lang="en-US" sz="2400" dirty="0">
              <a:cs typeface="Adobe Garamond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32</a:t>
            </a:fld>
            <a:endParaRPr lang="en-US"/>
          </a:p>
        </p:txBody>
      </p:sp>
      <p:pic>
        <p:nvPicPr>
          <p:cNvPr id="6" name="图片 5" descr="微信图片_20190321162043">
            <a:extLst>
              <a:ext uri="{FF2B5EF4-FFF2-40B4-BE49-F238E27FC236}">
                <a16:creationId xmlns:a16="http://schemas.microsoft.com/office/drawing/2014/main" id="{E298E947-A34B-A34A-B89F-A4959D0B804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70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943600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Coherence is </a:t>
            </a:r>
            <a:r>
              <a:rPr lang="en-US" sz="2600" dirty="0">
                <a:solidFill>
                  <a:schemeClr val="accent2"/>
                </a:solidFill>
              </a:rPr>
              <a:t>a major system challenge</a:t>
            </a:r>
            <a:r>
              <a:rPr lang="en-US" sz="2600" dirty="0">
                <a:solidFill>
                  <a:schemeClr val="tx2"/>
                </a:solidFill>
              </a:rPr>
              <a:t> for NDA</a:t>
            </a:r>
          </a:p>
          <a:p>
            <a:pPr lvl="1"/>
            <a:r>
              <a:rPr lang="en-US" sz="2400" dirty="0">
                <a:cs typeface="Adobe Garamond Pro"/>
              </a:rPr>
              <a:t>Efficient </a:t>
            </a:r>
            <a:r>
              <a:rPr lang="en-US" sz="2400" dirty="0">
                <a:solidFill>
                  <a:srgbClr val="0000FF"/>
                </a:solidFill>
                <a:cs typeface="Adobe Garamond Pro"/>
              </a:rPr>
              <a:t>handling of coherence </a:t>
            </a:r>
            <a:r>
              <a:rPr lang="en-US" sz="2400" dirty="0">
                <a:cs typeface="Adobe Garamond Pro"/>
              </a:rPr>
              <a:t>is </a:t>
            </a:r>
            <a:r>
              <a:rPr lang="en-US" sz="2400" u="sng" dirty="0">
                <a:solidFill>
                  <a:srgbClr val="C00000"/>
                </a:solidFill>
                <a:cs typeface="Adobe Garamond Pro"/>
              </a:rPr>
              <a:t>critical</a:t>
            </a:r>
            <a:r>
              <a:rPr lang="en-US" sz="2400" dirty="0">
                <a:solidFill>
                  <a:srgbClr val="C00000"/>
                </a:solidFill>
                <a:cs typeface="Adobe Garamond Pro"/>
              </a:rPr>
              <a:t> </a:t>
            </a:r>
            <a:r>
              <a:rPr lang="en-US" sz="2400" dirty="0">
                <a:cs typeface="Adobe Garamond Pro"/>
              </a:rPr>
              <a:t>to retain NDA benefits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tx2"/>
                </a:solidFill>
              </a:rPr>
              <a:t>We extensively analyze NDA applications and existing coherence mechanisms. Major Observations:</a:t>
            </a:r>
          </a:p>
          <a:p>
            <a:pPr lvl="1"/>
            <a:r>
              <a:rPr lang="en-US" sz="2200" dirty="0">
                <a:cs typeface="Adobe Garamond Pro"/>
              </a:rPr>
              <a:t>There is </a:t>
            </a:r>
            <a:r>
              <a:rPr lang="en-US" sz="2200" dirty="0">
                <a:solidFill>
                  <a:schemeClr val="accent2"/>
                </a:solidFill>
                <a:cs typeface="Adobe Garamond Pro"/>
              </a:rPr>
              <a:t>a significant amount of data sharing </a:t>
            </a:r>
            <a:r>
              <a:rPr lang="en-US" sz="2200" dirty="0">
                <a:cs typeface="Adobe Garamond Pro"/>
              </a:rPr>
              <a:t>between CPU threads and NDAs</a:t>
            </a:r>
          </a:p>
          <a:p>
            <a:pPr lvl="1"/>
            <a:r>
              <a:rPr lang="en-US" sz="2200" dirty="0">
                <a:cs typeface="Adobe Garamond Pro"/>
              </a:rPr>
              <a:t>A </a:t>
            </a:r>
            <a:r>
              <a:rPr lang="en-US" sz="2200" dirty="0">
                <a:solidFill>
                  <a:srgbClr val="0000FF"/>
                </a:solidFill>
                <a:cs typeface="Adobe Garamond Pro"/>
              </a:rPr>
              <a:t>majority of off-chip coherence </a:t>
            </a:r>
            <a:r>
              <a:rPr lang="en-US" sz="2200" dirty="0">
                <a:cs typeface="Adobe Garamond Pro"/>
              </a:rPr>
              <a:t>traffic is </a:t>
            </a:r>
            <a:r>
              <a:rPr lang="en-US" sz="2200" dirty="0">
                <a:solidFill>
                  <a:srgbClr val="C00000"/>
                </a:solidFill>
                <a:cs typeface="Adobe Garamond Pro"/>
              </a:rPr>
              <a:t>unnecessary</a:t>
            </a:r>
          </a:p>
          <a:p>
            <a:pPr lvl="1"/>
            <a:r>
              <a:rPr lang="en-US" sz="2200" dirty="0">
                <a:cs typeface="Adobe Garamond Pro"/>
              </a:rPr>
              <a:t>A </a:t>
            </a:r>
            <a:r>
              <a:rPr lang="en-US" sz="2200" dirty="0">
                <a:solidFill>
                  <a:srgbClr val="0000FF"/>
                </a:solidFill>
                <a:cs typeface="Adobe Garamond Pro"/>
              </a:rPr>
              <a:t>significant portion</a:t>
            </a:r>
            <a:r>
              <a:rPr lang="en-US" sz="2200" dirty="0">
                <a:cs typeface="Adobe Garamond Pro"/>
              </a:rPr>
              <a:t> of off-chip traffic can be</a:t>
            </a:r>
            <a:r>
              <a:rPr lang="en-US" sz="2200" dirty="0">
                <a:solidFill>
                  <a:srgbClr val="0000FF"/>
                </a:solidFill>
                <a:cs typeface="Adobe Garamond Pro"/>
              </a:rPr>
              <a:t> eliminated </a:t>
            </a:r>
            <a:r>
              <a:rPr lang="en-US" sz="2200" dirty="0">
                <a:cs typeface="Adobe Garamond Pro"/>
              </a:rPr>
              <a:t>if the mechanism has </a:t>
            </a:r>
            <a:r>
              <a:rPr lang="en-US" sz="2200" dirty="0">
                <a:solidFill>
                  <a:srgbClr val="0000FF"/>
                </a:solidFill>
                <a:cs typeface="Adobe Garamond Pro"/>
              </a:rPr>
              <a:t>insight</a:t>
            </a:r>
            <a:r>
              <a:rPr lang="en-US" sz="2200" dirty="0">
                <a:cs typeface="Adobe Garamond Pro"/>
              </a:rPr>
              <a:t> into NDA memory accesses</a:t>
            </a:r>
            <a:endParaRPr lang="en-US" sz="8800" dirty="0">
              <a:cs typeface="Adobe Garamond Pro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</a:rPr>
              <a:t>We propose </a:t>
            </a:r>
            <a:r>
              <a:rPr lang="en-US" sz="2600" dirty="0" err="1">
                <a:solidFill>
                  <a:srgbClr val="0000FF"/>
                </a:solidFill>
              </a:rPr>
              <a:t>CoNDA</a:t>
            </a:r>
            <a:r>
              <a:rPr lang="en-US" sz="2600" dirty="0">
                <a:solidFill>
                  <a:srgbClr val="0000FF"/>
                </a:solidFill>
              </a:rPr>
              <a:t>, </a:t>
            </a:r>
            <a:r>
              <a:rPr lang="en-US" sz="2600" dirty="0">
                <a:cs typeface="Gill Sans MT"/>
              </a:rPr>
              <a:t>a mechanism that uses </a:t>
            </a:r>
            <a:r>
              <a:rPr lang="en-US" sz="2600" dirty="0">
                <a:solidFill>
                  <a:srgbClr val="0000FF"/>
                </a:solidFill>
                <a:cs typeface="Gill Sans MT"/>
              </a:rPr>
              <a:t>optimistic NDA execution</a:t>
            </a:r>
            <a:r>
              <a:rPr lang="en-US" sz="2600" dirty="0">
                <a:cs typeface="Gill Sans MT"/>
              </a:rPr>
              <a:t> to avoid </a:t>
            </a:r>
            <a:r>
              <a:rPr lang="en-US" sz="2600" dirty="0">
                <a:solidFill>
                  <a:schemeClr val="accent2"/>
                </a:solidFill>
                <a:cs typeface="Gill Sans MT"/>
              </a:rPr>
              <a:t>unnecessary coherence traffic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600" dirty="0" err="1">
                <a:solidFill>
                  <a:schemeClr val="tx2"/>
                </a:solidFill>
                <a:cs typeface="Gill Sans MT"/>
              </a:rPr>
              <a:t>CoNDA</a:t>
            </a:r>
            <a:r>
              <a:rPr lang="en-US" sz="2600" dirty="0">
                <a:solidFill>
                  <a:schemeClr val="tx2"/>
                </a:solidFill>
                <a:cs typeface="Gill Sans MT"/>
              </a:rPr>
              <a:t> comes within 10.4% and 4.4% of performance </a:t>
            </a:r>
            <a:br>
              <a:rPr lang="en-US" sz="2600" dirty="0">
                <a:solidFill>
                  <a:schemeClr val="tx2"/>
                </a:solidFill>
                <a:cs typeface="Gill Sans MT"/>
              </a:rPr>
            </a:br>
            <a:r>
              <a:rPr lang="en-US" sz="2600" dirty="0">
                <a:solidFill>
                  <a:schemeClr val="tx2"/>
                </a:solidFill>
                <a:cs typeface="Gill Sans MT"/>
              </a:rPr>
              <a:t>and energy of an ideal NDA coherence mechanism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600" dirty="0">
              <a:solidFill>
                <a:schemeClr val="accent2"/>
              </a:solidFill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600" dirty="0">
              <a:solidFill>
                <a:schemeClr val="accent2"/>
              </a:solidFill>
              <a:cs typeface="Gill Sans MT"/>
            </a:endParaRPr>
          </a:p>
          <a:p>
            <a:endParaRPr lang="en-US" sz="2600" dirty="0">
              <a:solidFill>
                <a:srgbClr val="0000FF"/>
              </a:solidFill>
            </a:endParaRPr>
          </a:p>
          <a:p>
            <a:pPr lvl="1"/>
            <a:endParaRPr lang="en-US" sz="2200" dirty="0">
              <a:solidFill>
                <a:srgbClr val="C00000"/>
              </a:solidFill>
              <a:cs typeface="Adobe Garamond Pro"/>
            </a:endParaRPr>
          </a:p>
          <a:p>
            <a:pPr lvl="1"/>
            <a:endParaRPr lang="en-US" sz="2200" dirty="0">
              <a:cs typeface="Adobe Garamond Pro"/>
            </a:endParaRPr>
          </a:p>
          <a:p>
            <a:pPr lvl="1"/>
            <a:endParaRPr lang="en-US" sz="2200" dirty="0">
              <a:cs typeface="Adobe Garamond Pro"/>
            </a:endParaRPr>
          </a:p>
          <a:p>
            <a:pPr lvl="1"/>
            <a:endParaRPr lang="en-US" sz="2200" dirty="0">
              <a:cs typeface="Adobe Garamond Pro"/>
            </a:endParaRPr>
          </a:p>
          <a:p>
            <a:pPr lvl="1"/>
            <a:endParaRPr lang="en-US" sz="2200" dirty="0">
              <a:cs typeface="Adobe Garamond Pro"/>
            </a:endParaRPr>
          </a:p>
          <a:p>
            <a:pPr lvl="1"/>
            <a:endParaRPr lang="en-US" sz="2400" dirty="0">
              <a:cs typeface="Adobe Garamond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33</a:t>
            </a:fld>
            <a:endParaRPr lang="en-US"/>
          </a:p>
        </p:txBody>
      </p:sp>
      <p:pic>
        <p:nvPicPr>
          <p:cNvPr id="6" name="图片 5" descr="微信图片_20190321162043">
            <a:extLst>
              <a:ext uri="{FF2B5EF4-FFF2-40B4-BE49-F238E27FC236}">
                <a16:creationId xmlns:a16="http://schemas.microsoft.com/office/drawing/2014/main" id="{FB7DB4EF-B91E-EC4A-9DE6-E63C1BDBA6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1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207645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sz="4000" dirty="0" err="1">
                <a:solidFill>
                  <a:srgbClr val="FFFFFF"/>
                </a:solidFill>
                <a:latin typeface=""/>
              </a:rPr>
              <a:t>CoNDA</a:t>
            </a:r>
            <a:r>
              <a:rPr lang="en-US" sz="4000" dirty="0">
                <a:solidFill>
                  <a:srgbClr val="FFFFFF"/>
                </a:solidFill>
                <a:latin typeface=""/>
              </a:rPr>
              <a:t>:</a:t>
            </a:r>
            <a:br>
              <a:rPr lang="en-US" sz="4000" dirty="0">
                <a:solidFill>
                  <a:srgbClr val="FFFFFF"/>
                </a:solidFill>
                <a:latin typeface=""/>
              </a:rPr>
            </a:br>
            <a:r>
              <a:rPr lang="en-US" sz="4000" dirty="0">
                <a:solidFill>
                  <a:srgbClr val="FFFFFF"/>
                </a:solidFill>
                <a:latin typeface=""/>
              </a:rPr>
              <a:t> Efficient Cache Coherence Support</a:t>
            </a:r>
            <a:br>
              <a:rPr lang="en-US" sz="4000" dirty="0">
                <a:solidFill>
                  <a:srgbClr val="FFFFFF"/>
                </a:solidFill>
                <a:latin typeface=""/>
              </a:rPr>
            </a:br>
            <a:r>
              <a:rPr lang="en-US" sz="4000" dirty="0">
                <a:solidFill>
                  <a:srgbClr val="FFFFFF"/>
                </a:solidFill>
                <a:latin typeface=""/>
              </a:rPr>
              <a:t>for Near-Data Accelerators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156704"/>
            <a:ext cx="6400800" cy="685800"/>
          </a:xfrm>
        </p:spPr>
        <p:txBody>
          <a:bodyPr>
            <a:noAutofit/>
          </a:bodyPr>
          <a:lstStyle/>
          <a:p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5141" y="2691824"/>
            <a:ext cx="402425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800000"/>
                </a:solidFill>
              </a:rPr>
              <a:t>Amirali Boroumand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3307140"/>
            <a:ext cx="876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Saugata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Ghose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Minesh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Patel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Hasan Hassan, </a:t>
            </a:r>
            <a:b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Brandon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Lucia,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Rachata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Ausavarungnirun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Kevin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Hsieh</a:t>
            </a:r>
            <a: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br>
              <a:rPr lang="tr-T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hr-H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Nastaran Hajinazar, </a:t>
            </a:r>
            <a:r>
              <a:rPr lang="de-DE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Krishna </a:t>
            </a:r>
            <a:r>
              <a:rPr lang="de-DE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Malladi</a:t>
            </a:r>
            <a:r>
              <a:rPr lang="de-DE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2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Hongzhong</a:t>
            </a:r>
            <a:r>
              <a:rPr lang="de-DE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Zheng, Onur Mutlu</a:t>
            </a:r>
            <a:endParaRPr lang="tr-T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82588" y="3316941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27272" b="29091"/>
          <a:stretch/>
        </p:blipFill>
        <p:spPr>
          <a:xfrm>
            <a:off x="6629400" y="5105400"/>
            <a:ext cx="1828800" cy="7980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30096" b="30046"/>
          <a:stretch/>
        </p:blipFill>
        <p:spPr>
          <a:xfrm>
            <a:off x="6477000" y="6096000"/>
            <a:ext cx="2381250" cy="533400"/>
          </a:xfrm>
          <a:prstGeom prst="rect">
            <a:avLst/>
          </a:prstGeom>
        </p:spPr>
      </p:pic>
      <p:pic>
        <p:nvPicPr>
          <p:cNvPr id="16" name="Picture 15" descr="safari.png"/>
          <p:cNvPicPr>
            <a:picLocks noChangeAspect="1"/>
          </p:cNvPicPr>
          <p:nvPr/>
        </p:nvPicPr>
        <p:blipFill rotWithShape="1">
          <a:blip r:embed="rId4" cstate="print"/>
          <a:srcRect r="1519"/>
          <a:stretch/>
        </p:blipFill>
        <p:spPr>
          <a:xfrm>
            <a:off x="476188" y="5235800"/>
            <a:ext cx="1890388" cy="555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5517" y="4971872"/>
            <a:ext cx="3112967" cy="11241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5943600"/>
            <a:ext cx="1524000" cy="76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5816600"/>
            <a:ext cx="1041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3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476226"/>
            <a:ext cx="5111462" cy="2457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</a:t>
            </a:r>
            <a:r>
              <a:rPr lang="en-US" altLang="zh-CN" dirty="0"/>
              <a:t>-Date</a:t>
            </a:r>
            <a:r>
              <a:rPr lang="zh-CN" altLang="en-US" dirty="0"/>
              <a:t> </a:t>
            </a:r>
            <a:r>
              <a:rPr lang="en-US" altLang="zh-CN" dirty="0"/>
              <a:t>Accelerator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486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Near-Data Processing (NDP) </a:t>
            </a:r>
          </a:p>
          <a:p>
            <a:pPr lvl="1"/>
            <a:r>
              <a:rPr lang="en-US" sz="2400" dirty="0"/>
              <a:t>A potential solution to </a:t>
            </a:r>
            <a:r>
              <a:rPr lang="en-US" sz="2400" dirty="0">
                <a:solidFill>
                  <a:srgbClr val="0000FF"/>
                </a:solidFill>
              </a:rPr>
              <a:t>reduce data movement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Idea:</a:t>
            </a:r>
            <a:r>
              <a:rPr lang="en-US" sz="2400" dirty="0"/>
              <a:t> move computation close to data</a:t>
            </a:r>
          </a:p>
          <a:p>
            <a:pPr lvl="1"/>
            <a:endParaRPr lang="en-US" sz="2400" dirty="0">
              <a:cs typeface="Adobe Garamond Pro"/>
            </a:endParaRPr>
          </a:p>
          <a:p>
            <a:pPr lvl="1"/>
            <a:endParaRPr lang="en-US" sz="2400" dirty="0">
              <a:cs typeface="Adobe Garamond Pro"/>
            </a:endParaRPr>
          </a:p>
          <a:p>
            <a:pPr lvl="1"/>
            <a:endParaRPr lang="en-US" sz="2400" dirty="0">
              <a:cs typeface="Adobe Garamond Pro"/>
            </a:endParaRPr>
          </a:p>
          <a:p>
            <a:pPr lvl="1"/>
            <a:endParaRPr lang="en-US" sz="2400" dirty="0">
              <a:cs typeface="Adobe Garamond Pro"/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Enabled by recent advances in 3D-stacked memory</a:t>
            </a:r>
          </a:p>
          <a:p>
            <a:pPr lvl="1"/>
            <a:endParaRPr lang="en-US" sz="2400" dirty="0">
              <a:cs typeface="Adobe Garamond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6670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595959"/>
                </a:solidFill>
              </a:rPr>
              <a:t>Reduces data movement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3124200"/>
            <a:ext cx="553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Exploits large in-memory bandwidth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1" y="35814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95959"/>
                </a:solidFill>
              </a:rPr>
              <a:t>Exploits shorter access latency to memory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667000"/>
            <a:ext cx="457200" cy="533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124200"/>
            <a:ext cx="457200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581400"/>
            <a:ext cx="457200" cy="533400"/>
          </a:xfrm>
          <a:prstGeom prst="rect">
            <a:avLst/>
          </a:prstGeom>
        </p:spPr>
      </p:pic>
      <p:pic>
        <p:nvPicPr>
          <p:cNvPr id="15" name="图片 14" descr="微信图片_20190321162043">
            <a:extLst>
              <a:ext uri="{FF2B5EF4-FFF2-40B4-BE49-F238E27FC236}">
                <a16:creationId xmlns:a16="http://schemas.microsoft.com/office/drawing/2014/main" id="{4E2D2661-2020-7E4C-9131-94DE87D40B4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8100" y="6318282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1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7543801" y="5702155"/>
            <a:ext cx="1452563" cy="34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ASIC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  <a:cs typeface="Gill Sans MT"/>
              </a:rPr>
              <a:t>Coherence For 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>
                <a:latin typeface="Gill Sans MT"/>
                <a:cs typeface="Gill Sans MT"/>
              </a:rPr>
              <a:t>5</a:t>
            </a:fld>
            <a:endParaRPr lang="en-US">
              <a:latin typeface="Gill Sans MT"/>
              <a:cs typeface="Gill Sans M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1122402"/>
            <a:ext cx="9144000" cy="553998"/>
          </a:xfrm>
          <a:prstGeom prst="rect">
            <a:avLst/>
          </a:prstGeom>
          <a:solidFill>
            <a:srgbClr val="800000"/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3000" b="1" dirty="0">
                <a:solidFill>
                  <a:schemeClr val="bg1"/>
                </a:solidFill>
              </a:rPr>
              <a:t>Challenge: Coherence between NDAs and CPUs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28600" y="2438400"/>
            <a:ext cx="9238252" cy="2743200"/>
            <a:chOff x="228600" y="2438400"/>
            <a:chExt cx="9238252" cy="2743200"/>
          </a:xfrm>
        </p:grpSpPr>
        <p:sp>
          <p:nvSpPr>
            <p:cNvPr id="46" name="Rounded Rectangle 45"/>
            <p:cNvSpPr/>
            <p:nvPr/>
          </p:nvSpPr>
          <p:spPr>
            <a:xfrm>
              <a:off x="7010400" y="2438400"/>
              <a:ext cx="1346201" cy="20574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</a:rPr>
                <a:t>DRAM</a:t>
              </a:r>
              <a:endParaRPr lang="en-US" sz="2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4419600" y="3810000"/>
              <a:ext cx="2209800" cy="0"/>
            </a:xfrm>
            <a:prstGeom prst="straightConnector1">
              <a:avLst/>
            </a:prstGeom>
            <a:noFill/>
            <a:ln w="88900" cap="flat" cmpd="sng" algn="ctr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grpSp>
          <p:nvGrpSpPr>
            <p:cNvPr id="19" name="Group 18"/>
            <p:cNvGrpSpPr/>
            <p:nvPr/>
          </p:nvGrpSpPr>
          <p:grpSpPr>
            <a:xfrm>
              <a:off x="228600" y="3004129"/>
              <a:ext cx="3962400" cy="1339271"/>
              <a:chOff x="380999" y="2514600"/>
              <a:chExt cx="4114802" cy="1339271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380999" y="2514600"/>
                <a:ext cx="4114802" cy="1339271"/>
              </a:xfrm>
              <a:prstGeom prst="roundRect">
                <a:avLst/>
              </a:prstGeom>
              <a:solidFill>
                <a:schemeClr val="lt1">
                  <a:alpha val="0"/>
                </a:schemeClr>
              </a:solidFill>
              <a:ln w="38100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704493" y="2709445"/>
                <a:ext cx="682875" cy="1028009"/>
              </a:xfrm>
              <a:prstGeom prst="roundRect">
                <a:avLst/>
              </a:prstGeom>
              <a:solidFill>
                <a:srgbClr val="4A886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>
                        <a:lumMod val="95000"/>
                      </a:schemeClr>
                    </a:solidFill>
                  </a:rPr>
                  <a:t>L2</a:t>
                </a:r>
                <a:endParaRPr lang="en-US" sz="16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2666999" y="2933426"/>
                <a:ext cx="562709" cy="76661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</a:rPr>
                  <a:t>L1</a:t>
                </a:r>
                <a:endParaRPr lang="en-US" sz="105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511904" y="2787071"/>
                <a:ext cx="1528235" cy="732754"/>
                <a:chOff x="2816685" y="1162761"/>
                <a:chExt cx="1098983" cy="1042280"/>
              </a:xfrm>
            </p:grpSpPr>
            <p:sp>
              <p:nvSpPr>
                <p:cNvPr id="55" name="Rounded Rectangle 54"/>
                <p:cNvSpPr/>
                <p:nvPr/>
              </p:nvSpPr>
              <p:spPr>
                <a:xfrm>
                  <a:off x="2816685" y="1162761"/>
                  <a:ext cx="794181" cy="737479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0000"/>
                      </a:solidFill>
                    </a:rPr>
                    <a:t>CPU</a:t>
                  </a:r>
                  <a:endParaRPr lang="en-US" sz="11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2969084" y="1315161"/>
                  <a:ext cx="794181" cy="737479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0000"/>
                      </a:solidFill>
                    </a:rPr>
                    <a:t>CPU</a:t>
                  </a:r>
                  <a:endParaRPr lang="en-US" sz="11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3121487" y="1467562"/>
                  <a:ext cx="794181" cy="737479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rgbClr val="000000"/>
                      </a:solidFill>
                    </a:rPr>
                    <a:t>CPU</a:t>
                  </a:r>
                  <a:endParaRPr lang="en-US" b="1" dirty="0">
                    <a:solidFill>
                      <a:srgbClr val="000000"/>
                    </a:solidFill>
                  </a:endParaRPr>
                </a:p>
              </p:txBody>
            </p:sp>
          </p:grp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2201330" y="3320471"/>
                <a:ext cx="486831" cy="2308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44" name="Rounded Rectangle 43"/>
              <p:cNvSpPr/>
              <p:nvPr/>
            </p:nvSpPr>
            <p:spPr>
              <a:xfrm>
                <a:off x="1096627" y="3142361"/>
                <a:ext cx="1104380" cy="51847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</a:rPr>
                  <a:t>CPU</a:t>
                </a:r>
                <a:endParaRPr lang="en-US" sz="12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3200396" y="3318163"/>
                <a:ext cx="486831" cy="2308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</p:grpSp>
        <p:grpSp>
          <p:nvGrpSpPr>
            <p:cNvPr id="11" name="Group 10"/>
            <p:cNvGrpSpPr/>
            <p:nvPr/>
          </p:nvGrpSpPr>
          <p:grpSpPr>
            <a:xfrm>
              <a:off x="5486400" y="4157246"/>
              <a:ext cx="3980452" cy="1024354"/>
              <a:chOff x="5410200" y="4191000"/>
              <a:chExt cx="3980452" cy="1024354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5410200" y="4784467"/>
                <a:ext cx="39804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/>
                  <a:t>NDA</a:t>
                </a: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6705600" y="4191000"/>
                <a:ext cx="1371600" cy="609600"/>
              </a:xfrm>
              <a:prstGeom prst="roundRect">
                <a:avLst/>
              </a:prstGeom>
              <a:solidFill>
                <a:srgbClr val="948A54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Compute Unit </a:t>
                </a:r>
              </a:p>
            </p:txBody>
          </p:sp>
        </p:grpSp>
      </p:grpSp>
      <p:cxnSp>
        <p:nvCxnSpPr>
          <p:cNvPr id="70" name="Straight Arrow Connector 69"/>
          <p:cNvCxnSpPr/>
          <p:nvPr/>
        </p:nvCxnSpPr>
        <p:spPr>
          <a:xfrm flipH="1" flipV="1">
            <a:off x="5334000" y="2895600"/>
            <a:ext cx="381000" cy="685800"/>
          </a:xfrm>
          <a:prstGeom prst="straightConnector1">
            <a:avLst/>
          </a:prstGeom>
          <a:noFill/>
          <a:ln w="38100" cap="flat" cmpd="sng" algn="ctr">
            <a:solidFill>
              <a:srgbClr val="800000"/>
            </a:solidFill>
            <a:prstDash val="sysDash"/>
            <a:miter lim="800000"/>
            <a:headEnd type="none"/>
            <a:tailEnd type="arrow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2286000" y="19050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(1) Large </a:t>
            </a:r>
            <a:r>
              <a:rPr lang="en-US" sz="2400" b="1" dirty="0">
                <a:solidFill>
                  <a:srgbClr val="800000"/>
                </a:solidFill>
              </a:rPr>
              <a:t>cost</a:t>
            </a:r>
            <a:r>
              <a:rPr lang="en-US" sz="2400" b="1" dirty="0"/>
              <a:t> of </a:t>
            </a:r>
            <a:br>
              <a:rPr lang="en-US" sz="2400" b="1" dirty="0"/>
            </a:br>
            <a:r>
              <a:rPr lang="en-US" sz="2400" b="1" dirty="0"/>
              <a:t>off-chip communication</a:t>
            </a:r>
          </a:p>
        </p:txBody>
      </p:sp>
      <p:sp>
        <p:nvSpPr>
          <p:cNvPr id="82" name="Rectangle 81"/>
          <p:cNvSpPr/>
          <p:nvPr/>
        </p:nvSpPr>
        <p:spPr>
          <a:xfrm>
            <a:off x="-228600" y="5877580"/>
            <a:ext cx="95250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It is </a:t>
            </a:r>
            <a:r>
              <a:rPr lang="en-US" sz="2800" b="1" dirty="0">
                <a:solidFill>
                  <a:srgbClr val="800000"/>
                </a:solidFill>
              </a:rPr>
              <a:t>impractical</a:t>
            </a:r>
            <a:r>
              <a:rPr lang="en-US" sz="2800" b="1" dirty="0">
                <a:solidFill>
                  <a:srgbClr val="000000"/>
                </a:solidFill>
              </a:rPr>
              <a:t> to use traditional coherence protocols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4953000" y="4114800"/>
            <a:ext cx="609600" cy="533400"/>
          </a:xfrm>
          <a:prstGeom prst="straightConnector1">
            <a:avLst/>
          </a:prstGeom>
          <a:noFill/>
          <a:ln w="38100" cap="flat" cmpd="sng" algn="ctr">
            <a:solidFill>
              <a:srgbClr val="800000"/>
            </a:solidFill>
            <a:prstDash val="sysDash"/>
            <a:miter lim="800000"/>
            <a:headEnd type="none"/>
            <a:tailEnd type="arrow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533400" y="46482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(2) NDA applications generate </a:t>
            </a:r>
            <a:br>
              <a:rPr lang="en-US" sz="2400" b="1" dirty="0"/>
            </a:br>
            <a:r>
              <a:rPr lang="en-US" sz="2400" b="1" dirty="0">
                <a:solidFill>
                  <a:srgbClr val="800000"/>
                </a:solidFill>
              </a:rPr>
              <a:t>a large amount </a:t>
            </a:r>
            <a:r>
              <a:rPr lang="en-US" sz="2400" b="1" dirty="0"/>
              <a:t>of</a:t>
            </a:r>
            <a:r>
              <a:rPr lang="en-US" sz="2400" b="1" dirty="0">
                <a:solidFill>
                  <a:srgbClr val="800000"/>
                </a:solidFill>
              </a:rPr>
              <a:t> off-chip data movement</a:t>
            </a:r>
          </a:p>
        </p:txBody>
      </p:sp>
      <p:pic>
        <p:nvPicPr>
          <p:cNvPr id="32" name="图片 31" descr="微信图片_20190321162043">
            <a:extLst>
              <a:ext uri="{FF2B5EF4-FFF2-40B4-BE49-F238E27FC236}">
                <a16:creationId xmlns:a16="http://schemas.microsoft.com/office/drawing/2014/main" id="{4B36DFDC-1C6F-E542-A414-5A4C38DC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7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81" grpId="0"/>
      <p:bldP spid="82" grpId="0" animBg="1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7543801" y="5702155"/>
            <a:ext cx="1452563" cy="34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ASIC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  <a:cs typeface="Gill Sans MT"/>
              </a:rPr>
              <a:t>Existing Coherence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>
                <a:latin typeface="Gill Sans MT"/>
                <a:cs typeface="Gill Sans MT"/>
              </a:rPr>
              <a:t>6</a:t>
            </a:fld>
            <a:endParaRPr lang="en-US">
              <a:latin typeface="Gill Sans MT"/>
              <a:cs typeface="Gill Sans M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381000" y="1066800"/>
            <a:ext cx="9753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r>
              <a:rPr lang="en-US" sz="2800" b="1" dirty="0">
                <a:latin typeface="Gill Sans MT"/>
                <a:cs typeface="Gill Sans MT"/>
              </a:rPr>
              <a:t>We extensively study existing </a:t>
            </a:r>
            <a:r>
              <a:rPr lang="en-US" sz="2800" b="1" dirty="0">
                <a:solidFill>
                  <a:srgbClr val="1F497D"/>
                </a:solidFill>
                <a:latin typeface="Gill Sans MT"/>
                <a:cs typeface="Gill Sans MT"/>
              </a:rPr>
              <a:t>NDA coherence mechanisms</a:t>
            </a:r>
            <a:r>
              <a:rPr lang="en-US" sz="2800" b="1" dirty="0">
                <a:latin typeface="Gill Sans MT"/>
                <a:cs typeface="Gill Sans MT"/>
              </a:rPr>
              <a:t> and make </a:t>
            </a:r>
            <a:r>
              <a:rPr lang="en-US" sz="2800" b="1" dirty="0">
                <a:solidFill>
                  <a:schemeClr val="tx2"/>
                </a:solidFill>
                <a:latin typeface="Gill Sans MT"/>
                <a:cs typeface="Gill Sans MT"/>
              </a:rPr>
              <a:t>three key observations</a:t>
            </a:r>
            <a:r>
              <a:rPr lang="en-US" sz="2800" b="1" dirty="0">
                <a:latin typeface="Gill Sans MT"/>
                <a:cs typeface="Gill Sans MT"/>
              </a:rPr>
              <a:t>: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2384048"/>
            <a:ext cx="9144000" cy="861774"/>
            <a:chOff x="0" y="2384048"/>
            <a:chExt cx="9144000" cy="861774"/>
          </a:xfrm>
        </p:grpSpPr>
        <p:sp>
          <p:nvSpPr>
            <p:cNvPr id="35" name="Rectangle 34"/>
            <p:cNvSpPr/>
            <p:nvPr/>
          </p:nvSpPr>
          <p:spPr>
            <a:xfrm>
              <a:off x="0" y="2384048"/>
              <a:ext cx="9144000" cy="861774"/>
            </a:xfrm>
            <a:prstGeom prst="rect">
              <a:avLst/>
            </a:prstGeom>
            <a:solidFill>
              <a:srgbClr val="E4E4E4"/>
            </a:solidFill>
          </p:spPr>
          <p:txBody>
            <a:bodyPr wrap="square">
              <a:spAutoFit/>
            </a:bodyPr>
            <a:lstStyle/>
            <a:p>
              <a:pPr marL="515938" algn="ctr"/>
              <a:r>
                <a:rPr lang="en-US" sz="2500" b="1" dirty="0"/>
                <a:t> These mechanisms </a:t>
              </a:r>
              <a:r>
                <a:rPr lang="en-US" sz="2500" b="1" dirty="0">
                  <a:solidFill>
                    <a:srgbClr val="E20006"/>
                  </a:solidFill>
                </a:rPr>
                <a:t>eliminate</a:t>
              </a:r>
              <a:r>
                <a:rPr lang="en-US" sz="2500" b="1" dirty="0">
                  <a:solidFill>
                    <a:srgbClr val="F30006"/>
                  </a:solidFill>
                </a:rPr>
                <a:t> </a:t>
              </a:r>
              <a:br>
                <a:rPr lang="en-US" sz="2500" b="1" dirty="0">
                  <a:solidFill>
                    <a:srgbClr val="F30006"/>
                  </a:solidFill>
                </a:rPr>
              </a:br>
              <a:r>
                <a:rPr lang="en-US" sz="2500" b="1" dirty="0"/>
                <a:t>a significant portion of </a:t>
              </a:r>
              <a:r>
                <a:rPr lang="en-US" sz="2500" b="1" dirty="0">
                  <a:solidFill>
                    <a:schemeClr val="tx2"/>
                  </a:solidFill>
                </a:rPr>
                <a:t>NDA’s benefits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389" y="2430959"/>
              <a:ext cx="4740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0" y="3603248"/>
            <a:ext cx="9144000" cy="892552"/>
            <a:chOff x="0" y="3603248"/>
            <a:chExt cx="9144000" cy="892552"/>
          </a:xfrm>
        </p:grpSpPr>
        <p:sp>
          <p:nvSpPr>
            <p:cNvPr id="38" name="Rectangle 37"/>
            <p:cNvSpPr/>
            <p:nvPr/>
          </p:nvSpPr>
          <p:spPr>
            <a:xfrm>
              <a:off x="0" y="3603248"/>
              <a:ext cx="9144000" cy="892552"/>
            </a:xfrm>
            <a:prstGeom prst="rect">
              <a:avLst/>
            </a:prstGeom>
            <a:solidFill>
              <a:srgbClr val="E4E4E4"/>
            </a:solidFill>
          </p:spPr>
          <p:txBody>
            <a:bodyPr wrap="square">
              <a:spAutoFit/>
            </a:bodyPr>
            <a:lstStyle/>
            <a:p>
              <a:pPr marL="515938" algn="ctr"/>
              <a:r>
                <a:rPr lang="en-US" sz="2600" b="1" dirty="0"/>
                <a:t> The </a:t>
              </a:r>
              <a:r>
                <a:rPr lang="en-US" sz="2600" b="1" dirty="0">
                  <a:solidFill>
                    <a:srgbClr val="1F497D"/>
                  </a:solidFill>
                </a:rPr>
                <a:t>majority of off-chip coherence traffic </a:t>
              </a:r>
              <a:br>
                <a:rPr lang="en-US" sz="2600" b="1" dirty="0"/>
              </a:br>
              <a:r>
                <a:rPr lang="en-US" sz="2500" b="1" dirty="0"/>
                <a:t>generated</a:t>
              </a:r>
              <a:r>
                <a:rPr lang="en-US" sz="2600" b="1" dirty="0"/>
                <a:t> by these mechanisms is </a:t>
              </a:r>
              <a:r>
                <a:rPr lang="en-US" sz="2600" b="1" dirty="0">
                  <a:solidFill>
                    <a:srgbClr val="E20006"/>
                  </a:solidFill>
                </a:rPr>
                <a:t>unnecessary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389" y="3650159"/>
              <a:ext cx="4740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4953000"/>
            <a:ext cx="9144000" cy="1246495"/>
            <a:chOff x="0" y="4953000"/>
            <a:chExt cx="9144000" cy="1246495"/>
          </a:xfrm>
        </p:grpSpPr>
        <p:sp>
          <p:nvSpPr>
            <p:cNvPr id="41" name="Rectangle 40"/>
            <p:cNvSpPr/>
            <p:nvPr/>
          </p:nvSpPr>
          <p:spPr>
            <a:xfrm>
              <a:off x="0" y="4953000"/>
              <a:ext cx="9144000" cy="1246495"/>
            </a:xfrm>
            <a:prstGeom prst="rect">
              <a:avLst/>
            </a:prstGeom>
            <a:solidFill>
              <a:srgbClr val="E4E4E4"/>
            </a:solidFill>
          </p:spPr>
          <p:txBody>
            <a:bodyPr wrap="square">
              <a:spAutoFit/>
            </a:bodyPr>
            <a:lstStyle/>
            <a:p>
              <a:pPr marL="515938" algn="ctr"/>
              <a:r>
                <a:rPr lang="en-US" sz="2500" b="1" dirty="0"/>
                <a:t>Much of</a:t>
              </a:r>
              <a:r>
                <a:rPr lang="en-US" sz="2500" b="1" dirty="0">
                  <a:solidFill>
                    <a:srgbClr val="1F497D"/>
                  </a:solidFill>
                </a:rPr>
                <a:t> </a:t>
              </a:r>
              <a:r>
                <a:rPr lang="en-US" sz="2500" b="1" dirty="0"/>
                <a:t>the</a:t>
              </a:r>
              <a:r>
                <a:rPr lang="en-US" sz="2500" b="1" dirty="0">
                  <a:solidFill>
                    <a:srgbClr val="1F497D"/>
                  </a:solidFill>
                </a:rPr>
                <a:t> </a:t>
              </a:r>
              <a:r>
                <a:rPr lang="en-US" sz="2500" b="1" dirty="0">
                  <a:solidFill>
                    <a:srgbClr val="E20006"/>
                  </a:solidFill>
                </a:rPr>
                <a:t>off-chip traffic</a:t>
              </a:r>
              <a:r>
                <a:rPr lang="en-US" sz="2500" b="1" dirty="0">
                  <a:solidFill>
                    <a:srgbClr val="1F497D"/>
                  </a:solidFill>
                </a:rPr>
                <a:t> </a:t>
              </a:r>
              <a:r>
                <a:rPr lang="en-US" sz="2500" b="1" dirty="0"/>
                <a:t>can be </a:t>
              </a:r>
              <a:r>
                <a:rPr lang="en-US" sz="2500" b="1" u="sng" dirty="0">
                  <a:solidFill>
                    <a:srgbClr val="008000"/>
                  </a:solidFill>
                </a:rPr>
                <a:t>eliminated</a:t>
              </a:r>
              <a:r>
                <a:rPr lang="en-US" sz="2500" b="1" dirty="0">
                  <a:solidFill>
                    <a:srgbClr val="008000"/>
                  </a:solidFill>
                </a:rPr>
                <a:t> </a:t>
              </a:r>
              <a:br>
                <a:rPr lang="en-US" sz="2500" b="1" dirty="0"/>
              </a:br>
              <a:r>
                <a:rPr lang="en-US" sz="2500" b="1" dirty="0"/>
                <a:t>if the </a:t>
              </a:r>
              <a:r>
                <a:rPr lang="en-US" sz="2500" b="1" u="sng" dirty="0"/>
                <a:t>coherence mechanism</a:t>
              </a:r>
              <a:r>
                <a:rPr lang="en-US" sz="2500" b="1" dirty="0"/>
                <a:t> has </a:t>
              </a:r>
              <a:r>
                <a:rPr lang="en-US" sz="2500" b="1" dirty="0">
                  <a:solidFill>
                    <a:srgbClr val="1F497D"/>
                  </a:solidFill>
                </a:rPr>
                <a:t>insight</a:t>
              </a:r>
              <a:br>
                <a:rPr lang="en-US" sz="2500" b="1" dirty="0">
                  <a:solidFill>
                    <a:srgbClr val="1F497D"/>
                  </a:solidFill>
                </a:rPr>
              </a:br>
              <a:r>
                <a:rPr lang="en-US" sz="2500" b="1" dirty="0"/>
                <a:t> into the </a:t>
              </a:r>
              <a:r>
                <a:rPr lang="en-US" sz="2500" b="1" dirty="0">
                  <a:solidFill>
                    <a:srgbClr val="1F497D"/>
                  </a:solidFill>
                </a:rPr>
                <a:t>memory accesses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200" y="5105400"/>
              <a:ext cx="4740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</p:grpSp>
      <p:pic>
        <p:nvPicPr>
          <p:cNvPr id="17" name="图片 16" descr="微信图片_20190321162043">
            <a:extLst>
              <a:ext uri="{FF2B5EF4-FFF2-40B4-BE49-F238E27FC236}">
                <a16:creationId xmlns:a16="http://schemas.microsoft.com/office/drawing/2014/main" id="{0927A1F1-9FFF-034A-85FA-2EF5C17BFCE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4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/>
          <p:cNvSpPr/>
          <p:nvPr/>
        </p:nvSpPr>
        <p:spPr>
          <a:xfrm>
            <a:off x="7543801" y="5702155"/>
            <a:ext cx="1452563" cy="34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ASIC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01200" cy="914400"/>
          </a:xfrm>
        </p:spPr>
        <p:txBody>
          <a:bodyPr/>
          <a:lstStyle/>
          <a:p>
            <a:r>
              <a:rPr lang="en-US" dirty="0">
                <a:latin typeface="Gill Sans MT"/>
                <a:cs typeface="Gill Sans MT"/>
              </a:rPr>
              <a:t>An Optimistic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endParaRPr lang="en-US" sz="26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pPr lvl="1"/>
            <a:endParaRPr lang="en-US" sz="2400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u="sng" dirty="0">
              <a:solidFill>
                <a:schemeClr val="tx2"/>
              </a:solidFill>
              <a:latin typeface="Gill Sans MT"/>
              <a:cs typeface="Gill Sans MT"/>
            </a:endParaRPr>
          </a:p>
          <a:p>
            <a:pPr lvl="1"/>
            <a:endParaRPr lang="en-US" sz="2000" dirty="0">
              <a:solidFill>
                <a:srgbClr val="595959"/>
              </a:solidFill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>
                <a:latin typeface="Gill Sans MT"/>
                <a:cs typeface="Gill Sans MT"/>
              </a:rPr>
              <a:t>7</a:t>
            </a:fld>
            <a:endParaRPr lang="en-US">
              <a:latin typeface="Gill Sans MT"/>
              <a:cs typeface="Gill Sans M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1430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endParaRPr lang="en-US" sz="2800" b="1" dirty="0">
              <a:latin typeface="Gill Sans MT"/>
              <a:cs typeface="Gill Sans M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066800"/>
            <a:ext cx="9144000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2600" b="1" dirty="0">
                <a:cs typeface="Gill Sans MT"/>
              </a:rPr>
              <a:t>We find that </a:t>
            </a:r>
            <a:r>
              <a:rPr lang="en-US" sz="2600" b="1" dirty="0">
                <a:solidFill>
                  <a:schemeClr val="tx2"/>
                </a:solidFill>
                <a:cs typeface="Gill Sans MT"/>
              </a:rPr>
              <a:t>an optimistic approach </a:t>
            </a:r>
            <a:r>
              <a:rPr lang="en-US" sz="2600" b="1" dirty="0">
                <a:cs typeface="Gill Sans MT"/>
              </a:rPr>
              <a:t>to coherence can address the </a:t>
            </a:r>
            <a:r>
              <a:rPr lang="en-US" sz="2600" b="1" dirty="0">
                <a:solidFill>
                  <a:srgbClr val="E20006"/>
                </a:solidFill>
                <a:cs typeface="Gill Sans MT"/>
              </a:rPr>
              <a:t>challenges</a:t>
            </a:r>
            <a:r>
              <a:rPr lang="en-US" sz="2600" b="1" dirty="0">
                <a:cs typeface="Gill Sans MT"/>
              </a:rPr>
              <a:t> related to NDA coherence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2438400"/>
            <a:ext cx="9144000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2600" b="1" dirty="0">
                <a:cs typeface="Gill Sans MT"/>
              </a:rPr>
              <a:t>We propose </a:t>
            </a:r>
            <a:r>
              <a:rPr lang="en-US" sz="2600" b="1" dirty="0" err="1">
                <a:solidFill>
                  <a:srgbClr val="1F497D"/>
                </a:solidFill>
                <a:cs typeface="Gill Sans MT"/>
              </a:rPr>
              <a:t>CoNDA</a:t>
            </a:r>
            <a:r>
              <a:rPr lang="en-US" sz="2600" b="1" dirty="0">
                <a:cs typeface="Gill Sans MT"/>
              </a:rPr>
              <a:t>, a coherence mechanism that lets an NDA </a:t>
            </a:r>
            <a:r>
              <a:rPr lang="en-US" sz="2600" b="1" dirty="0">
                <a:solidFill>
                  <a:srgbClr val="0000FF"/>
                </a:solidFill>
                <a:cs typeface="Gill Sans MT"/>
              </a:rPr>
              <a:t>optimistically</a:t>
            </a:r>
            <a:r>
              <a:rPr lang="en-US" sz="2600" b="1" dirty="0">
                <a:cs typeface="Gill Sans MT"/>
              </a:rPr>
              <a:t> execute an NDA kernel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342900" y="3557449"/>
            <a:ext cx="9753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r>
              <a:rPr lang="en-US" sz="2500" b="1" dirty="0">
                <a:latin typeface="Gill Sans MT"/>
                <a:cs typeface="Gill Sans MT"/>
              </a:rPr>
              <a:t>Optimistic execution enables </a:t>
            </a:r>
            <a:r>
              <a:rPr lang="en-US" sz="2500" b="1" dirty="0" err="1">
                <a:solidFill>
                  <a:srgbClr val="1F497D"/>
                </a:solidFill>
                <a:latin typeface="Gill Sans MT"/>
                <a:cs typeface="Gill Sans MT"/>
              </a:rPr>
              <a:t>CoNDA</a:t>
            </a:r>
            <a:r>
              <a:rPr lang="en-US" sz="2500" b="1" dirty="0">
                <a:solidFill>
                  <a:srgbClr val="1F497D"/>
                </a:solidFill>
                <a:latin typeface="Gill Sans MT"/>
                <a:cs typeface="Gill Sans MT"/>
              </a:rPr>
              <a:t> </a:t>
            </a:r>
            <a:r>
              <a:rPr lang="en-US" sz="2500" b="1" dirty="0">
                <a:latin typeface="Gill Sans MT"/>
                <a:cs typeface="Gill Sans MT"/>
              </a:rPr>
              <a:t>to </a:t>
            </a:r>
            <a:r>
              <a:rPr lang="en-US" sz="2500" b="1" dirty="0">
                <a:solidFill>
                  <a:srgbClr val="0000FF"/>
                </a:solidFill>
                <a:latin typeface="Gill Sans MT"/>
                <a:cs typeface="Gill Sans MT"/>
              </a:rPr>
              <a:t>identify</a:t>
            </a:r>
            <a:r>
              <a:rPr lang="en-US" sz="2500" b="1" dirty="0">
                <a:latin typeface="Gill Sans MT"/>
                <a:cs typeface="Gill Sans MT"/>
              </a:rPr>
              <a:t> and </a:t>
            </a:r>
            <a:r>
              <a:rPr lang="en-US" sz="2500" b="1" dirty="0">
                <a:solidFill>
                  <a:srgbClr val="0000FF"/>
                </a:solidFill>
                <a:latin typeface="Gill Sans MT"/>
                <a:cs typeface="Gill Sans MT"/>
              </a:rPr>
              <a:t>avoid</a:t>
            </a:r>
            <a:br>
              <a:rPr lang="en-US" sz="2500" b="1" dirty="0">
                <a:solidFill>
                  <a:srgbClr val="0000FF"/>
                </a:solidFill>
                <a:latin typeface="Gill Sans MT"/>
                <a:cs typeface="Gill Sans MT"/>
              </a:rPr>
            </a:br>
            <a:r>
              <a:rPr lang="en-US" sz="2500" b="1" dirty="0">
                <a:solidFill>
                  <a:srgbClr val="E20006"/>
                </a:solidFill>
                <a:cs typeface="Gill Sans MT"/>
              </a:rPr>
              <a:t>unnecessary coherence requests </a:t>
            </a:r>
          </a:p>
          <a:p>
            <a:pPr marL="0" lvl="1" algn="ctr"/>
            <a:endParaRPr lang="en-US" sz="2500" b="1" dirty="0">
              <a:solidFill>
                <a:srgbClr val="E20006"/>
              </a:solidFill>
              <a:latin typeface="Gill Sans MT"/>
              <a:cs typeface="Gill Sans M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19600" y="4511336"/>
            <a:ext cx="0" cy="292608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-342900" y="5002588"/>
            <a:ext cx="9829800" cy="95410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 algn="ctr"/>
            <a:r>
              <a:rPr lang="en-US" sz="2800" b="1" dirty="0" err="1">
                <a:solidFill>
                  <a:srgbClr val="FFFFFF"/>
                </a:solidFill>
              </a:rPr>
              <a:t>CoNDA</a:t>
            </a:r>
            <a:r>
              <a:rPr lang="en-US" sz="2800" b="1" dirty="0">
                <a:solidFill>
                  <a:srgbClr val="FFFFFF"/>
                </a:solidFill>
              </a:rPr>
              <a:t> comes within 10.4% and 4.4% of performance 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and energy of an ideal NDA coherence mechanism</a:t>
            </a:r>
          </a:p>
        </p:txBody>
      </p:sp>
      <p:pic>
        <p:nvPicPr>
          <p:cNvPr id="22" name="图片 21" descr="微信图片_20190321162043">
            <a:extLst>
              <a:ext uri="{FF2B5EF4-FFF2-40B4-BE49-F238E27FC236}">
                <a16:creationId xmlns:a16="http://schemas.microsoft.com/office/drawing/2014/main" id="{05282CBD-B31C-034F-B5A7-05A05C1BD0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5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864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Introduction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cs typeface="Adobe Garamond Pro"/>
              </a:rPr>
              <a:t>Motivation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cs typeface="Adobe Garamond Pro"/>
              </a:rPr>
              <a:t>CoNDA</a:t>
            </a:r>
            <a:endParaRPr lang="en-US" dirty="0">
              <a:solidFill>
                <a:schemeClr val="bg1">
                  <a:lumMod val="65000"/>
                </a:schemeClr>
              </a:solidFill>
              <a:cs typeface="Adobe Garamond Pro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Architecture Support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Evaluation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Adobe Garamond Pro"/>
              </a:rPr>
              <a:t>Conclusion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  <a:cs typeface="Adobe Garamond Pro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600" dirty="0">
              <a:solidFill>
                <a:schemeClr val="tx2"/>
              </a:solidFill>
              <a:cs typeface="Adobe Garamond Pro"/>
            </a:endParaRPr>
          </a:p>
          <a:p>
            <a:pPr lvl="1"/>
            <a:endParaRPr lang="en-US" sz="2000" dirty="0">
              <a:cs typeface="Adobe Garamond Pro"/>
            </a:endParaRPr>
          </a:p>
          <a:p>
            <a:pPr lvl="1"/>
            <a:endParaRPr lang="en-US" sz="2400" dirty="0">
              <a:cs typeface="Adobe Garamond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8F13-174C-467F-9D40-7DDEF70CAB8C}" type="slidenum">
              <a:rPr lang="en-US" smtClean="0"/>
              <a:t>8</a:t>
            </a:fld>
            <a:endParaRPr lang="en-US"/>
          </a:p>
        </p:txBody>
      </p:sp>
      <p:pic>
        <p:nvPicPr>
          <p:cNvPr id="6" name="图片 5" descr="微信图片_20190321162043">
            <a:extLst>
              <a:ext uri="{FF2B5EF4-FFF2-40B4-BE49-F238E27FC236}">
                <a16:creationId xmlns:a16="http://schemas.microsoft.com/office/drawing/2014/main" id="{6AE61075-2530-7740-84C1-BD254980719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1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715000"/>
          </a:xfrm>
        </p:spPr>
        <p:txBody>
          <a:bodyPr>
            <a:normAutofit/>
          </a:bodyPr>
          <a:lstStyle/>
          <a:p>
            <a:pPr algn="ctr"/>
            <a:endParaRPr lang="en-US" sz="2800" dirty="0">
              <a:solidFill>
                <a:schemeClr val="tx2"/>
              </a:solidFill>
            </a:endParaRPr>
          </a:p>
          <a:p>
            <a:pPr algn="ctr"/>
            <a:endParaRPr lang="en-US" sz="2800" dirty="0">
              <a:solidFill>
                <a:schemeClr val="tx2"/>
              </a:solidFill>
            </a:endParaRPr>
          </a:p>
          <a:p>
            <a:pPr algn="ctr"/>
            <a:endParaRPr lang="en-US" sz="28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chemeClr val="tx2"/>
                </a:solidFill>
              </a:rPr>
              <a:t>Application Analysis</a:t>
            </a:r>
          </a:p>
          <a:p>
            <a:pPr lvl="1"/>
            <a:endParaRPr lang="en-US" sz="2000" dirty="0"/>
          </a:p>
        </p:txBody>
      </p:sp>
      <p:pic>
        <p:nvPicPr>
          <p:cNvPr id="5" name="图片 4" descr="微信图片_20190321162043">
            <a:extLst>
              <a:ext uri="{FF2B5EF4-FFF2-40B4-BE49-F238E27FC236}">
                <a16:creationId xmlns:a16="http://schemas.microsoft.com/office/drawing/2014/main" id="{7A67B797-302F-3B49-843B-AA9D4F1C1A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9423" y="6373964"/>
            <a:ext cx="1413626" cy="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18443"/>
      </p:ext>
    </p:extLst>
  </p:cSld>
  <p:clrMapOvr>
    <a:masterClrMapping/>
  </p:clrMapOvr>
</p:sld>
</file>

<file path=ppt/theme/theme1.xml><?xml version="1.0" encoding="utf-8"?>
<a:theme xmlns:a="http://schemas.openxmlformats.org/drawingml/2006/main" name="sesha-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C600"/>
      </a:accent1>
      <a:accent2>
        <a:srgbClr val="C00000"/>
      </a:accent2>
      <a:accent3>
        <a:srgbClr val="0061FF"/>
      </a:accent3>
      <a:accent4>
        <a:srgbClr val="3C3C3C"/>
      </a:accent4>
      <a:accent5>
        <a:srgbClr val="00B3B3"/>
      </a:accent5>
      <a:accent6>
        <a:srgbClr val="777777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32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800" b="1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FDC600"/>
    </a:accent1>
    <a:accent2>
      <a:srgbClr val="C00000"/>
    </a:accent2>
    <a:accent3>
      <a:srgbClr val="0061FF"/>
    </a:accent3>
    <a:accent4>
      <a:srgbClr val="3C3C3C"/>
    </a:accent4>
    <a:accent5>
      <a:srgbClr val="00B3B3"/>
    </a:accent5>
    <a:accent6>
      <a:srgbClr val="777777"/>
    </a:accent6>
    <a:hlink>
      <a:srgbClr val="0000FF"/>
    </a:hlink>
    <a:folHlink>
      <a:srgbClr val="800080"/>
    </a:folHlink>
  </a:clrScheme>
  <a:fontScheme name="Urban Pop">
    <a:maj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HY엽서L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FDC600"/>
    </a:accent1>
    <a:accent2>
      <a:srgbClr val="C00000"/>
    </a:accent2>
    <a:accent3>
      <a:srgbClr val="0061FF"/>
    </a:accent3>
    <a:accent4>
      <a:srgbClr val="3C3C3C"/>
    </a:accent4>
    <a:accent5>
      <a:srgbClr val="00B3B3"/>
    </a:accent5>
    <a:accent6>
      <a:srgbClr val="777777"/>
    </a:accent6>
    <a:hlink>
      <a:srgbClr val="0000FF"/>
    </a:hlink>
    <a:folHlink>
      <a:srgbClr val="800080"/>
    </a:folHlink>
  </a:clrScheme>
  <a:fontScheme name="Urban Pop">
    <a:maj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HY엽서L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sesha-theme</Template>
  <TotalTime>210314</TotalTime>
  <Words>3806</Words>
  <Application>Microsoft Macintosh PowerPoint</Application>
  <PresentationFormat>全屏显示(4:3)</PresentationFormat>
  <Paragraphs>710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Times New Roman</vt:lpstr>
      <vt:lpstr>Gill Sans MT</vt:lpstr>
      <vt:lpstr>Arial Black</vt:lpstr>
      <vt:lpstr>Calibri</vt:lpstr>
      <vt:lpstr>Lucida Sans</vt:lpstr>
      <vt:lpstr>Arial</vt:lpstr>
      <vt:lpstr>Tahoma</vt:lpstr>
      <vt:lpstr>sesha-theme</vt:lpstr>
      <vt:lpstr>CoNDA:  Efficient Cache Coherence Support for Near-Data Accelerators</vt:lpstr>
      <vt:lpstr>Outline</vt:lpstr>
      <vt:lpstr>Computing system evolution</vt:lpstr>
      <vt:lpstr>Near-Date Accelerator</vt:lpstr>
      <vt:lpstr>Coherence For NDAs</vt:lpstr>
      <vt:lpstr>Existing Coherence Mechanisms</vt:lpstr>
      <vt:lpstr>An Optimistic Approach</vt:lpstr>
      <vt:lpstr>Outline</vt:lpstr>
      <vt:lpstr>PowerPoint 演示文稿</vt:lpstr>
      <vt:lpstr>Sharing Data between NDAs and CPUs</vt:lpstr>
      <vt:lpstr>Shared Data Access Patterns</vt:lpstr>
      <vt:lpstr>PowerPoint 演示文稿</vt:lpstr>
      <vt:lpstr>Analysis of Existing Coherence Mechanism</vt:lpstr>
      <vt:lpstr>Analysis of Existing Coherence Mechanisms</vt:lpstr>
      <vt:lpstr>Motivation and Goal</vt:lpstr>
      <vt:lpstr>Outline</vt:lpstr>
      <vt:lpstr>Optimistic NDA Execution</vt:lpstr>
      <vt:lpstr>High-Level Overview of Optimistic Execution Model</vt:lpstr>
      <vt:lpstr>High-Level Overview of CoNDA</vt:lpstr>
      <vt:lpstr>PowerPoint 演示文稿</vt:lpstr>
      <vt:lpstr>Necessary Coherence Requests</vt:lpstr>
      <vt:lpstr>Identifying Coherence Violations</vt:lpstr>
      <vt:lpstr>Outline</vt:lpstr>
      <vt:lpstr>CoNDA: Architecture Support</vt:lpstr>
      <vt:lpstr>Optimistic Mode Execution</vt:lpstr>
      <vt:lpstr>Coherence Resolution</vt:lpstr>
      <vt:lpstr>Outline</vt:lpstr>
      <vt:lpstr>Evaluation Methodology</vt:lpstr>
      <vt:lpstr>Applications</vt:lpstr>
      <vt:lpstr>Speedup</vt:lpstr>
      <vt:lpstr>Memory System Energy</vt:lpstr>
      <vt:lpstr>Outline</vt:lpstr>
      <vt:lpstr>Conclusion</vt:lpstr>
      <vt:lpstr>CoNDA:  Efficient Cache Coherence Support for Near-Data Accelerators</vt:lpstr>
    </vt:vector>
  </TitlesOfParts>
  <Manager/>
  <Company>Carnegie Mellon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Amirali Boroumand</dc:creator>
  <cp:keywords/>
  <dc:description/>
  <cp:lastModifiedBy>高 瑛璇</cp:lastModifiedBy>
  <cp:revision>4684</cp:revision>
  <dcterms:created xsi:type="dcterms:W3CDTF">2015-08-16T21:47:06Z</dcterms:created>
  <dcterms:modified xsi:type="dcterms:W3CDTF">2021-12-16T12:22:13Z</dcterms:modified>
  <cp:category/>
</cp:coreProperties>
</file>