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780" r:id="rId2"/>
    <p:sldId id="858" r:id="rId3"/>
    <p:sldId id="854" r:id="rId4"/>
    <p:sldId id="863" r:id="rId5"/>
    <p:sldId id="864" r:id="rId6"/>
    <p:sldId id="865" r:id="rId7"/>
    <p:sldId id="859" r:id="rId8"/>
    <p:sldId id="866" r:id="rId9"/>
    <p:sldId id="868" r:id="rId10"/>
    <p:sldId id="870" r:id="rId11"/>
    <p:sldId id="867" r:id="rId12"/>
    <p:sldId id="869" r:id="rId13"/>
    <p:sldId id="874" r:id="rId14"/>
    <p:sldId id="875" r:id="rId15"/>
    <p:sldId id="873" r:id="rId16"/>
    <p:sldId id="860" r:id="rId17"/>
    <p:sldId id="871" r:id="rId18"/>
    <p:sldId id="855" r:id="rId19"/>
    <p:sldId id="861" r:id="rId20"/>
    <p:sldId id="862" r:id="rId21"/>
    <p:sldId id="872" r:id="rId22"/>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17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33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509"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678"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5848" algn="l" defTabSz="914339" rtl="0" eaLnBrk="1" latinLnBrk="0" hangingPunct="1">
      <a:defRPr kern="1200">
        <a:solidFill>
          <a:schemeClr val="tx1"/>
        </a:solidFill>
        <a:latin typeface="Arial" pitchFamily="34" charset="0"/>
        <a:ea typeface="宋体" pitchFamily="2" charset="-122"/>
        <a:cs typeface="+mn-cs"/>
      </a:defRPr>
    </a:lvl6pPr>
    <a:lvl7pPr marL="2743016" algn="l" defTabSz="914339" rtl="0" eaLnBrk="1" latinLnBrk="0" hangingPunct="1">
      <a:defRPr kern="1200">
        <a:solidFill>
          <a:schemeClr val="tx1"/>
        </a:solidFill>
        <a:latin typeface="Arial" pitchFamily="34" charset="0"/>
        <a:ea typeface="宋体" pitchFamily="2" charset="-122"/>
        <a:cs typeface="+mn-cs"/>
      </a:defRPr>
    </a:lvl7pPr>
    <a:lvl8pPr marL="3200187" algn="l" defTabSz="914339" rtl="0" eaLnBrk="1" latinLnBrk="0" hangingPunct="1">
      <a:defRPr kern="1200">
        <a:solidFill>
          <a:schemeClr val="tx1"/>
        </a:solidFill>
        <a:latin typeface="Arial" pitchFamily="34" charset="0"/>
        <a:ea typeface="宋体" pitchFamily="2" charset="-122"/>
        <a:cs typeface="+mn-cs"/>
      </a:defRPr>
    </a:lvl8pPr>
    <a:lvl9pPr marL="3657355" algn="l" defTabSz="914339"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15" userDrawn="1">
          <p15:clr>
            <a:srgbClr val="A4A3A4"/>
          </p15:clr>
        </p15:guide>
        <p15:guide id="2" pos="38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006BBC"/>
    <a:srgbClr val="EAEAEA"/>
    <a:srgbClr val="DDDDDD"/>
    <a:srgbClr val="0DC2D5"/>
    <a:srgbClr val="17DCF1"/>
    <a:srgbClr val="12D0CB"/>
    <a:srgbClr val="FDE673"/>
    <a:srgbClr val="FDE155"/>
    <a:srgbClr val="0A97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931" autoAdjust="0"/>
  </p:normalViewPr>
  <p:slideViewPr>
    <p:cSldViewPr snapToObjects="1">
      <p:cViewPr varScale="1">
        <p:scale>
          <a:sx n="72" d="100"/>
          <a:sy n="72" d="100"/>
        </p:scale>
        <p:origin x="660" y="66"/>
      </p:cViewPr>
      <p:guideLst>
        <p:guide orient="horz" pos="2115"/>
        <p:guide pos="384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0776"/>
    </p:cViewPr>
  </p:sorterViewPr>
  <p:notesViewPr>
    <p:cSldViewPr snapToObjects="1">
      <p:cViewPr varScale="1">
        <p:scale>
          <a:sx n="69" d="100"/>
          <a:sy n="69"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10686-844B-4A1B-87C8-BB90DB4BAB84}" type="slidenum">
              <a:rPr lang="zh-CN" altLang="en-US" smtClean="0"/>
              <a:pPr/>
              <a:t>‹#›</a:t>
            </a:fld>
            <a:endParaRPr lang="zh-CN" altLang="en-US"/>
          </a:p>
        </p:txBody>
      </p:sp>
    </p:spTree>
    <p:extLst>
      <p:ext uri="{BB962C8B-B14F-4D97-AF65-F5344CB8AC3E}">
        <p14:creationId xmlns:p14="http://schemas.microsoft.com/office/powerpoint/2010/main" val="2354083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2021/12/23</a:t>
            </a:fld>
            <a:endParaRPr 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571861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17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339"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509"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678"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5848" algn="l" defTabSz="914339" rtl="0" eaLnBrk="1" latinLnBrk="0" hangingPunct="1">
      <a:defRPr sz="1200" kern="1200">
        <a:solidFill>
          <a:schemeClr val="tx1"/>
        </a:solidFill>
        <a:latin typeface="+mn-lt"/>
        <a:ea typeface="+mn-ea"/>
        <a:cs typeface="+mn-cs"/>
      </a:defRPr>
    </a:lvl6pPr>
    <a:lvl7pPr marL="2743016" algn="l" defTabSz="914339" rtl="0" eaLnBrk="1" latinLnBrk="0" hangingPunct="1">
      <a:defRPr sz="1200" kern="1200">
        <a:solidFill>
          <a:schemeClr val="tx1"/>
        </a:solidFill>
        <a:latin typeface="+mn-lt"/>
        <a:ea typeface="+mn-ea"/>
        <a:cs typeface="+mn-cs"/>
      </a:defRPr>
    </a:lvl7pPr>
    <a:lvl8pPr marL="3200187" algn="l" defTabSz="914339" rtl="0" eaLnBrk="1" latinLnBrk="0" hangingPunct="1">
      <a:defRPr sz="1200" kern="1200">
        <a:solidFill>
          <a:schemeClr val="tx1"/>
        </a:solidFill>
        <a:latin typeface="+mn-lt"/>
        <a:ea typeface="+mn-ea"/>
        <a:cs typeface="+mn-cs"/>
      </a:defRPr>
    </a:lvl8pPr>
    <a:lvl9pPr marL="3657355" algn="l" defTabSz="91433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i="0" dirty="0">
                <a:solidFill>
                  <a:srgbClr val="333333"/>
                </a:solidFill>
                <a:effectLst/>
                <a:latin typeface="Helvetica Neue"/>
              </a:rPr>
              <a:t>虚拟块接口：传统虚拟内存框架的灵活替代方案</a:t>
            </a:r>
            <a:endParaRPr lang="en-US" altLang="zh-CN" b="1" i="0" dirty="0">
              <a:solidFill>
                <a:srgbClr val="333333"/>
              </a:solidFill>
              <a:effectLst/>
              <a:latin typeface="Helvetica Neu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1" i="0" dirty="0">
                <a:solidFill>
                  <a:srgbClr val="333333"/>
                </a:solidFill>
                <a:effectLst/>
                <a:latin typeface="Helvetica Neue"/>
              </a:rPr>
              <a:t>ISCA 2020: International Symposium on Computer Architecture</a:t>
            </a:r>
            <a:r>
              <a:rPr lang="zh-CN" altLang="en-US" b="1" i="0" dirty="0">
                <a:solidFill>
                  <a:srgbClr val="333333"/>
                </a:solidFill>
                <a:effectLst/>
                <a:latin typeface="Helvetica Neue"/>
              </a:rPr>
              <a:t>（</a:t>
            </a:r>
            <a:r>
              <a:rPr lang="en-US" altLang="zh-CN" b="1" i="0" dirty="0">
                <a:solidFill>
                  <a:srgbClr val="333333"/>
                </a:solidFill>
                <a:effectLst/>
                <a:latin typeface="Helvetica Neue"/>
              </a:rPr>
              <a:t>2020</a:t>
            </a:r>
            <a:r>
              <a:rPr lang="zh-CN" altLang="en-US" b="1" i="0" dirty="0">
                <a:solidFill>
                  <a:srgbClr val="333333"/>
                </a:solidFill>
                <a:effectLst/>
                <a:latin typeface="Helvetica Neue"/>
              </a:rPr>
              <a:t>年</a:t>
            </a:r>
            <a:r>
              <a:rPr lang="zh-CN" altLang="en-US" b="1" i="0" dirty="0">
                <a:solidFill>
                  <a:srgbClr val="333333"/>
                </a:solidFill>
                <a:effectLst/>
                <a:latin typeface="Arial" panose="020B0604020202020204" pitchFamily="34" charset="0"/>
              </a:rPr>
              <a:t>计算机体系结构国际会议</a:t>
            </a:r>
            <a:r>
              <a:rPr lang="zh-CN" altLang="en-US" b="1" i="0" dirty="0">
                <a:solidFill>
                  <a:srgbClr val="333333"/>
                </a:solidFill>
                <a:effectLst/>
                <a:latin typeface="Helvetica Neue"/>
              </a:rPr>
              <a:t>）</a:t>
            </a:r>
            <a:endParaRPr lang="en-US" altLang="zh-CN" b="1" i="0" dirty="0">
              <a:solidFill>
                <a:srgbClr val="333333"/>
              </a:solidFill>
              <a:effectLst/>
              <a:latin typeface="Helvetica Neue"/>
            </a:endParaRPr>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1544600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内存转换层（</a:t>
            </a:r>
            <a:r>
              <a:rPr lang="en-US" altLang="zh-CN" dirty="0">
                <a:effectLst/>
                <a:latin typeface="Arial" panose="020B0604020202020204" pitchFamily="34" charset="0"/>
              </a:rPr>
              <a:t>MTL</a:t>
            </a:r>
            <a:r>
              <a:rPr lang="zh-CN" altLang="en-US" dirty="0">
                <a:effectLst/>
                <a:latin typeface="Arial" panose="020B0604020202020204" pitchFamily="34" charset="0"/>
              </a:rPr>
              <a:t>）以</a:t>
            </a:r>
            <a:r>
              <a:rPr lang="en-US" altLang="zh-CN" dirty="0">
                <a:effectLst/>
                <a:latin typeface="Arial" panose="020B0604020202020204" pitchFamily="34" charset="0"/>
              </a:rPr>
              <a:t>VB</a:t>
            </a:r>
            <a:r>
              <a:rPr lang="zh-CN" altLang="en-US" dirty="0">
                <a:effectLst/>
                <a:latin typeface="Arial" panose="020B0604020202020204" pitchFamily="34" charset="0"/>
              </a:rPr>
              <a:t>信息表（</a:t>
            </a:r>
            <a:r>
              <a:rPr lang="en-US" altLang="zh-CN" dirty="0">
                <a:effectLst/>
                <a:latin typeface="Arial" panose="020B0604020202020204" pitchFamily="34" charset="0"/>
              </a:rPr>
              <a:t>VIT</a:t>
            </a:r>
            <a:r>
              <a:rPr lang="zh-CN" altLang="en-US" dirty="0">
                <a:effectLst/>
                <a:latin typeface="Arial" panose="020B0604020202020204" pitchFamily="34" charset="0"/>
              </a:rPr>
              <a:t>）为中心，该表存储与每个</a:t>
            </a:r>
            <a:r>
              <a:rPr lang="en-US" altLang="zh-CN" dirty="0">
                <a:effectLst/>
                <a:latin typeface="Arial" panose="020B0604020202020204" pitchFamily="34" charset="0"/>
              </a:rPr>
              <a:t>VB</a:t>
            </a:r>
            <a:r>
              <a:rPr lang="zh-CN" altLang="en-US" dirty="0">
                <a:effectLst/>
                <a:latin typeface="Arial" panose="020B0604020202020204" pitchFamily="34" charset="0"/>
              </a:rPr>
              <a:t>关联的元数据。</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主要职责：内存分配和地址转换</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基本内存分配算法以 </a:t>
            </a:r>
            <a:r>
              <a:rPr lang="en-US" altLang="zh-CN" dirty="0">
                <a:effectLst/>
                <a:latin typeface="Arial" panose="020B0604020202020204" pitchFamily="34" charset="0"/>
              </a:rPr>
              <a:t>4 KB </a:t>
            </a:r>
            <a:r>
              <a:rPr lang="zh-CN" altLang="en-US" dirty="0">
                <a:effectLst/>
                <a:latin typeface="Arial" panose="020B0604020202020204" pitchFamily="34" charset="0"/>
              </a:rPr>
              <a:t>的粒度分配物理内存。与 </a:t>
            </a:r>
            <a:r>
              <a:rPr lang="en-US" altLang="zh-CN" dirty="0">
                <a:effectLst/>
                <a:latin typeface="Arial" panose="020B0604020202020204" pitchFamily="34" charset="0"/>
              </a:rPr>
              <a:t>x86-64</a:t>
            </a:r>
            <a:r>
              <a:rPr lang="zh-CN" altLang="en-US" dirty="0">
                <a:effectLst/>
                <a:latin typeface="Arial" panose="020B0604020202020204" pitchFamily="34" charset="0"/>
              </a:rPr>
              <a:t>类似，作者的基地址转换机制将 </a:t>
            </a:r>
            <a:r>
              <a:rPr lang="en-US" altLang="zh-CN" dirty="0">
                <a:effectLst/>
                <a:latin typeface="Arial" panose="020B0604020202020204" pitchFamily="34" charset="0"/>
              </a:rPr>
              <a:t>VBI </a:t>
            </a:r>
            <a:r>
              <a:rPr lang="zh-CN" altLang="en-US" dirty="0">
                <a:effectLst/>
                <a:latin typeface="Arial" panose="020B0604020202020204" pitchFamily="34" charset="0"/>
              </a:rPr>
              <a:t>到物理地址转换信息存储在多级表中。 但是，与 </a:t>
            </a:r>
            <a:r>
              <a:rPr lang="en-US" altLang="zh-CN" dirty="0">
                <a:effectLst/>
                <a:latin typeface="Arial" panose="020B0604020202020204" pitchFamily="34" charset="0"/>
              </a:rPr>
              <a:t>x86-64 </a:t>
            </a:r>
            <a:r>
              <a:rPr lang="zh-CN" altLang="en-US" dirty="0">
                <a:effectLst/>
                <a:latin typeface="Arial" panose="020B0604020202020204" pitchFamily="34" charset="0"/>
              </a:rPr>
              <a:t>中的 </a:t>
            </a:r>
            <a:r>
              <a:rPr lang="en-US" altLang="zh-CN" dirty="0">
                <a:effectLst/>
                <a:latin typeface="Arial" panose="020B0604020202020204" pitchFamily="34" charset="0"/>
              </a:rPr>
              <a:t>4 </a:t>
            </a:r>
            <a:r>
              <a:rPr lang="zh-CN" altLang="en-US" dirty="0">
                <a:effectLst/>
                <a:latin typeface="Arial" panose="020B0604020202020204" pitchFamily="34" charset="0"/>
              </a:rPr>
              <a:t>级页表不同，</a:t>
            </a:r>
            <a:r>
              <a:rPr lang="en-US" altLang="zh-CN" dirty="0">
                <a:effectLst/>
                <a:latin typeface="Arial" panose="020B0604020202020204" pitchFamily="34" charset="0"/>
              </a:rPr>
              <a:t>VBI </a:t>
            </a:r>
            <a:r>
              <a:rPr lang="zh-CN" altLang="en-US" dirty="0">
                <a:effectLst/>
                <a:latin typeface="Arial" panose="020B0604020202020204" pitchFamily="34" charset="0"/>
              </a:rPr>
              <a:t>根据 </a:t>
            </a:r>
            <a:r>
              <a:rPr lang="en-US" altLang="zh-CN" dirty="0">
                <a:effectLst/>
                <a:latin typeface="Arial" panose="020B0604020202020204" pitchFamily="34" charset="0"/>
              </a:rPr>
              <a:t>VB </a:t>
            </a:r>
            <a:r>
              <a:rPr lang="zh-CN" altLang="en-US" dirty="0">
                <a:effectLst/>
                <a:latin typeface="Arial" panose="020B0604020202020204" pitchFamily="34" charset="0"/>
              </a:rPr>
              <a:t>的大小使用具有不同级别数的表。例如，</a:t>
            </a:r>
            <a:r>
              <a:rPr lang="en-US" altLang="zh-CN" dirty="0">
                <a:effectLst/>
                <a:latin typeface="Arial" panose="020B0604020202020204" pitchFamily="34" charset="0"/>
              </a:rPr>
              <a:t>4 KB VB </a:t>
            </a:r>
            <a:r>
              <a:rPr lang="zh-CN" altLang="en-US" dirty="0">
                <a:effectLst/>
                <a:latin typeface="Arial" panose="020B0604020202020204" pitchFamily="34" charset="0"/>
              </a:rPr>
              <a:t>不需要转换结构（即，可以直接</a:t>
            </a:r>
            <a:r>
              <a:rPr lang="en-US" altLang="zh-CN" dirty="0">
                <a:effectLst/>
                <a:latin typeface="Arial" panose="020B0604020202020204" pitchFamily="34" charset="0"/>
              </a:rPr>
              <a:t>- </a:t>
            </a:r>
            <a:r>
              <a:rPr lang="zh-CN" altLang="en-US" dirty="0">
                <a:effectLst/>
                <a:latin typeface="Arial" panose="020B0604020202020204" pitchFamily="34" charset="0"/>
              </a:rPr>
              <a:t>映射），因为 </a:t>
            </a:r>
            <a:r>
              <a:rPr lang="en-US" altLang="zh-CN" dirty="0">
                <a:effectLst/>
                <a:latin typeface="Arial" panose="020B0604020202020204" pitchFamily="34" charset="0"/>
              </a:rPr>
              <a:t>4 KB </a:t>
            </a:r>
            <a:r>
              <a:rPr lang="zh-CN" altLang="en-US" dirty="0">
                <a:effectLst/>
                <a:latin typeface="Arial" panose="020B0604020202020204" pitchFamily="34" charset="0"/>
              </a:rPr>
              <a:t>是内存分配的最小粒度。 另一方面，</a:t>
            </a:r>
            <a:r>
              <a:rPr lang="en-US" altLang="zh-CN" dirty="0">
                <a:effectLst/>
                <a:latin typeface="Arial" panose="020B0604020202020204" pitchFamily="34" charset="0"/>
              </a:rPr>
              <a:t>128 KB</a:t>
            </a:r>
            <a:r>
              <a:rPr lang="zh-CN" altLang="en-US" dirty="0">
                <a:effectLst/>
                <a:latin typeface="Arial" panose="020B0604020202020204" pitchFamily="34" charset="0"/>
              </a:rPr>
              <a:t>的</a:t>
            </a:r>
            <a:r>
              <a:rPr lang="en-US" altLang="zh-CN" dirty="0">
                <a:effectLst/>
                <a:latin typeface="Arial" panose="020B0604020202020204" pitchFamily="34" charset="0"/>
              </a:rPr>
              <a:t>VB</a:t>
            </a:r>
            <a:r>
              <a:rPr lang="zh-CN" altLang="en-US" dirty="0">
                <a:effectLst/>
                <a:latin typeface="Arial" panose="020B0604020202020204" pitchFamily="34" charset="0"/>
              </a:rPr>
              <a:t>需要一个单级表来将地址转换为 </a:t>
            </a:r>
            <a:r>
              <a:rPr lang="en-US" altLang="zh-CN" dirty="0">
                <a:effectLst/>
                <a:latin typeface="Arial" panose="020B0604020202020204" pitchFamily="34" charset="0"/>
              </a:rPr>
              <a:t>4 KB </a:t>
            </a:r>
            <a:r>
              <a:rPr lang="zh-CN" altLang="en-US" dirty="0">
                <a:effectLst/>
                <a:latin typeface="Arial" panose="020B0604020202020204" pitchFamily="34" charset="0"/>
              </a:rPr>
              <a:t>区域。 因此，较小的 </a:t>
            </a:r>
            <a:r>
              <a:rPr lang="en-US" altLang="zh-CN" dirty="0">
                <a:effectLst/>
                <a:latin typeface="Arial" panose="020B0604020202020204" pitchFamily="34" charset="0"/>
              </a:rPr>
              <a:t>VB </a:t>
            </a:r>
            <a:r>
              <a:rPr lang="zh-CN" altLang="en-US" dirty="0">
                <a:effectLst/>
                <a:latin typeface="Arial" panose="020B0604020202020204" pitchFamily="34" charset="0"/>
              </a:rPr>
              <a:t>需要较少的内存访问来处理 </a:t>
            </a:r>
            <a:r>
              <a:rPr lang="en-US" altLang="zh-CN" dirty="0">
                <a:effectLst/>
                <a:latin typeface="Arial" panose="020B0604020202020204" pitchFamily="34" charset="0"/>
              </a:rPr>
              <a:t>TLB </a:t>
            </a:r>
            <a:r>
              <a:rPr lang="zh-CN" altLang="en-US" dirty="0">
                <a:effectLst/>
                <a:latin typeface="Arial" panose="020B0604020202020204" pitchFamily="34" charset="0"/>
              </a:rPr>
              <a:t>未命中。 对于每个</a:t>
            </a:r>
            <a:r>
              <a:rPr lang="en-US" altLang="zh-CN" dirty="0">
                <a:effectLst/>
                <a:latin typeface="Arial" panose="020B0604020202020204" pitchFamily="34" charset="0"/>
              </a:rPr>
              <a:t>VB</a:t>
            </a:r>
            <a:r>
              <a:rPr lang="zh-CN" altLang="en-US" dirty="0">
                <a:effectLst/>
                <a:latin typeface="Arial" panose="020B0604020202020204" pitchFamily="34" charset="0"/>
              </a:rPr>
              <a:t>，</a:t>
            </a:r>
            <a:r>
              <a:rPr lang="en-US" altLang="zh-CN" dirty="0">
                <a:effectLst/>
                <a:latin typeface="Arial" panose="020B0604020202020204" pitchFamily="34" charset="0"/>
              </a:rPr>
              <a:t>VIT</a:t>
            </a:r>
            <a:r>
              <a:rPr lang="zh-CN" altLang="en-US" dirty="0">
                <a:effectLst/>
                <a:latin typeface="Arial" panose="020B0604020202020204" pitchFamily="34" charset="0"/>
              </a:rPr>
              <a:t>都存储了一个指向多级表的根地址（或直接映射的</a:t>
            </a:r>
            <a:r>
              <a:rPr lang="en-US" altLang="zh-CN" dirty="0">
                <a:effectLst/>
                <a:latin typeface="Arial" panose="020B0604020202020204" pitchFamily="34" charset="0"/>
              </a:rPr>
              <a:t>VB</a:t>
            </a:r>
            <a:r>
              <a:rPr lang="zh-CN" altLang="en-US" dirty="0">
                <a:effectLst/>
                <a:latin typeface="Arial" panose="020B0604020202020204" pitchFamily="34" charset="0"/>
              </a:rPr>
              <a:t>的物理基地址）的指针。</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zh-CN" altLang="en-US"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zh-CN" altLang="en-US"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132403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a:t>
            </a:r>
            <a:r>
              <a:rPr lang="zh-CN" altLang="en-US" dirty="0">
                <a:effectLst/>
                <a:latin typeface="Arial" panose="020B0604020202020204" pitchFamily="34" charset="0"/>
              </a:rPr>
              <a:t>设计主要三方面：</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a:t>
            </a:r>
            <a:r>
              <a:rPr lang="zh-CN" altLang="en-US" dirty="0">
                <a:effectLst/>
                <a:latin typeface="Arial" panose="020B0604020202020204" pitchFamily="34" charset="0"/>
              </a:rPr>
              <a:t>地址空间：</a:t>
            </a:r>
            <a:r>
              <a:rPr lang="en-US" altLang="zh-CN" dirty="0">
                <a:effectLst/>
                <a:latin typeface="Arial" panose="020B0604020202020204" pitchFamily="34" charset="0"/>
              </a:rPr>
              <a:t>VBI</a:t>
            </a:r>
            <a:r>
              <a:rPr lang="zh-CN" altLang="en-US" dirty="0">
                <a:effectLst/>
                <a:latin typeface="Arial" panose="020B0604020202020204" pitchFamily="34" charset="0"/>
              </a:rPr>
              <a:t>中的虚拟内存是一个单一的、全局可见的引导空间，称为</a:t>
            </a:r>
            <a:r>
              <a:rPr lang="en-US" altLang="zh-CN" dirty="0">
                <a:effectLst/>
                <a:latin typeface="Arial" panose="020B0604020202020204" pitchFamily="34" charset="0"/>
              </a:rPr>
              <a:t>VBI</a:t>
            </a:r>
            <a:r>
              <a:rPr lang="zh-CN" altLang="en-US" dirty="0">
                <a:effectLst/>
                <a:latin typeface="Arial" panose="020B0604020202020204" pitchFamily="34" charset="0"/>
              </a:rPr>
              <a:t>地址空间。</a:t>
            </a:r>
            <a:r>
              <a:rPr lang="en-US" altLang="zh-CN" dirty="0">
                <a:effectLst/>
                <a:latin typeface="Arial" panose="020B0604020202020204" pitchFamily="34" charset="0"/>
              </a:rPr>
              <a:t>VB</a:t>
            </a:r>
            <a:r>
              <a:rPr lang="zh-CN" altLang="en-US" dirty="0">
                <a:effectLst/>
                <a:latin typeface="Arial" panose="020B0604020202020204" pitchFamily="34" charset="0"/>
              </a:rPr>
              <a:t>是</a:t>
            </a:r>
            <a:r>
              <a:rPr lang="en-US" altLang="zh-CN" dirty="0">
                <a:effectLst/>
                <a:latin typeface="Arial" panose="020B0604020202020204" pitchFamily="34" charset="0"/>
              </a:rPr>
              <a:t>VBI</a:t>
            </a:r>
            <a:r>
              <a:rPr lang="zh-CN" altLang="en-US" dirty="0">
                <a:effectLst/>
                <a:latin typeface="Arial" panose="020B0604020202020204" pitchFamily="34" charset="0"/>
              </a:rPr>
              <a:t>地址空间中的连续区域，相互之间不重叠。</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a:t>
            </a:r>
            <a:r>
              <a:rPr lang="zh-CN" altLang="en-US" dirty="0">
                <a:effectLst/>
                <a:latin typeface="Arial" panose="020B0604020202020204" pitchFamily="34" charset="0"/>
              </a:rPr>
              <a:t>访问权限：</a:t>
            </a:r>
            <a:r>
              <a:rPr lang="en-US" altLang="zh-CN" dirty="0">
                <a:effectLst/>
                <a:latin typeface="Arial" panose="020B0604020202020204" pitchFamily="34" charset="0"/>
              </a:rPr>
              <a:t>VBI</a:t>
            </a:r>
            <a:r>
              <a:rPr lang="zh-CN" altLang="en-US" dirty="0">
                <a:effectLst/>
                <a:latin typeface="Arial" panose="020B0604020202020204" pitchFamily="34" charset="0"/>
              </a:rPr>
              <a:t>为操作系统提供了一组指令，通过这些指令操作系统可以控制哪个进程对哪个</a:t>
            </a:r>
            <a:r>
              <a:rPr lang="en-US" altLang="zh-CN" dirty="0">
                <a:effectLst/>
                <a:latin typeface="Arial" panose="020B0604020202020204" pitchFamily="34" charset="0"/>
              </a:rPr>
              <a:t>VBs</a:t>
            </a:r>
            <a:r>
              <a:rPr lang="zh-CN" altLang="en-US" dirty="0">
                <a:effectLst/>
                <a:latin typeface="Arial" panose="020B0604020202020204" pitchFamily="34" charset="0"/>
              </a:rPr>
              <a:t>有什么样的访问权限。在每次内存访问时，处理器检查</a:t>
            </a:r>
            <a:r>
              <a:rPr lang="en-US" altLang="zh-CN" dirty="0">
                <a:effectLst/>
                <a:latin typeface="Arial" panose="020B0604020202020204" pitchFamily="34" charset="0"/>
              </a:rPr>
              <a:t>CVT</a:t>
            </a:r>
            <a:r>
              <a:rPr lang="zh-CN" altLang="en-US" dirty="0">
                <a:effectLst/>
                <a:latin typeface="Arial" panose="020B0604020202020204" pitchFamily="34" charset="0"/>
              </a:rPr>
              <a:t>以确保程序具有执行访问所需的权限。通过这种方法，</a:t>
            </a:r>
            <a:r>
              <a:rPr lang="en-US" altLang="zh-CN" dirty="0">
                <a:effectLst/>
                <a:latin typeface="Arial" panose="020B0604020202020204" pitchFamily="34" charset="0"/>
              </a:rPr>
              <a:t>VBI </a:t>
            </a:r>
            <a:r>
              <a:rPr lang="zh-CN" altLang="en-US" dirty="0">
                <a:effectLst/>
                <a:latin typeface="Arial" panose="020B0604020202020204" pitchFamily="34" charset="0"/>
              </a:rPr>
              <a:t>将保护检查与地址转换分离开来，这使它能够将地址转换推迟到需要物理地址来访问主内存的内存控制器。</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内存转换层（</a:t>
            </a:r>
            <a:r>
              <a:rPr lang="en-US" altLang="zh-CN" dirty="0">
                <a:effectLst/>
                <a:latin typeface="Arial" panose="020B0604020202020204" pitchFamily="34" charset="0"/>
              </a:rPr>
              <a:t>MTL</a:t>
            </a:r>
            <a:r>
              <a:rPr lang="zh-CN" altLang="en-US" dirty="0">
                <a:effectLst/>
                <a:latin typeface="Arial" panose="020B0604020202020204" pitchFamily="34" charset="0"/>
              </a:rPr>
              <a:t>）：</a:t>
            </a:r>
            <a:r>
              <a:rPr lang="en-US" altLang="zh-CN" dirty="0">
                <a:effectLst/>
                <a:latin typeface="Arial" panose="020B0604020202020204" pitchFamily="34" charset="0"/>
              </a:rPr>
              <a:t>MTL </a:t>
            </a:r>
            <a:r>
              <a:rPr lang="zh-CN" altLang="en-US" dirty="0">
                <a:effectLst/>
                <a:latin typeface="Arial" panose="020B0604020202020204" pitchFamily="34" charset="0"/>
              </a:rPr>
              <a:t>在内存控制器中实现，并带有系统软件的接口，主要负责管理物理内存分配给 </a:t>
            </a:r>
            <a:r>
              <a:rPr lang="en-US" altLang="zh-CN" dirty="0">
                <a:effectLst/>
                <a:latin typeface="Arial" panose="020B0604020202020204" pitchFamily="34" charset="0"/>
              </a:rPr>
              <a:t>VB </a:t>
            </a:r>
            <a:r>
              <a:rPr lang="zh-CN" altLang="en-US" dirty="0">
                <a:effectLst/>
                <a:latin typeface="Arial" panose="020B0604020202020204" pitchFamily="34" charset="0"/>
              </a:rPr>
              <a:t>和 </a:t>
            </a:r>
            <a:r>
              <a:rPr lang="en-US" altLang="zh-CN" dirty="0">
                <a:effectLst/>
                <a:latin typeface="Arial" panose="020B0604020202020204" pitchFamily="34" charset="0"/>
              </a:rPr>
              <a:t>VBI </a:t>
            </a:r>
            <a:r>
              <a:rPr lang="zh-CN" altLang="en-US" dirty="0">
                <a:effectLst/>
                <a:latin typeface="Arial" panose="020B0604020202020204" pitchFamily="34" charset="0"/>
              </a:rPr>
              <a:t>到物理地址转换（减轻操作系统的这些职责）。</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zh-CN" altLang="en-US"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11</a:t>
            </a:fld>
            <a:endParaRPr lang="en-US"/>
          </a:p>
        </p:txBody>
      </p:sp>
    </p:spTree>
    <p:extLst>
      <p:ext uri="{BB962C8B-B14F-4D97-AF65-F5344CB8AC3E}">
        <p14:creationId xmlns:p14="http://schemas.microsoft.com/office/powerpoint/2010/main" val="106869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内存分配的生命周期</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1a:</a:t>
            </a:r>
            <a:r>
              <a:rPr lang="zh-CN" altLang="en-US" dirty="0">
                <a:effectLst/>
                <a:latin typeface="Arial" panose="020B0604020202020204" pitchFamily="34" charset="0"/>
              </a:rPr>
              <a:t>程序调用 </a:t>
            </a:r>
            <a:r>
              <a:rPr lang="en-US" altLang="zh-CN" dirty="0" err="1">
                <a:effectLst/>
                <a:latin typeface="Arial" panose="020B0604020202020204" pitchFamily="34" charset="0"/>
              </a:rPr>
              <a:t>request_vb</a:t>
            </a:r>
            <a:r>
              <a:rPr lang="zh-CN" altLang="en-US" dirty="0">
                <a:effectLst/>
                <a:latin typeface="Arial" panose="020B0604020202020204" pitchFamily="34" charset="0"/>
              </a:rPr>
              <a:t>请求分配内存，返回值为</a:t>
            </a:r>
            <a:r>
              <a:rPr lang="en-US" altLang="zh-CN" dirty="0">
                <a:effectLst/>
                <a:latin typeface="Arial" panose="020B0604020202020204" pitchFamily="34" charset="0"/>
              </a:rPr>
              <a:t>VB</a:t>
            </a:r>
            <a:r>
              <a:rPr lang="zh-CN" altLang="en-US" dirty="0">
                <a:effectLst/>
                <a:latin typeface="Arial" panose="020B0604020202020204" pitchFamily="34" charset="0"/>
              </a:rPr>
              <a:t>的指针：</a:t>
            </a:r>
            <a:r>
              <a:rPr lang="en-US" altLang="zh-CN" dirty="0">
                <a:effectLst/>
                <a:latin typeface="Arial" panose="020B0604020202020204" pitchFamily="34" charset="0"/>
              </a:rPr>
              <a:t>(1) </a:t>
            </a:r>
            <a:r>
              <a:rPr lang="zh-CN" altLang="en-US" dirty="0">
                <a:effectLst/>
                <a:latin typeface="Arial" panose="020B0604020202020204" pitchFamily="34" charset="0"/>
              </a:rPr>
              <a:t>数据结构的预期大小，以及 </a:t>
            </a:r>
            <a:r>
              <a:rPr lang="en-US" altLang="zh-CN" dirty="0">
                <a:effectLst/>
                <a:latin typeface="Arial" panose="020B0604020202020204" pitchFamily="34" charset="0"/>
              </a:rPr>
              <a:t>(2) </a:t>
            </a:r>
            <a:r>
              <a:rPr lang="zh-CN" altLang="en-US" dirty="0">
                <a:effectLst/>
                <a:latin typeface="Arial" panose="020B0604020202020204" pitchFamily="34" charset="0"/>
              </a:rPr>
              <a:t>数据结构所需属性的偏移量。</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1b:</a:t>
            </a:r>
            <a:r>
              <a:rPr lang="zh-CN" altLang="en-US" dirty="0">
                <a:effectLst/>
                <a:latin typeface="Arial" panose="020B0604020202020204" pitchFamily="34" charset="0"/>
              </a:rPr>
              <a:t>操作系统首先扫描 </a:t>
            </a:r>
            <a:r>
              <a:rPr lang="en-US" altLang="zh-CN" dirty="0">
                <a:effectLst/>
                <a:latin typeface="Arial" panose="020B0604020202020204" pitchFamily="34" charset="0"/>
              </a:rPr>
              <a:t>VB </a:t>
            </a:r>
            <a:r>
              <a:rPr lang="zh-CN" altLang="en-US" dirty="0">
                <a:effectLst/>
                <a:latin typeface="Arial" panose="020B0604020202020204" pitchFamily="34" charset="0"/>
              </a:rPr>
              <a:t>信息表以识别可以容纳数据结构的最小空闲 </a:t>
            </a:r>
            <a:r>
              <a:rPr lang="en-US" altLang="zh-CN" dirty="0">
                <a:effectLst/>
                <a:latin typeface="Arial" panose="020B0604020202020204" pitchFamily="34" charset="0"/>
              </a:rPr>
              <a:t>VB</a:t>
            </a:r>
            <a:r>
              <a:rPr lang="zh-CN" altLang="en-US" dirty="0">
                <a:effectLst/>
                <a:latin typeface="Arial" panose="020B0604020202020204" pitchFamily="34" charset="0"/>
              </a:rPr>
              <a:t>，然后使用 </a:t>
            </a:r>
            <a:r>
              <a:rPr lang="en-US" altLang="zh-CN" dirty="0" err="1">
                <a:effectLst/>
                <a:latin typeface="Arial" panose="020B0604020202020204" pitchFamily="34" charset="0"/>
              </a:rPr>
              <a:t>enable_vb</a:t>
            </a:r>
            <a:r>
              <a:rPr lang="zh-CN" altLang="en-US" dirty="0">
                <a:effectLst/>
                <a:latin typeface="Arial" panose="020B0604020202020204" pitchFamily="34" charset="0"/>
              </a:rPr>
              <a:t>指令通知 </a:t>
            </a:r>
            <a:r>
              <a:rPr lang="en-US" altLang="zh-CN" dirty="0">
                <a:effectLst/>
                <a:latin typeface="Arial" panose="020B0604020202020204" pitchFamily="34" charset="0"/>
              </a:rPr>
              <a:t>MTL</a:t>
            </a:r>
            <a:r>
              <a:rPr lang="zh-CN" altLang="en-US" dirty="0">
                <a:effectLst/>
                <a:latin typeface="Arial" panose="020B0604020202020204" pitchFamily="34" charset="0"/>
              </a:rPr>
              <a:t>，</a:t>
            </a:r>
            <a:r>
              <a:rPr lang="en-US" altLang="zh-CN" dirty="0">
                <a:effectLst/>
                <a:latin typeface="Arial" panose="020B0604020202020204" pitchFamily="34" charset="0"/>
              </a:rPr>
              <a:t>VB </a:t>
            </a:r>
            <a:r>
              <a:rPr lang="zh-CN" altLang="en-US" dirty="0">
                <a:effectLst/>
                <a:latin typeface="Arial" panose="020B0604020202020204" pitchFamily="34" charset="0"/>
              </a:rPr>
              <a:t>现在已启用。</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1c: </a:t>
            </a:r>
            <a:r>
              <a:rPr lang="zh-CN" altLang="en-US" dirty="0">
                <a:effectLst/>
                <a:latin typeface="Arial" panose="020B0604020202020204" pitchFamily="34" charset="0"/>
              </a:rPr>
              <a:t>更新 </a:t>
            </a:r>
            <a:r>
              <a:rPr lang="en-US" altLang="zh-CN" dirty="0">
                <a:effectLst/>
                <a:latin typeface="Arial" panose="020B0604020202020204" pitchFamily="34" charset="0"/>
              </a:rPr>
              <a:t>VIT </a:t>
            </a:r>
            <a:r>
              <a:rPr lang="zh-CN" altLang="en-US" dirty="0">
                <a:effectLst/>
                <a:latin typeface="Arial" panose="020B0604020202020204" pitchFamily="34" charset="0"/>
              </a:rPr>
              <a:t>中的</a:t>
            </a:r>
            <a:r>
              <a:rPr lang="en-US" altLang="zh-CN" dirty="0">
                <a:effectLst/>
                <a:latin typeface="Arial" panose="020B0604020202020204" pitchFamily="34" charset="0"/>
              </a:rPr>
              <a:t>VB </a:t>
            </a:r>
            <a:r>
              <a:rPr lang="zh-CN" altLang="en-US" dirty="0">
                <a:effectLst/>
                <a:latin typeface="Arial" panose="020B0604020202020204" pitchFamily="34" charset="0"/>
              </a:rPr>
              <a:t>信息。</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动态内存分配</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2a:</a:t>
            </a:r>
            <a:r>
              <a:rPr lang="zh-CN" altLang="en-US" dirty="0">
                <a:effectLst/>
                <a:latin typeface="Arial" panose="020B0604020202020204" pitchFamily="34" charset="0"/>
              </a:rPr>
              <a:t>操作系统使用</a:t>
            </a:r>
            <a:r>
              <a:rPr lang="en-US" altLang="zh-CN" dirty="0">
                <a:effectLst/>
                <a:latin typeface="Arial" panose="020B0604020202020204" pitchFamily="34" charset="0"/>
              </a:rPr>
              <a:t>attach</a:t>
            </a:r>
            <a:r>
              <a:rPr lang="zh-CN" altLang="en-US" dirty="0">
                <a:effectLst/>
                <a:latin typeface="Arial" panose="020B0604020202020204" pitchFamily="34" charset="0"/>
              </a:rPr>
              <a:t>指令对信息表进行更新，将</a:t>
            </a:r>
            <a:r>
              <a:rPr lang="en-US" altLang="zh-CN" dirty="0">
                <a:effectLst/>
                <a:latin typeface="Arial" panose="020B0604020202020204" pitchFamily="34" charset="0"/>
              </a:rPr>
              <a:t>VB</a:t>
            </a:r>
            <a:r>
              <a:rPr lang="zh-CN" altLang="en-US" dirty="0">
                <a:effectLst/>
                <a:latin typeface="Arial" panose="020B0604020202020204" pitchFamily="34" charset="0"/>
              </a:rPr>
              <a:t>添加到调用</a:t>
            </a:r>
            <a:r>
              <a:rPr lang="en-US" altLang="zh-CN" dirty="0">
                <a:effectLst/>
                <a:latin typeface="Arial" panose="020B0604020202020204" pitchFamily="34" charset="0"/>
              </a:rPr>
              <a:t>VB</a:t>
            </a:r>
            <a:r>
              <a:rPr lang="zh-CN" altLang="en-US" dirty="0">
                <a:effectLst/>
                <a:latin typeface="Arial" panose="020B0604020202020204" pitchFamily="34" charset="0"/>
              </a:rPr>
              <a:t>进程的</a:t>
            </a:r>
            <a:r>
              <a:rPr lang="en-US" altLang="zh-CN" dirty="0">
                <a:effectLst/>
                <a:latin typeface="Arial" panose="020B0604020202020204" pitchFamily="34" charset="0"/>
              </a:rPr>
              <a:t>CVT</a:t>
            </a:r>
            <a:r>
              <a:rPr lang="zh-CN" altLang="en-US" dirty="0">
                <a:effectLst/>
                <a:latin typeface="Arial" panose="020B0604020202020204" pitchFamily="34" charset="0"/>
              </a:rPr>
              <a:t>中</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2b:</a:t>
            </a:r>
            <a:r>
              <a:rPr lang="zh-CN" altLang="en-US" dirty="0">
                <a:effectLst/>
                <a:latin typeface="Arial" panose="020B0604020202020204" pitchFamily="34" charset="0"/>
              </a:rPr>
              <a:t>并在</a:t>
            </a:r>
            <a:r>
              <a:rPr lang="en-US" altLang="zh-CN" dirty="0">
                <a:effectLst/>
                <a:latin typeface="Arial" panose="020B0604020202020204" pitchFamily="34" charset="0"/>
              </a:rPr>
              <a:t>VIT</a:t>
            </a:r>
            <a:r>
              <a:rPr lang="zh-CN" altLang="en-US" dirty="0">
                <a:effectLst/>
                <a:latin typeface="Arial" panose="020B0604020202020204" pitchFamily="34" charset="0"/>
              </a:rPr>
              <a:t>条目中增加该</a:t>
            </a:r>
            <a:r>
              <a:rPr lang="en-US" altLang="zh-CN" dirty="0">
                <a:effectLst/>
                <a:latin typeface="Arial" panose="020B0604020202020204" pitchFamily="34" charset="0"/>
              </a:rPr>
              <a:t>VB</a:t>
            </a:r>
            <a:r>
              <a:rPr lang="zh-CN" altLang="en-US" dirty="0">
                <a:effectLst/>
                <a:latin typeface="Arial" panose="020B0604020202020204" pitchFamily="34" charset="0"/>
              </a:rPr>
              <a:t>的引用计数，操作系统将新添加的</a:t>
            </a:r>
            <a:r>
              <a:rPr lang="en-US" altLang="zh-CN" dirty="0">
                <a:effectLst/>
                <a:latin typeface="Arial" panose="020B0604020202020204" pitchFamily="34" charset="0"/>
              </a:rPr>
              <a:t>CVT</a:t>
            </a:r>
            <a:r>
              <a:rPr lang="zh-CN" altLang="en-US" dirty="0">
                <a:effectLst/>
                <a:latin typeface="Arial" panose="020B0604020202020204" pitchFamily="34" charset="0"/>
              </a:rPr>
              <a:t>条目的索引返回为</a:t>
            </a:r>
            <a:r>
              <a:rPr lang="en-US" altLang="zh-CN" dirty="0" err="1">
                <a:effectLst/>
                <a:latin typeface="Arial" panose="020B0604020202020204" pitchFamily="34" charset="0"/>
              </a:rPr>
              <a:t>request_vb</a:t>
            </a:r>
            <a:r>
              <a:rPr lang="zh-CN" altLang="en-US" dirty="0">
                <a:effectLst/>
                <a:latin typeface="Arial" panose="020B0604020202020204" pitchFamily="34" charset="0"/>
              </a:rPr>
              <a:t>调用的返回值，这是指向</a:t>
            </a:r>
            <a:r>
              <a:rPr lang="en-US" altLang="zh-CN" dirty="0">
                <a:effectLst/>
                <a:latin typeface="Arial" panose="020B0604020202020204" pitchFamily="34" charset="0"/>
              </a:rPr>
              <a:t>VB</a:t>
            </a:r>
            <a:r>
              <a:rPr lang="zh-CN" altLang="en-US" dirty="0">
                <a:effectLst/>
                <a:latin typeface="Arial" panose="020B0604020202020204" pitchFamily="34" charset="0"/>
              </a:rPr>
              <a:t>的指针。</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3:</a:t>
            </a:r>
            <a:r>
              <a:rPr lang="zh-CN" altLang="en-US" dirty="0">
                <a:effectLst/>
                <a:latin typeface="Arial" panose="020B0604020202020204" pitchFamily="34" charset="0"/>
              </a:rPr>
              <a:t>进程可以使用</a:t>
            </a:r>
            <a:r>
              <a:rPr lang="en-US" altLang="zh-CN" dirty="0">
                <a:effectLst/>
                <a:latin typeface="Arial" panose="020B0604020202020204" pitchFamily="34" charset="0"/>
              </a:rPr>
              <a:t>malloc</a:t>
            </a:r>
            <a:r>
              <a:rPr lang="zh-CN" altLang="en-US" dirty="0">
                <a:effectLst/>
                <a:latin typeface="Arial" panose="020B0604020202020204" pitchFamily="34" charset="0"/>
              </a:rPr>
              <a:t>和</a:t>
            </a:r>
            <a:r>
              <a:rPr lang="en-US" altLang="zh-CN" dirty="0">
                <a:effectLst/>
                <a:latin typeface="Arial" panose="020B0604020202020204" pitchFamily="34" charset="0"/>
              </a:rPr>
              <a:t>free</a:t>
            </a:r>
            <a:r>
              <a:rPr lang="zh-CN" altLang="en-US" dirty="0">
                <a:effectLst/>
                <a:latin typeface="Arial" panose="020B0604020202020204" pitchFamily="34" charset="0"/>
              </a:rPr>
              <a:t>动态管理</a:t>
            </a:r>
            <a:r>
              <a:rPr lang="en-US" altLang="zh-CN" dirty="0">
                <a:effectLst/>
                <a:latin typeface="Arial" panose="020B0604020202020204" pitchFamily="34" charset="0"/>
              </a:rPr>
              <a:t>VB</a:t>
            </a:r>
            <a:r>
              <a:rPr lang="zh-CN" altLang="en-US" dirty="0">
                <a:effectLst/>
                <a:latin typeface="Arial" panose="020B0604020202020204" pitchFamily="34" charset="0"/>
              </a:rPr>
              <a:t>内部的内存。</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2616625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地址说明：该过程以</a:t>
            </a:r>
            <a:r>
              <a:rPr lang="en-US" altLang="zh-CN" dirty="0">
                <a:effectLst/>
                <a:latin typeface="Arial" panose="020B0604020202020204" pitchFamily="34" charset="0"/>
              </a:rPr>
              <a:t>{CVT</a:t>
            </a:r>
            <a:r>
              <a:rPr lang="zh-CN" altLang="en-US" dirty="0">
                <a:effectLst/>
                <a:latin typeface="Arial" panose="020B0604020202020204" pitchFamily="34" charset="0"/>
              </a:rPr>
              <a:t>索引，偏移量</a:t>
            </a:r>
            <a:r>
              <a:rPr lang="en-US" altLang="zh-CN" dirty="0">
                <a:effectLst/>
                <a:latin typeface="Arial" panose="020B0604020202020204" pitchFamily="34" charset="0"/>
              </a:rPr>
              <a:t>}</a:t>
            </a:r>
            <a:r>
              <a:rPr lang="zh-CN" altLang="en-US" dirty="0">
                <a:effectLst/>
                <a:latin typeface="Arial" panose="020B0604020202020204" pitchFamily="34" charset="0"/>
              </a:rPr>
              <a:t>的格式生成两部分虚拟地址。</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4: </a:t>
            </a:r>
            <a:r>
              <a:rPr lang="zh-CN" altLang="en-US" dirty="0">
                <a:effectLst/>
                <a:latin typeface="Arial" panose="020B0604020202020204" pitchFamily="34" charset="0"/>
              </a:rPr>
              <a:t>触发内存负载指令的执行，指针</a:t>
            </a:r>
            <a:r>
              <a:rPr lang="en-US" altLang="zh-CN" dirty="0">
                <a:effectLst/>
                <a:latin typeface="Arial" panose="020B0604020202020204" pitchFamily="34" charset="0"/>
              </a:rPr>
              <a:t>x</a:t>
            </a:r>
            <a:r>
              <a:rPr lang="zh-CN" altLang="en-US" dirty="0">
                <a:effectLst/>
                <a:latin typeface="Arial" panose="020B0604020202020204" pitchFamily="34" charset="0"/>
              </a:rPr>
              <a:t>指向虚拟地址。</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CPU</a:t>
            </a:r>
            <a:r>
              <a:rPr lang="zh-CN" altLang="en-US" dirty="0">
                <a:effectLst/>
                <a:latin typeface="Arial" panose="020B0604020202020204" pitchFamily="34" charset="0"/>
              </a:rPr>
              <a:t>获取相应的</a:t>
            </a:r>
            <a:r>
              <a:rPr lang="en-US" altLang="zh-CN" dirty="0">
                <a:effectLst/>
                <a:latin typeface="Arial" panose="020B0604020202020204" pitchFamily="34" charset="0"/>
              </a:rPr>
              <a:t>CVT</a:t>
            </a:r>
            <a:r>
              <a:rPr lang="zh-CN" altLang="en-US" dirty="0">
                <a:effectLst/>
                <a:latin typeface="Arial" panose="020B0604020202020204" pitchFamily="34" charset="0"/>
              </a:rPr>
              <a:t>条目中的信息执行权限检查</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5: CPU</a:t>
            </a:r>
            <a:r>
              <a:rPr lang="zh-CN" altLang="en-US" dirty="0">
                <a:effectLst/>
                <a:latin typeface="Arial" panose="020B0604020202020204" pitchFamily="34" charset="0"/>
              </a:rPr>
              <a:t>通过</a:t>
            </a:r>
            <a:r>
              <a:rPr lang="en-US" altLang="zh-CN" dirty="0">
                <a:effectLst/>
                <a:latin typeface="Arial" panose="020B0604020202020204" pitchFamily="34" charset="0"/>
              </a:rPr>
              <a:t>index</a:t>
            </a:r>
            <a:r>
              <a:rPr lang="zh-CN" altLang="en-US" dirty="0">
                <a:effectLst/>
                <a:latin typeface="Arial" panose="020B0604020202020204" pitchFamily="34" charset="0"/>
              </a:rPr>
              <a:t>为钥匙，查找相应的</a:t>
            </a:r>
            <a:r>
              <a:rPr lang="en-US" altLang="zh-CN" dirty="0">
                <a:effectLst/>
                <a:latin typeface="Arial" panose="020B0604020202020204" pitchFamily="34" charset="0"/>
              </a:rPr>
              <a:t>CVT</a:t>
            </a:r>
            <a:r>
              <a:rPr lang="zh-CN" altLang="en-US" dirty="0">
                <a:effectLst/>
                <a:latin typeface="Arial" panose="020B0604020202020204" pitchFamily="34" charset="0"/>
              </a:rPr>
              <a:t>缓存项，并检查权限和偏移量大小是否小于</a:t>
            </a:r>
            <a:r>
              <a:rPr lang="en-US" altLang="zh-CN" dirty="0">
                <a:effectLst/>
                <a:latin typeface="Arial" panose="020B0604020202020204" pitchFamily="34" charset="0"/>
              </a:rPr>
              <a:t>VB</a:t>
            </a:r>
            <a:r>
              <a:rPr lang="zh-CN" altLang="en-US" dirty="0">
                <a:effectLst/>
                <a:latin typeface="Arial" panose="020B0604020202020204" pitchFamily="34" charset="0"/>
              </a:rPr>
              <a:t>大小。</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6: </a:t>
            </a:r>
            <a:r>
              <a:rPr lang="zh-CN" altLang="en-US" dirty="0">
                <a:effectLst/>
                <a:latin typeface="Arial" panose="020B0604020202020204" pitchFamily="34" charset="0"/>
              </a:rPr>
              <a:t>如果检查通过，就构件</a:t>
            </a:r>
            <a:r>
              <a:rPr lang="en-US" altLang="zh-CN" dirty="0">
                <a:effectLst/>
                <a:latin typeface="Arial" panose="020B0604020202020204" pitchFamily="34" charset="0"/>
              </a:rPr>
              <a:t>VBI</a:t>
            </a:r>
            <a:r>
              <a:rPr lang="zh-CN" altLang="en-US" dirty="0">
                <a:effectLst/>
                <a:latin typeface="Arial" panose="020B0604020202020204" pitchFamily="34" charset="0"/>
              </a:rPr>
              <a:t>地址。处理器使用</a:t>
            </a:r>
            <a:r>
              <a:rPr lang="en-US" altLang="zh-CN" dirty="0">
                <a:effectLst/>
                <a:latin typeface="Arial" panose="020B0604020202020204" pitchFamily="34" charset="0"/>
              </a:rPr>
              <a:t>VBI</a:t>
            </a:r>
            <a:r>
              <a:rPr lang="zh-CN" altLang="en-US" dirty="0">
                <a:effectLst/>
                <a:latin typeface="Arial" panose="020B0604020202020204" pitchFamily="34" charset="0"/>
              </a:rPr>
              <a:t>地址直接访问片上缓存，查询到数据，直接返回</a:t>
            </a:r>
            <a:r>
              <a:rPr lang="en-US" altLang="zh-CN" dirty="0">
                <a:effectLst/>
                <a:latin typeface="Arial" panose="020B0604020202020204" pitchFamily="34" charset="0"/>
              </a:rPr>
              <a:t>CPU</a:t>
            </a:r>
            <a:r>
              <a:rPr lang="zh-CN" altLang="en-US" dirty="0">
                <a:effectLst/>
                <a:latin typeface="Arial" panose="020B0604020202020204" pitchFamily="34" charset="0"/>
              </a:rPr>
              <a:t>，完成加载操作。</a:t>
            </a: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3453460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7: </a:t>
            </a:r>
            <a:r>
              <a:rPr lang="zh-CN" altLang="en-US" dirty="0">
                <a:effectLst/>
                <a:latin typeface="Arial" panose="020B0604020202020204" pitchFamily="34" charset="0"/>
              </a:rPr>
              <a:t>如果未命中，处理器请求</a:t>
            </a:r>
            <a:r>
              <a:rPr lang="en-US" altLang="zh-CN" dirty="0">
                <a:effectLst/>
                <a:latin typeface="Arial" panose="020B0604020202020204" pitchFamily="34" charset="0"/>
              </a:rPr>
              <a:t>MTL</a:t>
            </a:r>
            <a:r>
              <a:rPr lang="zh-CN" altLang="en-US" dirty="0">
                <a:effectLst/>
                <a:latin typeface="Arial" panose="020B0604020202020204" pitchFamily="34" charset="0"/>
              </a:rPr>
              <a:t>执行</a:t>
            </a:r>
            <a:r>
              <a:rPr lang="en-US" altLang="zh-CN" dirty="0">
                <a:effectLst/>
                <a:latin typeface="Arial" panose="020B0604020202020204" pitchFamily="34" charset="0"/>
              </a:rPr>
              <a:t>VBI</a:t>
            </a:r>
            <a:r>
              <a:rPr lang="zh-CN" altLang="en-US" dirty="0">
                <a:effectLst/>
                <a:latin typeface="Arial" panose="020B0604020202020204" pitchFamily="34" charset="0"/>
              </a:rPr>
              <a:t>到物理地址的转换。</a:t>
            </a:r>
            <a:r>
              <a:rPr lang="en-US" altLang="zh-CN" dirty="0">
                <a:effectLst/>
                <a:latin typeface="Arial" panose="020B0604020202020204" pitchFamily="34" charset="0"/>
              </a:rPr>
              <a:t>VBI</a:t>
            </a:r>
            <a:r>
              <a:rPr lang="zh-CN" altLang="en-US" dirty="0">
                <a:effectLst/>
                <a:latin typeface="Arial" panose="020B0604020202020204" pitchFamily="34" charset="0"/>
              </a:rPr>
              <a:t>通过</a:t>
            </a:r>
            <a:r>
              <a:rPr lang="en-US" altLang="zh-CN" dirty="0">
                <a:effectLst/>
                <a:latin typeface="Arial" panose="020B0604020202020204" pitchFamily="34" charset="0"/>
              </a:rPr>
              <a:t>VIT</a:t>
            </a:r>
            <a:r>
              <a:rPr lang="zh-CN" altLang="en-US" dirty="0">
                <a:effectLst/>
                <a:latin typeface="Arial" panose="020B0604020202020204" pitchFamily="34" charset="0"/>
              </a:rPr>
              <a:t>获取指向</a:t>
            </a:r>
            <a:r>
              <a:rPr lang="en-US" altLang="zh-CN" dirty="0">
                <a:effectLst/>
                <a:latin typeface="Arial" panose="020B0604020202020204" pitchFamily="34" charset="0"/>
              </a:rPr>
              <a:t>VB</a:t>
            </a:r>
            <a:r>
              <a:rPr lang="zh-CN" altLang="en-US" dirty="0">
                <a:effectLst/>
                <a:latin typeface="Arial" panose="020B0604020202020204" pitchFamily="34" charset="0"/>
              </a:rPr>
              <a:t>翻译结构的指针。</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8: </a:t>
            </a:r>
            <a:r>
              <a:rPr lang="zh-CN" altLang="en-US" dirty="0">
                <a:effectLst/>
                <a:latin typeface="Arial" panose="020B0604020202020204" pitchFamily="34" charset="0"/>
              </a:rPr>
              <a:t>为了便于</a:t>
            </a:r>
            <a:r>
              <a:rPr lang="en-US" altLang="zh-CN" dirty="0">
                <a:effectLst/>
                <a:latin typeface="Arial" panose="020B0604020202020204" pitchFamily="34" charset="0"/>
              </a:rPr>
              <a:t>VBI</a:t>
            </a:r>
            <a:r>
              <a:rPr lang="zh-CN" altLang="en-US" dirty="0">
                <a:effectLst/>
                <a:latin typeface="Arial" panose="020B0604020202020204" pitchFamily="34" charset="0"/>
              </a:rPr>
              <a:t>到物理地址的转换，</a:t>
            </a:r>
            <a:r>
              <a:rPr lang="en-US" altLang="zh-CN" dirty="0">
                <a:effectLst/>
                <a:latin typeface="Arial" panose="020B0604020202020204" pitchFamily="34" charset="0"/>
              </a:rPr>
              <a:t>MTL</a:t>
            </a:r>
            <a:r>
              <a:rPr lang="zh-CN" altLang="en-US" dirty="0">
                <a:effectLst/>
                <a:latin typeface="Arial" panose="020B0604020202020204" pitchFamily="34" charset="0"/>
              </a:rPr>
              <a:t>采用高速缓存（</a:t>
            </a:r>
            <a:r>
              <a:rPr lang="en-US" altLang="zh-CN" dirty="0">
                <a:effectLst/>
                <a:latin typeface="Arial" panose="020B0604020202020204" pitchFamily="34" charset="0"/>
              </a:rPr>
              <a:t>TLB</a:t>
            </a:r>
            <a:r>
              <a:rPr lang="zh-CN" altLang="en-US" dirty="0">
                <a:effectLst/>
                <a:latin typeface="Arial" panose="020B0604020202020204" pitchFamily="34" charset="0"/>
              </a:rPr>
              <a:t>）。在</a:t>
            </a:r>
            <a:r>
              <a:rPr lang="en-US" altLang="zh-CN" dirty="0">
                <a:effectLst/>
                <a:latin typeface="Arial" panose="020B0604020202020204" pitchFamily="34" charset="0"/>
              </a:rPr>
              <a:t>TLB</a:t>
            </a:r>
            <a:r>
              <a:rPr lang="zh-CN" altLang="en-US" dirty="0">
                <a:effectLst/>
                <a:latin typeface="Arial" panose="020B0604020202020204" pitchFamily="34" charset="0"/>
              </a:rPr>
              <a:t>命中时，内存控制器使用相应</a:t>
            </a:r>
            <a:r>
              <a:rPr lang="en-US" altLang="zh-CN" dirty="0">
                <a:effectLst/>
                <a:latin typeface="Arial" panose="020B0604020202020204" pitchFamily="34" charset="0"/>
              </a:rPr>
              <a:t>TLB</a:t>
            </a:r>
            <a:r>
              <a:rPr lang="zh-CN" altLang="en-US" dirty="0">
                <a:effectLst/>
                <a:latin typeface="Arial" panose="020B0604020202020204" pitchFamily="34" charset="0"/>
              </a:rPr>
              <a:t>条目中的物理地址访问缓存。</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9: </a:t>
            </a:r>
            <a:r>
              <a:rPr lang="zh-CN" altLang="en-US" dirty="0">
                <a:effectLst/>
                <a:latin typeface="Arial" panose="020B0604020202020204" pitchFamily="34" charset="0"/>
              </a:rPr>
              <a:t>在</a:t>
            </a:r>
            <a:r>
              <a:rPr lang="en-US" altLang="zh-CN" dirty="0">
                <a:effectLst/>
                <a:latin typeface="Arial" panose="020B0604020202020204" pitchFamily="34" charset="0"/>
              </a:rPr>
              <a:t>TLB</a:t>
            </a:r>
            <a:r>
              <a:rPr lang="zh-CN" altLang="en-US" dirty="0">
                <a:effectLst/>
                <a:latin typeface="Arial" panose="020B0604020202020204" pitchFamily="34" charset="0"/>
              </a:rPr>
              <a:t>未命中时，</a:t>
            </a:r>
            <a:r>
              <a:rPr lang="en-US" altLang="zh-CN" dirty="0">
                <a:effectLst/>
                <a:latin typeface="Arial" panose="020B0604020202020204" pitchFamily="34" charset="0"/>
              </a:rPr>
              <a:t>MTL</a:t>
            </a:r>
            <a:r>
              <a:rPr lang="zh-CN" altLang="en-US" dirty="0">
                <a:effectLst/>
                <a:latin typeface="Arial" panose="020B0604020202020204" pitchFamily="34" charset="0"/>
              </a:rPr>
              <a:t>遍历</a:t>
            </a:r>
            <a:r>
              <a:rPr lang="en-US" altLang="zh-CN" dirty="0">
                <a:effectLst/>
                <a:latin typeface="Arial" panose="020B0604020202020204" pitchFamily="34" charset="0"/>
              </a:rPr>
              <a:t>VB</a:t>
            </a:r>
            <a:r>
              <a:rPr lang="zh-CN" altLang="en-US" dirty="0">
                <a:effectLst/>
                <a:latin typeface="Arial" panose="020B0604020202020204" pitchFamily="34" charset="0"/>
              </a:rPr>
              <a:t>的转换结构来执行地址转换，并在获得物理地址后将映射信息插入</a:t>
            </a:r>
            <a:r>
              <a:rPr lang="en-US" altLang="zh-CN" dirty="0">
                <a:effectLst/>
                <a:latin typeface="Arial" panose="020B0604020202020204" pitchFamily="34" charset="0"/>
              </a:rPr>
              <a:t>TLB</a:t>
            </a:r>
            <a:r>
              <a:rPr lang="zh-CN" altLang="en-US" dirty="0">
                <a:effectLst/>
                <a:latin typeface="Arial" panose="020B0604020202020204" pitchFamily="34" charset="0"/>
              </a:rPr>
              <a:t>中。</a:t>
            </a:r>
            <a:endParaRPr lang="en-US" altLang="zh-CN"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14</a:t>
            </a:fld>
            <a:endParaRPr lang="en-US"/>
          </a:p>
        </p:txBody>
      </p:sp>
    </p:spTree>
    <p:extLst>
      <p:ext uri="{BB962C8B-B14F-4D97-AF65-F5344CB8AC3E}">
        <p14:creationId xmlns:p14="http://schemas.microsoft.com/office/powerpoint/2010/main" val="2248023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分配与内存的优化</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延迟物理内存分配：</a:t>
            </a:r>
            <a:r>
              <a:rPr lang="en-US" altLang="zh-CN" dirty="0">
                <a:effectLst/>
                <a:latin typeface="Arial" panose="020B0604020202020204" pitchFamily="34" charset="0"/>
              </a:rPr>
              <a:t>VBI</a:t>
            </a:r>
            <a:r>
              <a:rPr lang="zh-CN" altLang="en-US" dirty="0">
                <a:effectLst/>
                <a:latin typeface="Arial" panose="020B0604020202020204" pitchFamily="34" charset="0"/>
              </a:rPr>
              <a:t>延迟一个</a:t>
            </a:r>
            <a:r>
              <a:rPr lang="en-US" altLang="zh-CN" dirty="0">
                <a:effectLst/>
                <a:latin typeface="Arial" panose="020B0604020202020204" pitchFamily="34" charset="0"/>
              </a:rPr>
              <a:t>VB(</a:t>
            </a:r>
            <a:r>
              <a:rPr lang="zh-CN" altLang="en-US" dirty="0">
                <a:effectLst/>
                <a:latin typeface="Arial" panose="020B0604020202020204" pitchFamily="34" charset="0"/>
              </a:rPr>
              <a:t>或</a:t>
            </a:r>
            <a:r>
              <a:rPr lang="en-US" altLang="zh-CN" dirty="0">
                <a:effectLst/>
                <a:latin typeface="Arial" panose="020B0604020202020204" pitchFamily="34" charset="0"/>
              </a:rPr>
              <a:t>VB</a:t>
            </a:r>
            <a:r>
              <a:rPr lang="zh-CN" altLang="en-US" dirty="0">
                <a:effectLst/>
                <a:latin typeface="Arial" panose="020B0604020202020204" pitchFamily="34" charset="0"/>
              </a:rPr>
              <a:t>的一个区域</a:t>
            </a:r>
            <a:r>
              <a:rPr lang="en-US" altLang="zh-CN" dirty="0">
                <a:effectLst/>
                <a:latin typeface="Arial" panose="020B0604020202020204" pitchFamily="34" charset="0"/>
              </a:rPr>
              <a:t>)</a:t>
            </a:r>
            <a:r>
              <a:rPr lang="zh-CN" altLang="en-US" dirty="0">
                <a:effectLst/>
                <a:latin typeface="Arial" panose="020B0604020202020204" pitchFamily="34" charset="0"/>
              </a:rPr>
              <a:t>的物理内存分配，直到该</a:t>
            </a:r>
            <a:r>
              <a:rPr lang="en-US" altLang="zh-CN" dirty="0">
                <a:effectLst/>
                <a:latin typeface="Arial" panose="020B0604020202020204" pitchFamily="34" charset="0"/>
              </a:rPr>
              <a:t>VB(</a:t>
            </a:r>
            <a:r>
              <a:rPr lang="zh-CN" altLang="en-US" dirty="0">
                <a:effectLst/>
                <a:latin typeface="Arial" panose="020B0604020202020204" pitchFamily="34" charset="0"/>
              </a:rPr>
              <a:t>或</a:t>
            </a:r>
            <a:r>
              <a:rPr lang="en-US" altLang="zh-CN" dirty="0">
                <a:effectLst/>
                <a:latin typeface="Arial" panose="020B0604020202020204" pitchFamily="34" charset="0"/>
              </a:rPr>
              <a:t>VB</a:t>
            </a:r>
            <a:r>
              <a:rPr lang="zh-CN" altLang="en-US" dirty="0">
                <a:effectLst/>
                <a:latin typeface="Arial" panose="020B0604020202020204" pitchFamily="34" charset="0"/>
              </a:rPr>
              <a:t>的一个区域</a:t>
            </a:r>
            <a:r>
              <a:rPr lang="en-US" altLang="zh-CN" dirty="0">
                <a:effectLst/>
                <a:latin typeface="Arial" panose="020B0604020202020204" pitchFamily="34" charset="0"/>
              </a:rPr>
              <a:t>)</a:t>
            </a:r>
            <a:r>
              <a:rPr lang="zh-CN" altLang="en-US" dirty="0">
                <a:effectLst/>
                <a:latin typeface="Arial" panose="020B0604020202020204" pitchFamily="34" charset="0"/>
              </a:rPr>
              <a:t>的脏缓存线从最后一级缓存</a:t>
            </a:r>
            <a:r>
              <a:rPr lang="en-US" altLang="zh-CN" dirty="0">
                <a:effectLst/>
                <a:latin typeface="Arial" panose="020B0604020202020204" pitchFamily="34" charset="0"/>
              </a:rPr>
              <a:t>(LLC)</a:t>
            </a:r>
            <a:r>
              <a:rPr lang="zh-CN" altLang="en-US" dirty="0">
                <a:effectLst/>
                <a:latin typeface="Arial" panose="020B0604020202020204" pitchFamily="34" charset="0"/>
              </a:rPr>
              <a:t>被清除。这种优化是由</a:t>
            </a:r>
            <a:r>
              <a:rPr lang="en-US" altLang="zh-CN" dirty="0">
                <a:effectLst/>
                <a:latin typeface="Arial" panose="020B0604020202020204" pitchFamily="34" charset="0"/>
              </a:rPr>
              <a:t>VBI</a:t>
            </a:r>
            <a:r>
              <a:rPr lang="zh-CN" altLang="en-US" dirty="0">
                <a:effectLst/>
                <a:latin typeface="Arial" panose="020B0604020202020204" pitchFamily="34" charset="0"/>
              </a:rPr>
              <a:t>使用</a:t>
            </a:r>
            <a:r>
              <a:rPr lang="en-US" altLang="zh-CN" dirty="0">
                <a:effectLst/>
                <a:latin typeface="Arial" panose="020B0604020202020204" pitchFamily="34" charset="0"/>
              </a:rPr>
              <a:t>VBI</a:t>
            </a:r>
            <a:r>
              <a:rPr lang="zh-CN" altLang="en-US" dirty="0">
                <a:effectLst/>
                <a:latin typeface="Arial" panose="020B0604020202020204" pitchFamily="34" charset="0"/>
              </a:rPr>
              <a:t>地址直接访问片上缓存这一事实实现的。</a:t>
            </a:r>
            <a:endParaRPr lang="en-US" altLang="zh-CN" dirty="0">
              <a:effectLst/>
              <a:latin typeface="Arial" panose="020B0604020202020204" pitchFamily="34" charset="0"/>
            </a:endParaRPr>
          </a:p>
          <a:p>
            <a:pPr algn="just"/>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灵活的地址转换结构：对于每个</a:t>
            </a:r>
            <a:r>
              <a:rPr lang="en-US" altLang="zh-CN" dirty="0">
                <a:effectLst/>
                <a:latin typeface="Arial" panose="020B0604020202020204" pitchFamily="34" charset="0"/>
              </a:rPr>
              <a:t>VB, VBI</a:t>
            </a:r>
            <a:r>
              <a:rPr lang="zh-CN" altLang="en-US" dirty="0">
                <a:effectLst/>
                <a:latin typeface="Arial" panose="020B0604020202020204" pitchFamily="34" charset="0"/>
              </a:rPr>
              <a:t>有三种可选的地址转换结构。当有足够的连续内存时，第一种是可直接将</a:t>
            </a:r>
            <a:r>
              <a:rPr lang="en-US" altLang="zh-CN" dirty="0">
                <a:effectLst/>
                <a:latin typeface="Arial" panose="020B0604020202020204" pitchFamily="34" charset="0"/>
              </a:rPr>
              <a:t>VB</a:t>
            </a:r>
            <a:r>
              <a:rPr lang="zh-CN" altLang="en-US" dirty="0">
                <a:effectLst/>
                <a:latin typeface="Arial" panose="020B0604020202020204" pitchFamily="34" charset="0"/>
              </a:rPr>
              <a:t>映射到物理内存。第二种类型使用单层表结构，其中</a:t>
            </a:r>
            <a:r>
              <a:rPr lang="en-US" altLang="zh-CN" dirty="0">
                <a:effectLst/>
                <a:latin typeface="Arial" panose="020B0604020202020204" pitchFamily="34" charset="0"/>
              </a:rPr>
              <a:t>VB</a:t>
            </a:r>
            <a:r>
              <a:rPr lang="zh-CN" altLang="en-US" dirty="0">
                <a:effectLst/>
                <a:latin typeface="Arial" panose="020B0604020202020204" pitchFamily="34" charset="0"/>
              </a:rPr>
              <a:t>被划分为一个大小相等的块。表中的每一条维护对应块的映射。（这种映射利用了大多数数据结构都在各自的</a:t>
            </a:r>
            <a:r>
              <a:rPr lang="en-US" altLang="zh-CN" dirty="0">
                <a:effectLst/>
                <a:latin typeface="Arial" panose="020B0604020202020204" pitchFamily="34" charset="0"/>
              </a:rPr>
              <a:t>VBs</a:t>
            </a:r>
            <a:r>
              <a:rPr lang="zh-CN" altLang="en-US" dirty="0">
                <a:effectLst/>
                <a:latin typeface="Arial" panose="020B0604020202020204" pitchFamily="34" charset="0"/>
              </a:rPr>
              <a:t>中密集分配的事实。）有了单级表，</a:t>
            </a:r>
            <a:r>
              <a:rPr lang="en-US" altLang="zh-CN" dirty="0">
                <a:effectLst/>
                <a:latin typeface="Arial" panose="020B0604020202020204" pitchFamily="34" charset="0"/>
              </a:rPr>
              <a:t>VB</a:t>
            </a:r>
            <a:r>
              <a:rPr lang="zh-CN" altLang="en-US" dirty="0">
                <a:effectLst/>
                <a:latin typeface="Arial" panose="020B0604020202020204" pitchFamily="34" charset="0"/>
              </a:rPr>
              <a:t>中任何区域的映射都可以通过一次内存访问来获取。第三种类型使用多级页表结构，（适用于稀疏分配的</a:t>
            </a:r>
            <a:r>
              <a:rPr lang="en-US" altLang="zh-CN" dirty="0">
                <a:effectLst/>
                <a:latin typeface="Arial" panose="020B0604020202020204" pitchFamily="34" charset="0"/>
              </a:rPr>
              <a:t>VBs</a:t>
            </a:r>
            <a:r>
              <a:rPr lang="zh-CN" altLang="en-US" dirty="0">
                <a:effectLst/>
                <a:latin typeface="Arial" panose="020B0604020202020204" pitchFamily="34" charset="0"/>
              </a:rPr>
              <a:t>，是我们的基址转换机制），表深度是根据</a:t>
            </a:r>
            <a:r>
              <a:rPr lang="en-US" altLang="zh-CN" dirty="0">
                <a:effectLst/>
                <a:latin typeface="Arial" panose="020B0604020202020204" pitchFamily="34" charset="0"/>
              </a:rPr>
              <a:t>VB</a:t>
            </a:r>
            <a:r>
              <a:rPr lang="zh-CN" altLang="en-US" dirty="0">
                <a:effectLst/>
                <a:latin typeface="Arial" panose="020B0604020202020204" pitchFamily="34" charset="0"/>
              </a:rPr>
              <a:t>的大小选择的。</a:t>
            </a:r>
            <a:endParaRPr lang="en-US" altLang="zh-CN" dirty="0">
              <a:effectLst/>
              <a:latin typeface="Arial" panose="020B0604020202020204" pitchFamily="34" charset="0"/>
            </a:endParaRPr>
          </a:p>
          <a:p>
            <a:pPr algn="just"/>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物理内存的预先保留：</a:t>
            </a:r>
            <a:r>
              <a:rPr lang="en-US" altLang="zh-CN" dirty="0">
                <a:effectLst/>
                <a:latin typeface="Arial" panose="020B0604020202020204" pitchFamily="34" charset="0"/>
              </a:rPr>
              <a:t>VBI</a:t>
            </a:r>
            <a:r>
              <a:rPr lang="zh-CN" altLang="en-US" dirty="0">
                <a:effectLst/>
                <a:latin typeface="Arial" panose="020B0604020202020204" pitchFamily="34" charset="0"/>
              </a:rPr>
              <a:t>可以为</a:t>
            </a:r>
            <a:r>
              <a:rPr lang="en-US" altLang="zh-CN" dirty="0">
                <a:effectLst/>
                <a:latin typeface="Arial" panose="020B0604020202020204" pitchFamily="34" charset="0"/>
              </a:rPr>
              <a:t>VB</a:t>
            </a:r>
            <a:r>
              <a:rPr lang="zh-CN" altLang="en-US" dirty="0">
                <a:effectLst/>
                <a:latin typeface="Arial" panose="020B0604020202020204" pitchFamily="34" charset="0"/>
              </a:rPr>
              <a:t>执行物理内存的早期预留。为此，在分配内存时，</a:t>
            </a:r>
            <a:r>
              <a:rPr lang="en-US" altLang="zh-CN" dirty="0">
                <a:effectLst/>
                <a:latin typeface="Arial" panose="020B0604020202020204" pitchFamily="34" charset="0"/>
              </a:rPr>
              <a:t>VBI</a:t>
            </a:r>
            <a:r>
              <a:rPr lang="zh-CN" altLang="en-US" dirty="0">
                <a:effectLst/>
                <a:latin typeface="Arial" panose="020B0604020202020204" pitchFamily="34" charset="0"/>
              </a:rPr>
              <a:t>为整个</a:t>
            </a:r>
            <a:r>
              <a:rPr lang="en-US" altLang="zh-CN" dirty="0">
                <a:effectLst/>
                <a:latin typeface="Arial" panose="020B0604020202020204" pitchFamily="34" charset="0"/>
              </a:rPr>
              <a:t>VB</a:t>
            </a:r>
            <a:r>
              <a:rPr lang="zh-CN" altLang="en-US" dirty="0">
                <a:effectLst/>
                <a:latin typeface="Arial" panose="020B0604020202020204" pitchFamily="34" charset="0"/>
              </a:rPr>
              <a:t>预留</a:t>
            </a:r>
            <a:r>
              <a:rPr lang="en-US" altLang="zh-CN" dirty="0">
                <a:effectLst/>
                <a:latin typeface="Arial" panose="020B0604020202020204" pitchFamily="34" charset="0"/>
              </a:rPr>
              <a:t>(</a:t>
            </a:r>
            <a:r>
              <a:rPr lang="zh-CN" altLang="en-US" dirty="0">
                <a:effectLst/>
                <a:latin typeface="Arial" panose="020B0604020202020204" pitchFamily="34" charset="0"/>
              </a:rPr>
              <a:t>但不分配</a:t>
            </a:r>
            <a:r>
              <a:rPr lang="en-US" altLang="zh-CN" dirty="0">
                <a:effectLst/>
                <a:latin typeface="Arial" panose="020B0604020202020204" pitchFamily="34" charset="0"/>
              </a:rPr>
              <a:t>)</a:t>
            </a:r>
            <a:r>
              <a:rPr lang="zh-CN" altLang="en-US" dirty="0">
                <a:effectLst/>
                <a:latin typeface="Arial" panose="020B0604020202020204" pitchFamily="34" charset="0"/>
              </a:rPr>
              <a:t>物理内存，并通过从相邻预留区域为该</a:t>
            </a:r>
            <a:r>
              <a:rPr lang="en-US" altLang="zh-CN" dirty="0">
                <a:effectLst/>
                <a:latin typeface="Arial" panose="020B0604020202020204" pitchFamily="34" charset="0"/>
              </a:rPr>
              <a:t>VB</a:t>
            </a:r>
            <a:r>
              <a:rPr lang="zh-CN" altLang="en-US" dirty="0">
                <a:effectLst/>
                <a:latin typeface="Arial" panose="020B0604020202020204" pitchFamily="34" charset="0"/>
              </a:rPr>
              <a:t>提供未来的内存分配请求来直接映射该</a:t>
            </a:r>
            <a:r>
              <a:rPr lang="en-US" altLang="zh-CN" dirty="0">
                <a:effectLst/>
                <a:latin typeface="Arial" panose="020B0604020202020204" pitchFamily="34" charset="0"/>
              </a:rPr>
              <a:t>VB</a:t>
            </a:r>
            <a:r>
              <a:rPr lang="zh-CN" altLang="en-US" dirty="0">
                <a:effectLst/>
                <a:latin typeface="Arial" panose="020B0604020202020204" pitchFamily="34" charset="0"/>
              </a:rPr>
              <a:t>。</a:t>
            </a:r>
          </a:p>
          <a:p>
            <a:pPr algn="just"/>
            <a:endParaRPr lang="zh-CN" altLang="en-US"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4151898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623794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地址转换：</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Virtual</a:t>
            </a:r>
            <a:r>
              <a:rPr lang="zh-CN" altLang="en-US" dirty="0">
                <a:effectLst/>
                <a:latin typeface="Arial" panose="020B0604020202020204" pitchFamily="34" charset="0"/>
              </a:rPr>
              <a:t>：应用程序在只有</a:t>
            </a:r>
            <a:r>
              <a:rPr lang="en-US" altLang="zh-CN" dirty="0">
                <a:effectLst/>
                <a:latin typeface="Arial" panose="020B0604020202020204" pitchFamily="34" charset="0"/>
              </a:rPr>
              <a:t>4 KB</a:t>
            </a:r>
            <a:r>
              <a:rPr lang="zh-CN" altLang="en-US" dirty="0">
                <a:effectLst/>
                <a:latin typeface="Arial" panose="020B0604020202020204" pitchFamily="34" charset="0"/>
              </a:rPr>
              <a:t>页面的虚拟机内运行；</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VIVT</a:t>
            </a:r>
            <a:r>
              <a:rPr lang="zh-CN" altLang="en-US" dirty="0">
                <a:effectLst/>
                <a:latin typeface="Arial" panose="020B0604020202020204" pitchFamily="34" charset="0"/>
              </a:rPr>
              <a:t>：具有 </a:t>
            </a:r>
            <a:r>
              <a:rPr lang="en-US" altLang="zh-CN" dirty="0">
                <a:effectLst/>
                <a:latin typeface="Arial" panose="020B0604020202020204" pitchFamily="34" charset="0"/>
              </a:rPr>
              <a:t>VIVT</a:t>
            </a:r>
            <a:r>
              <a:rPr lang="zh-CN" altLang="en-US" dirty="0">
                <a:effectLst/>
                <a:latin typeface="Arial" panose="020B0604020202020204" pitchFamily="34" charset="0"/>
              </a:rPr>
              <a:t>（虚拟索引虚拟标记）</a:t>
            </a:r>
            <a:r>
              <a:rPr lang="en-US" altLang="zh-CN" dirty="0">
                <a:effectLst/>
                <a:latin typeface="Arial" panose="020B0604020202020204" pitchFamily="34" charset="0"/>
              </a:rPr>
              <a:t> </a:t>
            </a:r>
            <a:r>
              <a:rPr lang="zh-CN" altLang="en-US" dirty="0">
                <a:effectLst/>
                <a:latin typeface="Arial" panose="020B0604020202020204" pitchFamily="34" charset="0"/>
              </a:rPr>
              <a:t>片上缓存的本地</a:t>
            </a:r>
            <a:r>
              <a:rPr lang="en-US" altLang="zh-CN" dirty="0">
                <a:effectLst/>
                <a:latin typeface="Arial" panose="020B0604020202020204" pitchFamily="34" charset="0"/>
              </a:rPr>
              <a:t>X86-64</a:t>
            </a:r>
            <a:r>
              <a:rPr lang="zh-CN" altLang="en-US" dirty="0">
                <a:effectLst/>
                <a:latin typeface="Arial" panose="020B0604020202020204" pitchFamily="34" charset="0"/>
              </a:rPr>
              <a:t>系统</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VBI-1</a:t>
            </a:r>
            <a:r>
              <a:rPr lang="zh-CN" altLang="en-US" dirty="0">
                <a:effectLst/>
                <a:latin typeface="Arial" panose="020B0604020202020204" pitchFamily="34" charset="0"/>
              </a:rPr>
              <a:t>：固有的虚拟缓存</a:t>
            </a:r>
            <a:r>
              <a:rPr lang="en-US" altLang="zh-CN" dirty="0">
                <a:effectLst/>
                <a:latin typeface="Arial" panose="020B0604020202020204" pitchFamily="34" charset="0"/>
              </a:rPr>
              <a:t>(§3.5)</a:t>
            </a:r>
            <a:r>
              <a:rPr lang="zh-CN" altLang="en-US" dirty="0">
                <a:effectLst/>
                <a:latin typeface="Arial" panose="020B0604020202020204" pitchFamily="34" charset="0"/>
              </a:rPr>
              <a:t>以及我们灵活的转换机制，将</a:t>
            </a:r>
            <a:r>
              <a:rPr lang="en-US" altLang="zh-CN" dirty="0">
                <a:effectLst/>
                <a:latin typeface="Arial" panose="020B0604020202020204" pitchFamily="34" charset="0"/>
              </a:rPr>
              <a:t>VBs</a:t>
            </a:r>
            <a:r>
              <a:rPr lang="zh-CN" altLang="en-US" dirty="0">
                <a:effectLst/>
                <a:latin typeface="Arial" panose="020B0604020202020204" pitchFamily="34" charset="0"/>
              </a:rPr>
              <a:t>映射为一个</a:t>
            </a:r>
            <a:r>
              <a:rPr lang="en-US" altLang="zh-CN" dirty="0">
                <a:effectLst/>
                <a:latin typeface="Arial" panose="020B0604020202020204" pitchFamily="34" charset="0"/>
              </a:rPr>
              <a:t>4kb</a:t>
            </a:r>
            <a:r>
              <a:rPr lang="zh-CN" altLang="en-US" dirty="0">
                <a:effectLst/>
                <a:latin typeface="Arial" panose="020B0604020202020204" pitchFamily="34" charset="0"/>
              </a:rPr>
              <a:t>粒度</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VBI-2</a:t>
            </a:r>
            <a:r>
              <a:rPr lang="zh-CN" altLang="en-US" dirty="0">
                <a:effectLst/>
                <a:latin typeface="Arial" panose="020B0604020202020204" pitchFamily="34" charset="0"/>
              </a:rPr>
              <a:t>：带有延迟物理内存分配的</a:t>
            </a:r>
            <a:r>
              <a:rPr lang="en-US" altLang="zh-CN" dirty="0" err="1">
                <a:effectLst/>
                <a:latin typeface="Arial" panose="020B0604020202020204" pitchFamily="34" charset="0"/>
              </a:rPr>
              <a:t>vbi</a:t>
            </a:r>
            <a:r>
              <a:rPr lang="en-US" altLang="zh-CN" dirty="0">
                <a:effectLst/>
                <a:latin typeface="Arial" panose="020B0604020202020204" pitchFamily="34" charset="0"/>
              </a:rPr>
              <a:t> -1(</a:t>
            </a:r>
            <a:r>
              <a:rPr lang="zh-CN" altLang="en-US" dirty="0">
                <a:effectLst/>
                <a:latin typeface="Arial" panose="020B0604020202020204" pitchFamily="34" charset="0"/>
              </a:rPr>
              <a:t>分配</a:t>
            </a:r>
            <a:r>
              <a:rPr lang="en-US" altLang="zh-CN" dirty="0">
                <a:effectLst/>
                <a:latin typeface="Arial" panose="020B0604020202020204" pitchFamily="34" charset="0"/>
              </a:rPr>
              <a:t>VB</a:t>
            </a:r>
            <a:r>
              <a:rPr lang="zh-CN" altLang="en-US" dirty="0">
                <a:effectLst/>
                <a:latin typeface="Arial" panose="020B0604020202020204" pitchFamily="34" charset="0"/>
              </a:rPr>
              <a:t>的</a:t>
            </a:r>
            <a:r>
              <a:rPr lang="en-US" altLang="zh-CN" dirty="0">
                <a:effectLst/>
                <a:latin typeface="Arial" panose="020B0604020202020204" pitchFamily="34" charset="0"/>
              </a:rPr>
              <a:t>4 KB</a:t>
            </a:r>
            <a:r>
              <a:rPr lang="zh-CN" altLang="en-US" dirty="0">
                <a:effectLst/>
                <a:latin typeface="Arial" panose="020B0604020202020204" pitchFamily="34" charset="0"/>
              </a:rPr>
              <a:t>区域，从最后一级缓存中清除的脏缓存线属于该区域</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VBI-Full</a:t>
            </a:r>
            <a:r>
              <a:rPr lang="zh-CN" altLang="en-US" dirty="0">
                <a:effectLst/>
                <a:latin typeface="Arial" panose="020B0604020202020204" pitchFamily="34" charset="0"/>
              </a:rPr>
              <a:t>：带有为 </a:t>
            </a:r>
            <a:r>
              <a:rPr lang="en-US" altLang="zh-CN" dirty="0">
                <a:effectLst/>
                <a:latin typeface="Arial" panose="020B0604020202020204" pitchFamily="34" charset="0"/>
              </a:rPr>
              <a:t>VB </a:t>
            </a:r>
            <a:r>
              <a:rPr lang="zh-CN" altLang="en-US" dirty="0">
                <a:effectLst/>
                <a:latin typeface="Arial" panose="020B0604020202020204" pitchFamily="34" charset="0"/>
              </a:rPr>
              <a:t>提前预留物理内存的</a:t>
            </a:r>
            <a:r>
              <a:rPr lang="en-US" altLang="zh-CN" dirty="0" err="1">
                <a:effectLst/>
                <a:latin typeface="Arial" panose="020B0604020202020204" pitchFamily="34" charset="0"/>
              </a:rPr>
              <a:t>vbi</a:t>
            </a:r>
            <a:r>
              <a:rPr lang="en-US" altLang="zh-CN" dirty="0">
                <a:effectLst/>
                <a:latin typeface="Arial" panose="020B0604020202020204" pitchFamily="34" charset="0"/>
              </a:rPr>
              <a:t> -2</a:t>
            </a:r>
            <a:r>
              <a:rPr lang="zh-CN" altLang="en-US" dirty="0">
                <a:effectLst/>
                <a:latin typeface="Arial" panose="020B0604020202020204" pitchFamily="34" charset="0"/>
              </a:rPr>
              <a:t>，支出所有用于</a:t>
            </a:r>
            <a:r>
              <a:rPr lang="en-US" altLang="zh-CN" dirty="0">
                <a:effectLst/>
                <a:latin typeface="Arial" panose="020B0604020202020204" pitchFamily="34" charset="0"/>
              </a:rPr>
              <a:t>VB</a:t>
            </a:r>
            <a:r>
              <a:rPr lang="zh-CN" altLang="en-US" dirty="0">
                <a:effectLst/>
                <a:latin typeface="Arial" panose="020B0604020202020204" pitchFamily="34" charset="0"/>
              </a:rPr>
              <a:t>分配的大小类别。</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Perfect TLB</a:t>
            </a:r>
            <a:r>
              <a:rPr lang="zh-CN" altLang="en-US" dirty="0">
                <a:effectLst/>
                <a:latin typeface="Arial" panose="020B0604020202020204" pitchFamily="34" charset="0"/>
              </a:rPr>
              <a:t>：一个不切实际的版本，不会出现</a:t>
            </a:r>
            <a:r>
              <a:rPr lang="en-US" altLang="zh-CN" dirty="0">
                <a:effectLst/>
                <a:latin typeface="Arial" panose="020B0604020202020204" pitchFamily="34" charset="0"/>
              </a:rPr>
              <a:t>TLB</a:t>
            </a:r>
            <a:r>
              <a:rPr lang="zh-CN" altLang="en-US" dirty="0">
                <a:effectLst/>
                <a:latin typeface="Arial" panose="020B0604020202020204" pitchFamily="34" charset="0"/>
              </a:rPr>
              <a:t>未命中，没有地址翻译开销的一个版本；</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Enigma</a:t>
            </a:r>
            <a:r>
              <a:rPr lang="zh-CN" altLang="en-US" dirty="0">
                <a:effectLst/>
                <a:latin typeface="Arial" panose="020B0604020202020204" pitchFamily="34" charset="0"/>
              </a:rPr>
              <a:t>：</a:t>
            </a:r>
            <a:r>
              <a:rPr lang="en-US" altLang="zh-CN" dirty="0">
                <a:effectLst/>
                <a:latin typeface="Arial" panose="020B0604020202020204" pitchFamily="34" charset="0"/>
              </a:rPr>
              <a:t>Enigma</a:t>
            </a:r>
            <a:r>
              <a:rPr lang="zh-CN" altLang="en-US" dirty="0">
                <a:effectLst/>
                <a:latin typeface="Arial" panose="020B0604020202020204" pitchFamily="34" charset="0"/>
              </a:rPr>
              <a:t>系统通过使用唯一的中间地址空间来延迟地址转换，因为是在内存控制器上的中央转换缓存执行地址转换，不适用于虚拟机上。</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即使仅使用</a:t>
            </a:r>
            <a:r>
              <a:rPr lang="en-US" altLang="zh-CN" dirty="0">
                <a:effectLst/>
                <a:latin typeface="Arial" panose="020B0604020202020204" pitchFamily="34" charset="0"/>
              </a:rPr>
              <a:t>4KB</a:t>
            </a:r>
            <a:r>
              <a:rPr lang="zh-CN" altLang="en-US" dirty="0">
                <a:effectLst/>
                <a:latin typeface="Arial" panose="020B0604020202020204" pitchFamily="34" charset="0"/>
              </a:rPr>
              <a:t>粒度映射和分配</a:t>
            </a:r>
            <a:r>
              <a:rPr lang="en-US" altLang="zh-CN" dirty="0">
                <a:effectLst/>
                <a:latin typeface="Arial" panose="020B0604020202020204" pitchFamily="34" charset="0"/>
              </a:rPr>
              <a:t>VBs</a:t>
            </a:r>
            <a:r>
              <a:rPr lang="zh-CN" altLang="en-US" dirty="0">
                <a:effectLst/>
                <a:latin typeface="Arial" panose="020B0604020202020204" pitchFamily="34" charset="0"/>
              </a:rPr>
              <a:t>，由于其有效的优化以减少地址翻译和内存分配开销，因此</a:t>
            </a:r>
            <a:r>
              <a:rPr lang="en-US" altLang="zh-CN" dirty="0">
                <a:effectLst/>
                <a:latin typeface="Arial" panose="020B0604020202020204" pitchFamily="34" charset="0"/>
              </a:rPr>
              <a:t>VBI-1</a:t>
            </a:r>
            <a:r>
              <a:rPr lang="zh-CN" altLang="en-US" dirty="0">
                <a:effectLst/>
                <a:latin typeface="Arial" panose="020B0604020202020204" pitchFamily="34" charset="0"/>
              </a:rPr>
              <a:t>和</a:t>
            </a:r>
            <a:r>
              <a:rPr lang="en-US" altLang="zh-CN" dirty="0">
                <a:effectLst/>
                <a:latin typeface="Arial" panose="020B0604020202020204" pitchFamily="34" charset="0"/>
              </a:rPr>
              <a:t>VBI-2</a:t>
            </a:r>
            <a:r>
              <a:rPr lang="zh-CN" altLang="en-US" dirty="0">
                <a:effectLst/>
                <a:latin typeface="Arial" panose="020B0604020202020204" pitchFamily="34" charset="0"/>
              </a:rPr>
              <a:t>都能在广泛的基线系统中提供大量益处。</a:t>
            </a:r>
            <a:r>
              <a:rPr lang="en-US" altLang="zh-CN" dirty="0">
                <a:effectLst/>
                <a:latin typeface="Arial" panose="020B0604020202020204" pitchFamily="34" charset="0"/>
              </a:rPr>
              <a:t>VBI</a:t>
            </a:r>
            <a:r>
              <a:rPr lang="zh-CN" altLang="en-US" dirty="0">
                <a:effectLst/>
                <a:latin typeface="Arial" panose="020B0604020202020204" pitchFamily="34" charset="0"/>
              </a:rPr>
              <a:t>通过使用更大的颗粒映射</a:t>
            </a:r>
            <a:r>
              <a:rPr lang="en-US" altLang="zh-CN" dirty="0">
                <a:effectLst/>
                <a:latin typeface="Arial" panose="020B0604020202020204" pitchFamily="34" charset="0"/>
              </a:rPr>
              <a:t>VBs</a:t>
            </a:r>
            <a:r>
              <a:rPr lang="zh-CN" altLang="en-US" dirty="0">
                <a:effectLst/>
                <a:latin typeface="Arial" panose="020B0604020202020204" pitchFamily="34" charset="0"/>
              </a:rPr>
              <a:t>来充分提高性能。</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通过采用</a:t>
            </a:r>
            <a:r>
              <a:rPr lang="en-US" altLang="zh-CN" dirty="0">
                <a:effectLst/>
                <a:latin typeface="Arial" panose="020B0604020202020204" pitchFamily="34" charset="0"/>
              </a:rPr>
              <a:t>VBI</a:t>
            </a:r>
            <a:r>
              <a:rPr lang="zh-CN" altLang="en-US" dirty="0">
                <a:effectLst/>
                <a:latin typeface="Arial" panose="020B0604020202020204" pitchFamily="34" charset="0"/>
              </a:rPr>
              <a:t>支持的所有优化，</a:t>
            </a:r>
            <a:r>
              <a:rPr lang="en-US" altLang="zh-CN" dirty="0">
                <a:effectLst/>
                <a:latin typeface="Arial" panose="020B0604020202020204" pitchFamily="34" charset="0"/>
              </a:rPr>
              <a:t>VBI</a:t>
            </a:r>
            <a:r>
              <a:rPr lang="zh-CN" altLang="en-US" dirty="0">
                <a:effectLst/>
                <a:latin typeface="Arial" panose="020B0604020202020204" pitchFamily="34" charset="0"/>
              </a:rPr>
              <a:t>在本地和虚拟化环境中明显优于我们的所有基线。</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zh-CN" altLang="en-US"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zh-CN" altLang="en-US"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2354110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内存异质性</a:t>
            </a:r>
            <a:endParaRPr lang="en-US" altLang="zh-CN" dirty="0"/>
          </a:p>
          <a:p>
            <a:r>
              <a:rPr lang="en-US" altLang="zh-CN" dirty="0"/>
              <a:t>PCM-DRAM</a:t>
            </a:r>
            <a:r>
              <a:rPr lang="zh-CN" altLang="en-US" dirty="0"/>
              <a:t>是一种混合内存架构</a:t>
            </a:r>
            <a:endParaRPr lang="en-US" altLang="zh-CN" dirty="0"/>
          </a:p>
          <a:p>
            <a:r>
              <a:rPr lang="en-US" altLang="zh-CN" dirty="0"/>
              <a:t>TL-DRAM</a:t>
            </a:r>
            <a:r>
              <a:rPr lang="zh-CN" altLang="en-US" dirty="0"/>
              <a:t>是一种异构延迟</a:t>
            </a:r>
            <a:r>
              <a:rPr lang="en-US" altLang="zh-CN" dirty="0"/>
              <a:t>DRAM</a:t>
            </a:r>
            <a:r>
              <a:rPr lang="zh-CN" altLang="en-US" dirty="0"/>
              <a:t>架构</a:t>
            </a:r>
            <a:endParaRPr lang="en-US" altLang="zh-CN" dirty="0"/>
          </a:p>
          <a:p>
            <a:endParaRPr lang="en-US" altLang="zh-CN" dirty="0"/>
          </a:p>
          <a:p>
            <a:r>
              <a:rPr lang="en-US" altLang="zh-CN" dirty="0"/>
              <a:t>IDEAL</a:t>
            </a:r>
            <a:r>
              <a:rPr lang="zh-CN" altLang="en-US" dirty="0"/>
              <a:t>：完美映射机制</a:t>
            </a:r>
            <a:endParaRPr lang="en-US" altLang="zh-CN" dirty="0"/>
          </a:p>
          <a:p>
            <a:r>
              <a:rPr lang="zh-CN" altLang="en-US" dirty="0"/>
              <a:t>我们从图中得出三个观察结果。</a:t>
            </a:r>
            <a:endParaRPr lang="en-US" altLang="zh-CN" dirty="0"/>
          </a:p>
          <a:p>
            <a:r>
              <a:rPr lang="en-US" altLang="zh-CN" dirty="0"/>
              <a:t>1</a:t>
            </a:r>
            <a:r>
              <a:rPr lang="zh-CN" altLang="en-US" dirty="0"/>
              <a:t>、对于</a:t>
            </a:r>
            <a:r>
              <a:rPr lang="en-US" altLang="zh-CN" dirty="0"/>
              <a:t>PCM-DRAM</a:t>
            </a:r>
            <a:r>
              <a:rPr lang="zh-CN" altLang="en-US" dirty="0"/>
              <a:t>，</a:t>
            </a:r>
            <a:r>
              <a:rPr lang="en-US" altLang="zh-CN" dirty="0"/>
              <a:t>VBI PCM-DRAM </a:t>
            </a:r>
            <a:r>
              <a:rPr lang="zh-CN" altLang="en-US" dirty="0"/>
              <a:t>通过将频繁访问的数据结构准确映射到低延迟 </a:t>
            </a:r>
            <a:r>
              <a:rPr lang="en-US" altLang="zh-CN" dirty="0"/>
              <a:t>DRAM</a:t>
            </a:r>
            <a:r>
              <a:rPr lang="zh-CN" altLang="en-US" dirty="0"/>
              <a:t>，与 </a:t>
            </a:r>
            <a:r>
              <a:rPr lang="en-US" altLang="zh-CN" dirty="0"/>
              <a:t>Hotness-Unaware PCM-DRAM </a:t>
            </a:r>
            <a:r>
              <a:rPr lang="zh-CN" altLang="en-US" dirty="0"/>
              <a:t>相比，性能平均提高了 </a:t>
            </a:r>
            <a:r>
              <a:rPr lang="en-US" altLang="zh-CN" dirty="0"/>
              <a:t>33%</a:t>
            </a:r>
            <a:r>
              <a:rPr lang="zh-CN" altLang="en-US" dirty="0"/>
              <a:t>。</a:t>
            </a:r>
            <a:endParaRPr lang="en-US" altLang="zh-CN" dirty="0"/>
          </a:p>
          <a:p>
            <a:r>
              <a:rPr lang="en-US" altLang="zh-CN" dirty="0"/>
              <a:t>2</a:t>
            </a:r>
            <a:r>
              <a:rPr lang="zh-CN" altLang="en-US" dirty="0"/>
              <a:t>、通过将频繁访问的数据映射到快速的 </a:t>
            </a:r>
            <a:r>
              <a:rPr lang="en-US" altLang="zh-CN" dirty="0"/>
              <a:t>DRAM </a:t>
            </a:r>
            <a:r>
              <a:rPr lang="zh-CN" altLang="en-US" dirty="0"/>
              <a:t>区域，</a:t>
            </a:r>
            <a:r>
              <a:rPr lang="en-US" altLang="zh-CN" dirty="0"/>
              <a:t>VBI TL-DRAM </a:t>
            </a:r>
            <a:r>
              <a:rPr lang="zh-CN" altLang="en-US" dirty="0"/>
              <a:t>更好地利用了 </a:t>
            </a:r>
            <a:r>
              <a:rPr lang="en-US" altLang="zh-CN" dirty="0"/>
              <a:t>TL-DRAM </a:t>
            </a:r>
            <a:r>
              <a:rPr lang="zh-CN" altLang="en-US" dirty="0"/>
              <a:t>的优势，与 </a:t>
            </a:r>
            <a:r>
              <a:rPr lang="en-US" altLang="zh-CN" dirty="0"/>
              <a:t>Hotness-Unaware TL-DRAM </a:t>
            </a:r>
            <a:r>
              <a:rPr lang="zh-CN" altLang="en-US" dirty="0"/>
              <a:t>相比，性能平均提高了 </a:t>
            </a:r>
            <a:r>
              <a:rPr lang="en-US" altLang="zh-CN" dirty="0"/>
              <a:t>21%</a:t>
            </a:r>
            <a:r>
              <a:rPr lang="zh-CN" altLang="en-US" dirty="0"/>
              <a:t>。</a:t>
            </a:r>
            <a:endParaRPr lang="en-US" altLang="zh-CN" dirty="0"/>
          </a:p>
          <a:p>
            <a:r>
              <a:rPr lang="en-US" altLang="zh-CN" dirty="0"/>
              <a:t>3</a:t>
            </a:r>
            <a:r>
              <a:rPr lang="zh-CN" altLang="en-US" dirty="0"/>
              <a:t>、</a:t>
            </a:r>
            <a:r>
              <a:rPr lang="en-US" altLang="zh-CN" dirty="0"/>
              <a:t>VBI TL-DRAM </a:t>
            </a:r>
            <a:r>
              <a:rPr lang="zh-CN" altLang="en-US" dirty="0"/>
              <a:t>的性能仅比</a:t>
            </a:r>
            <a:r>
              <a:rPr lang="en-US" altLang="zh-CN" dirty="0"/>
              <a:t>IDEAL </a:t>
            </a:r>
            <a:r>
              <a:rPr lang="zh-CN" altLang="en-US" dirty="0"/>
              <a:t>慢</a:t>
            </a:r>
            <a:r>
              <a:rPr lang="en-US" altLang="zh-CN" dirty="0"/>
              <a:t>5.3%</a:t>
            </a:r>
            <a:r>
              <a:rPr lang="zh-CN" altLang="en-US" dirty="0"/>
              <a:t>，这是将热数据映射到</a:t>
            </a:r>
            <a:r>
              <a:rPr lang="en-US" altLang="zh-CN" dirty="0"/>
              <a:t>DRAM </a:t>
            </a:r>
            <a:r>
              <a:rPr lang="zh-CN" altLang="en-US" dirty="0"/>
              <a:t>的快速区域所实现的性能上限。</a:t>
            </a:r>
            <a:endParaRPr lang="en-US" altLang="zh-CN" dirty="0"/>
          </a:p>
          <a:p>
            <a:endParaRPr lang="en-US" altLang="zh-CN" dirty="0"/>
          </a:p>
          <a:p>
            <a:r>
              <a:rPr lang="zh-CN" altLang="en-US" dirty="0"/>
              <a:t>结论：</a:t>
            </a:r>
            <a:r>
              <a:rPr lang="en-US" altLang="zh-CN" dirty="0"/>
              <a:t>VBI</a:t>
            </a:r>
            <a:r>
              <a:rPr lang="zh-CN" altLang="en-US" dirty="0"/>
              <a:t>可以有效地在异构内存系统中实现有效的数据映射和迁移。</a:t>
            </a: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18</a:t>
            </a:fld>
            <a:endParaRPr lang="en-US"/>
          </a:p>
        </p:txBody>
      </p:sp>
    </p:spTree>
    <p:extLst>
      <p:ext uri="{BB962C8B-B14F-4D97-AF65-F5344CB8AC3E}">
        <p14:creationId xmlns:p14="http://schemas.microsoft.com/office/powerpoint/2010/main" val="1881102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28143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808158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引入虚拟块接口 </a:t>
            </a:r>
            <a:r>
              <a:rPr lang="en-US" altLang="zh-CN" dirty="0"/>
              <a:t>(VBI)</a:t>
            </a:r>
            <a:r>
              <a:rPr lang="zh-CN" altLang="en-US" dirty="0"/>
              <a:t>，这是一种新的虚拟内存框架，旨在解决使传统虚拟内存适应日益多样化的系统配置和工作负载的挑战。</a:t>
            </a:r>
            <a:endParaRPr lang="en-US" altLang="zh-CN" dirty="0"/>
          </a:p>
          <a:p>
            <a:endParaRPr lang="en-US" altLang="zh-CN" dirty="0"/>
          </a:p>
          <a:p>
            <a:r>
              <a:rPr lang="zh-CN" altLang="en-US" dirty="0"/>
              <a:t>提出将内存管理委托给内存控制器中的硬件的想法。</a:t>
            </a:r>
            <a:endParaRPr lang="en-US" altLang="zh-CN" dirty="0"/>
          </a:p>
          <a:p>
            <a:endParaRPr lang="en-US" altLang="zh-CN" dirty="0"/>
          </a:p>
          <a:p>
            <a:r>
              <a:rPr lang="zh-CN" altLang="en-US" dirty="0"/>
              <a:t>表明 </a:t>
            </a:r>
            <a:r>
              <a:rPr lang="en-US" altLang="zh-CN" dirty="0"/>
              <a:t>VBI (1) </a:t>
            </a:r>
            <a:r>
              <a:rPr lang="zh-CN" altLang="en-US" dirty="0"/>
              <a:t>通过减少转换请求和相关内存访问的数量来减少地址转换的开销，以及 </a:t>
            </a:r>
            <a:r>
              <a:rPr lang="en-US" altLang="zh-CN" dirty="0"/>
              <a:t>(2) </a:t>
            </a:r>
            <a:r>
              <a:rPr lang="zh-CN" altLang="en-US" dirty="0"/>
              <a:t>提高管理异构主内存架构的效率。</a:t>
            </a: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2227895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103382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latin typeface="Arial" panose="020B0604020202020204" pitchFamily="34" charset="0"/>
              </a:rPr>
              <a:t>虚拟内存是现代计算系统的核心组件。刚开始，它的内存层次结构是一个简单的两层模型</a:t>
            </a:r>
            <a:r>
              <a:rPr lang="en-US" altLang="zh-CN" dirty="0">
                <a:effectLst/>
                <a:latin typeface="Arial" panose="020B0604020202020204" pitchFamily="34" charset="0"/>
              </a:rPr>
              <a:t>:</a:t>
            </a:r>
            <a:r>
              <a:rPr lang="zh-CN" altLang="en-US" dirty="0">
                <a:effectLst/>
                <a:latin typeface="Arial" panose="020B0604020202020204" pitchFamily="34" charset="0"/>
              </a:rPr>
              <a:t>小但快的主存，可以通过</a:t>
            </a:r>
            <a:r>
              <a:rPr lang="en-US" altLang="zh-CN" dirty="0">
                <a:effectLst/>
                <a:latin typeface="Arial" panose="020B0604020202020204" pitchFamily="34" charset="0"/>
              </a:rPr>
              <a:t>CPU</a:t>
            </a:r>
            <a:r>
              <a:rPr lang="zh-CN" altLang="en-US" dirty="0">
                <a:effectLst/>
                <a:latin typeface="Arial" panose="020B0604020202020204" pitchFamily="34" charset="0"/>
              </a:rPr>
              <a:t>指令直接访问</a:t>
            </a:r>
            <a:r>
              <a:rPr lang="en-US" altLang="zh-CN" dirty="0">
                <a:effectLst/>
                <a:latin typeface="Arial" panose="020B0604020202020204" pitchFamily="34" charset="0"/>
              </a:rPr>
              <a:t>; </a:t>
            </a:r>
            <a:r>
              <a:rPr lang="zh-CN" altLang="en-US" dirty="0">
                <a:effectLst/>
                <a:latin typeface="Arial" panose="020B0604020202020204" pitchFamily="34" charset="0"/>
              </a:rPr>
              <a:t>大但慢的外部存储，可以借助操作系统</a:t>
            </a:r>
            <a:r>
              <a:rPr lang="en-US" altLang="zh-CN" dirty="0">
                <a:effectLst/>
                <a:latin typeface="Arial" panose="020B0604020202020204" pitchFamily="34" charset="0"/>
              </a:rPr>
              <a:t>(OS)</a:t>
            </a:r>
            <a:r>
              <a:rPr lang="zh-CN" altLang="en-US" dirty="0">
                <a:effectLst/>
                <a:latin typeface="Arial" panose="020B0604020202020204" pitchFamily="34" charset="0"/>
              </a:rPr>
              <a:t>进行访问。在这样的配置中，操作系统可以很容易地抽象出底层内存架构细节，并以统一的内存视图呈现应用程序。</a:t>
            </a:r>
            <a:endParaRPr lang="zh-CN" altLang="en-US" dirty="0"/>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3</a:t>
            </a:fld>
            <a:endParaRPr lang="en-US"/>
          </a:p>
        </p:txBody>
      </p:sp>
    </p:spTree>
    <p:extLst>
      <p:ext uri="{BB962C8B-B14F-4D97-AF65-F5344CB8AC3E}">
        <p14:creationId xmlns:p14="http://schemas.microsoft.com/office/powerpoint/2010/main" val="2720288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a:effectLst/>
                <a:latin typeface="Arial" panose="020B0604020202020204" pitchFamily="34" charset="0"/>
              </a:rPr>
              <a:t>计算机在系统设计、内存技术和应用程序内存需求等方面持续多样化发展。但不断地将传统虚拟内存框架适应于不同的系统配置是具有挑战性的，适配成功的同时常常会导致一些性能损失或需要设计一些适配方法。</a:t>
            </a:r>
            <a:endParaRPr lang="en-US" altLang="zh-CN" dirty="0">
              <a:effectLst/>
              <a:latin typeface="Arial" panose="020B0604020202020204" pitchFamily="34" charset="0"/>
            </a:endParaRPr>
          </a:p>
          <a:p>
            <a:pPr algn="just"/>
            <a:endParaRPr lang="en-US" altLang="zh-CN" dirty="0">
              <a:effectLst/>
              <a:latin typeface="Arial" panose="020B0604020202020204" pitchFamily="34" charset="0"/>
            </a:endParaRPr>
          </a:p>
          <a:p>
            <a:pPr algn="just"/>
            <a:r>
              <a:rPr lang="zh-CN" altLang="en-US" dirty="0">
                <a:effectLst/>
                <a:latin typeface="Arial" panose="020B0604020202020204" pitchFamily="34" charset="0"/>
              </a:rPr>
              <a:t>具体比如说：</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在虚拟化环境中。虚拟机的第一轮虚拟内存管理，以及主机的第二轮虚拟内存管理存管理，就是将模拟的物理内存映射到实际的物理内存。这会增加地址的转换次数，增加资源开销，并且虚拟机和主机的映射和分配机制不协调也会导致性能的损失</a:t>
            </a:r>
            <a:r>
              <a:rPr lang="en-US" altLang="zh-CN" dirty="0">
                <a:effectLst/>
                <a:latin typeface="Arial" panose="020B0604020202020204" pitchFamily="34" charset="0"/>
              </a:rPr>
              <a:t>(</a:t>
            </a:r>
            <a:r>
              <a:rPr lang="zh-CN" altLang="en-US" dirty="0">
                <a:effectLst/>
                <a:latin typeface="Arial" panose="020B0604020202020204" pitchFamily="34" charset="0"/>
              </a:rPr>
              <a:t>例如，客户端支持超级页面，主机不支持</a:t>
            </a:r>
            <a:r>
              <a:rPr lang="en-US" altLang="zh-CN" dirty="0">
                <a:effectLst/>
                <a:latin typeface="Arial" panose="020B0604020202020204" pitchFamily="34" charset="0"/>
              </a:rPr>
              <a:t>)</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在地址转换方面。现有的虚拟内存框架中，操作系统管理虚拟到物理的地址映射，硬件也必须能够遍历这些映射来处理内存访问操作。这种设计就需要使硬件和操作系统都必须了解地址转换结构。</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内存的异质性。内存一般需要实现两个基础的功能：（</a:t>
            </a:r>
            <a:r>
              <a:rPr lang="en-US" altLang="zh-CN" dirty="0">
                <a:effectLst/>
                <a:latin typeface="Arial" panose="020B0604020202020204" pitchFamily="34" charset="0"/>
              </a:rPr>
              <a:t>1</a:t>
            </a:r>
            <a:r>
              <a:rPr lang="zh-CN" altLang="en-US" dirty="0">
                <a:effectLst/>
                <a:latin typeface="Arial" panose="020B0604020202020204" pitchFamily="34" charset="0"/>
              </a:rPr>
              <a:t>）根据应用程序请求将数据动态映射到不同的物理内存区域（例如，将经常访问的数据映射到快速内存），以及（</a:t>
            </a:r>
            <a:r>
              <a:rPr lang="en-US" altLang="zh-CN" dirty="0">
                <a:effectLst/>
                <a:latin typeface="Arial" panose="020B0604020202020204" pitchFamily="34" charset="0"/>
              </a:rPr>
              <a:t>2</a:t>
            </a:r>
            <a:r>
              <a:rPr lang="zh-CN" altLang="en-US" dirty="0">
                <a:effectLst/>
                <a:latin typeface="Arial" panose="020B0604020202020204" pitchFamily="34" charset="0"/>
              </a:rPr>
              <a:t>）当这些请求发生变化时对数据的迁移。但有效地实现这两个功能面临两个挑战：</a:t>
            </a:r>
            <a:r>
              <a:rPr lang="en-US" altLang="zh-CN" dirty="0">
                <a:effectLst/>
                <a:latin typeface="Arial" panose="020B0604020202020204" pitchFamily="34" charset="0"/>
              </a:rPr>
              <a:t>1</a:t>
            </a:r>
            <a:r>
              <a:rPr lang="zh-CN" altLang="en-US" dirty="0">
                <a:effectLst/>
                <a:latin typeface="Arial" panose="020B0604020202020204" pitchFamily="34" charset="0"/>
              </a:rPr>
              <a:t>、操作系统需要了解底层内存的架构属性。</a:t>
            </a:r>
            <a:r>
              <a:rPr lang="en-US" altLang="zh-CN" dirty="0">
                <a:effectLst/>
                <a:latin typeface="Arial" panose="020B0604020202020204" pitchFamily="34" charset="0"/>
              </a:rPr>
              <a:t>2</a:t>
            </a:r>
            <a:r>
              <a:rPr lang="zh-CN" altLang="en-US" dirty="0">
                <a:effectLst/>
                <a:latin typeface="Arial" panose="020B0604020202020204" pitchFamily="34" charset="0"/>
              </a:rPr>
              <a:t>、操作系统需要实时获取到运行时内存的行为信息（例如， 访问模式，内存带宽可用性）。虽然硬件可以获取到这种细粒度的信息，但频繁地通知操作系统以便做出响应，也是具有挑战性的。</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zh-CN" altLang="en-US"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1960312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作者提出了虚拟块接口</a:t>
            </a:r>
            <a:r>
              <a:rPr lang="en-US" altLang="zh-CN" dirty="0">
                <a:effectLst/>
                <a:latin typeface="Arial" panose="020B0604020202020204" pitchFamily="34" charset="0"/>
              </a:rPr>
              <a:t>VBI</a:t>
            </a:r>
            <a:r>
              <a:rPr lang="zh-CN" altLang="en-US" dirty="0">
                <a:effectLst/>
                <a:latin typeface="Arial" panose="020B0604020202020204" pitchFamily="34" charset="0"/>
              </a:rPr>
              <a:t>的想法，这是一种内存虚拟化的替代方法，作者的灵感来自于固态驱动器使用的逻辑块抽象，来隐藏底层设备的细节，不让系统的其他部分看到。作者以类似的方式把内存控制器想象成一个抽象接口的主要提供者，该接口隐藏了底层物理内存架构的细节。</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 </a:t>
            </a:r>
            <a:r>
              <a:rPr lang="zh-CN" altLang="en-US" dirty="0">
                <a:effectLst/>
                <a:latin typeface="Arial" panose="020B0604020202020204" pitchFamily="34" charset="0"/>
              </a:rPr>
              <a:t>引入了一个全局可见的地址空间，称为 </a:t>
            </a:r>
            <a:r>
              <a:rPr lang="en-US" altLang="zh-CN" dirty="0">
                <a:effectLst/>
                <a:latin typeface="Arial" panose="020B0604020202020204" pitchFamily="34" charset="0"/>
              </a:rPr>
              <a:t>VBI </a:t>
            </a:r>
            <a:r>
              <a:rPr lang="zh-CN" altLang="en-US" dirty="0">
                <a:effectLst/>
                <a:latin typeface="Arial" panose="020B0604020202020204" pitchFamily="34" charset="0"/>
              </a:rPr>
              <a:t>地址空间，它由大量不同大小的虚拟块 </a:t>
            </a:r>
            <a:r>
              <a:rPr lang="en-US" altLang="zh-CN" dirty="0">
                <a:effectLst/>
                <a:latin typeface="Arial" panose="020B0604020202020204" pitchFamily="34" charset="0"/>
              </a:rPr>
              <a:t>(VB) </a:t>
            </a:r>
            <a:r>
              <a:rPr lang="zh-CN" altLang="en-US" dirty="0">
                <a:effectLst/>
                <a:latin typeface="Arial" panose="020B0604020202020204" pitchFamily="34" charset="0"/>
              </a:rPr>
              <a:t>组成。 对于任何有意义的信息单元（例如，数据结构、共享库），程序可以选择适当大小的 </a:t>
            </a:r>
            <a:r>
              <a:rPr lang="en-US" altLang="zh-CN" dirty="0">
                <a:effectLst/>
                <a:latin typeface="Arial" panose="020B0604020202020204" pitchFamily="34" charset="0"/>
              </a:rPr>
              <a:t>VB</a:t>
            </a:r>
            <a:r>
              <a:rPr lang="zh-CN" altLang="en-US" dirty="0">
                <a:effectLst/>
                <a:latin typeface="Arial" panose="020B0604020202020204" pitchFamily="34" charset="0"/>
              </a:rPr>
              <a:t>，并用描述 </a:t>
            </a:r>
            <a:r>
              <a:rPr lang="en-US" altLang="zh-CN" dirty="0">
                <a:effectLst/>
                <a:latin typeface="Arial" panose="020B0604020202020204" pitchFamily="34" charset="0"/>
              </a:rPr>
              <a:t>VB </a:t>
            </a:r>
            <a:r>
              <a:rPr lang="zh-CN" altLang="en-US" dirty="0">
                <a:effectLst/>
                <a:latin typeface="Arial" panose="020B0604020202020204" pitchFamily="34" charset="0"/>
              </a:rPr>
              <a:t>内容的属性标记该</a:t>
            </a:r>
            <a:r>
              <a:rPr lang="en-US" altLang="zh-CN" dirty="0">
                <a:effectLst/>
                <a:latin typeface="Arial" panose="020B0604020202020204" pitchFamily="34" charset="0"/>
              </a:rPr>
              <a:t>VB</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a:t>
            </a:r>
            <a:r>
              <a:rPr lang="zh-CN" altLang="en-US" dirty="0">
                <a:effectLst/>
                <a:latin typeface="Arial" panose="020B0604020202020204" pitchFamily="34" charset="0"/>
              </a:rPr>
              <a:t>的关键思想是将物理内存分配和地址转换委托给内存控制器中基于硬件的内存转换层</a:t>
            </a:r>
            <a:r>
              <a:rPr lang="en-US" altLang="zh-CN" dirty="0">
                <a:effectLst/>
                <a:latin typeface="Arial" panose="020B0604020202020204" pitchFamily="34" charset="0"/>
              </a:rPr>
              <a:t>(MTL)</a:t>
            </a:r>
            <a:r>
              <a:rPr lang="zh-CN" altLang="en-US" dirty="0">
                <a:effectLst/>
                <a:latin typeface="Arial" panose="020B0604020202020204" pitchFamily="34" charset="0"/>
              </a:rPr>
              <a:t>。全局可见的</a:t>
            </a:r>
            <a:r>
              <a:rPr lang="en-US" altLang="zh-CN" dirty="0">
                <a:effectLst/>
                <a:latin typeface="Arial" panose="020B0604020202020204" pitchFamily="34" charset="0"/>
              </a:rPr>
              <a:t>VBI</a:t>
            </a:r>
            <a:r>
              <a:rPr lang="zh-CN" altLang="en-US" dirty="0">
                <a:effectLst/>
                <a:latin typeface="Arial" panose="020B0604020202020204" pitchFamily="34" charset="0"/>
              </a:rPr>
              <a:t>地址空间为</a:t>
            </a:r>
            <a:r>
              <a:rPr lang="en-US" altLang="zh-CN" dirty="0">
                <a:effectLst/>
                <a:latin typeface="Arial" panose="020B0604020202020204" pitchFamily="34" charset="0"/>
              </a:rPr>
              <a:t>VBI</a:t>
            </a:r>
            <a:r>
              <a:rPr lang="zh-CN" altLang="en-US" dirty="0">
                <a:effectLst/>
                <a:latin typeface="Arial" panose="020B0604020202020204" pitchFamily="34" charset="0"/>
              </a:rPr>
              <a:t>提供了系统范围内唯一的</a:t>
            </a:r>
            <a:r>
              <a:rPr lang="en-US" altLang="zh-CN" dirty="0" err="1">
                <a:effectLst/>
                <a:latin typeface="Arial" panose="020B0604020202020204" pitchFamily="34" charset="0"/>
              </a:rPr>
              <a:t>vbi</a:t>
            </a:r>
            <a:r>
              <a:rPr lang="zh-CN" altLang="en-US" dirty="0">
                <a:effectLst/>
                <a:latin typeface="Arial" panose="020B0604020202020204" pitchFamily="34" charset="0"/>
              </a:rPr>
              <a:t>地址，可以直接被芯片上的缓存使用，而不需要地址转换。在</a:t>
            </a:r>
            <a:r>
              <a:rPr lang="en-US" altLang="zh-CN" dirty="0">
                <a:effectLst/>
                <a:latin typeface="Arial" panose="020B0604020202020204" pitchFamily="34" charset="0"/>
              </a:rPr>
              <a:t>VBI</a:t>
            </a:r>
            <a:r>
              <a:rPr lang="zh-CN" altLang="en-US" dirty="0">
                <a:effectLst/>
                <a:latin typeface="Arial" panose="020B0604020202020204" pitchFamily="34" charset="0"/>
              </a:rPr>
              <a:t>中，操作系统不再需要管理物理内存设备的地址转换和内存分配。</a:t>
            </a: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3351149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说明了虚拟内存管理在</a:t>
            </a:r>
            <a:r>
              <a:rPr lang="en-US" altLang="zh-CN" dirty="0">
                <a:effectLst/>
                <a:latin typeface="Arial" panose="020B0604020202020204" pitchFamily="34" charset="0"/>
              </a:rPr>
              <a:t>Intel x86-64 </a:t>
            </a:r>
            <a:r>
              <a:rPr lang="zh-CN" altLang="en-US" dirty="0">
                <a:effectLst/>
                <a:latin typeface="Arial" panose="020B0604020202020204" pitchFamily="34" charset="0"/>
              </a:rPr>
              <a:t>系统 和 </a:t>
            </a:r>
            <a:r>
              <a:rPr lang="en-US" altLang="zh-CN" dirty="0">
                <a:effectLst/>
                <a:latin typeface="Arial" panose="020B0604020202020204" pitchFamily="34" charset="0"/>
              </a:rPr>
              <a:t>VBI </a:t>
            </a:r>
            <a:r>
              <a:rPr lang="zh-CN" altLang="en-US" dirty="0">
                <a:effectLst/>
                <a:latin typeface="Arial" panose="020B0604020202020204" pitchFamily="34" charset="0"/>
              </a:rPr>
              <a:t>之间的不同。</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在 </a:t>
            </a:r>
            <a:r>
              <a:rPr lang="en-US" altLang="zh-CN" dirty="0">
                <a:effectLst/>
                <a:latin typeface="Arial" panose="020B0604020202020204" pitchFamily="34" charset="0"/>
              </a:rPr>
              <a:t>x86-64</a:t>
            </a:r>
            <a:r>
              <a:rPr lang="zh-CN" altLang="en-US" dirty="0">
                <a:effectLst/>
                <a:latin typeface="Arial" panose="020B0604020202020204" pitchFamily="34" charset="0"/>
              </a:rPr>
              <a:t>中，</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1</a:t>
            </a:r>
            <a:r>
              <a:rPr lang="zh-CN" altLang="en-US" dirty="0">
                <a:effectLst/>
                <a:latin typeface="Arial" panose="020B0604020202020204" pitchFamily="34" charset="0"/>
              </a:rPr>
              <a:t>、操作系统为每个进程管理一个私有虚拟地址空间 </a:t>
            </a:r>
            <a:r>
              <a:rPr lang="en-US" altLang="zh-CN" dirty="0">
                <a:effectLst/>
                <a:latin typeface="Arial" panose="020B0604020202020204" pitchFamily="34" charset="0"/>
              </a:rPr>
              <a:t>(VAS) </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2</a:t>
            </a:r>
            <a:r>
              <a:rPr lang="zh-CN" altLang="en-US" dirty="0">
                <a:effectLst/>
                <a:latin typeface="Arial" panose="020B0604020202020204" pitchFamily="34" charset="0"/>
              </a:rPr>
              <a:t>、然后操作系统不管进程的实际内存需求，为每个进程提供一个固定大小的 </a:t>
            </a:r>
            <a:r>
              <a:rPr lang="en-US" altLang="zh-CN" dirty="0">
                <a:effectLst/>
                <a:latin typeface="Arial" panose="020B0604020202020204" pitchFamily="34" charset="0"/>
              </a:rPr>
              <a:t>256 TB VAS</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3</a:t>
            </a:r>
            <a:r>
              <a:rPr lang="zh-CN" altLang="en-US" dirty="0">
                <a:effectLst/>
                <a:latin typeface="Arial" panose="020B0604020202020204" pitchFamily="34" charset="0"/>
              </a:rPr>
              <a:t>、操作系统使用一组页表（每个进程一个）来定义每个 </a:t>
            </a:r>
            <a:r>
              <a:rPr lang="en-US" altLang="zh-CN" dirty="0">
                <a:effectLst/>
                <a:latin typeface="Arial" panose="020B0604020202020204" pitchFamily="34" charset="0"/>
              </a:rPr>
              <a:t>VAS </a:t>
            </a:r>
            <a:r>
              <a:rPr lang="zh-CN" altLang="en-US" dirty="0">
                <a:effectLst/>
                <a:latin typeface="Arial" panose="020B0604020202020204" pitchFamily="34" charset="0"/>
              </a:rPr>
              <a:t>如何映射到物理内存。</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在</a:t>
            </a:r>
            <a:r>
              <a:rPr lang="en-US" altLang="zh-CN" dirty="0">
                <a:effectLst/>
                <a:latin typeface="Arial" panose="020B0604020202020204" pitchFamily="34" charset="0"/>
              </a:rPr>
              <a:t>VBI</a:t>
            </a:r>
            <a:r>
              <a:rPr lang="zh-CN" altLang="en-US" dirty="0">
                <a:effectLst/>
                <a:latin typeface="Arial" panose="020B0604020202020204" pitchFamily="34" charset="0"/>
              </a:rPr>
              <a:t>中</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1</a:t>
            </a:r>
            <a:r>
              <a:rPr lang="zh-CN" altLang="en-US" dirty="0">
                <a:effectLst/>
                <a:latin typeface="Arial" panose="020B0604020202020204" pitchFamily="34" charset="0"/>
              </a:rPr>
              <a:t>、使所有虚拟块 </a:t>
            </a:r>
            <a:r>
              <a:rPr lang="en-US" altLang="zh-CN" dirty="0">
                <a:effectLst/>
                <a:latin typeface="Arial" panose="020B0604020202020204" pitchFamily="34" charset="0"/>
              </a:rPr>
              <a:t>(VB) </a:t>
            </a:r>
            <a:r>
              <a:rPr lang="zh-CN" altLang="en-US" dirty="0">
                <a:effectLst/>
                <a:latin typeface="Arial" panose="020B0604020202020204" pitchFamily="34" charset="0"/>
              </a:rPr>
              <a:t>对所有进程可见，并且操作系统授予权限，控制哪些进程可以访问哪些</a:t>
            </a:r>
            <a:r>
              <a:rPr lang="en-US" altLang="zh-CN" dirty="0">
                <a:effectLst/>
                <a:latin typeface="Arial" panose="020B0604020202020204" pitchFamily="34" charset="0"/>
              </a:rPr>
              <a:t>VB</a:t>
            </a:r>
            <a:r>
              <a:rPr lang="zh-CN" altLang="en-US" dirty="0">
                <a:effectLst/>
                <a:latin typeface="Arial" panose="020B0604020202020204" pitchFamily="34" charset="0"/>
              </a:rPr>
              <a:t>；</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2</a:t>
            </a:r>
            <a:r>
              <a:rPr lang="zh-CN" altLang="en-US" dirty="0">
                <a:effectLst/>
                <a:latin typeface="Arial" panose="020B0604020202020204" pitchFamily="34" charset="0"/>
              </a:rPr>
              <a:t>、根据进程的实际内存需求来分配</a:t>
            </a:r>
            <a:r>
              <a:rPr lang="en-US" altLang="zh-CN" dirty="0">
                <a:effectLst/>
                <a:latin typeface="Arial" panose="020B0604020202020204" pitchFamily="34" charset="0"/>
              </a:rPr>
              <a:t>VB</a:t>
            </a:r>
            <a:r>
              <a:rPr lang="zh-CN" altLang="en-US" dirty="0">
                <a:effectLst/>
                <a:latin typeface="Arial" panose="020B0604020202020204" pitchFamily="34" charset="0"/>
              </a:rPr>
              <a:t>块，来定义进程的总虚拟地址空间；</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3</a:t>
            </a:r>
            <a:r>
              <a:rPr lang="zh-CN" altLang="en-US" dirty="0">
                <a:effectLst/>
                <a:latin typeface="Arial" panose="020B0604020202020204" pitchFamily="34" charset="0"/>
              </a:rPr>
              <a:t>、在</a:t>
            </a:r>
            <a:r>
              <a:rPr lang="en-US" altLang="zh-CN" dirty="0">
                <a:effectLst/>
                <a:latin typeface="Arial" panose="020B0604020202020204" pitchFamily="34" charset="0"/>
              </a:rPr>
              <a:t>VBI </a:t>
            </a:r>
            <a:r>
              <a:rPr lang="zh-CN" altLang="en-US" dirty="0">
                <a:effectLst/>
                <a:latin typeface="Arial" panose="020B0604020202020204" pitchFamily="34" charset="0"/>
              </a:rPr>
              <a:t>中，通过</a:t>
            </a:r>
            <a:r>
              <a:rPr lang="en-US" altLang="zh-CN" dirty="0">
                <a:effectLst/>
                <a:latin typeface="Arial" panose="020B0604020202020204" pitchFamily="34" charset="0"/>
              </a:rPr>
              <a:t>MTL</a:t>
            </a:r>
            <a:r>
              <a:rPr lang="zh-CN" altLang="en-US" dirty="0">
                <a:effectLst/>
                <a:latin typeface="Arial" panose="020B0604020202020204" pitchFamily="34" charset="0"/>
              </a:rPr>
              <a:t>（基于硬件的内存转换层）可以完全控制从每个 </a:t>
            </a:r>
            <a:r>
              <a:rPr lang="en-US" altLang="zh-CN" dirty="0">
                <a:effectLst/>
                <a:latin typeface="Arial" panose="020B0604020202020204" pitchFamily="34" charset="0"/>
              </a:rPr>
              <a:t>VB </a:t>
            </a:r>
            <a:r>
              <a:rPr lang="zh-CN" altLang="en-US" dirty="0">
                <a:effectLst/>
                <a:latin typeface="Arial" panose="020B0604020202020204" pitchFamily="34" charset="0"/>
              </a:rPr>
              <a:t>到物理内存的数据映射。</a:t>
            </a: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2312871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846334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设计原则：</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适当大小的虚拟地址空间</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将地址转换与访问保护分离。访问保护是虚拟地址的一个功能，其实并不需要进行地址转换。现有的系统将每个虚拟页面的地址转换和访问保护存储为页表的一部分。将地址转换与访问保护分离，可以在执行访问保护的时候不再需要执行地址转换，从而降低虚拟内存的性能开销。</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更好的划分软件和硬件的职责。虚拟内存框架允许软件与硬件传输关于应用程序的信息数据，并允许硬件管理物理内存资源。</a:t>
            </a: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2061965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先介绍下主要的几个结构组件。</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a:t>
            </a:r>
            <a:r>
              <a:rPr lang="zh-CN" altLang="en-US" dirty="0">
                <a:effectLst/>
                <a:latin typeface="Arial" panose="020B0604020202020204" pitchFamily="34" charset="0"/>
              </a:rPr>
              <a:t>向系统的其他部分公开了两个体系结构组件，</a:t>
            </a:r>
            <a:r>
              <a:rPr lang="en-US" altLang="zh-CN" dirty="0">
                <a:effectLst/>
                <a:latin typeface="Arial" panose="020B0604020202020204" pitchFamily="34" charset="0"/>
              </a:rPr>
              <a:t>VBs</a:t>
            </a:r>
            <a:r>
              <a:rPr lang="zh-CN" altLang="en-US" dirty="0">
                <a:effectLst/>
                <a:latin typeface="Arial" panose="020B0604020202020204" pitchFamily="34" charset="0"/>
              </a:rPr>
              <a:t>和内存客户端</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dirty="0">
                <a:effectLst/>
                <a:latin typeface="Arial" panose="020B0604020202020204" pitchFamily="34" charset="0"/>
              </a:rPr>
              <a:t>VBI</a:t>
            </a:r>
            <a:r>
              <a:rPr lang="zh-CN" altLang="en-US" dirty="0">
                <a:effectLst/>
                <a:latin typeface="Arial" panose="020B0604020202020204" pitchFamily="34" charset="0"/>
              </a:rPr>
              <a:t>中有不同大小的类都与一个</a:t>
            </a:r>
            <a:r>
              <a:rPr lang="en-US" altLang="zh-CN" dirty="0">
                <a:effectLst/>
                <a:latin typeface="Arial" panose="020B0604020202020204" pitchFamily="34" charset="0"/>
              </a:rPr>
              <a:t>ID(</a:t>
            </a:r>
            <a:r>
              <a:rPr lang="en-US" altLang="zh-CN" dirty="0" err="1">
                <a:effectLst/>
                <a:latin typeface="Arial" panose="020B0604020202020204" pitchFamily="34" charset="0"/>
              </a:rPr>
              <a:t>SizeID</a:t>
            </a:r>
            <a:r>
              <a:rPr lang="en-US" altLang="zh-CN" dirty="0">
                <a:effectLst/>
                <a:latin typeface="Arial" panose="020B0604020202020204" pitchFamily="34" charset="0"/>
              </a:rPr>
              <a:t>)</a:t>
            </a:r>
            <a:r>
              <a:rPr lang="zh-CN" altLang="en-US" dirty="0">
                <a:effectLst/>
                <a:latin typeface="Arial" panose="020B0604020202020204" pitchFamily="34" charset="0"/>
              </a:rPr>
              <a:t>相关联，每个</a:t>
            </a:r>
            <a:r>
              <a:rPr lang="en-US" altLang="zh-CN" dirty="0">
                <a:effectLst/>
                <a:latin typeface="Arial" panose="020B0604020202020204" pitchFamily="34" charset="0"/>
              </a:rPr>
              <a:t>VB</a:t>
            </a:r>
            <a:r>
              <a:rPr lang="zh-CN" altLang="en-US" dirty="0">
                <a:effectLst/>
                <a:latin typeface="Arial" panose="020B0604020202020204" pitchFamily="34" charset="0"/>
              </a:rPr>
              <a:t>在其大小类</a:t>
            </a:r>
            <a:r>
              <a:rPr lang="en-US" altLang="zh-CN" dirty="0">
                <a:effectLst/>
                <a:latin typeface="Arial" panose="020B0604020202020204" pitchFamily="34" charset="0"/>
              </a:rPr>
              <a:t>(VBID)</a:t>
            </a:r>
            <a:r>
              <a:rPr lang="zh-CN" altLang="en-US" dirty="0">
                <a:effectLst/>
                <a:latin typeface="Arial" panose="020B0604020202020204" pitchFamily="34" charset="0"/>
              </a:rPr>
              <a:t>中分配一个</a:t>
            </a:r>
            <a:r>
              <a:rPr lang="en-US" altLang="zh-CN" dirty="0">
                <a:effectLst/>
                <a:latin typeface="Arial" panose="020B0604020202020204" pitchFamily="34" charset="0"/>
              </a:rPr>
              <a:t>ID</a:t>
            </a:r>
            <a:r>
              <a:rPr lang="zh-CN" altLang="en-US" dirty="0">
                <a:effectLst/>
                <a:latin typeface="Arial" panose="020B0604020202020204" pitchFamily="34" charset="0"/>
              </a:rPr>
              <a:t>。每个</a:t>
            </a:r>
            <a:r>
              <a:rPr lang="en-US" altLang="zh-CN" dirty="0">
                <a:effectLst/>
                <a:latin typeface="Arial" panose="020B0604020202020204" pitchFamily="34" charset="0"/>
              </a:rPr>
              <a:t>VB</a:t>
            </a:r>
            <a:r>
              <a:rPr lang="zh-CN" altLang="en-US" dirty="0">
                <a:effectLst/>
                <a:latin typeface="Arial" panose="020B0604020202020204" pitchFamily="34" charset="0"/>
              </a:rPr>
              <a:t>都是由它的唯一</a:t>
            </a:r>
            <a:r>
              <a:rPr lang="en-US" altLang="zh-CN" dirty="0">
                <a:effectLst/>
                <a:latin typeface="Arial" panose="020B0604020202020204" pitchFamily="34" charset="0"/>
              </a:rPr>
              <a:t>ID(VBUID)</a:t>
            </a:r>
            <a:r>
              <a:rPr lang="zh-CN" altLang="en-US" dirty="0">
                <a:effectLst/>
                <a:latin typeface="Arial" panose="020B0604020202020204" pitchFamily="34" charset="0"/>
              </a:rPr>
              <a:t>在系统范围内标识的，它是</a:t>
            </a:r>
            <a:r>
              <a:rPr lang="en-US" altLang="zh-CN" dirty="0" err="1">
                <a:effectLst/>
                <a:latin typeface="Arial" panose="020B0604020202020204" pitchFamily="34" charset="0"/>
              </a:rPr>
              <a:t>sizeid</a:t>
            </a:r>
            <a:r>
              <a:rPr lang="zh-CN" altLang="en-US" dirty="0">
                <a:effectLst/>
                <a:latin typeface="Arial" panose="020B0604020202020204" pitchFamily="34" charset="0"/>
              </a:rPr>
              <a:t>和</a:t>
            </a:r>
            <a:r>
              <a:rPr lang="en-US" altLang="zh-CN" dirty="0">
                <a:effectLst/>
                <a:latin typeface="Arial" panose="020B0604020202020204" pitchFamily="34" charset="0"/>
              </a:rPr>
              <a:t>VBID</a:t>
            </a:r>
            <a:r>
              <a:rPr lang="zh-CN" altLang="en-US" dirty="0">
                <a:effectLst/>
                <a:latin typeface="Arial" panose="020B0604020202020204" pitchFamily="34" charset="0"/>
              </a:rPr>
              <a:t>的连接。</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所有与 </a:t>
            </a:r>
            <a:r>
              <a:rPr lang="en-US" altLang="zh-CN" dirty="0">
                <a:effectLst/>
                <a:latin typeface="Arial" panose="020B0604020202020204" pitchFamily="34" charset="0"/>
              </a:rPr>
              <a:t>VB </a:t>
            </a:r>
            <a:r>
              <a:rPr lang="zh-CN" altLang="en-US" dirty="0">
                <a:effectLst/>
                <a:latin typeface="Arial" panose="020B0604020202020204" pitchFamily="34" charset="0"/>
              </a:rPr>
              <a:t>相关的信息都作为一个条目存储在 </a:t>
            </a:r>
            <a:r>
              <a:rPr lang="en-US" altLang="zh-CN" dirty="0">
                <a:effectLst/>
                <a:latin typeface="Arial" panose="020B0604020202020204" pitchFamily="34" charset="0"/>
              </a:rPr>
              <a:t>VB </a:t>
            </a:r>
            <a:r>
              <a:rPr lang="zh-CN" altLang="en-US" dirty="0">
                <a:effectLst/>
                <a:latin typeface="Arial" panose="020B0604020202020204" pitchFamily="34" charset="0"/>
              </a:rPr>
              <a:t>信息表 </a:t>
            </a:r>
            <a:r>
              <a:rPr lang="en-US" altLang="zh-CN" dirty="0">
                <a:effectLst/>
                <a:latin typeface="Arial" panose="020B0604020202020204" pitchFamily="34" charset="0"/>
              </a:rPr>
              <a:t>(VIT) </a:t>
            </a:r>
            <a:r>
              <a:rPr lang="zh-CN" altLang="en-US" dirty="0">
                <a:effectLst/>
                <a:latin typeface="Arial" panose="020B0604020202020204" pitchFamily="34" charset="0"/>
              </a:rPr>
              <a:t>中。</a:t>
            </a: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endParaRPr lang="en-US" altLang="zh-CN" dirty="0">
              <a:effectLst/>
              <a:latin typeface="Arial" panose="020B0604020202020204" pitchFamily="34"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dirty="0">
                <a:effectLst/>
                <a:latin typeface="Arial" panose="020B0604020202020204" pitchFamily="34" charset="0"/>
              </a:rPr>
              <a:t>内存客户端就是些进程、程序、操作系统等。 与内存客户端相关的所有信息都存储为 </a:t>
            </a:r>
            <a:r>
              <a:rPr lang="en-US" altLang="zh-CN" dirty="0">
                <a:effectLst/>
                <a:latin typeface="Arial" panose="020B0604020202020204" pitchFamily="34" charset="0"/>
              </a:rPr>
              <a:t>Client-VB </a:t>
            </a:r>
            <a:r>
              <a:rPr lang="zh-CN" altLang="en-US" dirty="0">
                <a:effectLst/>
                <a:latin typeface="Arial" panose="020B0604020202020204" pitchFamily="34" charset="0"/>
              </a:rPr>
              <a:t>表 </a:t>
            </a:r>
            <a:r>
              <a:rPr lang="en-US" altLang="zh-CN" dirty="0">
                <a:effectLst/>
                <a:latin typeface="Arial" panose="020B0604020202020204" pitchFamily="34" charset="0"/>
              </a:rPr>
              <a:t>(CVT) </a:t>
            </a:r>
            <a:r>
              <a:rPr lang="zh-CN" altLang="en-US" dirty="0">
                <a:effectLst/>
                <a:latin typeface="Arial" panose="020B0604020202020204" pitchFamily="34" charset="0"/>
              </a:rPr>
              <a:t>中。</a:t>
            </a:r>
          </a:p>
        </p:txBody>
      </p:sp>
      <p:sp>
        <p:nvSpPr>
          <p:cNvPr id="4" name="灯片编号占位符 3"/>
          <p:cNvSpPr>
            <a:spLocks noGrp="1"/>
          </p:cNvSpPr>
          <p:nvPr>
            <p:ph type="sldNum" sz="quarter" idx="5"/>
          </p:nvPr>
        </p:nvSpPr>
        <p:spPr/>
        <p:txBody>
          <a:bodyPr/>
          <a:lstStyle/>
          <a:p>
            <a:fld id="{CE1689F0-D8FB-450F-A36F-553F26501FEE}" type="slidenum">
              <a:rPr lang="zh-CN" altLang="en-US" smtClean="0"/>
              <a:pPr/>
              <a:t>9</a:t>
            </a:fld>
            <a:endParaRPr lang="en-US"/>
          </a:p>
        </p:txBody>
      </p:sp>
    </p:spTree>
    <p:extLst>
      <p:ext uri="{BB962C8B-B14F-4D97-AF65-F5344CB8AC3E}">
        <p14:creationId xmlns:p14="http://schemas.microsoft.com/office/powerpoint/2010/main" val="225379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2"/>
            <a:ext cx="2743201"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908052"/>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6915" y="2886610"/>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451" y="1447780"/>
            <a:ext cx="3013732"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7437"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6341" y="2904247"/>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7818" y="2574150"/>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1942" y="3206629"/>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2404" y="3446015"/>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6102" y="2725339"/>
            <a:ext cx="1116793"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2801" y="3624922"/>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4879" y="2365002"/>
            <a:ext cx="522111"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437" y="2795895"/>
            <a:ext cx="169736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3627"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19341"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39009" y="2909286"/>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4990" y="3446014"/>
            <a:ext cx="282222"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0"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625" y="908051"/>
            <a:ext cx="10601349" cy="635000"/>
          </a:xfrm>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a:xfrm>
            <a:off x="825625" y="1600201"/>
            <a:ext cx="10601349" cy="4525963"/>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Freeform 5"/>
          <p:cNvSpPr/>
          <p:nvPr userDrawn="1"/>
        </p:nvSpPr>
        <p:spPr bwMode="auto">
          <a:xfrm>
            <a:off x="63836" y="73173"/>
            <a:ext cx="1227153" cy="486467"/>
          </a:xfrm>
          <a:custGeom>
            <a:avLst/>
            <a:gdLst>
              <a:gd name="T0" fmla="*/ 0 w 1600"/>
              <a:gd name="T1" fmla="*/ 0 h 617"/>
              <a:gd name="T2" fmla="*/ 1429 w 1600"/>
              <a:gd name="T3" fmla="*/ 0 h 617"/>
              <a:gd name="T4" fmla="*/ 1600 w 1600"/>
              <a:gd name="T5" fmla="*/ 308 h 617"/>
              <a:gd name="T6" fmla="*/ 1429 w 1600"/>
              <a:gd name="T7" fmla="*/ 617 h 617"/>
              <a:gd name="T8" fmla="*/ 0 w 1600"/>
              <a:gd name="T9" fmla="*/ 617 h 617"/>
              <a:gd name="T10" fmla="*/ 0 w 1600"/>
              <a:gd name="T11" fmla="*/ 0 h 617"/>
            </a:gdLst>
            <a:ahLst/>
            <a:cxnLst>
              <a:cxn ang="0">
                <a:pos x="T0" y="T1"/>
              </a:cxn>
              <a:cxn ang="0">
                <a:pos x="T2" y="T3"/>
              </a:cxn>
              <a:cxn ang="0">
                <a:pos x="T4" y="T5"/>
              </a:cxn>
              <a:cxn ang="0">
                <a:pos x="T6" y="T7"/>
              </a:cxn>
              <a:cxn ang="0">
                <a:pos x="T8" y="T9"/>
              </a:cxn>
              <a:cxn ang="0">
                <a:pos x="T10" y="T11"/>
              </a:cxn>
            </a:cxnLst>
            <a:rect l="0" t="0" r="r" b="b"/>
            <a:pathLst>
              <a:path w="1600" h="617">
                <a:moveTo>
                  <a:pt x="0" y="0"/>
                </a:moveTo>
                <a:lnTo>
                  <a:pt x="1429" y="0"/>
                </a:lnTo>
                <a:lnTo>
                  <a:pt x="1600" y="308"/>
                </a:lnTo>
                <a:lnTo>
                  <a:pt x="1429" y="617"/>
                </a:lnTo>
                <a:lnTo>
                  <a:pt x="0" y="617"/>
                </a:lnTo>
                <a:lnTo>
                  <a:pt x="0" y="0"/>
                </a:lnTo>
                <a:close/>
              </a:path>
            </a:pathLst>
          </a:custGeom>
          <a:solidFill>
            <a:schemeClr val="tx1"/>
          </a:solidFill>
          <a:ln>
            <a:noFill/>
          </a:ln>
        </p:spPr>
        <p:txBody>
          <a:bodyPr vert="horz" wrap="square" lIns="91434" tIns="45717" rIns="91434" bIns="45717" numCol="1" anchor="t" anchorCtr="0" compatLnSpc="1"/>
          <a:lstStyle/>
          <a:p>
            <a:endParaRPr lang="zh-CN" altLang="en-US"/>
          </a:p>
        </p:txBody>
      </p:sp>
      <p:sp>
        <p:nvSpPr>
          <p:cNvPr id="9" name="Freeform 6"/>
          <p:cNvSpPr/>
          <p:nvPr userDrawn="1"/>
        </p:nvSpPr>
        <p:spPr bwMode="auto">
          <a:xfrm>
            <a:off x="1196835" y="73173"/>
            <a:ext cx="10215809" cy="486467"/>
          </a:xfrm>
          <a:custGeom>
            <a:avLst/>
            <a:gdLst>
              <a:gd name="T0" fmla="*/ 0 w 13327"/>
              <a:gd name="T1" fmla="*/ 0 h 617"/>
              <a:gd name="T2" fmla="*/ 13155 w 13327"/>
              <a:gd name="T3" fmla="*/ 0 h 617"/>
              <a:gd name="T4" fmla="*/ 13327 w 13327"/>
              <a:gd name="T5" fmla="*/ 308 h 617"/>
              <a:gd name="T6" fmla="*/ 13155 w 13327"/>
              <a:gd name="T7" fmla="*/ 617 h 617"/>
              <a:gd name="T8" fmla="*/ 0 w 13327"/>
              <a:gd name="T9" fmla="*/ 617 h 617"/>
              <a:gd name="T10" fmla="*/ 171 w 13327"/>
              <a:gd name="T11" fmla="*/ 308 h 617"/>
              <a:gd name="T12" fmla="*/ 0 w 13327"/>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13327" h="617">
                <a:moveTo>
                  <a:pt x="0" y="0"/>
                </a:moveTo>
                <a:lnTo>
                  <a:pt x="13155" y="0"/>
                </a:lnTo>
                <a:lnTo>
                  <a:pt x="13327" y="308"/>
                </a:lnTo>
                <a:lnTo>
                  <a:pt x="13155" y="617"/>
                </a:lnTo>
                <a:lnTo>
                  <a:pt x="0" y="617"/>
                </a:lnTo>
                <a:lnTo>
                  <a:pt x="171"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0" name="Freeform 7"/>
          <p:cNvSpPr/>
          <p:nvPr userDrawn="1"/>
        </p:nvSpPr>
        <p:spPr bwMode="auto">
          <a:xfrm>
            <a:off x="11320057" y="73173"/>
            <a:ext cx="812871" cy="486467"/>
          </a:xfrm>
          <a:custGeom>
            <a:avLst/>
            <a:gdLst>
              <a:gd name="T0" fmla="*/ 0 w 1060"/>
              <a:gd name="T1" fmla="*/ 0 h 617"/>
              <a:gd name="T2" fmla="*/ 1060 w 1060"/>
              <a:gd name="T3" fmla="*/ 0 h 617"/>
              <a:gd name="T4" fmla="*/ 1060 w 1060"/>
              <a:gd name="T5" fmla="*/ 617 h 617"/>
              <a:gd name="T6" fmla="*/ 0 w 1060"/>
              <a:gd name="T7" fmla="*/ 617 h 617"/>
              <a:gd name="T8" fmla="*/ 172 w 1060"/>
              <a:gd name="T9" fmla="*/ 308 h 617"/>
              <a:gd name="T10" fmla="*/ 0 w 1060"/>
              <a:gd name="T11" fmla="*/ 0 h 617"/>
            </a:gdLst>
            <a:ahLst/>
            <a:cxnLst>
              <a:cxn ang="0">
                <a:pos x="T0" y="T1"/>
              </a:cxn>
              <a:cxn ang="0">
                <a:pos x="T2" y="T3"/>
              </a:cxn>
              <a:cxn ang="0">
                <a:pos x="T4" y="T5"/>
              </a:cxn>
              <a:cxn ang="0">
                <a:pos x="T6" y="T7"/>
              </a:cxn>
              <a:cxn ang="0">
                <a:pos x="T8" y="T9"/>
              </a:cxn>
              <a:cxn ang="0">
                <a:pos x="T10" y="T11"/>
              </a:cxn>
            </a:cxnLst>
            <a:rect l="0" t="0" r="r" b="b"/>
            <a:pathLst>
              <a:path w="1060" h="617">
                <a:moveTo>
                  <a:pt x="0" y="0"/>
                </a:moveTo>
                <a:lnTo>
                  <a:pt x="1060" y="0"/>
                </a:lnTo>
                <a:lnTo>
                  <a:pt x="1060" y="617"/>
                </a:lnTo>
                <a:lnTo>
                  <a:pt x="0" y="617"/>
                </a:lnTo>
                <a:lnTo>
                  <a:pt x="172" y="308"/>
                </a:lnTo>
                <a:lnTo>
                  <a:pt x="0" y="0"/>
                </a:lnTo>
                <a:close/>
              </a:path>
            </a:pathLst>
          </a:custGeom>
          <a:solidFill>
            <a:schemeClr val="accent1"/>
          </a:solidFill>
          <a:ln>
            <a:noFill/>
          </a:ln>
        </p:spPr>
        <p:txBody>
          <a:bodyPr vert="horz" wrap="square" lIns="91434" tIns="45717" rIns="91434" bIns="45717" numCol="1" anchor="t" anchorCtr="0" compatLnSpc="1"/>
          <a:lstStyle/>
          <a:p>
            <a:endParaRPr lang="zh-CN" altLang="en-US"/>
          </a:p>
        </p:txBody>
      </p:sp>
      <p:sp>
        <p:nvSpPr>
          <p:cNvPr id="15" name="TextBox 14"/>
          <p:cNvSpPr txBox="1"/>
          <p:nvPr userDrawn="1"/>
        </p:nvSpPr>
        <p:spPr>
          <a:xfrm>
            <a:off x="11537052" y="116633"/>
            <a:ext cx="474797" cy="353937"/>
          </a:xfrm>
          <a:prstGeom prst="rect">
            <a:avLst/>
          </a:prstGeom>
          <a:noFill/>
        </p:spPr>
        <p:txBody>
          <a:bodyPr wrap="none" lIns="91434" tIns="45717" rIns="91434" bIns="45717" rtlCol="0">
            <a:spAutoFit/>
          </a:bodyPr>
          <a:lstStyle/>
          <a:p>
            <a:pPr algn="ctr"/>
            <a:fld id="{B879B013-EF15-44F9-9A4C-93BE492C244C}" type="slidenum">
              <a:rPr lang="zh-CN" altLang="en-US" sz="1700" smtClean="0">
                <a:solidFill>
                  <a:schemeClr val="accent2"/>
                </a:solidFill>
                <a:latin typeface="+mn-ea"/>
                <a:ea typeface="+mn-ea"/>
              </a:rPr>
              <a:pPr algn="ctr"/>
              <a:t>‹#›</a:t>
            </a:fld>
            <a:endParaRPr lang="zh-CN" altLang="en-US" sz="1700" dirty="0">
              <a:solidFill>
                <a:schemeClr val="accent2"/>
              </a:solidFill>
              <a:latin typeface="+mn-ea"/>
              <a:ea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solidFill>
                  <a:srgbClr val="F8F8F8"/>
                </a:solidFill>
              </a:defRPr>
            </a:lvl1pPr>
          </a:lstStyle>
          <a:p>
            <a:r>
              <a:rPr lang="zh-CN" altLang="en-US"/>
              <a:t>单击此处编辑母版标题样式</a:t>
            </a:r>
          </a:p>
        </p:txBody>
      </p:sp>
      <p:sp>
        <p:nvSpPr>
          <p:cNvPr id="3" name="文本占位符 2"/>
          <p:cNvSpPr>
            <a:spLocks noGrp="1"/>
          </p:cNvSpPr>
          <p:nvPr>
            <p:ph type="body" idx="1"/>
          </p:nvPr>
        </p:nvSpPr>
        <p:spPr>
          <a:xfrm>
            <a:off x="963614" y="2906713"/>
            <a:ext cx="10366375" cy="1500187"/>
          </a:xfrm>
        </p:spPr>
        <p:txBody>
          <a:bodyPr anchor="b"/>
          <a:lstStyle>
            <a:lvl1pPr marL="0" indent="0">
              <a:buNone/>
              <a:defRPr sz="2000">
                <a:solidFill>
                  <a:srgbClr val="F8F8F8"/>
                </a:solidFill>
              </a:defRPr>
            </a:lvl1pPr>
            <a:lvl2pPr marL="457170" indent="0">
              <a:buNone/>
              <a:defRPr sz="1700"/>
            </a:lvl2pPr>
            <a:lvl3pPr marL="914339" indent="0">
              <a:buNone/>
              <a:defRPr sz="1600"/>
            </a:lvl3pPr>
            <a:lvl4pPr marL="1371509" indent="0">
              <a:buNone/>
              <a:defRPr sz="1300"/>
            </a:lvl4pPr>
            <a:lvl5pPr marL="1828678" indent="0">
              <a:buNone/>
              <a:defRPr sz="1300"/>
            </a:lvl5pPr>
            <a:lvl6pPr marL="2285848" indent="0">
              <a:buNone/>
              <a:defRPr sz="1300"/>
            </a:lvl6pPr>
            <a:lvl7pPr marL="2743016" indent="0">
              <a:buNone/>
              <a:defRPr sz="1300"/>
            </a:lvl7pPr>
            <a:lvl8pPr marL="3200187" indent="0">
              <a:buNone/>
              <a:defRPr sz="1300"/>
            </a:lvl8pPr>
            <a:lvl9pPr marL="3657355" indent="0">
              <a:buNone/>
              <a:defRPr sz="13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99" y="1600201"/>
            <a:ext cx="5411788"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1"/>
            <a:ext cx="5413375" cy="4525963"/>
          </a:xfrm>
        </p:spPr>
        <p:txBody>
          <a:bodyPr/>
          <a:lstStyle>
            <a:lvl1pPr>
              <a:defRPr sz="28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7"/>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9563" cy="639763"/>
          </a:xfrm>
        </p:spPr>
        <p:txBody>
          <a:bodyPr anchor="b"/>
          <a:lstStyle>
            <a:lvl1pPr marL="0" indent="0">
              <a:buNone/>
              <a:defRPr sz="2400" b="1"/>
            </a:lvl1pPr>
            <a:lvl2pPr marL="457170" indent="0">
              <a:buNone/>
              <a:defRPr sz="2000" b="1"/>
            </a:lvl2pPr>
            <a:lvl3pPr marL="914339" indent="0">
              <a:buNone/>
              <a:defRPr sz="1700" b="1"/>
            </a:lvl3pPr>
            <a:lvl4pPr marL="1371509" indent="0">
              <a:buNone/>
              <a:defRPr sz="1600" b="1"/>
            </a:lvl4pPr>
            <a:lvl5pPr marL="1828678" indent="0">
              <a:buNone/>
              <a:defRPr sz="1600" b="1"/>
            </a:lvl5pPr>
            <a:lvl6pPr marL="2285848" indent="0">
              <a:buNone/>
              <a:defRPr sz="1600" b="1"/>
            </a:lvl6pPr>
            <a:lvl7pPr marL="2743016" indent="0">
              <a:buNone/>
              <a:defRPr sz="1600" b="1"/>
            </a:lvl7pPr>
            <a:lvl8pPr marL="3200187" indent="0">
              <a:buNone/>
              <a:defRPr sz="1600" b="1"/>
            </a:lvl8pPr>
            <a:lvl9pPr marL="3657355"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9563"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1" cy="639763"/>
          </a:xfrm>
        </p:spPr>
        <p:txBody>
          <a:bodyPr anchor="b"/>
          <a:lstStyle>
            <a:lvl1pPr marL="0" indent="0">
              <a:buNone/>
              <a:defRPr sz="2400" b="1"/>
            </a:lvl1pPr>
            <a:lvl2pPr marL="457170" indent="0">
              <a:buNone/>
              <a:defRPr sz="2000" b="1"/>
            </a:lvl2pPr>
            <a:lvl3pPr marL="914339" indent="0">
              <a:buNone/>
              <a:defRPr sz="1700" b="1"/>
            </a:lvl3pPr>
            <a:lvl4pPr marL="1371509" indent="0">
              <a:buNone/>
              <a:defRPr sz="1600" b="1"/>
            </a:lvl4pPr>
            <a:lvl5pPr marL="1828678" indent="0">
              <a:buNone/>
              <a:defRPr sz="1600" b="1"/>
            </a:lvl5pPr>
            <a:lvl6pPr marL="2285848" indent="0">
              <a:buNone/>
              <a:defRPr sz="1600" b="1"/>
            </a:lvl6pPr>
            <a:lvl7pPr marL="2743016" indent="0">
              <a:buNone/>
              <a:defRPr sz="1600" b="1"/>
            </a:lvl7pPr>
            <a:lvl8pPr marL="3200187" indent="0">
              <a:buNone/>
              <a:defRPr sz="1600" b="1"/>
            </a:lvl8pPr>
            <a:lvl9pPr marL="3657355"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1" cy="3951288"/>
          </a:xfrm>
        </p:spPr>
        <p:txBody>
          <a:bodyPr/>
          <a:lstStyle>
            <a:lvl1pPr>
              <a:defRPr sz="2400"/>
            </a:lvl1pPr>
            <a:lvl2pPr>
              <a:defRPr sz="20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49"/>
            <a:ext cx="4013201"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2"/>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3201" cy="4691063"/>
          </a:xfrm>
        </p:spPr>
        <p:txBody>
          <a:bodyPr/>
          <a:lstStyle>
            <a:lvl1pPr marL="0" indent="0">
              <a:buNone/>
              <a:defRPr sz="1300"/>
            </a:lvl1pPr>
            <a:lvl2pPr marL="457170" indent="0">
              <a:buNone/>
              <a:defRPr sz="1200"/>
            </a:lvl2pPr>
            <a:lvl3pPr marL="914339" indent="0">
              <a:buNone/>
              <a:defRPr sz="900"/>
            </a:lvl3pPr>
            <a:lvl4pPr marL="1371509" indent="0">
              <a:buNone/>
              <a:defRPr sz="900"/>
            </a:lvl4pPr>
            <a:lvl5pPr marL="1828678" indent="0">
              <a:buNone/>
              <a:defRPr sz="900"/>
            </a:lvl5pPr>
            <a:lvl6pPr marL="2285848" indent="0">
              <a:buNone/>
              <a:defRPr sz="900"/>
            </a:lvl6pPr>
            <a:lvl7pPr marL="2743016" indent="0">
              <a:buNone/>
              <a:defRPr sz="900"/>
            </a:lvl7pPr>
            <a:lvl8pPr marL="3200187" indent="0">
              <a:buNone/>
              <a:defRPr sz="900"/>
            </a:lvl8pPr>
            <a:lvl9pPr marL="3657355"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170" indent="0">
              <a:buNone/>
              <a:defRPr sz="2800"/>
            </a:lvl2pPr>
            <a:lvl3pPr marL="914339" indent="0">
              <a:buNone/>
              <a:defRPr sz="2400"/>
            </a:lvl3pPr>
            <a:lvl4pPr marL="1371509" indent="0">
              <a:buNone/>
              <a:defRPr sz="2000"/>
            </a:lvl4pPr>
            <a:lvl5pPr marL="1828678" indent="0">
              <a:buNone/>
              <a:defRPr sz="2000"/>
            </a:lvl5pPr>
            <a:lvl6pPr marL="2285848" indent="0">
              <a:buNone/>
              <a:defRPr sz="2000"/>
            </a:lvl6pPr>
            <a:lvl7pPr marL="2743016" indent="0">
              <a:buNone/>
              <a:defRPr sz="2000"/>
            </a:lvl7pPr>
            <a:lvl8pPr marL="3200187" indent="0">
              <a:buNone/>
              <a:defRPr sz="2000"/>
            </a:lvl8pPr>
            <a:lvl9pPr marL="3657355"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3"/>
          </a:xfrm>
        </p:spPr>
        <p:txBody>
          <a:bodyPr/>
          <a:lstStyle>
            <a:lvl1pPr marL="0" indent="0">
              <a:buNone/>
              <a:defRPr sz="1300"/>
            </a:lvl1pPr>
            <a:lvl2pPr marL="457170" indent="0">
              <a:buNone/>
              <a:defRPr sz="1200"/>
            </a:lvl2pPr>
            <a:lvl3pPr marL="914339" indent="0">
              <a:buNone/>
              <a:defRPr sz="900"/>
            </a:lvl3pPr>
            <a:lvl4pPr marL="1371509" indent="0">
              <a:buNone/>
              <a:defRPr sz="900"/>
            </a:lvl4pPr>
            <a:lvl5pPr marL="1828678" indent="0">
              <a:buNone/>
              <a:defRPr sz="900"/>
            </a:lvl5pPr>
            <a:lvl6pPr marL="2285848" indent="0">
              <a:buNone/>
              <a:defRPr sz="900"/>
            </a:lvl6pPr>
            <a:lvl7pPr marL="2743016" indent="0">
              <a:buNone/>
              <a:defRPr sz="900"/>
            </a:lvl7pPr>
            <a:lvl8pPr marL="3200187" indent="0">
              <a:buNone/>
              <a:defRPr sz="900"/>
            </a:lvl8pPr>
            <a:lvl9pPr marL="3657355"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1" y="908051"/>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609601" y="1600201"/>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170" algn="l" rtl="0" fontAlgn="base">
        <a:spcBef>
          <a:spcPct val="0"/>
        </a:spcBef>
        <a:spcAft>
          <a:spcPct val="0"/>
        </a:spcAft>
        <a:defRPr sz="2400">
          <a:solidFill>
            <a:schemeClr val="tx2"/>
          </a:solidFill>
          <a:latin typeface="Arial" pitchFamily="34" charset="0"/>
          <a:ea typeface="微软雅黑" pitchFamily="34" charset="-122"/>
        </a:defRPr>
      </a:lvl6pPr>
      <a:lvl7pPr marL="914339" algn="l" rtl="0" fontAlgn="base">
        <a:spcBef>
          <a:spcPct val="0"/>
        </a:spcBef>
        <a:spcAft>
          <a:spcPct val="0"/>
        </a:spcAft>
        <a:defRPr sz="2400">
          <a:solidFill>
            <a:schemeClr val="tx2"/>
          </a:solidFill>
          <a:latin typeface="Arial" pitchFamily="34" charset="0"/>
          <a:ea typeface="微软雅黑" pitchFamily="34" charset="-122"/>
        </a:defRPr>
      </a:lvl7pPr>
      <a:lvl8pPr marL="1371509" algn="l" rtl="0" fontAlgn="base">
        <a:spcBef>
          <a:spcPct val="0"/>
        </a:spcBef>
        <a:spcAft>
          <a:spcPct val="0"/>
        </a:spcAft>
        <a:defRPr sz="2400">
          <a:solidFill>
            <a:schemeClr val="tx2"/>
          </a:solidFill>
          <a:latin typeface="Arial" pitchFamily="34" charset="0"/>
          <a:ea typeface="微软雅黑" pitchFamily="34" charset="-122"/>
        </a:defRPr>
      </a:lvl8pPr>
      <a:lvl9pPr marL="1828678"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877" indent="-342877" algn="l" rtl="0" fontAlgn="base">
        <a:spcBef>
          <a:spcPct val="20000"/>
        </a:spcBef>
        <a:spcAft>
          <a:spcPct val="0"/>
        </a:spcAft>
        <a:buChar char="•"/>
        <a:defRPr sz="2000">
          <a:solidFill>
            <a:schemeClr val="accent1"/>
          </a:solidFill>
          <a:latin typeface="+mn-lt"/>
          <a:ea typeface="+mn-ea"/>
          <a:cs typeface="+mn-cs"/>
        </a:defRPr>
      </a:lvl1pPr>
      <a:lvl2pPr marL="742901" indent="-28573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2923" indent="-228584" algn="l" rtl="0" eaLnBrk="0" fontAlgn="base" hangingPunct="0">
        <a:spcBef>
          <a:spcPct val="20000"/>
        </a:spcBef>
        <a:spcAft>
          <a:spcPct val="0"/>
        </a:spcAft>
        <a:buChar char="•"/>
        <a:defRPr sz="2400">
          <a:solidFill>
            <a:schemeClr val="tx1"/>
          </a:solidFill>
          <a:latin typeface="+mn-lt"/>
          <a:ea typeface="宋体" pitchFamily="2" charset="-122"/>
        </a:defRPr>
      </a:lvl3pPr>
      <a:lvl4pPr marL="1600093" indent="-228584" algn="l" rtl="0" eaLnBrk="0" fontAlgn="base" hangingPunct="0">
        <a:spcBef>
          <a:spcPct val="20000"/>
        </a:spcBef>
        <a:spcAft>
          <a:spcPct val="0"/>
        </a:spcAft>
        <a:buChar char="–"/>
        <a:defRPr sz="2000">
          <a:solidFill>
            <a:schemeClr val="tx1"/>
          </a:solidFill>
          <a:latin typeface="+mn-lt"/>
          <a:ea typeface="宋体" pitchFamily="2" charset="-122"/>
        </a:defRPr>
      </a:lvl4pPr>
      <a:lvl5pPr marL="2057263" indent="-228584" algn="l" rtl="0" eaLnBrk="0" fontAlgn="base" hangingPunct="0">
        <a:spcBef>
          <a:spcPct val="20000"/>
        </a:spcBef>
        <a:spcAft>
          <a:spcPct val="0"/>
        </a:spcAft>
        <a:buChar char="»"/>
        <a:defRPr sz="2000">
          <a:solidFill>
            <a:schemeClr val="tx1"/>
          </a:solidFill>
          <a:latin typeface="+mn-lt"/>
          <a:ea typeface="宋体" pitchFamily="2" charset="-122"/>
        </a:defRPr>
      </a:lvl5pPr>
      <a:lvl6pPr marL="2514432" indent="-228584" algn="l" rtl="0" eaLnBrk="0" fontAlgn="base" hangingPunct="0">
        <a:spcBef>
          <a:spcPct val="20000"/>
        </a:spcBef>
        <a:spcAft>
          <a:spcPct val="0"/>
        </a:spcAft>
        <a:buChar char="»"/>
        <a:defRPr sz="2000">
          <a:solidFill>
            <a:schemeClr val="tx1"/>
          </a:solidFill>
          <a:latin typeface="+mn-lt"/>
          <a:ea typeface="宋体" pitchFamily="2" charset="-122"/>
        </a:defRPr>
      </a:lvl6pPr>
      <a:lvl7pPr marL="2971602" indent="-228584" algn="l" rtl="0" eaLnBrk="0" fontAlgn="base" hangingPunct="0">
        <a:spcBef>
          <a:spcPct val="20000"/>
        </a:spcBef>
        <a:spcAft>
          <a:spcPct val="0"/>
        </a:spcAft>
        <a:buChar char="»"/>
        <a:defRPr sz="2000">
          <a:solidFill>
            <a:schemeClr val="tx1"/>
          </a:solidFill>
          <a:latin typeface="+mn-lt"/>
          <a:ea typeface="宋体" pitchFamily="2" charset="-122"/>
        </a:defRPr>
      </a:lvl7pPr>
      <a:lvl8pPr marL="3428771" indent="-228584" algn="l" rtl="0" eaLnBrk="0" fontAlgn="base" hangingPunct="0">
        <a:spcBef>
          <a:spcPct val="20000"/>
        </a:spcBef>
        <a:spcAft>
          <a:spcPct val="0"/>
        </a:spcAft>
        <a:buChar char="»"/>
        <a:defRPr sz="2000">
          <a:solidFill>
            <a:schemeClr val="tx1"/>
          </a:solidFill>
          <a:latin typeface="+mn-lt"/>
          <a:ea typeface="宋体" pitchFamily="2" charset="-122"/>
        </a:defRPr>
      </a:lvl8pPr>
      <a:lvl9pPr marL="3885941" indent="-228584"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339" rtl="0" eaLnBrk="1" latinLnBrk="0" hangingPunct="1">
        <a:defRPr sz="1700" kern="1200">
          <a:solidFill>
            <a:schemeClr val="tx1"/>
          </a:solidFill>
          <a:latin typeface="+mn-lt"/>
          <a:ea typeface="+mn-ea"/>
          <a:cs typeface="+mn-cs"/>
        </a:defRPr>
      </a:lvl1pPr>
      <a:lvl2pPr marL="457170" algn="l" defTabSz="914339" rtl="0" eaLnBrk="1" latinLnBrk="0" hangingPunct="1">
        <a:defRPr sz="1700" kern="1200">
          <a:solidFill>
            <a:schemeClr val="tx1"/>
          </a:solidFill>
          <a:latin typeface="+mn-lt"/>
          <a:ea typeface="+mn-ea"/>
          <a:cs typeface="+mn-cs"/>
        </a:defRPr>
      </a:lvl2pPr>
      <a:lvl3pPr marL="914339" algn="l" defTabSz="914339" rtl="0" eaLnBrk="1" latinLnBrk="0" hangingPunct="1">
        <a:defRPr sz="1700" kern="1200">
          <a:solidFill>
            <a:schemeClr val="tx1"/>
          </a:solidFill>
          <a:latin typeface="+mn-lt"/>
          <a:ea typeface="+mn-ea"/>
          <a:cs typeface="+mn-cs"/>
        </a:defRPr>
      </a:lvl3pPr>
      <a:lvl4pPr marL="1371509" algn="l" defTabSz="914339" rtl="0" eaLnBrk="1" latinLnBrk="0" hangingPunct="1">
        <a:defRPr sz="1700" kern="1200">
          <a:solidFill>
            <a:schemeClr val="tx1"/>
          </a:solidFill>
          <a:latin typeface="+mn-lt"/>
          <a:ea typeface="+mn-ea"/>
          <a:cs typeface="+mn-cs"/>
        </a:defRPr>
      </a:lvl4pPr>
      <a:lvl5pPr marL="1828678" algn="l" defTabSz="914339" rtl="0" eaLnBrk="1" latinLnBrk="0" hangingPunct="1">
        <a:defRPr sz="1700" kern="1200">
          <a:solidFill>
            <a:schemeClr val="tx1"/>
          </a:solidFill>
          <a:latin typeface="+mn-lt"/>
          <a:ea typeface="+mn-ea"/>
          <a:cs typeface="+mn-cs"/>
        </a:defRPr>
      </a:lvl5pPr>
      <a:lvl6pPr marL="2285848" algn="l" defTabSz="914339" rtl="0" eaLnBrk="1" latinLnBrk="0" hangingPunct="1">
        <a:defRPr sz="1700" kern="1200">
          <a:solidFill>
            <a:schemeClr val="tx1"/>
          </a:solidFill>
          <a:latin typeface="+mn-lt"/>
          <a:ea typeface="+mn-ea"/>
          <a:cs typeface="+mn-cs"/>
        </a:defRPr>
      </a:lvl6pPr>
      <a:lvl7pPr marL="2743016" algn="l" defTabSz="914339" rtl="0" eaLnBrk="1" latinLnBrk="0" hangingPunct="1">
        <a:defRPr sz="1700" kern="1200">
          <a:solidFill>
            <a:schemeClr val="tx1"/>
          </a:solidFill>
          <a:latin typeface="+mn-lt"/>
          <a:ea typeface="+mn-ea"/>
          <a:cs typeface="+mn-cs"/>
        </a:defRPr>
      </a:lvl7pPr>
      <a:lvl8pPr marL="3200187" algn="l" defTabSz="914339" rtl="0" eaLnBrk="1" latinLnBrk="0" hangingPunct="1">
        <a:defRPr sz="1700" kern="1200">
          <a:solidFill>
            <a:schemeClr val="tx1"/>
          </a:solidFill>
          <a:latin typeface="+mn-lt"/>
          <a:ea typeface="+mn-ea"/>
          <a:cs typeface="+mn-cs"/>
        </a:defRPr>
      </a:lvl8pPr>
      <a:lvl9pPr marL="3657355" algn="l" defTabSz="914339"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0" y="0"/>
            <a:ext cx="12196800" cy="3996728"/>
          </a:xfrm>
          <a:prstGeom prst="rect">
            <a:avLst/>
          </a:prstGeom>
        </p:spPr>
      </p:pic>
      <p:sp>
        <p:nvSpPr>
          <p:cNvPr id="52" name="Freeform 7"/>
          <p:cNvSpPr/>
          <p:nvPr/>
        </p:nvSpPr>
        <p:spPr bwMode="auto">
          <a:xfrm>
            <a:off x="10661652" y="5151829"/>
            <a:ext cx="1318104" cy="1319545"/>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accent1">
              <a:lumMod val="40000"/>
              <a:lumOff val="60000"/>
            </a:schemeClr>
          </a:solidFill>
          <a:ln>
            <a:noFill/>
          </a:ln>
        </p:spPr>
        <p:txBody>
          <a:bodyPr vert="horz" wrap="square" lIns="91434" tIns="45717" rIns="91434" bIns="45717" numCol="1" anchor="t" anchorCtr="0" compatLnSpc="1"/>
          <a:lstStyle/>
          <a:p>
            <a:endParaRPr lang="zh-CN" altLang="en-US"/>
          </a:p>
        </p:txBody>
      </p:sp>
      <p:sp>
        <p:nvSpPr>
          <p:cNvPr id="6" name="Rectangle 5"/>
          <p:cNvSpPr>
            <a:spLocks noChangeArrowheads="1"/>
          </p:cNvSpPr>
          <p:nvPr/>
        </p:nvSpPr>
        <p:spPr bwMode="auto">
          <a:xfrm>
            <a:off x="2" y="3933056"/>
            <a:ext cx="7145630" cy="81520"/>
          </a:xfrm>
          <a:prstGeom prst="rect">
            <a:avLst/>
          </a:prstGeom>
          <a:solidFill>
            <a:schemeClr val="tx1"/>
          </a:solidFill>
          <a:ln>
            <a:noFill/>
          </a:ln>
        </p:spPr>
        <p:txBody>
          <a:bodyPr vert="horz" wrap="square" lIns="91434" tIns="45717" rIns="91434" bIns="45717" numCol="1" anchor="t" anchorCtr="0" compatLnSpc="1"/>
          <a:lstStyle/>
          <a:p>
            <a:endParaRPr lang="zh-CN" altLang="en-US"/>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34" tIns="45717" rIns="91434" bIns="45717" numCol="1" anchor="t" anchorCtr="0" compatLnSpc="1"/>
          <a:lstStyle/>
          <a:p>
            <a:endParaRPr lang="zh-CN" altLang="en-US"/>
          </a:p>
        </p:txBody>
      </p:sp>
      <p:sp>
        <p:nvSpPr>
          <p:cNvPr id="8" name="Rectangle 7"/>
          <p:cNvSpPr>
            <a:spLocks noChangeArrowheads="1"/>
          </p:cNvSpPr>
          <p:nvPr/>
        </p:nvSpPr>
        <p:spPr bwMode="auto">
          <a:xfrm>
            <a:off x="8399802" y="3933056"/>
            <a:ext cx="1265143" cy="81520"/>
          </a:xfrm>
          <a:prstGeom prst="rect">
            <a:avLst/>
          </a:prstGeom>
          <a:solidFill>
            <a:schemeClr val="bg1"/>
          </a:solidFill>
          <a:ln>
            <a:noFill/>
          </a:ln>
        </p:spPr>
        <p:txBody>
          <a:bodyPr vert="horz" wrap="square" lIns="91434" tIns="45717" rIns="91434" bIns="45717" numCol="1" anchor="t" anchorCtr="0" compatLnSpc="1"/>
          <a:lstStyle/>
          <a:p>
            <a:endParaRPr lang="zh-CN" altLang="en-US"/>
          </a:p>
        </p:txBody>
      </p:sp>
      <p:sp>
        <p:nvSpPr>
          <p:cNvPr id="9" name="Rectangle 8"/>
          <p:cNvSpPr>
            <a:spLocks noChangeArrowheads="1"/>
          </p:cNvSpPr>
          <p:nvPr/>
        </p:nvSpPr>
        <p:spPr bwMode="auto">
          <a:xfrm>
            <a:off x="9664946" y="3933056"/>
            <a:ext cx="1266711" cy="81520"/>
          </a:xfrm>
          <a:prstGeom prst="rect">
            <a:avLst/>
          </a:prstGeom>
          <a:solidFill>
            <a:schemeClr val="tx2"/>
          </a:solidFill>
          <a:ln>
            <a:noFill/>
          </a:ln>
        </p:spPr>
        <p:txBody>
          <a:bodyPr vert="horz" wrap="square" lIns="91434" tIns="45717" rIns="91434" bIns="45717" numCol="1" anchor="t" anchorCtr="0" compatLnSpc="1"/>
          <a:lstStyle/>
          <a:p>
            <a:endParaRPr lang="zh-CN" altLang="en-US"/>
          </a:p>
        </p:txBody>
      </p:sp>
      <p:sp>
        <p:nvSpPr>
          <p:cNvPr id="10" name="Rectangle 9"/>
          <p:cNvSpPr>
            <a:spLocks noChangeArrowheads="1"/>
          </p:cNvSpPr>
          <p:nvPr/>
        </p:nvSpPr>
        <p:spPr bwMode="auto">
          <a:xfrm>
            <a:off x="10931658" y="3933056"/>
            <a:ext cx="1265143" cy="81520"/>
          </a:xfrm>
          <a:prstGeom prst="rect">
            <a:avLst/>
          </a:prstGeom>
          <a:solidFill>
            <a:schemeClr val="bg2"/>
          </a:solidFill>
          <a:ln>
            <a:noFill/>
          </a:ln>
        </p:spPr>
        <p:txBody>
          <a:bodyPr vert="horz" wrap="square" lIns="91434" tIns="45717" rIns="91434" bIns="45717" numCol="1" anchor="t" anchorCtr="0" compatLnSpc="1"/>
          <a:lstStyle/>
          <a:p>
            <a:endParaRPr lang="zh-CN" altLang="en-US"/>
          </a:p>
        </p:txBody>
      </p:sp>
      <p:pic>
        <p:nvPicPr>
          <p:cNvPr id="32" name="图片 31" descr="校徽-3">
            <a:extLst>
              <a:ext uri="{FF2B5EF4-FFF2-40B4-BE49-F238E27FC236}">
                <a16:creationId xmlns:a16="http://schemas.microsoft.com/office/drawing/2014/main" id="{0C57C810-2F83-427A-9644-37CC0EDD51A0}"/>
              </a:ext>
            </a:extLst>
          </p:cNvPr>
          <p:cNvPicPr>
            <a:picLocks noChangeAspect="1"/>
          </p:cNvPicPr>
          <p:nvPr/>
        </p:nvPicPr>
        <p:blipFill>
          <a:blip r:embed="rId5"/>
          <a:stretch>
            <a:fillRect/>
          </a:stretch>
        </p:blipFill>
        <p:spPr>
          <a:xfrm>
            <a:off x="328502" y="282641"/>
            <a:ext cx="4465212" cy="1395684"/>
          </a:xfrm>
          <a:prstGeom prst="rect">
            <a:avLst/>
          </a:prstGeom>
        </p:spPr>
      </p:pic>
      <p:sp>
        <p:nvSpPr>
          <p:cNvPr id="5" name="文本框 4">
            <a:extLst>
              <a:ext uri="{FF2B5EF4-FFF2-40B4-BE49-F238E27FC236}">
                <a16:creationId xmlns:a16="http://schemas.microsoft.com/office/drawing/2014/main" id="{AED534FF-834F-4F4E-BF91-E3919D68E367}"/>
              </a:ext>
            </a:extLst>
          </p:cNvPr>
          <p:cNvSpPr txBox="1"/>
          <p:nvPr/>
        </p:nvSpPr>
        <p:spPr>
          <a:xfrm>
            <a:off x="518555" y="2420888"/>
            <a:ext cx="11161240" cy="1323439"/>
          </a:xfrm>
          <a:prstGeom prst="rect">
            <a:avLst/>
          </a:prstGeom>
          <a:noFill/>
        </p:spPr>
        <p:txBody>
          <a:bodyPr wrap="square" rtlCol="0">
            <a:spAutoFit/>
          </a:bodyPr>
          <a:lstStyle/>
          <a:p>
            <a:pPr algn="ctr"/>
            <a:r>
              <a:rPr lang="en-US" altLang="zh-CN" sz="4000" dirty="0">
                <a:solidFill>
                  <a:srgbClr val="F8F8F8"/>
                </a:solidFill>
              </a:rPr>
              <a:t>The Virtual Block Interface: A Flexible Alternative to the Conventional Virtual Memory Framework</a:t>
            </a:r>
            <a:endParaRPr lang="zh-CN" altLang="en-US" sz="4000" dirty="0">
              <a:solidFill>
                <a:srgbClr val="F8F8F8"/>
              </a:solidFill>
            </a:endParaRPr>
          </a:p>
        </p:txBody>
      </p:sp>
      <p:sp>
        <p:nvSpPr>
          <p:cNvPr id="11" name="文本框 10">
            <a:extLst>
              <a:ext uri="{FF2B5EF4-FFF2-40B4-BE49-F238E27FC236}">
                <a16:creationId xmlns:a16="http://schemas.microsoft.com/office/drawing/2014/main" id="{7E4B5624-989A-4D8A-91DE-68FB400E83A4}"/>
              </a:ext>
            </a:extLst>
          </p:cNvPr>
          <p:cNvSpPr txBox="1"/>
          <p:nvPr/>
        </p:nvSpPr>
        <p:spPr>
          <a:xfrm>
            <a:off x="8523372" y="4149080"/>
            <a:ext cx="2903601" cy="523220"/>
          </a:xfrm>
          <a:prstGeom prst="rect">
            <a:avLst/>
          </a:prstGeom>
          <a:noFill/>
        </p:spPr>
        <p:txBody>
          <a:bodyPr wrap="square" rtlCol="0">
            <a:spAutoFit/>
          </a:bodyPr>
          <a:lstStyle/>
          <a:p>
            <a:pPr algn="ctr"/>
            <a:r>
              <a:rPr lang="en-US" altLang="zh-CN" sz="2800" dirty="0"/>
              <a:t>reporter</a:t>
            </a:r>
            <a:r>
              <a:rPr lang="zh-CN" altLang="en-US" sz="2800" dirty="0"/>
              <a:t>：赵思蓉</a:t>
            </a:r>
            <a:endParaRPr lang="en-US" altLang="zh-CN" sz="2800" dirty="0"/>
          </a:p>
        </p:txBody>
      </p:sp>
    </p:spTree>
  </p:cSld>
  <p:clrMapOvr>
    <a:masterClrMapping/>
  </p:clrMapOvr>
  <mc:AlternateContent xmlns:mc="http://schemas.openxmlformats.org/markup-compatibility/2006" xmlns:p14="http://schemas.microsoft.com/office/powerpoint/2010/main">
    <mc:Choice Requires="p14">
      <p:transition p14:dur="0" advTm="9437"/>
    </mc:Choice>
    <mc:Fallback xmlns="">
      <p:transition advTm="94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2</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Memory translation layer</a:t>
            </a:r>
            <a:r>
              <a:rPr lang="zh-CN" altLang="en-US" sz="2400" dirty="0">
                <a:solidFill>
                  <a:srgbClr val="F8F8F8"/>
                </a:solidFill>
                <a:latin typeface="+mj-ea"/>
                <a:ea typeface="+mj-ea"/>
                <a:sym typeface="inpin heiti" panose="00000500000000000000" pitchFamily="2" charset="-122"/>
              </a:rPr>
              <a:t>（</a:t>
            </a:r>
            <a:r>
              <a:rPr lang="en-US" altLang="zh-CN" sz="2400" dirty="0">
                <a:solidFill>
                  <a:srgbClr val="F8F8F8"/>
                </a:solidFill>
                <a:latin typeface="+mj-ea"/>
                <a:ea typeface="+mj-ea"/>
                <a:sym typeface="inpin heiti" panose="00000500000000000000" pitchFamily="2" charset="-122"/>
              </a:rPr>
              <a:t>MTL</a:t>
            </a:r>
            <a:r>
              <a:rPr lang="zh-CN" altLang="en-US" sz="2400" dirty="0">
                <a:solidFill>
                  <a:srgbClr val="F8F8F8"/>
                </a:solidFill>
                <a:latin typeface="+mj-ea"/>
                <a:ea typeface="+mj-ea"/>
                <a:sym typeface="inpin heiti" panose="00000500000000000000" pitchFamily="2" charset="-122"/>
              </a:rPr>
              <a:t>）</a:t>
            </a:r>
            <a:endParaRPr lang="zh-CN" altLang="en-US" sz="2400" dirty="0">
              <a:solidFill>
                <a:srgbClr val="F8F8F8"/>
              </a:solidFill>
            </a:endParaRPr>
          </a:p>
        </p:txBody>
      </p:sp>
      <p:sp>
        <p:nvSpPr>
          <p:cNvPr id="6" name="文本框 5">
            <a:extLst>
              <a:ext uri="{FF2B5EF4-FFF2-40B4-BE49-F238E27FC236}">
                <a16:creationId xmlns:a16="http://schemas.microsoft.com/office/drawing/2014/main" id="{4C353679-06B6-48A6-83CB-A27F98823986}"/>
              </a:ext>
            </a:extLst>
          </p:cNvPr>
          <p:cNvSpPr txBox="1"/>
          <p:nvPr/>
        </p:nvSpPr>
        <p:spPr>
          <a:xfrm>
            <a:off x="277676" y="1301854"/>
            <a:ext cx="11642998" cy="4647426"/>
          </a:xfrm>
          <a:prstGeom prst="rect">
            <a:avLst/>
          </a:prstGeom>
          <a:noFill/>
        </p:spPr>
        <p:txBody>
          <a:bodyPr wrap="square" rtlCol="0">
            <a:spAutoFit/>
          </a:bodyPr>
          <a:lstStyle/>
          <a:p>
            <a:pPr marL="457200" indent="-457200">
              <a:spcBef>
                <a:spcPts val="2400"/>
              </a:spcBef>
              <a:buFont typeface="Arial" panose="020B0604020202020204" pitchFamily="34" charset="0"/>
              <a:buChar char="•"/>
            </a:pPr>
            <a:r>
              <a:rPr lang="en-US" altLang="zh-CN" sz="2800" dirty="0"/>
              <a:t>The Memory Translation Layer (MTL) centers around the VB Info Tables (VITs), which store the metadata associated with each VB.</a:t>
            </a:r>
          </a:p>
          <a:p>
            <a:pPr marL="457200" indent="-457200">
              <a:spcBef>
                <a:spcPts val="2400"/>
              </a:spcBef>
              <a:buFont typeface="Arial" panose="020B0604020202020204" pitchFamily="34" charset="0"/>
              <a:buChar char="•"/>
            </a:pPr>
            <a:endParaRPr lang="en-US" altLang="zh-CN" sz="2800" dirty="0"/>
          </a:p>
          <a:p>
            <a:pPr marL="457200" indent="-457200">
              <a:spcBef>
                <a:spcPts val="2400"/>
              </a:spcBef>
              <a:buFont typeface="Arial" panose="020B0604020202020204" pitchFamily="34" charset="0"/>
              <a:buChar char="•"/>
            </a:pPr>
            <a:r>
              <a:rPr lang="en-US" altLang="zh-CN" sz="2800" dirty="0"/>
              <a:t>The main responsibilities</a:t>
            </a:r>
            <a:r>
              <a:rPr lang="zh-CN" altLang="en-US" sz="2800" dirty="0"/>
              <a:t>：</a:t>
            </a:r>
            <a:endParaRPr lang="en-US" altLang="zh-CN" sz="2800" dirty="0"/>
          </a:p>
          <a:p>
            <a:pPr marL="1371539" lvl="2" indent="-457200">
              <a:spcBef>
                <a:spcPts val="2400"/>
              </a:spcBef>
              <a:buFont typeface="Arial" panose="020B0604020202020204" pitchFamily="34" charset="0"/>
              <a:buChar char="•"/>
            </a:pPr>
            <a:r>
              <a:rPr lang="en-US" altLang="zh-CN" sz="2800" dirty="0"/>
              <a:t>Memory allocation</a:t>
            </a:r>
            <a:r>
              <a:rPr lang="zh-CN" altLang="en-US" sz="2800" dirty="0"/>
              <a:t>；</a:t>
            </a:r>
            <a:endParaRPr lang="en-US" altLang="zh-CN" sz="2800" dirty="0"/>
          </a:p>
          <a:p>
            <a:pPr marL="1371539" lvl="2" indent="-457200">
              <a:spcBef>
                <a:spcPts val="2400"/>
              </a:spcBef>
              <a:buFont typeface="Arial" panose="020B0604020202020204" pitchFamily="34" charset="0"/>
              <a:buChar char="•"/>
            </a:pPr>
            <a:r>
              <a:rPr lang="en-US" altLang="zh-CN" sz="2800" dirty="0"/>
              <a:t>Address translation</a:t>
            </a:r>
            <a:r>
              <a:rPr lang="zh-CN" altLang="en-US" sz="2800" dirty="0"/>
              <a:t>；</a:t>
            </a:r>
            <a:endParaRPr lang="en-US" altLang="zh-CN" sz="2800" dirty="0"/>
          </a:p>
          <a:p>
            <a:pPr marL="914370" lvl="1" indent="-457200">
              <a:spcBef>
                <a:spcPts val="2400"/>
              </a:spcBef>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110344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2</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VBI</a:t>
            </a:r>
            <a:endParaRPr lang="zh-CN" altLang="en-US" sz="2400" dirty="0">
              <a:solidFill>
                <a:srgbClr val="F8F8F8"/>
              </a:solidFill>
            </a:endParaRPr>
          </a:p>
        </p:txBody>
      </p:sp>
      <p:pic>
        <p:nvPicPr>
          <p:cNvPr id="4" name="图片 3">
            <a:extLst>
              <a:ext uri="{FF2B5EF4-FFF2-40B4-BE49-F238E27FC236}">
                <a16:creationId xmlns:a16="http://schemas.microsoft.com/office/drawing/2014/main" id="{E6D7B59D-B485-4148-98C6-14E70BD0400F}"/>
              </a:ext>
            </a:extLst>
          </p:cNvPr>
          <p:cNvPicPr>
            <a:picLocks noChangeAspect="1"/>
          </p:cNvPicPr>
          <p:nvPr/>
        </p:nvPicPr>
        <p:blipFill>
          <a:blip r:embed="rId3"/>
          <a:stretch>
            <a:fillRect/>
          </a:stretch>
        </p:blipFill>
        <p:spPr>
          <a:xfrm>
            <a:off x="2086101" y="836712"/>
            <a:ext cx="8026148" cy="5710302"/>
          </a:xfrm>
          <a:prstGeom prst="rect">
            <a:avLst/>
          </a:prstGeom>
        </p:spPr>
      </p:pic>
    </p:spTree>
    <p:extLst>
      <p:ext uri="{BB962C8B-B14F-4D97-AF65-F5344CB8AC3E}">
        <p14:creationId xmlns:p14="http://schemas.microsoft.com/office/powerpoint/2010/main" val="1127271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2</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Life cycle of allocated memory</a:t>
            </a:r>
            <a:endParaRPr lang="zh-CN" altLang="en-US" sz="2400" dirty="0">
              <a:solidFill>
                <a:srgbClr val="F8F8F8"/>
              </a:solidFill>
            </a:endParaRPr>
          </a:p>
        </p:txBody>
      </p:sp>
      <p:pic>
        <p:nvPicPr>
          <p:cNvPr id="4" name="图片 3">
            <a:extLst>
              <a:ext uri="{FF2B5EF4-FFF2-40B4-BE49-F238E27FC236}">
                <a16:creationId xmlns:a16="http://schemas.microsoft.com/office/drawing/2014/main" id="{7E8F3B58-F5C9-4F2D-AC88-0E4384AFA415}"/>
              </a:ext>
            </a:extLst>
          </p:cNvPr>
          <p:cNvPicPr>
            <a:picLocks noChangeAspect="1"/>
          </p:cNvPicPr>
          <p:nvPr/>
        </p:nvPicPr>
        <p:blipFill>
          <a:blip r:embed="rId3"/>
          <a:stretch>
            <a:fillRect/>
          </a:stretch>
        </p:blipFill>
        <p:spPr>
          <a:xfrm>
            <a:off x="35106" y="1124940"/>
            <a:ext cx="12196763" cy="2490317"/>
          </a:xfrm>
          <a:prstGeom prst="rect">
            <a:avLst/>
          </a:prstGeom>
        </p:spPr>
      </p:pic>
      <p:sp>
        <p:nvSpPr>
          <p:cNvPr id="2" name="文本框 1">
            <a:extLst>
              <a:ext uri="{FF2B5EF4-FFF2-40B4-BE49-F238E27FC236}">
                <a16:creationId xmlns:a16="http://schemas.microsoft.com/office/drawing/2014/main" id="{D3F2BA53-073B-4B0B-8B59-0CD1394BE579}"/>
              </a:ext>
            </a:extLst>
          </p:cNvPr>
          <p:cNvSpPr txBox="1"/>
          <p:nvPr/>
        </p:nvSpPr>
        <p:spPr>
          <a:xfrm>
            <a:off x="697781" y="3861048"/>
            <a:ext cx="11017224" cy="2862322"/>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b="1" dirty="0"/>
              <a:t>1a:</a:t>
            </a:r>
            <a:r>
              <a:rPr lang="zh-CN" altLang="en-US" sz="2000" b="1" dirty="0"/>
              <a:t> </a:t>
            </a:r>
            <a:r>
              <a:rPr lang="en-US" altLang="zh-CN" sz="2000" dirty="0"/>
              <a:t>The program invokes </a:t>
            </a:r>
            <a:r>
              <a:rPr lang="en-US" altLang="zh-CN" sz="2000" dirty="0" err="1"/>
              <a:t>request_vb</a:t>
            </a:r>
            <a:r>
              <a:rPr lang="en-US" altLang="zh-CN" sz="2000" dirty="0"/>
              <a:t> to request memory allocation;</a:t>
            </a:r>
          </a:p>
          <a:p>
            <a:pPr marL="342900" indent="-342900">
              <a:buFont typeface="Wingdings" panose="05000000000000000000" pitchFamily="2" charset="2"/>
              <a:buChar char="n"/>
            </a:pPr>
            <a:r>
              <a:rPr lang="en-US" altLang="zh-CN" sz="2000" b="1" dirty="0"/>
              <a:t>1b:</a:t>
            </a:r>
            <a:r>
              <a:rPr lang="zh-CN" altLang="en-US" sz="2000" b="1" dirty="0"/>
              <a:t> </a:t>
            </a:r>
            <a:r>
              <a:rPr lang="en-US" altLang="zh-CN" sz="2000" dirty="0"/>
              <a:t>The OS first scans the VB Info Table to identify the smallest free VB that can accommodate the data structure. The OS then uses the </a:t>
            </a:r>
            <a:r>
              <a:rPr lang="en-US" altLang="zh-CN" sz="2000" dirty="0" err="1"/>
              <a:t>enable_vb</a:t>
            </a:r>
            <a:r>
              <a:rPr lang="en-US" altLang="zh-CN" sz="2000" dirty="0"/>
              <a:t> instruction to inform the MTL that the VB is now enabled;</a:t>
            </a:r>
          </a:p>
          <a:p>
            <a:pPr marL="342900" indent="-342900">
              <a:buFont typeface="Wingdings" panose="05000000000000000000" pitchFamily="2" charset="2"/>
              <a:buChar char="n"/>
            </a:pPr>
            <a:r>
              <a:rPr lang="en-US" altLang="zh-CN" sz="2000" b="1" dirty="0"/>
              <a:t>1c:</a:t>
            </a:r>
            <a:r>
              <a:rPr lang="zh-CN" altLang="en-US" sz="2000" b="1" dirty="0"/>
              <a:t> </a:t>
            </a:r>
            <a:r>
              <a:rPr lang="en-US" altLang="zh-CN" sz="2000" dirty="0"/>
              <a:t>The MTL updates the entry for the VB in the VB Info Table;</a:t>
            </a:r>
          </a:p>
          <a:p>
            <a:endParaRPr lang="en-US" altLang="zh-CN" sz="2000" dirty="0"/>
          </a:p>
          <a:p>
            <a:pPr marL="342900" indent="-342900">
              <a:buFont typeface="Wingdings" panose="05000000000000000000" pitchFamily="2" charset="2"/>
              <a:buChar char="n"/>
            </a:pPr>
            <a:r>
              <a:rPr lang="en-US" altLang="zh-CN" sz="2000" b="1" dirty="0"/>
              <a:t>2a: </a:t>
            </a:r>
            <a:r>
              <a:rPr lang="en-US" altLang="zh-CN" sz="2000" dirty="0"/>
              <a:t>The OS uses the attach instruction to add the VB to the CVT of the calling process;</a:t>
            </a:r>
          </a:p>
          <a:p>
            <a:pPr marL="342900" indent="-342900">
              <a:buFont typeface="Wingdings" panose="05000000000000000000" pitchFamily="2" charset="2"/>
              <a:buChar char="n"/>
            </a:pPr>
            <a:r>
              <a:rPr lang="en-US" altLang="zh-CN" sz="2000" b="1" dirty="0"/>
              <a:t>2b: </a:t>
            </a:r>
            <a:r>
              <a:rPr lang="en-US" altLang="zh-CN" sz="2000" dirty="0"/>
              <a:t>The OS increases the VB’s reference count in its VIT entry.</a:t>
            </a:r>
          </a:p>
          <a:p>
            <a:pPr marL="342900" indent="-342900">
              <a:buFont typeface="Wingdings" panose="05000000000000000000" pitchFamily="2" charset="2"/>
              <a:buChar char="n"/>
            </a:pPr>
            <a:r>
              <a:rPr lang="en-US" altLang="zh-CN" sz="2000" b="1" dirty="0"/>
              <a:t>3:</a:t>
            </a:r>
            <a:r>
              <a:rPr lang="zh-CN" altLang="en-US" sz="2000" b="1" dirty="0"/>
              <a:t> </a:t>
            </a:r>
            <a:r>
              <a:rPr lang="en-US" altLang="zh-CN" sz="2000" dirty="0"/>
              <a:t>The process can use malloc and free to dynamically manage the internal memory of VB.</a:t>
            </a:r>
            <a:endParaRPr lang="zh-CN" altLang="en-US" sz="2000" dirty="0"/>
          </a:p>
        </p:txBody>
      </p:sp>
    </p:spTree>
    <p:extLst>
      <p:ext uri="{BB962C8B-B14F-4D97-AF65-F5344CB8AC3E}">
        <p14:creationId xmlns:p14="http://schemas.microsoft.com/office/powerpoint/2010/main" val="351152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2</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Life cycle of allocated memory</a:t>
            </a:r>
            <a:endParaRPr lang="zh-CN" altLang="en-US" sz="2400" dirty="0">
              <a:solidFill>
                <a:srgbClr val="F8F8F8"/>
              </a:solidFill>
            </a:endParaRPr>
          </a:p>
        </p:txBody>
      </p:sp>
      <p:pic>
        <p:nvPicPr>
          <p:cNvPr id="4" name="图片 3">
            <a:extLst>
              <a:ext uri="{FF2B5EF4-FFF2-40B4-BE49-F238E27FC236}">
                <a16:creationId xmlns:a16="http://schemas.microsoft.com/office/drawing/2014/main" id="{7E8F3B58-F5C9-4F2D-AC88-0E4384AFA415}"/>
              </a:ext>
            </a:extLst>
          </p:cNvPr>
          <p:cNvPicPr>
            <a:picLocks noChangeAspect="1"/>
          </p:cNvPicPr>
          <p:nvPr/>
        </p:nvPicPr>
        <p:blipFill>
          <a:blip r:embed="rId3"/>
          <a:stretch>
            <a:fillRect/>
          </a:stretch>
        </p:blipFill>
        <p:spPr>
          <a:xfrm>
            <a:off x="35106" y="1124940"/>
            <a:ext cx="12196763" cy="2490317"/>
          </a:xfrm>
          <a:prstGeom prst="rect">
            <a:avLst/>
          </a:prstGeom>
        </p:spPr>
      </p:pic>
      <p:sp>
        <p:nvSpPr>
          <p:cNvPr id="6" name="文本框 5">
            <a:extLst>
              <a:ext uri="{FF2B5EF4-FFF2-40B4-BE49-F238E27FC236}">
                <a16:creationId xmlns:a16="http://schemas.microsoft.com/office/drawing/2014/main" id="{79ED6A4A-FA78-4D36-9272-6F4A84F03E52}"/>
              </a:ext>
            </a:extLst>
          </p:cNvPr>
          <p:cNvSpPr txBox="1"/>
          <p:nvPr/>
        </p:nvSpPr>
        <p:spPr>
          <a:xfrm>
            <a:off x="697781" y="3861048"/>
            <a:ext cx="11017224" cy="2246769"/>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b="1" dirty="0"/>
              <a:t>4: </a:t>
            </a:r>
            <a:r>
              <a:rPr lang="en-US" altLang="zh-CN" sz="2000" dirty="0"/>
              <a:t>the execution of the memory load instruction triggered by the code </a:t>
            </a:r>
            <a:r>
              <a:rPr lang="en-US" altLang="zh-CN" sz="2000" i="1" dirty="0"/>
              <a:t>y = (*x);</a:t>
            </a:r>
          </a:p>
          <a:p>
            <a:pPr marL="342900" indent="-342900">
              <a:buFont typeface="Wingdings" panose="05000000000000000000" pitchFamily="2" charset="2"/>
              <a:buChar char="n"/>
            </a:pPr>
            <a:endParaRPr lang="en-US" altLang="zh-CN" sz="2000" i="1" dirty="0"/>
          </a:p>
          <a:p>
            <a:pPr marL="342900" indent="-342900">
              <a:buFont typeface="Wingdings" panose="05000000000000000000" pitchFamily="2" charset="2"/>
              <a:buChar char="n"/>
            </a:pPr>
            <a:r>
              <a:rPr lang="en-US" altLang="zh-CN" sz="2000" b="1" dirty="0"/>
              <a:t>5: </a:t>
            </a:r>
            <a:r>
              <a:rPr lang="en-US" altLang="zh-CN" sz="2000" dirty="0"/>
              <a:t>the CPU looks up the corresponding CVT cache entry using </a:t>
            </a:r>
            <a:r>
              <a:rPr lang="en-US" altLang="zh-CN" sz="2000" i="1" dirty="0"/>
              <a:t>index</a:t>
            </a:r>
            <a:r>
              <a:rPr lang="en-US" altLang="zh-CN" sz="2000" dirty="0"/>
              <a:t> as the key, and checks if the client has permission to read from the VB, and </a:t>
            </a:r>
            <a:r>
              <a:rPr lang="en-US" altLang="zh-CN" sz="2000" i="1" dirty="0"/>
              <a:t>offset</a:t>
            </a:r>
            <a:r>
              <a:rPr lang="en-US" altLang="zh-CN" sz="2000" dirty="0"/>
              <a:t> is smaller than the size of the VB;</a:t>
            </a:r>
          </a:p>
          <a:p>
            <a:pPr marL="342900" indent="-342900">
              <a:buFont typeface="Wingdings" panose="05000000000000000000" pitchFamily="2" charset="2"/>
              <a:buChar char="n"/>
            </a:pPr>
            <a:endParaRPr lang="en-US" altLang="zh-CN" sz="2000" dirty="0"/>
          </a:p>
          <a:p>
            <a:pPr marL="342900" indent="-342900">
              <a:buFont typeface="Wingdings" panose="05000000000000000000" pitchFamily="2" charset="2"/>
              <a:buChar char="n"/>
            </a:pPr>
            <a:r>
              <a:rPr lang="en-US" altLang="zh-CN" sz="2000" b="1" dirty="0"/>
              <a:t>6: </a:t>
            </a:r>
            <a:r>
              <a:rPr lang="en-US" altLang="zh-CN" sz="2000" dirty="0"/>
              <a:t>If the access is allowed, the CPU constructs the VBI address by concatenating the VBUID stored in the CVT entry with offset;</a:t>
            </a:r>
          </a:p>
        </p:txBody>
      </p:sp>
    </p:spTree>
    <p:extLst>
      <p:ext uri="{BB962C8B-B14F-4D97-AF65-F5344CB8AC3E}">
        <p14:creationId xmlns:p14="http://schemas.microsoft.com/office/powerpoint/2010/main" val="176918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2</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Life cycle of allocated memory</a:t>
            </a:r>
            <a:endParaRPr lang="zh-CN" altLang="en-US" sz="2400" dirty="0">
              <a:solidFill>
                <a:srgbClr val="F8F8F8"/>
              </a:solidFill>
            </a:endParaRPr>
          </a:p>
        </p:txBody>
      </p:sp>
      <p:pic>
        <p:nvPicPr>
          <p:cNvPr id="4" name="图片 3">
            <a:extLst>
              <a:ext uri="{FF2B5EF4-FFF2-40B4-BE49-F238E27FC236}">
                <a16:creationId xmlns:a16="http://schemas.microsoft.com/office/drawing/2014/main" id="{7E8F3B58-F5C9-4F2D-AC88-0E4384AFA415}"/>
              </a:ext>
            </a:extLst>
          </p:cNvPr>
          <p:cNvPicPr>
            <a:picLocks noChangeAspect="1"/>
          </p:cNvPicPr>
          <p:nvPr/>
        </p:nvPicPr>
        <p:blipFill>
          <a:blip r:embed="rId3"/>
          <a:stretch>
            <a:fillRect/>
          </a:stretch>
        </p:blipFill>
        <p:spPr>
          <a:xfrm>
            <a:off x="35106" y="1124940"/>
            <a:ext cx="12196763" cy="2490317"/>
          </a:xfrm>
          <a:prstGeom prst="rect">
            <a:avLst/>
          </a:prstGeom>
        </p:spPr>
      </p:pic>
      <p:sp>
        <p:nvSpPr>
          <p:cNvPr id="6" name="文本框 5">
            <a:extLst>
              <a:ext uri="{FF2B5EF4-FFF2-40B4-BE49-F238E27FC236}">
                <a16:creationId xmlns:a16="http://schemas.microsoft.com/office/drawing/2014/main" id="{79ED6A4A-FA78-4D36-9272-6F4A84F03E52}"/>
              </a:ext>
            </a:extLst>
          </p:cNvPr>
          <p:cNvSpPr txBox="1"/>
          <p:nvPr/>
        </p:nvSpPr>
        <p:spPr>
          <a:xfrm>
            <a:off x="624875" y="3615257"/>
            <a:ext cx="11017224" cy="3477875"/>
          </a:xfrm>
          <a:prstGeom prst="rect">
            <a:avLst/>
          </a:prstGeom>
          <a:noFill/>
        </p:spPr>
        <p:txBody>
          <a:bodyPr wrap="square" rtlCol="0">
            <a:spAutoFit/>
          </a:bodyPr>
          <a:lstStyle/>
          <a:p>
            <a:pPr marL="342900" indent="-342900">
              <a:buFont typeface="Wingdings" panose="05000000000000000000" pitchFamily="2" charset="2"/>
              <a:buChar char="n"/>
            </a:pPr>
            <a:r>
              <a:rPr lang="en-US" altLang="zh-CN" sz="2000" b="1" dirty="0"/>
              <a:t>7: </a:t>
            </a:r>
            <a:r>
              <a:rPr lang="en-US" altLang="zh-CN" sz="2000" dirty="0"/>
              <a:t>If it misses, the processor requests the MTL to perform the VBI to physical address translation, VBI obtains a pointer to the VB translation structure through VIT;</a:t>
            </a:r>
          </a:p>
          <a:p>
            <a:pPr marL="342900" indent="-342900">
              <a:buFont typeface="Wingdings" panose="05000000000000000000" pitchFamily="2" charset="2"/>
              <a:buChar char="n"/>
            </a:pPr>
            <a:endParaRPr lang="en-US" altLang="zh-CN" sz="2000" dirty="0"/>
          </a:p>
          <a:p>
            <a:pPr marL="342900" indent="-342900">
              <a:buFont typeface="Wingdings" panose="05000000000000000000" pitchFamily="2" charset="2"/>
              <a:buChar char="n"/>
            </a:pPr>
            <a:r>
              <a:rPr lang="en-US" altLang="zh-CN" sz="2000" dirty="0"/>
              <a:t>8:</a:t>
            </a:r>
            <a:r>
              <a:rPr lang="zh-CN" altLang="en-US" sz="2000" dirty="0"/>
              <a:t> </a:t>
            </a:r>
            <a:r>
              <a:rPr lang="en-US" altLang="zh-CN" sz="2000" dirty="0"/>
              <a:t>In order to facilitate the translation from VBI to physical address, MTL uses a translation lookaside buffer (TLB). When the TLB hits, the memory controller uses the physical address in the corresponding TLB entry to access the cache;</a:t>
            </a:r>
          </a:p>
          <a:p>
            <a:pPr marL="342900" indent="-342900">
              <a:buFont typeface="Wingdings" panose="05000000000000000000" pitchFamily="2" charset="2"/>
              <a:buChar char="n"/>
            </a:pPr>
            <a:endParaRPr lang="en-US" altLang="zh-CN" sz="2000" dirty="0"/>
          </a:p>
          <a:p>
            <a:pPr marL="342900" indent="-342900">
              <a:buFont typeface="Wingdings" panose="05000000000000000000" pitchFamily="2" charset="2"/>
              <a:buChar char="n"/>
            </a:pPr>
            <a:r>
              <a:rPr lang="en-US" altLang="zh-CN" sz="2000" dirty="0"/>
              <a:t>9: When the TLB is missed, the MTL traverses the translation structure of the VB to perform address conversion, and inserts the mapping information into the TLB after obtaining the physical address.</a:t>
            </a:r>
          </a:p>
          <a:p>
            <a:pPr marL="342900" indent="-342900">
              <a:buFont typeface="Wingdings" panose="05000000000000000000" pitchFamily="2" charset="2"/>
              <a:buChar char="n"/>
            </a:pPr>
            <a:endParaRPr lang="en-US" altLang="zh-CN" sz="2000" dirty="0"/>
          </a:p>
        </p:txBody>
      </p:sp>
    </p:spTree>
    <p:extLst>
      <p:ext uri="{BB962C8B-B14F-4D97-AF65-F5344CB8AC3E}">
        <p14:creationId xmlns:p14="http://schemas.microsoft.com/office/powerpoint/2010/main" val="1148954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2</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Allocation and Translation Optimizations</a:t>
            </a:r>
            <a:endParaRPr lang="zh-CN" altLang="en-US" sz="2400" dirty="0">
              <a:solidFill>
                <a:srgbClr val="F8F8F8"/>
              </a:solidFill>
            </a:endParaRPr>
          </a:p>
        </p:txBody>
      </p:sp>
      <p:sp>
        <p:nvSpPr>
          <p:cNvPr id="6" name="文本框 5">
            <a:extLst>
              <a:ext uri="{FF2B5EF4-FFF2-40B4-BE49-F238E27FC236}">
                <a16:creationId xmlns:a16="http://schemas.microsoft.com/office/drawing/2014/main" id="{F3C2E4E1-AEA3-4B5B-B53B-7AF3BACE7D57}"/>
              </a:ext>
            </a:extLst>
          </p:cNvPr>
          <p:cNvSpPr txBox="1"/>
          <p:nvPr/>
        </p:nvSpPr>
        <p:spPr>
          <a:xfrm>
            <a:off x="684611" y="1618625"/>
            <a:ext cx="11642998" cy="3477875"/>
          </a:xfrm>
          <a:prstGeom prst="rect">
            <a:avLst/>
          </a:prstGeom>
          <a:noFill/>
        </p:spPr>
        <p:txBody>
          <a:bodyPr wrap="square" rtlCol="0">
            <a:spAutoFit/>
          </a:bodyPr>
          <a:lstStyle/>
          <a:p>
            <a:pPr marL="457200" indent="-457200">
              <a:spcBef>
                <a:spcPts val="2400"/>
              </a:spcBef>
              <a:buFont typeface="Arial" panose="020B0604020202020204" pitchFamily="34" charset="0"/>
              <a:buChar char="•"/>
            </a:pPr>
            <a:r>
              <a:rPr lang="en-US" altLang="zh-CN" sz="2800" dirty="0"/>
              <a:t>Delayed Physical Memory Allocation</a:t>
            </a:r>
          </a:p>
          <a:p>
            <a:pPr marL="457200" indent="-457200">
              <a:spcBef>
                <a:spcPts val="2400"/>
              </a:spcBef>
              <a:buFont typeface="Arial" panose="020B0604020202020204" pitchFamily="34" charset="0"/>
              <a:buChar char="•"/>
            </a:pPr>
            <a:endParaRPr lang="en-US" altLang="zh-CN" sz="2800" dirty="0"/>
          </a:p>
          <a:p>
            <a:pPr marL="457200" indent="-457200">
              <a:spcBef>
                <a:spcPts val="2400"/>
              </a:spcBef>
              <a:buFont typeface="Arial" panose="020B0604020202020204" pitchFamily="34" charset="0"/>
              <a:buChar char="•"/>
            </a:pPr>
            <a:r>
              <a:rPr lang="en-US" altLang="zh-CN" sz="2800" dirty="0"/>
              <a:t>Flexible Address Translation Structures</a:t>
            </a:r>
          </a:p>
          <a:p>
            <a:pPr marL="457200" indent="-457200">
              <a:spcBef>
                <a:spcPts val="2400"/>
              </a:spcBef>
              <a:buFont typeface="Arial" panose="020B0604020202020204" pitchFamily="34" charset="0"/>
              <a:buChar char="•"/>
            </a:pPr>
            <a:endParaRPr lang="en-US" altLang="zh-CN" sz="2800" dirty="0"/>
          </a:p>
          <a:p>
            <a:pPr marL="457200" indent="-457200">
              <a:spcBef>
                <a:spcPts val="2400"/>
              </a:spcBef>
              <a:buFont typeface="Arial" panose="020B0604020202020204" pitchFamily="34" charset="0"/>
              <a:buChar char="•"/>
            </a:pPr>
            <a:r>
              <a:rPr lang="en-US" altLang="zh-CN" sz="2800" dirty="0"/>
              <a:t>Early Reservation of Physical Memory</a:t>
            </a:r>
          </a:p>
        </p:txBody>
      </p:sp>
    </p:spTree>
    <p:extLst>
      <p:ext uri="{BB962C8B-B14F-4D97-AF65-F5344CB8AC3E}">
        <p14:creationId xmlns:p14="http://schemas.microsoft.com/office/powerpoint/2010/main" val="362034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2454498"/>
            <a:ext cx="12196800" cy="4403503"/>
          </a:xfrm>
          <a:prstGeom prst="rect">
            <a:avLst/>
          </a:prstGeom>
        </p:spPr>
      </p:pic>
      <p:grpSp>
        <p:nvGrpSpPr>
          <p:cNvPr id="8" name="组合 7"/>
          <p:cNvGrpSpPr/>
          <p:nvPr/>
        </p:nvGrpSpPr>
        <p:grpSpPr>
          <a:xfrm>
            <a:off x="4947444" y="1328709"/>
            <a:ext cx="2301875" cy="2308227"/>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sz="8800" dirty="0"/>
                <a:t>3</a:t>
              </a:r>
              <a:endParaRPr lang="zh-CN" altLang="en-US" sz="8800" dirty="0"/>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7" y="3754915"/>
            <a:ext cx="6257970" cy="830997"/>
          </a:xfrm>
          <a:prstGeom prst="rect">
            <a:avLst/>
          </a:prstGeom>
          <a:noFill/>
        </p:spPr>
        <p:txBody>
          <a:bodyPr wrap="square" lIns="91434" tIns="45717" rIns="91434" bIns="45717" rtlCol="0">
            <a:spAutoFit/>
          </a:bodyPr>
          <a:lstStyle/>
          <a:p>
            <a:pPr algn="ctr"/>
            <a:r>
              <a:rPr lang="en-US" altLang="zh-CN" sz="4800" b="1" dirty="0">
                <a:solidFill>
                  <a:schemeClr val="accent2"/>
                </a:solidFill>
                <a:latin typeface="微软雅黑"/>
                <a:ea typeface="微软雅黑"/>
              </a:rPr>
              <a:t>Evaluation</a:t>
            </a:r>
            <a:endParaRPr lang="zh-CN" altLang="en-US" sz="4800" b="1" dirty="0">
              <a:solidFill>
                <a:schemeClr val="accent2"/>
              </a:solidFill>
              <a:latin typeface="微软雅黑"/>
              <a:ea typeface="微软雅黑"/>
            </a:endParaRPr>
          </a:p>
        </p:txBody>
      </p:sp>
      <p:cxnSp>
        <p:nvCxnSpPr>
          <p:cNvPr id="14" name="直接连接符 13"/>
          <p:cNvCxnSpPr/>
          <p:nvPr/>
        </p:nvCxnSpPr>
        <p:spPr bwMode="auto">
          <a:xfrm>
            <a:off x="2641998" y="4570915"/>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33899348"/>
      </p:ext>
    </p:extLst>
  </p:cSld>
  <p:clrMapOvr>
    <a:masterClrMapping/>
  </p:clrMapOvr>
  <mc:AlternateContent xmlns:mc="http://schemas.openxmlformats.org/markup-compatibility/2006" xmlns:p14="http://schemas.microsoft.com/office/powerpoint/2010/main">
    <mc:Choice Requires="p14">
      <p:transition p14:dur="0" advTm="5893"/>
    </mc:Choice>
    <mc:Fallback xmlns="">
      <p:transition advTm="589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3</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Address translation</a:t>
            </a:r>
            <a:endParaRPr lang="zh-CN" altLang="en-US" sz="2400" dirty="0">
              <a:solidFill>
                <a:srgbClr val="F8F8F8"/>
              </a:solidFill>
            </a:endParaRPr>
          </a:p>
        </p:txBody>
      </p:sp>
      <p:pic>
        <p:nvPicPr>
          <p:cNvPr id="4" name="图片 3">
            <a:extLst>
              <a:ext uri="{FF2B5EF4-FFF2-40B4-BE49-F238E27FC236}">
                <a16:creationId xmlns:a16="http://schemas.microsoft.com/office/drawing/2014/main" id="{CF1A27CA-F22C-4D41-B411-6A9CFFBEFD21}"/>
              </a:ext>
            </a:extLst>
          </p:cNvPr>
          <p:cNvPicPr>
            <a:picLocks noChangeAspect="1"/>
          </p:cNvPicPr>
          <p:nvPr/>
        </p:nvPicPr>
        <p:blipFill>
          <a:blip r:embed="rId3"/>
          <a:stretch>
            <a:fillRect/>
          </a:stretch>
        </p:blipFill>
        <p:spPr>
          <a:xfrm>
            <a:off x="857127" y="681897"/>
            <a:ext cx="10484095" cy="2675095"/>
          </a:xfrm>
          <a:prstGeom prst="rect">
            <a:avLst/>
          </a:prstGeom>
        </p:spPr>
      </p:pic>
      <p:pic>
        <p:nvPicPr>
          <p:cNvPr id="6" name="图片 5">
            <a:extLst>
              <a:ext uri="{FF2B5EF4-FFF2-40B4-BE49-F238E27FC236}">
                <a16:creationId xmlns:a16="http://schemas.microsoft.com/office/drawing/2014/main" id="{9B2C1773-0270-471C-9B60-4F3C6B21F2DF}"/>
              </a:ext>
            </a:extLst>
          </p:cNvPr>
          <p:cNvPicPr>
            <a:picLocks noChangeAspect="1"/>
          </p:cNvPicPr>
          <p:nvPr/>
        </p:nvPicPr>
        <p:blipFill>
          <a:blip r:embed="rId4"/>
          <a:stretch>
            <a:fillRect/>
          </a:stretch>
        </p:blipFill>
        <p:spPr>
          <a:xfrm>
            <a:off x="3137649" y="3498778"/>
            <a:ext cx="5923051" cy="3350297"/>
          </a:xfrm>
          <a:prstGeom prst="rect">
            <a:avLst/>
          </a:prstGeom>
        </p:spPr>
      </p:pic>
    </p:spTree>
    <p:extLst>
      <p:ext uri="{BB962C8B-B14F-4D97-AF65-F5344CB8AC3E}">
        <p14:creationId xmlns:p14="http://schemas.microsoft.com/office/powerpoint/2010/main" val="4257320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70AD3F-2783-47AF-9230-AA62525FBE98}"/>
              </a:ext>
            </a:extLst>
          </p:cNvPr>
          <p:cNvSpPr txBox="1"/>
          <p:nvPr/>
        </p:nvSpPr>
        <p:spPr>
          <a:xfrm>
            <a:off x="1341710" y="87015"/>
            <a:ext cx="5116711"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Memory heterogeneity</a:t>
            </a:r>
            <a:endParaRPr lang="zh-CN" altLang="en-US" sz="2400" dirty="0">
              <a:solidFill>
                <a:srgbClr val="F8F8F8"/>
              </a:solidFill>
            </a:endParaRPr>
          </a:p>
        </p:txBody>
      </p:sp>
      <p:sp>
        <p:nvSpPr>
          <p:cNvPr id="3" name="文本框 2">
            <a:extLst>
              <a:ext uri="{FF2B5EF4-FFF2-40B4-BE49-F238E27FC236}">
                <a16:creationId xmlns:a16="http://schemas.microsoft.com/office/drawing/2014/main" id="{A5CA7A2A-9BA6-46E2-9A5F-D18A4C670D8E}"/>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3</a:t>
            </a:r>
            <a:endParaRPr lang="zh-CN" altLang="en-US" sz="2400" dirty="0">
              <a:solidFill>
                <a:srgbClr val="F8F8F8"/>
              </a:solidFill>
            </a:endParaRPr>
          </a:p>
        </p:txBody>
      </p:sp>
      <p:pic>
        <p:nvPicPr>
          <p:cNvPr id="6" name="图片 5">
            <a:extLst>
              <a:ext uri="{FF2B5EF4-FFF2-40B4-BE49-F238E27FC236}">
                <a16:creationId xmlns:a16="http://schemas.microsoft.com/office/drawing/2014/main" id="{029FA04A-F0BB-415A-8060-1AEC045AA704}"/>
              </a:ext>
            </a:extLst>
          </p:cNvPr>
          <p:cNvPicPr>
            <a:picLocks noChangeAspect="1"/>
          </p:cNvPicPr>
          <p:nvPr/>
        </p:nvPicPr>
        <p:blipFill>
          <a:blip r:embed="rId3"/>
          <a:stretch>
            <a:fillRect/>
          </a:stretch>
        </p:blipFill>
        <p:spPr>
          <a:xfrm>
            <a:off x="337741" y="2118142"/>
            <a:ext cx="5589491" cy="2729751"/>
          </a:xfrm>
          <a:prstGeom prst="rect">
            <a:avLst/>
          </a:prstGeom>
        </p:spPr>
      </p:pic>
      <p:pic>
        <p:nvPicPr>
          <p:cNvPr id="9" name="图片 8">
            <a:extLst>
              <a:ext uri="{FF2B5EF4-FFF2-40B4-BE49-F238E27FC236}">
                <a16:creationId xmlns:a16="http://schemas.microsoft.com/office/drawing/2014/main" id="{1ADC8031-8C7F-4D65-BEFF-46527E94AB93}"/>
              </a:ext>
            </a:extLst>
          </p:cNvPr>
          <p:cNvPicPr>
            <a:picLocks noChangeAspect="1"/>
          </p:cNvPicPr>
          <p:nvPr/>
        </p:nvPicPr>
        <p:blipFill>
          <a:blip r:embed="rId4"/>
          <a:stretch>
            <a:fillRect/>
          </a:stretch>
        </p:blipFill>
        <p:spPr>
          <a:xfrm>
            <a:off x="6242397" y="2132856"/>
            <a:ext cx="5438855" cy="2693025"/>
          </a:xfrm>
          <a:prstGeom prst="rect">
            <a:avLst/>
          </a:prstGeom>
        </p:spPr>
      </p:pic>
    </p:spTree>
    <p:extLst>
      <p:ext uri="{BB962C8B-B14F-4D97-AF65-F5344CB8AC3E}">
        <p14:creationId xmlns:p14="http://schemas.microsoft.com/office/powerpoint/2010/main" val="66109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2454498"/>
            <a:ext cx="12196800" cy="4403503"/>
          </a:xfrm>
          <a:prstGeom prst="rect">
            <a:avLst/>
          </a:prstGeom>
        </p:spPr>
      </p:pic>
      <p:grpSp>
        <p:nvGrpSpPr>
          <p:cNvPr id="8" name="组合 7"/>
          <p:cNvGrpSpPr/>
          <p:nvPr/>
        </p:nvGrpSpPr>
        <p:grpSpPr>
          <a:xfrm>
            <a:off x="4947444" y="1328709"/>
            <a:ext cx="2301875" cy="2308227"/>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sz="8800" dirty="0"/>
                <a:t>4</a:t>
              </a:r>
              <a:endParaRPr lang="zh-CN" altLang="en-US" sz="8800" dirty="0"/>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7" y="3754915"/>
            <a:ext cx="6257970" cy="830997"/>
          </a:xfrm>
          <a:prstGeom prst="rect">
            <a:avLst/>
          </a:prstGeom>
          <a:noFill/>
        </p:spPr>
        <p:txBody>
          <a:bodyPr wrap="square" lIns="91434" tIns="45717" rIns="91434" bIns="45717" rtlCol="0">
            <a:spAutoFit/>
          </a:bodyPr>
          <a:lstStyle/>
          <a:p>
            <a:pPr algn="ctr"/>
            <a:r>
              <a:rPr lang="en-US" altLang="zh-CN" sz="4800" b="1" dirty="0">
                <a:solidFill>
                  <a:schemeClr val="accent2"/>
                </a:solidFill>
                <a:latin typeface="微软雅黑"/>
                <a:ea typeface="微软雅黑"/>
              </a:rPr>
              <a:t>Conclusion</a:t>
            </a:r>
            <a:endParaRPr lang="zh-CN" altLang="en-US" sz="4800" b="1" dirty="0">
              <a:solidFill>
                <a:schemeClr val="accent2"/>
              </a:solidFill>
              <a:latin typeface="微软雅黑"/>
              <a:ea typeface="微软雅黑"/>
            </a:endParaRPr>
          </a:p>
        </p:txBody>
      </p:sp>
      <p:cxnSp>
        <p:nvCxnSpPr>
          <p:cNvPr id="14" name="直接连接符 13"/>
          <p:cNvCxnSpPr/>
          <p:nvPr/>
        </p:nvCxnSpPr>
        <p:spPr bwMode="auto">
          <a:xfrm>
            <a:off x="2641998" y="4570915"/>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0026914"/>
      </p:ext>
    </p:extLst>
  </p:cSld>
  <p:clrMapOvr>
    <a:masterClrMapping/>
  </p:clrMapOvr>
  <mc:AlternateContent xmlns:mc="http://schemas.openxmlformats.org/markup-compatibility/2006" xmlns:p14="http://schemas.microsoft.com/office/powerpoint/2010/main">
    <mc:Choice Requires="p14">
      <p:transition p14:dur="0" advTm="5893"/>
    </mc:Choice>
    <mc:Fallback xmlns="">
      <p:transition advTm="58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2454498"/>
            <a:ext cx="12196800" cy="4403503"/>
          </a:xfrm>
          <a:prstGeom prst="rect">
            <a:avLst/>
          </a:prstGeom>
        </p:spPr>
      </p:pic>
      <p:grpSp>
        <p:nvGrpSpPr>
          <p:cNvPr id="8" name="组合 7"/>
          <p:cNvGrpSpPr/>
          <p:nvPr/>
        </p:nvGrpSpPr>
        <p:grpSpPr>
          <a:xfrm>
            <a:off x="4947444" y="1328709"/>
            <a:ext cx="2301875" cy="2308227"/>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sz="8800" dirty="0"/>
                <a:t>1</a:t>
              </a:r>
              <a:endParaRPr lang="zh-CN" altLang="en-US" sz="8800" dirty="0"/>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7" y="3754915"/>
            <a:ext cx="6257970" cy="830997"/>
          </a:xfrm>
          <a:prstGeom prst="rect">
            <a:avLst/>
          </a:prstGeom>
          <a:noFill/>
        </p:spPr>
        <p:txBody>
          <a:bodyPr wrap="square" lIns="91434" tIns="45717" rIns="91434" bIns="45717" rtlCol="0">
            <a:spAutoFit/>
          </a:bodyPr>
          <a:lstStyle/>
          <a:p>
            <a:pPr algn="ctr"/>
            <a:r>
              <a:rPr lang="en-US" altLang="zh-CN" sz="4800" b="1" dirty="0">
                <a:solidFill>
                  <a:schemeClr val="accent2"/>
                </a:solidFill>
                <a:latin typeface="微软雅黑"/>
                <a:ea typeface="微软雅黑"/>
              </a:rPr>
              <a:t>Introduction</a:t>
            </a:r>
            <a:endParaRPr lang="zh-CN" altLang="en-US" sz="4800" b="1" dirty="0">
              <a:solidFill>
                <a:schemeClr val="accent2"/>
              </a:solidFill>
              <a:latin typeface="微软雅黑"/>
              <a:ea typeface="微软雅黑"/>
            </a:endParaRPr>
          </a:p>
        </p:txBody>
      </p:sp>
      <p:cxnSp>
        <p:nvCxnSpPr>
          <p:cNvPr id="14" name="直接连接符 13"/>
          <p:cNvCxnSpPr/>
          <p:nvPr/>
        </p:nvCxnSpPr>
        <p:spPr bwMode="auto">
          <a:xfrm>
            <a:off x="2641998" y="4570915"/>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02740891"/>
      </p:ext>
    </p:extLst>
  </p:cSld>
  <p:clrMapOvr>
    <a:masterClrMapping/>
  </p:clrMapOvr>
  <mc:AlternateContent xmlns:mc="http://schemas.openxmlformats.org/markup-compatibility/2006" xmlns:p14="http://schemas.microsoft.com/office/powerpoint/2010/main">
    <mc:Choice Requires="p14">
      <p:transition p14:dur="0" advTm="5893"/>
    </mc:Choice>
    <mc:Fallback xmlns="">
      <p:transition advTm="589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70AD3F-2783-47AF-9230-AA62525FBE98}"/>
              </a:ext>
            </a:extLst>
          </p:cNvPr>
          <p:cNvSpPr txBox="1"/>
          <p:nvPr/>
        </p:nvSpPr>
        <p:spPr>
          <a:xfrm>
            <a:off x="1341710" y="87015"/>
            <a:ext cx="5116711"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Conclusion</a:t>
            </a:r>
            <a:endParaRPr lang="zh-CN" altLang="en-US" sz="2400" dirty="0">
              <a:solidFill>
                <a:srgbClr val="F8F8F8"/>
              </a:solidFill>
            </a:endParaRPr>
          </a:p>
        </p:txBody>
      </p:sp>
      <p:sp>
        <p:nvSpPr>
          <p:cNvPr id="2" name="文本框 1">
            <a:extLst>
              <a:ext uri="{FF2B5EF4-FFF2-40B4-BE49-F238E27FC236}">
                <a16:creationId xmlns:a16="http://schemas.microsoft.com/office/drawing/2014/main" id="{592E66FE-42C2-4C34-A921-B26B2ACD7B7E}"/>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4</a:t>
            </a:r>
            <a:endParaRPr lang="zh-CN" altLang="en-US" sz="2400" dirty="0">
              <a:solidFill>
                <a:srgbClr val="F8F8F8"/>
              </a:solidFill>
            </a:endParaRPr>
          </a:p>
        </p:txBody>
      </p:sp>
      <p:sp>
        <p:nvSpPr>
          <p:cNvPr id="3" name="文本框 2">
            <a:extLst>
              <a:ext uri="{FF2B5EF4-FFF2-40B4-BE49-F238E27FC236}">
                <a16:creationId xmlns:a16="http://schemas.microsoft.com/office/drawing/2014/main" id="{D14E24BA-761F-43CB-8C3C-C60046C8BB8F}"/>
              </a:ext>
            </a:extLst>
          </p:cNvPr>
          <p:cNvSpPr txBox="1"/>
          <p:nvPr/>
        </p:nvSpPr>
        <p:spPr>
          <a:xfrm>
            <a:off x="337741" y="908720"/>
            <a:ext cx="11556490" cy="5071388"/>
          </a:xfrm>
          <a:prstGeom prst="rect">
            <a:avLst/>
          </a:prstGeom>
          <a:noFill/>
        </p:spPr>
        <p:txBody>
          <a:bodyPr wrap="square" rtlCol="0">
            <a:spAutoFit/>
          </a:bodyPr>
          <a:lstStyle/>
          <a:p>
            <a:pPr marL="342900" indent="-342900">
              <a:lnSpc>
                <a:spcPct val="150000"/>
              </a:lnSpc>
              <a:spcBef>
                <a:spcPts val="2400"/>
              </a:spcBef>
              <a:buFont typeface="Wingdings" panose="05000000000000000000" pitchFamily="2" charset="2"/>
              <a:buChar char="l"/>
            </a:pPr>
            <a:r>
              <a:rPr lang="en-US" altLang="zh-CN" sz="2400" dirty="0"/>
              <a:t>introducing the Virtual Block Interface (VBI), a new virtual memory framework to address the challenges in adapting conventional virtual memory to increasingly diverse system configurations and workloads.</a:t>
            </a:r>
          </a:p>
          <a:p>
            <a:pPr marL="342900" indent="-342900">
              <a:lnSpc>
                <a:spcPct val="150000"/>
              </a:lnSpc>
              <a:spcBef>
                <a:spcPts val="2400"/>
              </a:spcBef>
              <a:buFont typeface="Wingdings" panose="05000000000000000000" pitchFamily="2" charset="2"/>
              <a:buChar char="l"/>
            </a:pPr>
            <a:r>
              <a:rPr lang="en-US" altLang="zh-CN" sz="2400" dirty="0"/>
              <a:t>proposing the idea of entrusting memory management to the hardware in the memory controller.</a:t>
            </a:r>
          </a:p>
          <a:p>
            <a:pPr marL="342900" indent="-342900">
              <a:lnSpc>
                <a:spcPct val="150000"/>
              </a:lnSpc>
              <a:spcBef>
                <a:spcPts val="2400"/>
              </a:spcBef>
              <a:buFont typeface="Wingdings" panose="05000000000000000000" pitchFamily="2" charset="2"/>
              <a:buChar char="l"/>
            </a:pPr>
            <a:r>
              <a:rPr lang="en-US" altLang="zh-CN" sz="2400" dirty="0"/>
              <a:t>showing that VBI reduces the overheads of address translation by reducing the number of translation requests and associated memory accesses, and increases the effectiveness of managing heterogeneous main memory architectures.</a:t>
            </a:r>
            <a:endParaRPr lang="zh-CN" altLang="en-US" sz="2400" dirty="0"/>
          </a:p>
        </p:txBody>
      </p:sp>
    </p:spTree>
    <p:extLst>
      <p:ext uri="{BB962C8B-B14F-4D97-AF65-F5344CB8AC3E}">
        <p14:creationId xmlns:p14="http://schemas.microsoft.com/office/powerpoint/2010/main" val="280085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0"/>
            <a:ext cx="12196800" cy="3996728"/>
          </a:xfrm>
          <a:prstGeom prst="rect">
            <a:avLst/>
          </a:prstGeom>
        </p:spPr>
      </p:pic>
      <p:sp>
        <p:nvSpPr>
          <p:cNvPr id="52" name="Freeform 7"/>
          <p:cNvSpPr/>
          <p:nvPr/>
        </p:nvSpPr>
        <p:spPr bwMode="auto">
          <a:xfrm>
            <a:off x="10661652" y="5151829"/>
            <a:ext cx="1318104" cy="1319545"/>
          </a:xfrm>
          <a:custGeom>
            <a:avLst/>
            <a:gdLst>
              <a:gd name="T0" fmla="*/ 2199 w 2504"/>
              <a:gd name="T1" fmla="*/ 0 h 2504"/>
              <a:gd name="T2" fmla="*/ 2504 w 2504"/>
              <a:gd name="T3" fmla="*/ 0 h 2504"/>
              <a:gd name="T4" fmla="*/ 2504 w 2504"/>
              <a:gd name="T5" fmla="*/ 2504 h 2504"/>
              <a:gd name="T6" fmla="*/ 0 w 2504"/>
              <a:gd name="T7" fmla="*/ 2504 h 2504"/>
              <a:gd name="T8" fmla="*/ 0 w 2504"/>
              <a:gd name="T9" fmla="*/ 2199 h 2504"/>
              <a:gd name="T10" fmla="*/ 1970 w 2504"/>
              <a:gd name="T11" fmla="*/ 2199 h 2504"/>
              <a:gd name="T12" fmla="*/ 87 w 2504"/>
              <a:gd name="T13" fmla="*/ 315 h 2504"/>
              <a:gd name="T14" fmla="*/ 303 w 2504"/>
              <a:gd name="T15" fmla="*/ 99 h 2504"/>
              <a:gd name="T16" fmla="*/ 2199 w 2504"/>
              <a:gd name="T17" fmla="*/ 1996 h 2504"/>
              <a:gd name="T18" fmla="*/ 2199 w 2504"/>
              <a:gd name="T19" fmla="*/ 0 h 2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4" h="2504">
                <a:moveTo>
                  <a:pt x="2199" y="0"/>
                </a:moveTo>
                <a:lnTo>
                  <a:pt x="2504" y="0"/>
                </a:lnTo>
                <a:lnTo>
                  <a:pt x="2504" y="2504"/>
                </a:lnTo>
                <a:lnTo>
                  <a:pt x="0" y="2504"/>
                </a:lnTo>
                <a:lnTo>
                  <a:pt x="0" y="2199"/>
                </a:lnTo>
                <a:lnTo>
                  <a:pt x="1970" y="2199"/>
                </a:lnTo>
                <a:lnTo>
                  <a:pt x="87" y="315"/>
                </a:lnTo>
                <a:lnTo>
                  <a:pt x="303" y="99"/>
                </a:lnTo>
                <a:lnTo>
                  <a:pt x="2199" y="1996"/>
                </a:lnTo>
                <a:lnTo>
                  <a:pt x="2199" y="0"/>
                </a:lnTo>
                <a:close/>
              </a:path>
            </a:pathLst>
          </a:custGeom>
          <a:solidFill>
            <a:schemeClr val="accent1">
              <a:lumMod val="40000"/>
              <a:lumOff val="60000"/>
            </a:schemeClr>
          </a:solidFill>
          <a:ln>
            <a:noFill/>
          </a:ln>
        </p:spPr>
        <p:txBody>
          <a:bodyPr vert="horz" wrap="square" lIns="91434" tIns="45717" rIns="91434" bIns="45717" numCol="1" anchor="t" anchorCtr="0" compatLnSpc="1"/>
          <a:lstStyle/>
          <a:p>
            <a:endParaRPr lang="zh-CN" altLang="en-US"/>
          </a:p>
        </p:txBody>
      </p:sp>
      <p:sp>
        <p:nvSpPr>
          <p:cNvPr id="6" name="Rectangle 5"/>
          <p:cNvSpPr>
            <a:spLocks noChangeArrowheads="1"/>
          </p:cNvSpPr>
          <p:nvPr/>
        </p:nvSpPr>
        <p:spPr bwMode="auto">
          <a:xfrm>
            <a:off x="2" y="3933056"/>
            <a:ext cx="7145630" cy="81520"/>
          </a:xfrm>
          <a:prstGeom prst="rect">
            <a:avLst/>
          </a:prstGeom>
          <a:solidFill>
            <a:schemeClr val="tx1"/>
          </a:solidFill>
          <a:ln>
            <a:noFill/>
          </a:ln>
        </p:spPr>
        <p:txBody>
          <a:bodyPr vert="horz" wrap="square" lIns="91434" tIns="45717" rIns="91434" bIns="45717" numCol="1" anchor="t" anchorCtr="0" compatLnSpc="1"/>
          <a:lstStyle/>
          <a:p>
            <a:endParaRPr lang="zh-CN" altLang="en-US"/>
          </a:p>
        </p:txBody>
      </p:sp>
      <p:sp>
        <p:nvSpPr>
          <p:cNvPr id="7" name="Rectangle 6"/>
          <p:cNvSpPr>
            <a:spLocks noChangeArrowheads="1"/>
          </p:cNvSpPr>
          <p:nvPr/>
        </p:nvSpPr>
        <p:spPr bwMode="auto">
          <a:xfrm>
            <a:off x="7133089" y="3933056"/>
            <a:ext cx="1266711" cy="81520"/>
          </a:xfrm>
          <a:prstGeom prst="rect">
            <a:avLst/>
          </a:prstGeom>
          <a:solidFill>
            <a:schemeClr val="accent1"/>
          </a:solidFill>
          <a:ln>
            <a:noFill/>
          </a:ln>
        </p:spPr>
        <p:txBody>
          <a:bodyPr vert="horz" wrap="square" lIns="91434" tIns="45717" rIns="91434" bIns="45717" numCol="1" anchor="t" anchorCtr="0" compatLnSpc="1"/>
          <a:lstStyle/>
          <a:p>
            <a:endParaRPr lang="zh-CN" altLang="en-US"/>
          </a:p>
        </p:txBody>
      </p:sp>
      <p:sp>
        <p:nvSpPr>
          <p:cNvPr id="8" name="Rectangle 7"/>
          <p:cNvSpPr>
            <a:spLocks noChangeArrowheads="1"/>
          </p:cNvSpPr>
          <p:nvPr/>
        </p:nvSpPr>
        <p:spPr bwMode="auto">
          <a:xfrm>
            <a:off x="8399802" y="3933056"/>
            <a:ext cx="1265143" cy="81520"/>
          </a:xfrm>
          <a:prstGeom prst="rect">
            <a:avLst/>
          </a:prstGeom>
          <a:solidFill>
            <a:schemeClr val="bg1"/>
          </a:solidFill>
          <a:ln>
            <a:noFill/>
          </a:ln>
        </p:spPr>
        <p:txBody>
          <a:bodyPr vert="horz" wrap="square" lIns="91434" tIns="45717" rIns="91434" bIns="45717" numCol="1" anchor="t" anchorCtr="0" compatLnSpc="1"/>
          <a:lstStyle/>
          <a:p>
            <a:endParaRPr lang="zh-CN" altLang="en-US"/>
          </a:p>
        </p:txBody>
      </p:sp>
      <p:sp>
        <p:nvSpPr>
          <p:cNvPr id="9" name="Rectangle 8"/>
          <p:cNvSpPr>
            <a:spLocks noChangeArrowheads="1"/>
          </p:cNvSpPr>
          <p:nvPr/>
        </p:nvSpPr>
        <p:spPr bwMode="auto">
          <a:xfrm>
            <a:off x="9664946" y="3933056"/>
            <a:ext cx="1266711" cy="81520"/>
          </a:xfrm>
          <a:prstGeom prst="rect">
            <a:avLst/>
          </a:prstGeom>
          <a:solidFill>
            <a:schemeClr val="tx2"/>
          </a:solidFill>
          <a:ln>
            <a:noFill/>
          </a:ln>
        </p:spPr>
        <p:txBody>
          <a:bodyPr vert="horz" wrap="square" lIns="91434" tIns="45717" rIns="91434" bIns="45717" numCol="1" anchor="t" anchorCtr="0" compatLnSpc="1"/>
          <a:lstStyle/>
          <a:p>
            <a:endParaRPr lang="zh-CN" altLang="en-US"/>
          </a:p>
        </p:txBody>
      </p:sp>
      <p:sp>
        <p:nvSpPr>
          <p:cNvPr id="10" name="Rectangle 9"/>
          <p:cNvSpPr>
            <a:spLocks noChangeArrowheads="1"/>
          </p:cNvSpPr>
          <p:nvPr/>
        </p:nvSpPr>
        <p:spPr bwMode="auto">
          <a:xfrm>
            <a:off x="10931658" y="3933056"/>
            <a:ext cx="1265143" cy="81520"/>
          </a:xfrm>
          <a:prstGeom prst="rect">
            <a:avLst/>
          </a:prstGeom>
          <a:solidFill>
            <a:schemeClr val="bg2"/>
          </a:solidFill>
          <a:ln>
            <a:noFill/>
          </a:ln>
        </p:spPr>
        <p:txBody>
          <a:bodyPr vert="horz" wrap="square" lIns="91434" tIns="45717" rIns="91434" bIns="45717" numCol="1" anchor="t" anchorCtr="0" compatLnSpc="1"/>
          <a:lstStyle/>
          <a:p>
            <a:endParaRPr lang="zh-CN" altLang="en-US"/>
          </a:p>
        </p:txBody>
      </p:sp>
      <p:pic>
        <p:nvPicPr>
          <p:cNvPr id="32" name="图片 31" descr="校徽-3">
            <a:extLst>
              <a:ext uri="{FF2B5EF4-FFF2-40B4-BE49-F238E27FC236}">
                <a16:creationId xmlns:a16="http://schemas.microsoft.com/office/drawing/2014/main" id="{0C57C810-2F83-427A-9644-37CC0EDD51A0}"/>
              </a:ext>
            </a:extLst>
          </p:cNvPr>
          <p:cNvPicPr>
            <a:picLocks noChangeAspect="1"/>
          </p:cNvPicPr>
          <p:nvPr/>
        </p:nvPicPr>
        <p:blipFill>
          <a:blip r:embed="rId4"/>
          <a:stretch>
            <a:fillRect/>
          </a:stretch>
        </p:blipFill>
        <p:spPr>
          <a:xfrm>
            <a:off x="328502" y="282641"/>
            <a:ext cx="4465212" cy="1395684"/>
          </a:xfrm>
          <a:prstGeom prst="rect">
            <a:avLst/>
          </a:prstGeom>
        </p:spPr>
      </p:pic>
      <p:sp>
        <p:nvSpPr>
          <p:cNvPr id="11" name="文本框 10">
            <a:extLst>
              <a:ext uri="{FF2B5EF4-FFF2-40B4-BE49-F238E27FC236}">
                <a16:creationId xmlns:a16="http://schemas.microsoft.com/office/drawing/2014/main" id="{7E4B5624-989A-4D8A-91DE-68FB400E83A4}"/>
              </a:ext>
            </a:extLst>
          </p:cNvPr>
          <p:cNvSpPr txBox="1"/>
          <p:nvPr/>
        </p:nvSpPr>
        <p:spPr>
          <a:xfrm>
            <a:off x="-174838" y="4366999"/>
            <a:ext cx="9937104" cy="1569660"/>
          </a:xfrm>
          <a:prstGeom prst="rect">
            <a:avLst/>
          </a:prstGeom>
          <a:noFill/>
        </p:spPr>
        <p:txBody>
          <a:bodyPr wrap="square" rtlCol="0">
            <a:spAutoFit/>
          </a:bodyPr>
          <a:lstStyle/>
          <a:p>
            <a:pPr algn="ctr"/>
            <a:r>
              <a:rPr lang="en-US" altLang="zh-CN" sz="9600" dirty="0"/>
              <a:t>Thank</a:t>
            </a:r>
            <a:r>
              <a:rPr lang="zh-CN" altLang="en-US" sz="9600" dirty="0"/>
              <a:t> </a:t>
            </a:r>
            <a:r>
              <a:rPr lang="en-US" altLang="zh-CN" sz="9600" dirty="0"/>
              <a:t>you</a:t>
            </a:r>
            <a:endParaRPr lang="zh-CN" altLang="en-US" sz="9600" dirty="0"/>
          </a:p>
        </p:txBody>
      </p:sp>
    </p:spTree>
    <p:extLst>
      <p:ext uri="{BB962C8B-B14F-4D97-AF65-F5344CB8AC3E}">
        <p14:creationId xmlns:p14="http://schemas.microsoft.com/office/powerpoint/2010/main" val="272891565"/>
      </p:ext>
    </p:extLst>
  </p:cSld>
  <p:clrMapOvr>
    <a:masterClrMapping/>
  </p:clrMapOvr>
  <mc:AlternateContent xmlns:mc="http://schemas.openxmlformats.org/markup-compatibility/2006" xmlns:p14="http://schemas.microsoft.com/office/powerpoint/2010/main">
    <mc:Choice Requires="p14">
      <p:transition p14:dur="0" advTm="9437"/>
    </mc:Choice>
    <mc:Fallback xmlns="">
      <p:transition advTm="943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1</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5116711"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Virtual memory</a:t>
            </a:r>
            <a:endParaRPr lang="zh-CN" altLang="en-US" sz="2400" dirty="0">
              <a:solidFill>
                <a:srgbClr val="F8F8F8"/>
              </a:solidFill>
            </a:endParaRPr>
          </a:p>
        </p:txBody>
      </p:sp>
      <p:sp>
        <p:nvSpPr>
          <p:cNvPr id="2" name="文本框 1">
            <a:extLst>
              <a:ext uri="{FF2B5EF4-FFF2-40B4-BE49-F238E27FC236}">
                <a16:creationId xmlns:a16="http://schemas.microsoft.com/office/drawing/2014/main" id="{B4709D9F-6753-4BA6-844B-5B82D4ACA8E0}"/>
              </a:ext>
            </a:extLst>
          </p:cNvPr>
          <p:cNvSpPr txBox="1"/>
          <p:nvPr/>
        </p:nvSpPr>
        <p:spPr>
          <a:xfrm>
            <a:off x="553765" y="1628800"/>
            <a:ext cx="11161240" cy="3293209"/>
          </a:xfrm>
          <a:prstGeom prst="rect">
            <a:avLst/>
          </a:prstGeom>
          <a:noFill/>
        </p:spPr>
        <p:txBody>
          <a:bodyPr wrap="square" rtlCol="0">
            <a:spAutoFit/>
          </a:bodyPr>
          <a:lstStyle/>
          <a:p>
            <a:pPr>
              <a:spcBef>
                <a:spcPts val="2400"/>
              </a:spcBef>
            </a:pPr>
            <a:r>
              <a:rPr lang="en-US" altLang="zh-CN" sz="2800" dirty="0"/>
              <a:t>Virtual memory was originally designed for systems whose memory hierarchy fit a simple two-level model:</a:t>
            </a:r>
          </a:p>
          <a:p>
            <a:pPr marL="800070" lvl="1" indent="-342900">
              <a:spcBef>
                <a:spcPts val="2400"/>
              </a:spcBef>
              <a:buFont typeface="Arial" panose="020B0604020202020204" pitchFamily="34" charset="0"/>
              <a:buChar char="•"/>
            </a:pPr>
            <a:r>
              <a:rPr lang="en-US" altLang="zh-CN" sz="2800" dirty="0"/>
              <a:t>small-but-fast main memory that can be directly accessed via CPU instructions.</a:t>
            </a:r>
          </a:p>
          <a:p>
            <a:pPr marL="800070" lvl="1" indent="-342900">
              <a:spcBef>
                <a:spcPts val="2400"/>
              </a:spcBef>
              <a:buFont typeface="Arial" panose="020B0604020202020204" pitchFamily="34" charset="0"/>
              <a:buChar char="•"/>
            </a:pPr>
            <a:r>
              <a:rPr lang="en-US" altLang="zh-CN" sz="2800" dirty="0"/>
              <a:t>large-but-slow external storage accessed with the help of the operating system (OS).</a:t>
            </a:r>
            <a:endParaRPr lang="zh-CN" altLang="en-US" sz="2800" dirty="0"/>
          </a:p>
        </p:txBody>
      </p:sp>
    </p:spTree>
    <p:extLst>
      <p:ext uri="{BB962C8B-B14F-4D97-AF65-F5344CB8AC3E}">
        <p14:creationId xmlns:p14="http://schemas.microsoft.com/office/powerpoint/2010/main" val="78115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1</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5116711"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Challenge</a:t>
            </a:r>
            <a:endParaRPr lang="zh-CN" altLang="en-US" sz="2400" dirty="0">
              <a:solidFill>
                <a:srgbClr val="F8F8F8"/>
              </a:solidFill>
            </a:endParaRPr>
          </a:p>
        </p:txBody>
      </p:sp>
      <p:sp>
        <p:nvSpPr>
          <p:cNvPr id="2" name="文本框 1">
            <a:extLst>
              <a:ext uri="{FF2B5EF4-FFF2-40B4-BE49-F238E27FC236}">
                <a16:creationId xmlns:a16="http://schemas.microsoft.com/office/drawing/2014/main" id="{B4709D9F-6753-4BA6-844B-5B82D4ACA8E0}"/>
              </a:ext>
            </a:extLst>
          </p:cNvPr>
          <p:cNvSpPr txBox="1"/>
          <p:nvPr/>
        </p:nvSpPr>
        <p:spPr>
          <a:xfrm>
            <a:off x="277676" y="1245433"/>
            <a:ext cx="11642998" cy="3600986"/>
          </a:xfrm>
          <a:prstGeom prst="rect">
            <a:avLst/>
          </a:prstGeom>
          <a:noFill/>
        </p:spPr>
        <p:txBody>
          <a:bodyPr wrap="square" rtlCol="0">
            <a:spAutoFit/>
          </a:bodyPr>
          <a:lstStyle/>
          <a:p>
            <a:pPr>
              <a:spcBef>
                <a:spcPts val="2400"/>
              </a:spcBef>
            </a:pPr>
            <a:r>
              <a:rPr lang="en-US" altLang="zh-CN" sz="2800" dirty="0"/>
              <a:t>Continually adapting the conventional virtual memory framework to each possible system configuration is challenging, and often results in performance loss or requires non-trivial workarounds</a:t>
            </a:r>
            <a:r>
              <a:rPr lang="zh-CN" altLang="en-US" sz="2800" dirty="0"/>
              <a:t>：</a:t>
            </a:r>
            <a:endParaRPr lang="en-US" altLang="zh-CN" sz="2800" dirty="0"/>
          </a:p>
          <a:p>
            <a:pPr marL="914370" lvl="1" indent="-457200">
              <a:spcBef>
                <a:spcPts val="2400"/>
              </a:spcBef>
              <a:buFont typeface="Arial" panose="020B0604020202020204" pitchFamily="34" charset="0"/>
              <a:buChar char="•"/>
            </a:pPr>
            <a:r>
              <a:rPr lang="en-US" altLang="zh-CN" sz="2800" dirty="0"/>
              <a:t>Virtualized Environments</a:t>
            </a:r>
          </a:p>
          <a:p>
            <a:pPr marL="914370" lvl="1" indent="-457200">
              <a:spcBef>
                <a:spcPts val="2400"/>
              </a:spcBef>
              <a:buFont typeface="Arial" panose="020B0604020202020204" pitchFamily="34" charset="0"/>
              <a:buChar char="•"/>
            </a:pPr>
            <a:r>
              <a:rPr lang="en-US" altLang="zh-CN" sz="2800" dirty="0"/>
              <a:t>Address Translation</a:t>
            </a:r>
          </a:p>
          <a:p>
            <a:pPr marL="914370" lvl="1" indent="-457200">
              <a:spcBef>
                <a:spcPts val="2400"/>
              </a:spcBef>
              <a:buFont typeface="Arial" panose="020B0604020202020204" pitchFamily="34" charset="0"/>
              <a:buChar char="•"/>
            </a:pPr>
            <a:r>
              <a:rPr lang="en-US" altLang="zh-CN" sz="2800" dirty="0"/>
              <a:t>Memory Heterogeneity</a:t>
            </a:r>
            <a:endParaRPr lang="zh-CN" altLang="en-US" sz="2800" dirty="0"/>
          </a:p>
        </p:txBody>
      </p:sp>
    </p:spTree>
    <p:extLst>
      <p:ext uri="{BB962C8B-B14F-4D97-AF65-F5344CB8AC3E}">
        <p14:creationId xmlns:p14="http://schemas.microsoft.com/office/powerpoint/2010/main" val="45713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1</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5116711"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Idea</a:t>
            </a:r>
            <a:endParaRPr lang="zh-CN" altLang="en-US" sz="2400" dirty="0">
              <a:solidFill>
                <a:srgbClr val="F8F8F8"/>
              </a:solidFill>
            </a:endParaRPr>
          </a:p>
        </p:txBody>
      </p:sp>
      <p:sp>
        <p:nvSpPr>
          <p:cNvPr id="2" name="文本框 1">
            <a:extLst>
              <a:ext uri="{FF2B5EF4-FFF2-40B4-BE49-F238E27FC236}">
                <a16:creationId xmlns:a16="http://schemas.microsoft.com/office/drawing/2014/main" id="{B4709D9F-6753-4BA6-844B-5B82D4ACA8E0}"/>
              </a:ext>
            </a:extLst>
          </p:cNvPr>
          <p:cNvSpPr txBox="1"/>
          <p:nvPr/>
        </p:nvSpPr>
        <p:spPr>
          <a:xfrm>
            <a:off x="263695" y="1324521"/>
            <a:ext cx="11642998" cy="4154984"/>
          </a:xfrm>
          <a:prstGeom prst="rect">
            <a:avLst/>
          </a:prstGeom>
          <a:noFill/>
        </p:spPr>
        <p:txBody>
          <a:bodyPr wrap="square" rtlCol="0">
            <a:spAutoFit/>
          </a:bodyPr>
          <a:lstStyle/>
          <a:p>
            <a:pPr marL="457200" indent="-457200">
              <a:spcBef>
                <a:spcPts val="2400"/>
              </a:spcBef>
              <a:buFont typeface="Arial" panose="020B0604020202020204" pitchFamily="34" charset="0"/>
              <a:buChar char="•"/>
            </a:pPr>
            <a:r>
              <a:rPr lang="en-US" altLang="zh-CN" sz="2800" dirty="0"/>
              <a:t>proposing the Virtual Block Interface (VBI), an alternative approach to memory virtualization. </a:t>
            </a:r>
          </a:p>
          <a:p>
            <a:pPr marL="457200" indent="-457200">
              <a:spcBef>
                <a:spcPts val="2400"/>
              </a:spcBef>
              <a:buFont typeface="Arial" panose="020B0604020202020204" pitchFamily="34" charset="0"/>
              <a:buChar char="•"/>
            </a:pPr>
            <a:r>
              <a:rPr lang="en-US" altLang="zh-CN" sz="2800" dirty="0"/>
              <a:t>VBI introduces a globally-visible address space called the VBI Address Space, that consists of a large set of virtual blocks (VBs)of different sizes.</a:t>
            </a:r>
          </a:p>
          <a:p>
            <a:pPr marL="457200" indent="-457200">
              <a:spcBef>
                <a:spcPts val="2400"/>
              </a:spcBef>
              <a:buFont typeface="Arial" panose="020B0604020202020204" pitchFamily="34" charset="0"/>
              <a:buChar char="•"/>
            </a:pPr>
            <a:r>
              <a:rPr lang="en-US" altLang="zh-CN" sz="2800" dirty="0"/>
              <a:t>The key idea of VBI is to delegate physical memory allocation and address translation to a hardware-based Memory Translation Layer (MTL) at the memory controller. </a:t>
            </a:r>
          </a:p>
        </p:txBody>
      </p:sp>
    </p:spTree>
    <p:extLst>
      <p:ext uri="{BB962C8B-B14F-4D97-AF65-F5344CB8AC3E}">
        <p14:creationId xmlns:p14="http://schemas.microsoft.com/office/powerpoint/2010/main" val="340656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1</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Virtual memory management in x86-64 and in VBI</a:t>
            </a:r>
            <a:endParaRPr lang="zh-CN" altLang="en-US" sz="2400" dirty="0">
              <a:solidFill>
                <a:srgbClr val="F8F8F8"/>
              </a:solidFill>
            </a:endParaRPr>
          </a:p>
        </p:txBody>
      </p:sp>
      <p:pic>
        <p:nvPicPr>
          <p:cNvPr id="6" name="图片 5">
            <a:extLst>
              <a:ext uri="{FF2B5EF4-FFF2-40B4-BE49-F238E27FC236}">
                <a16:creationId xmlns:a16="http://schemas.microsoft.com/office/drawing/2014/main" id="{89551985-86C0-4C37-9A43-4FA020DC551F}"/>
              </a:ext>
            </a:extLst>
          </p:cNvPr>
          <p:cNvPicPr>
            <a:picLocks noChangeAspect="1"/>
          </p:cNvPicPr>
          <p:nvPr/>
        </p:nvPicPr>
        <p:blipFill>
          <a:blip r:embed="rId3"/>
          <a:stretch>
            <a:fillRect/>
          </a:stretch>
        </p:blipFill>
        <p:spPr>
          <a:xfrm>
            <a:off x="2497981" y="1268760"/>
            <a:ext cx="7142386" cy="4676052"/>
          </a:xfrm>
          <a:prstGeom prst="rect">
            <a:avLst/>
          </a:prstGeom>
        </p:spPr>
      </p:pic>
    </p:spTree>
    <p:extLst>
      <p:ext uri="{BB962C8B-B14F-4D97-AF65-F5344CB8AC3E}">
        <p14:creationId xmlns:p14="http://schemas.microsoft.com/office/powerpoint/2010/main" val="346251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0" y="2454498"/>
            <a:ext cx="12196800" cy="4403503"/>
          </a:xfrm>
          <a:prstGeom prst="rect">
            <a:avLst/>
          </a:prstGeom>
        </p:spPr>
      </p:pic>
      <p:grpSp>
        <p:nvGrpSpPr>
          <p:cNvPr id="8" name="组合 7"/>
          <p:cNvGrpSpPr/>
          <p:nvPr/>
        </p:nvGrpSpPr>
        <p:grpSpPr>
          <a:xfrm>
            <a:off x="4947444" y="1328709"/>
            <a:ext cx="2301875" cy="2308227"/>
            <a:chOff x="6609209" y="790981"/>
            <a:chExt cx="2301875" cy="2308226"/>
          </a:xfrm>
        </p:grpSpPr>
        <p:sp>
          <p:nvSpPr>
            <p:cNvPr id="9" name="Oval 5"/>
            <p:cNvSpPr>
              <a:spLocks noChangeArrowheads="1"/>
            </p:cNvSpPr>
            <p:nvPr/>
          </p:nvSpPr>
          <p:spPr bwMode="auto">
            <a:xfrm>
              <a:off x="6609209" y="790981"/>
              <a:ext cx="2301875" cy="2308226"/>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r>
                <a:rPr lang="en-US" altLang="zh-CN" sz="8800" dirty="0"/>
                <a:t>2</a:t>
              </a:r>
              <a:endParaRPr lang="zh-CN" altLang="en-US" sz="8800" dirty="0"/>
            </a:p>
          </p:txBody>
        </p:sp>
        <p:sp>
          <p:nvSpPr>
            <p:cNvPr id="10" name="Freeform 6"/>
            <p:cNvSpPr>
              <a:spLocks noEditPoints="1"/>
            </p:cNvSpPr>
            <p:nvPr/>
          </p:nvSpPr>
          <p:spPr bwMode="auto">
            <a:xfrm>
              <a:off x="6733034" y="914806"/>
              <a:ext cx="2054225" cy="2058988"/>
            </a:xfrm>
            <a:custGeom>
              <a:avLst/>
              <a:gdLst>
                <a:gd name="T0" fmla="*/ 1653 w 3306"/>
                <a:gd name="T1" fmla="*/ 0 h 3306"/>
                <a:gd name="T2" fmla="*/ 3306 w 3306"/>
                <a:gd name="T3" fmla="*/ 1653 h 3306"/>
                <a:gd name="T4" fmla="*/ 1653 w 3306"/>
                <a:gd name="T5" fmla="*/ 3306 h 3306"/>
                <a:gd name="T6" fmla="*/ 0 w 3306"/>
                <a:gd name="T7" fmla="*/ 1653 h 3306"/>
                <a:gd name="T8" fmla="*/ 1653 w 3306"/>
                <a:gd name="T9" fmla="*/ 0 h 3306"/>
                <a:gd name="T10" fmla="*/ 1653 w 3306"/>
                <a:gd name="T11" fmla="*/ 112 h 3306"/>
                <a:gd name="T12" fmla="*/ 3193 w 3306"/>
                <a:gd name="T13" fmla="*/ 1653 h 3306"/>
                <a:gd name="T14" fmla="*/ 1653 w 3306"/>
                <a:gd name="T15" fmla="*/ 3193 h 3306"/>
                <a:gd name="T16" fmla="*/ 112 w 3306"/>
                <a:gd name="T17" fmla="*/ 1653 h 3306"/>
                <a:gd name="T18" fmla="*/ 1653 w 3306"/>
                <a:gd name="T19" fmla="*/ 112 h 3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6" h="3306">
                  <a:moveTo>
                    <a:pt x="1653" y="0"/>
                  </a:moveTo>
                  <a:cubicBezTo>
                    <a:pt x="2565" y="0"/>
                    <a:pt x="3306" y="740"/>
                    <a:pt x="3306" y="1653"/>
                  </a:cubicBezTo>
                  <a:cubicBezTo>
                    <a:pt x="3306" y="2565"/>
                    <a:pt x="2565" y="3306"/>
                    <a:pt x="1653" y="3306"/>
                  </a:cubicBezTo>
                  <a:cubicBezTo>
                    <a:pt x="740" y="3306"/>
                    <a:pt x="0" y="2565"/>
                    <a:pt x="0" y="1653"/>
                  </a:cubicBezTo>
                  <a:cubicBezTo>
                    <a:pt x="0" y="740"/>
                    <a:pt x="740" y="0"/>
                    <a:pt x="1653" y="0"/>
                  </a:cubicBezTo>
                  <a:close/>
                  <a:moveTo>
                    <a:pt x="1653" y="112"/>
                  </a:moveTo>
                  <a:cubicBezTo>
                    <a:pt x="2503" y="112"/>
                    <a:pt x="3193" y="802"/>
                    <a:pt x="3193" y="1653"/>
                  </a:cubicBezTo>
                  <a:cubicBezTo>
                    <a:pt x="3193" y="2503"/>
                    <a:pt x="2503" y="3193"/>
                    <a:pt x="1653" y="3193"/>
                  </a:cubicBezTo>
                  <a:cubicBezTo>
                    <a:pt x="802" y="3193"/>
                    <a:pt x="112" y="2503"/>
                    <a:pt x="112" y="1653"/>
                  </a:cubicBezTo>
                  <a:cubicBezTo>
                    <a:pt x="112" y="802"/>
                    <a:pt x="802" y="112"/>
                    <a:pt x="1653" y="11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13" name="TextBox 12"/>
          <p:cNvSpPr txBox="1"/>
          <p:nvPr/>
        </p:nvSpPr>
        <p:spPr>
          <a:xfrm>
            <a:off x="2969397" y="3754915"/>
            <a:ext cx="6257970" cy="830997"/>
          </a:xfrm>
          <a:prstGeom prst="rect">
            <a:avLst/>
          </a:prstGeom>
          <a:noFill/>
        </p:spPr>
        <p:txBody>
          <a:bodyPr wrap="square" lIns="91434" tIns="45717" rIns="91434" bIns="45717" rtlCol="0">
            <a:spAutoFit/>
          </a:bodyPr>
          <a:lstStyle/>
          <a:p>
            <a:pPr algn="ctr"/>
            <a:r>
              <a:rPr lang="en-US" altLang="zh-CN" sz="4800" b="1" dirty="0">
                <a:solidFill>
                  <a:schemeClr val="accent2"/>
                </a:solidFill>
                <a:latin typeface="微软雅黑"/>
                <a:ea typeface="微软雅黑"/>
              </a:rPr>
              <a:t>Design</a:t>
            </a:r>
            <a:endParaRPr lang="zh-CN" altLang="en-US" sz="4800" b="1" dirty="0">
              <a:solidFill>
                <a:schemeClr val="accent2"/>
              </a:solidFill>
              <a:latin typeface="微软雅黑"/>
              <a:ea typeface="微软雅黑"/>
            </a:endParaRPr>
          </a:p>
        </p:txBody>
      </p:sp>
      <p:cxnSp>
        <p:nvCxnSpPr>
          <p:cNvPr id="14" name="直接连接符 13"/>
          <p:cNvCxnSpPr/>
          <p:nvPr/>
        </p:nvCxnSpPr>
        <p:spPr bwMode="auto">
          <a:xfrm>
            <a:off x="2641998" y="4570915"/>
            <a:ext cx="6912768" cy="0"/>
          </a:xfrm>
          <a:prstGeom prst="lin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14020317"/>
      </p:ext>
    </p:extLst>
  </p:cSld>
  <p:clrMapOvr>
    <a:masterClrMapping/>
  </p:clrMapOvr>
  <mc:AlternateContent xmlns:mc="http://schemas.openxmlformats.org/markup-compatibility/2006" xmlns:p14="http://schemas.microsoft.com/office/powerpoint/2010/main">
    <mc:Choice Requires="p14">
      <p:transition p14:dur="0" advTm="5893"/>
    </mc:Choice>
    <mc:Fallback xmlns="">
      <p:transition advTm="58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2</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Design principles</a:t>
            </a:r>
            <a:endParaRPr lang="zh-CN" altLang="en-US" sz="2400" dirty="0">
              <a:solidFill>
                <a:srgbClr val="F8F8F8"/>
              </a:solidFill>
            </a:endParaRPr>
          </a:p>
        </p:txBody>
      </p:sp>
      <p:sp>
        <p:nvSpPr>
          <p:cNvPr id="7" name="文本框 6">
            <a:extLst>
              <a:ext uri="{FF2B5EF4-FFF2-40B4-BE49-F238E27FC236}">
                <a16:creationId xmlns:a16="http://schemas.microsoft.com/office/drawing/2014/main" id="{53B8A642-EEC6-4C67-A857-EB1E7BFC5552}"/>
              </a:ext>
            </a:extLst>
          </p:cNvPr>
          <p:cNvSpPr txBox="1"/>
          <p:nvPr/>
        </p:nvSpPr>
        <p:spPr>
          <a:xfrm>
            <a:off x="288031" y="2220540"/>
            <a:ext cx="11642998" cy="2000548"/>
          </a:xfrm>
          <a:prstGeom prst="rect">
            <a:avLst/>
          </a:prstGeom>
          <a:noFill/>
        </p:spPr>
        <p:txBody>
          <a:bodyPr wrap="square" rtlCol="0">
            <a:spAutoFit/>
          </a:bodyPr>
          <a:lstStyle/>
          <a:p>
            <a:pPr marL="457200" indent="-457200">
              <a:spcBef>
                <a:spcPts val="2400"/>
              </a:spcBef>
              <a:buFont typeface="Arial" panose="020B0604020202020204" pitchFamily="34" charset="0"/>
              <a:buChar char="•"/>
            </a:pPr>
            <a:r>
              <a:rPr lang="en-US" altLang="zh-CN" sz="2800" dirty="0"/>
              <a:t>appropriately-sized virtual address spaces</a:t>
            </a:r>
          </a:p>
          <a:p>
            <a:pPr marL="457200" indent="-457200">
              <a:spcBef>
                <a:spcPts val="2400"/>
              </a:spcBef>
              <a:buFont typeface="Arial" panose="020B0604020202020204" pitchFamily="34" charset="0"/>
              <a:buChar char="•"/>
            </a:pPr>
            <a:r>
              <a:rPr lang="en-US" altLang="zh-CN" sz="2800" dirty="0"/>
              <a:t>decoupling address translation from access protection</a:t>
            </a:r>
          </a:p>
          <a:p>
            <a:pPr marL="457200" indent="-457200">
              <a:spcBef>
                <a:spcPts val="2400"/>
              </a:spcBef>
              <a:buFont typeface="Arial" panose="020B0604020202020204" pitchFamily="34" charset="0"/>
              <a:buChar char="•"/>
            </a:pPr>
            <a:r>
              <a:rPr lang="en-US" altLang="zh-CN" sz="2800" dirty="0"/>
              <a:t>better partitioning of duties between software and hardware</a:t>
            </a:r>
          </a:p>
        </p:txBody>
      </p:sp>
    </p:spTree>
    <p:extLst>
      <p:ext uri="{BB962C8B-B14F-4D97-AF65-F5344CB8AC3E}">
        <p14:creationId xmlns:p14="http://schemas.microsoft.com/office/powerpoint/2010/main" val="3770894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C3315F-1028-47FA-9F41-0D2B0254A2E3}"/>
              </a:ext>
            </a:extLst>
          </p:cNvPr>
          <p:cNvSpPr txBox="1"/>
          <p:nvPr/>
        </p:nvSpPr>
        <p:spPr>
          <a:xfrm>
            <a:off x="697781" y="89624"/>
            <a:ext cx="432048" cy="461665"/>
          </a:xfrm>
          <a:prstGeom prst="rect">
            <a:avLst/>
          </a:prstGeom>
          <a:noFill/>
        </p:spPr>
        <p:txBody>
          <a:bodyPr wrap="square" rtlCol="0">
            <a:spAutoFit/>
          </a:bodyPr>
          <a:lstStyle/>
          <a:p>
            <a:r>
              <a:rPr lang="en-US" altLang="zh-CN" sz="2400" dirty="0">
                <a:solidFill>
                  <a:srgbClr val="F8F8F8"/>
                </a:solidFill>
              </a:rPr>
              <a:t>2</a:t>
            </a:r>
            <a:endParaRPr lang="zh-CN" altLang="en-US" sz="2400" dirty="0">
              <a:solidFill>
                <a:srgbClr val="F8F8F8"/>
              </a:solidFill>
            </a:endParaRPr>
          </a:p>
        </p:txBody>
      </p:sp>
      <p:sp>
        <p:nvSpPr>
          <p:cNvPr id="5" name="文本框 4">
            <a:extLst>
              <a:ext uri="{FF2B5EF4-FFF2-40B4-BE49-F238E27FC236}">
                <a16:creationId xmlns:a16="http://schemas.microsoft.com/office/drawing/2014/main" id="{CFC0B4D7-1BFD-4B03-8CA8-EA6BCB1C9780}"/>
              </a:ext>
            </a:extLst>
          </p:cNvPr>
          <p:cNvSpPr txBox="1"/>
          <p:nvPr/>
        </p:nvSpPr>
        <p:spPr>
          <a:xfrm>
            <a:off x="1341710" y="87015"/>
            <a:ext cx="8573095" cy="461665"/>
          </a:xfrm>
          <a:prstGeom prst="rect">
            <a:avLst/>
          </a:prstGeom>
          <a:noFill/>
        </p:spPr>
        <p:txBody>
          <a:bodyPr wrap="square" rtlCol="0">
            <a:spAutoFit/>
          </a:bodyPr>
          <a:lstStyle/>
          <a:p>
            <a:r>
              <a:rPr lang="en-US" altLang="zh-CN" sz="2400" dirty="0">
                <a:solidFill>
                  <a:srgbClr val="F8F8F8"/>
                </a:solidFill>
                <a:latin typeface="+mj-ea"/>
                <a:ea typeface="+mj-ea"/>
                <a:sym typeface="inpin heiti" panose="00000500000000000000" pitchFamily="2" charset="-122"/>
              </a:rPr>
              <a:t>Architectural components</a:t>
            </a:r>
            <a:endParaRPr lang="zh-CN" altLang="en-US" sz="2400" dirty="0">
              <a:solidFill>
                <a:srgbClr val="F8F8F8"/>
              </a:solidFill>
            </a:endParaRPr>
          </a:p>
        </p:txBody>
      </p:sp>
      <p:sp>
        <p:nvSpPr>
          <p:cNvPr id="6" name="文本框 5">
            <a:extLst>
              <a:ext uri="{FF2B5EF4-FFF2-40B4-BE49-F238E27FC236}">
                <a16:creationId xmlns:a16="http://schemas.microsoft.com/office/drawing/2014/main" id="{4C353679-06B6-48A6-83CB-A27F98823986}"/>
              </a:ext>
            </a:extLst>
          </p:cNvPr>
          <p:cNvSpPr txBox="1"/>
          <p:nvPr/>
        </p:nvSpPr>
        <p:spPr>
          <a:xfrm>
            <a:off x="551955" y="980728"/>
            <a:ext cx="11642998" cy="5078313"/>
          </a:xfrm>
          <a:prstGeom prst="rect">
            <a:avLst/>
          </a:prstGeom>
          <a:noFill/>
        </p:spPr>
        <p:txBody>
          <a:bodyPr wrap="square" rtlCol="0">
            <a:spAutoFit/>
          </a:bodyPr>
          <a:lstStyle/>
          <a:p>
            <a:pPr marL="457200" indent="-457200">
              <a:spcBef>
                <a:spcPts val="2400"/>
              </a:spcBef>
              <a:buFont typeface="Arial" panose="020B0604020202020204" pitchFamily="34" charset="0"/>
              <a:buChar char="•"/>
            </a:pPr>
            <a:r>
              <a:rPr lang="en-US" altLang="zh-CN" sz="2800" dirty="0"/>
              <a:t>VBs</a:t>
            </a:r>
          </a:p>
          <a:p>
            <a:pPr marL="457200" indent="-457200">
              <a:spcBef>
                <a:spcPts val="2400"/>
              </a:spcBef>
              <a:buFont typeface="Arial" panose="020B0604020202020204" pitchFamily="34" charset="0"/>
              <a:buChar char="•"/>
            </a:pPr>
            <a:endParaRPr lang="en-US" altLang="zh-CN" sz="2800" dirty="0"/>
          </a:p>
          <a:p>
            <a:pPr marL="457200" indent="-457200">
              <a:spcBef>
                <a:spcPts val="2400"/>
              </a:spcBef>
              <a:buFont typeface="Arial" panose="020B0604020202020204" pitchFamily="34" charset="0"/>
              <a:buChar char="•"/>
            </a:pPr>
            <a:endParaRPr lang="en-US" altLang="zh-CN" sz="2800" dirty="0"/>
          </a:p>
          <a:p>
            <a:pPr>
              <a:spcBef>
                <a:spcPts val="2400"/>
              </a:spcBef>
            </a:pPr>
            <a:r>
              <a:rPr lang="en-US" altLang="zh-CN" sz="2800" dirty="0"/>
              <a:t>	All VB-related information is stored as an entry in the VB information table</a:t>
            </a:r>
            <a:r>
              <a:rPr lang="zh-CN" altLang="en-US" sz="2800" dirty="0"/>
              <a:t> </a:t>
            </a:r>
            <a:r>
              <a:rPr lang="en-US" altLang="zh-CN" sz="2800" dirty="0"/>
              <a:t>(VIT)</a:t>
            </a:r>
          </a:p>
          <a:p>
            <a:pPr marL="457200" indent="-457200">
              <a:spcBef>
                <a:spcPts val="2400"/>
              </a:spcBef>
              <a:buFont typeface="Arial" panose="020B0604020202020204" pitchFamily="34" charset="0"/>
              <a:buChar char="•"/>
            </a:pPr>
            <a:r>
              <a:rPr lang="en-US" altLang="zh-CN" sz="2800" dirty="0"/>
              <a:t>Memory Clients </a:t>
            </a:r>
          </a:p>
          <a:p>
            <a:pPr>
              <a:spcBef>
                <a:spcPts val="2400"/>
              </a:spcBef>
            </a:pPr>
            <a:r>
              <a:rPr lang="en-US" altLang="zh-CN" sz="2800" dirty="0"/>
              <a:t>	Like program</a:t>
            </a:r>
            <a:r>
              <a:rPr lang="zh-CN" altLang="en-US" sz="2800" dirty="0"/>
              <a:t>、</a:t>
            </a:r>
            <a:r>
              <a:rPr lang="en-US" altLang="zh-CN" sz="2800" dirty="0"/>
              <a:t>operating system. All information related to the Memory client is stored as an entry in the Client-VB Table (CVT)</a:t>
            </a:r>
          </a:p>
        </p:txBody>
      </p:sp>
      <p:pic>
        <p:nvPicPr>
          <p:cNvPr id="8" name="图片 7">
            <a:extLst>
              <a:ext uri="{FF2B5EF4-FFF2-40B4-BE49-F238E27FC236}">
                <a16:creationId xmlns:a16="http://schemas.microsoft.com/office/drawing/2014/main" id="{72B5D184-6F25-446D-9872-DAEF343C9E65}"/>
              </a:ext>
            </a:extLst>
          </p:cNvPr>
          <p:cNvPicPr>
            <a:picLocks noChangeAspect="1"/>
          </p:cNvPicPr>
          <p:nvPr/>
        </p:nvPicPr>
        <p:blipFill>
          <a:blip r:embed="rId3"/>
          <a:stretch>
            <a:fillRect/>
          </a:stretch>
        </p:blipFill>
        <p:spPr>
          <a:xfrm>
            <a:off x="1319007" y="1844824"/>
            <a:ext cx="9295739" cy="993295"/>
          </a:xfrm>
          <a:prstGeom prst="rect">
            <a:avLst/>
          </a:prstGeom>
        </p:spPr>
      </p:pic>
    </p:spTree>
    <p:extLst>
      <p:ext uri="{BB962C8B-B14F-4D97-AF65-F5344CB8AC3E}">
        <p14:creationId xmlns:p14="http://schemas.microsoft.com/office/powerpoint/2010/main" val="4275550067"/>
      </p:ext>
    </p:extLst>
  </p:cSld>
  <p:clrMapOvr>
    <a:masterClrMapping/>
  </p:clrMapOvr>
</p:sld>
</file>

<file path=ppt/theme/theme1.xml><?xml version="1.0" encoding="utf-8"?>
<a:theme xmlns:a="http://schemas.openxmlformats.org/drawingml/2006/main" name="1_默认设计模板">
  <a:themeElements>
    <a:clrScheme name="155">
      <a:dk1>
        <a:srgbClr val="294A5A"/>
      </a:dk1>
      <a:lt1>
        <a:srgbClr val="99CC39"/>
      </a:lt1>
      <a:dk2>
        <a:srgbClr val="F9C900"/>
      </a:dk2>
      <a:lt2>
        <a:srgbClr val="ED5A00"/>
      </a:lt2>
      <a:accent1>
        <a:srgbClr val="484849"/>
      </a:accent1>
      <a:accent2>
        <a:srgbClr val="FFFFFF"/>
      </a:accent2>
      <a:accent3>
        <a:srgbClr val="969696"/>
      </a:accent3>
      <a:accent4>
        <a:srgbClr val="00AAA2"/>
      </a:accent4>
      <a:accent5>
        <a:srgbClr val="99CC39"/>
      </a:accent5>
      <a:accent6>
        <a:srgbClr val="F9C900"/>
      </a:accent6>
      <a:hlink>
        <a:srgbClr val="ED5A00"/>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itchFamily="34" charset="0"/>
          <a:buNone/>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2345</TotalTime>
  <Words>3248</Words>
  <Application>Microsoft Office PowerPoint</Application>
  <PresentationFormat>自定义</PresentationFormat>
  <Paragraphs>218</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Helvetica Neue</vt:lpstr>
      <vt:lpstr>微软雅黑</vt:lpstr>
      <vt:lpstr>Arial</vt:lpstr>
      <vt:lpstr>Calibri</vt:lpstr>
      <vt:lpstr>Wingdings</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keywords>ppt模板</cp:keywords>
  <cp:lastModifiedBy>赵 丝绒</cp:lastModifiedBy>
  <cp:revision>837</cp:revision>
  <dcterms:created xsi:type="dcterms:W3CDTF">2013-01-25T01:44:00Z</dcterms:created>
  <dcterms:modified xsi:type="dcterms:W3CDTF">2021-12-23T12:29:33Z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