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56" r:id="rId3"/>
    <p:sldId id="2734" r:id="rId5"/>
    <p:sldId id="2711" r:id="rId6"/>
    <p:sldId id="2761" r:id="rId7"/>
    <p:sldId id="2799" r:id="rId8"/>
    <p:sldId id="2800" r:id="rId9"/>
    <p:sldId id="2801" r:id="rId10"/>
    <p:sldId id="2757" r:id="rId11"/>
    <p:sldId id="2715" r:id="rId12"/>
    <p:sldId id="2828" r:id="rId13"/>
    <p:sldId id="2829" r:id="rId14"/>
    <p:sldId id="2831" r:id="rId15"/>
    <p:sldId id="2832" r:id="rId16"/>
    <p:sldId id="2833" r:id="rId17"/>
    <p:sldId id="2830" r:id="rId18"/>
    <p:sldId id="2758" r:id="rId19"/>
    <p:sldId id="2769" r:id="rId20"/>
    <p:sldId id="2835" r:id="rId21"/>
    <p:sldId id="2836" r:id="rId22"/>
    <p:sldId id="2837" r:id="rId23"/>
    <p:sldId id="2759" r:id="rId24"/>
    <p:sldId id="2778" r:id="rId25"/>
    <p:sldId id="2838" r:id="rId26"/>
    <p:sldId id="2844" r:id="rId27"/>
    <p:sldId id="2845" r:id="rId28"/>
    <p:sldId id="2846" r:id="rId29"/>
    <p:sldId id="2847" r:id="rId30"/>
    <p:sldId id="2773" r:id="rId31"/>
    <p:sldId id="2724" r:id="rId32"/>
    <p:sldId id="2860" r:id="rId33"/>
    <p:sldId id="2861" r:id="rId34"/>
    <p:sldId id="2859" r:id="rId35"/>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F17475"/>
    <a:srgbClr val="92D050"/>
    <a:srgbClr val="AE002B"/>
    <a:srgbClr val="EEE5E7"/>
    <a:srgbClr val="009882"/>
    <a:srgbClr val="26A244"/>
    <a:srgbClr val="298EC0"/>
    <a:srgbClr val="B61922"/>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4" autoAdjust="0"/>
    <p:restoredTop sz="94196" autoAdjust="0"/>
  </p:normalViewPr>
  <p:slideViewPr>
    <p:cSldViewPr>
      <p:cViewPr varScale="1">
        <p:scale>
          <a:sx n="55" d="100"/>
          <a:sy n="55" d="100"/>
        </p:scale>
        <p:origin x="846" y="66"/>
      </p:cViewPr>
      <p:guideLst>
        <p:guide orient="horz" pos="368"/>
        <p:guide pos="4050"/>
        <p:guide pos="557"/>
        <p:guide orient="horz" pos="4183"/>
        <p:guide pos="7588"/>
        <p:guide pos="376"/>
      </p:guideLst>
    </p:cSldViewPr>
  </p:slideViewPr>
  <p:outlineViewPr>
    <p:cViewPr>
      <p:scale>
        <a:sx n="100" d="100"/>
        <a:sy n="100" d="100"/>
      </p:scale>
      <p:origin x="0" y="-14412"/>
    </p:cViewPr>
  </p:outlin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ustomXml" Target="../customXml/item1.xml"/><Relationship Id="rId4" Type="http://schemas.openxmlformats.org/officeDocument/2006/relationships/notesMaster" Target="notesMasters/notesMaster1.xml"/><Relationship Id="rId39" Type="http://schemas.openxmlformats.org/officeDocument/2006/relationships/customXmlProps" Target="../customXml/itemProps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ECC</a:t>
            </a:r>
            <a:r>
              <a:rPr lang="zh-CN" altLang="en-US"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是对本攻击方法的一种有效而明显的防御方式，但是典型的</a:t>
            </a:r>
            <a:r>
              <a:rPr lang="en-US" altLang="zh-CN"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ECC</a:t>
            </a:r>
            <a:r>
              <a:rPr lang="zh-CN" altLang="en-US"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是设计用来防止自然发生的故障的。因此，对于本文提出的这种协同攻击，还需要额外考虑一些因素。</a:t>
            </a:r>
            <a:r>
              <a:rPr lang="en-US" altLang="zh-CN"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ECC</a:t>
            </a:r>
            <a:r>
              <a:rPr lang="zh-CN" altLang="en-US"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可以检测所有的</a:t>
            </a:r>
            <a:r>
              <a:rPr lang="en-US" altLang="zh-CN"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1</a:t>
            </a:r>
            <a:r>
              <a:rPr lang="zh-CN" altLang="en-US"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位和</a:t>
            </a:r>
            <a:r>
              <a:rPr lang="en-US" altLang="zh-CN"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2</a:t>
            </a:r>
            <a:r>
              <a:rPr lang="zh-CN" altLang="en-US"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位错误，如果发生多位翻转，可能会导致攻击小程序发生崩溃。</a:t>
            </a:r>
            <a:endParaRPr lang="zh-CN" altLang="en-US"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引言部分就是简述一下这篇论文做的工作，以及对几个重要名词的解释。首先是</a:t>
            </a:r>
            <a:endParaRPr lang="zh-CN" alt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Java 程序被javac工具编译为.class字节 码文件之后，我们执行java命令，该class文件便被JVM的Class Loader加载</a:t>
            </a:r>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Java 程序被javac工具编译为.class字节 码文件之后，我们执行java命令，该class文件便被JVM的Class Loader加载</a:t>
            </a:r>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Java 程序被javac工具编译为.class字节 码文件之后，我们执行java命令，该class文件便被JVM的Class Loader加载</a:t>
            </a:r>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84348" y="385763"/>
            <a:ext cx="11090055" cy="1397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84353" y="1925638"/>
            <a:ext cx="5468025" cy="458946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504792" y="1925638"/>
            <a:ext cx="5469612" cy="458946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fld>
            <a:endParaRPr lang="zh-CN" altLang="en-US"/>
          </a:p>
        </p:txBody>
      </p:sp>
      <p:sp>
        <p:nvSpPr>
          <p:cNvPr id="6" name="页脚占位符 5"/>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节标题">
    <p:bg>
      <p:bgPr>
        <a:gradFill flip="none" rotWithShape="1">
          <a:gsLst>
            <a:gs pos="0">
              <a:srgbClr val="F4F4F4"/>
            </a:gs>
            <a:gs pos="35000">
              <a:srgbClr val="D4D4D4"/>
            </a:gs>
            <a:gs pos="100000">
              <a:srgbClr val="BABBBB"/>
            </a:gs>
          </a:gsLst>
          <a:lin ang="2700000" scaled="1"/>
          <a:tileRect/>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354" y="36163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cs typeface="+mn-ea"/>
              <a:sym typeface="+mn-l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Freeform 15"/>
          <p:cNvSpPr/>
          <p:nvPr userDrawn="1"/>
        </p:nvSpPr>
        <p:spPr bwMode="auto">
          <a:xfrm>
            <a:off x="2962300" y="2645386"/>
            <a:ext cx="2109350" cy="2109348"/>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ln>
          <a:effectLst>
            <a:outerShdw blurRad="177800" dist="203200" dir="2700000" algn="tl" rotWithShape="0">
              <a:prstClr val="black">
                <a:alpha val="40000"/>
              </a:prstClr>
            </a:outerShdw>
          </a:effectLst>
        </p:spPr>
        <p:txBody>
          <a:bodyPr vert="horz" wrap="square" lIns="128580" tIns="64290" rIns="128580" bIns="64290" numCol="1" anchor="ctr" anchorCtr="1" compatLnSpc="1"/>
          <a:lstStyle/>
          <a:p>
            <a:endParaRPr lang="zh-CN" altLang="en-US" sz="8800" dirty="0">
              <a:solidFill>
                <a:srgbClr val="AE002B"/>
              </a:solidFill>
              <a:latin typeface="Impact" panose="020B0806030902050204" pitchFamily="34" charset="0"/>
            </a:endParaRPr>
          </a:p>
        </p:txBody>
      </p:sp>
      <p:sp>
        <p:nvSpPr>
          <p:cNvPr id="11" name="文本占位符 10"/>
          <p:cNvSpPr>
            <a:spLocks noGrp="1"/>
          </p:cNvSpPr>
          <p:nvPr>
            <p:ph type="body" sz="quarter" idx="10" hasCustomPrompt="1"/>
          </p:nvPr>
        </p:nvSpPr>
        <p:spPr>
          <a:xfrm>
            <a:off x="3152928" y="2989096"/>
            <a:ext cx="1728093" cy="1421928"/>
          </a:xfrm>
          <a:prstGeom prst="rect">
            <a:avLst/>
          </a:prstGeom>
          <a:noFill/>
        </p:spPr>
        <p:txBody>
          <a:bodyPr wrap="square" rtlCol="0">
            <a:spAutoFit/>
          </a:bodyPr>
          <a:lstStyle>
            <a:lvl1pPr marL="0" indent="0">
              <a:buNone/>
              <a:defRPr lang="zh-CN" altLang="en-US" sz="9600" dirty="0">
                <a:solidFill>
                  <a:schemeClr val="accent3"/>
                </a:solidFill>
                <a:latin typeface="Impact" panose="020B0806030902050204" pitchFamily="34" charset="0"/>
                <a:ea typeface="宋体" panose="02010600030101010101" pitchFamily="2" charset="-122"/>
              </a:defRPr>
            </a:lvl1pPr>
          </a:lstStyle>
          <a:p>
            <a:pPr lvl="0" algn="ctr" fontAlgn="base">
              <a:spcBef>
                <a:spcPct val="0"/>
              </a:spcBef>
              <a:spcAft>
                <a:spcPct val="0"/>
              </a:spcAft>
            </a:pPr>
            <a:r>
              <a:rPr lang="en-US" altLang="zh-CN" dirty="0"/>
              <a:t>01</a:t>
            </a:r>
            <a:endParaRPr lang="zh-CN" altLang="en-US" dirty="0"/>
          </a:p>
        </p:txBody>
      </p:sp>
      <p:sp>
        <p:nvSpPr>
          <p:cNvPr id="15" name="文本占位符 14"/>
          <p:cNvSpPr>
            <a:spLocks noGrp="1"/>
          </p:cNvSpPr>
          <p:nvPr>
            <p:ph type="body" sz="quarter" idx="13" hasCustomPrompt="1"/>
          </p:nvPr>
        </p:nvSpPr>
        <p:spPr>
          <a:xfrm>
            <a:off x="5925319" y="2752229"/>
            <a:ext cx="4248472" cy="686649"/>
          </a:xfrm>
          <a:prstGeom prst="rect">
            <a:avLst/>
          </a:prstGeom>
        </p:spPr>
        <p:txBody>
          <a:bodyPr/>
          <a:lstStyle>
            <a:lvl1pPr marL="0" indent="0">
              <a:buNone/>
              <a:defRPr sz="3600" b="1">
                <a:solidFill>
                  <a:schemeClr val="accent3"/>
                </a:solidFill>
              </a:defRPr>
            </a:lvl1pPr>
          </a:lstStyle>
          <a:p>
            <a:pPr lvl="0"/>
            <a:r>
              <a:rPr lang="zh-CN" altLang="en-US" dirty="0"/>
              <a:t>点击输入标题内容</a:t>
            </a:r>
            <a:endParaRPr lang="zh-CN" altLang="en-US" dirty="0"/>
          </a:p>
        </p:txBody>
      </p:sp>
      <p:sp>
        <p:nvSpPr>
          <p:cNvPr id="16" name="文本占位符 14"/>
          <p:cNvSpPr>
            <a:spLocks noGrp="1"/>
          </p:cNvSpPr>
          <p:nvPr>
            <p:ph type="body" sz="quarter" idx="14" hasCustomPrompt="1"/>
          </p:nvPr>
        </p:nvSpPr>
        <p:spPr>
          <a:xfrm>
            <a:off x="5925319" y="3674426"/>
            <a:ext cx="4248472" cy="686649"/>
          </a:xfrm>
          <a:prstGeom prst="rect">
            <a:avLst/>
          </a:prstGeom>
        </p:spPr>
        <p:txBody>
          <a:bodyPr/>
          <a:lstStyle>
            <a:lvl1pPr marL="571500" indent="-571500">
              <a:buFont typeface="Wingdings" panose="05000000000000000000" pitchFamily="2" charset="2"/>
              <a:buChar char="n"/>
              <a:defRPr sz="1800" b="0">
                <a:solidFill>
                  <a:schemeClr val="tx1">
                    <a:lumMod val="50000"/>
                    <a:lumOff val="50000"/>
                  </a:schemeClr>
                </a:solidFill>
              </a:defRPr>
            </a:lvl1pPr>
          </a:lstStyle>
          <a:p>
            <a:pPr lvl="0"/>
            <a:r>
              <a:rPr lang="zh-CN" altLang="en-US" dirty="0"/>
              <a:t>点击输入副标题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childTnLst>
                          </p:cTn>
                        </p:par>
                        <p:par>
                          <p:cTn id="17" fill="hold">
                            <p:stCondLst>
                              <p:cond delay="1500"/>
                            </p:stCondLst>
                            <p:childTnLst>
                              <p:par>
                                <p:cTn id="18" presetID="23" presetClass="entr" presetSubtype="32"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strVal val="4*#ppt_w"/>
                                          </p:val>
                                        </p:tav>
                                        <p:tav tm="100000">
                                          <p:val>
                                            <p:strVal val="#ppt_w"/>
                                          </p:val>
                                        </p:tav>
                                      </p:tavLst>
                                    </p:anim>
                                    <p:anim calcmode="lin" valueType="num">
                                      <p:cBhvr>
                                        <p:cTn id="21" dur="500" fill="hold"/>
                                        <p:tgtEl>
                                          <p:spTgt spid="15"/>
                                        </p:tgtEl>
                                        <p:attrNameLst>
                                          <p:attrName>ppt_h</p:attrName>
                                        </p:attrNameLst>
                                      </p:cBhvr>
                                      <p:tavLst>
                                        <p:tav tm="0">
                                          <p:val>
                                            <p:strVal val="4*#ppt_h"/>
                                          </p:val>
                                        </p:tav>
                                        <p:tav tm="100000">
                                          <p:val>
                                            <p:strVal val="#ppt_h"/>
                                          </p:val>
                                        </p:tav>
                                      </p:tavLst>
                                    </p:anim>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1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tmplLst>
          <p:tmpl lvl="0">
            <p:tnLst>
              <p:par>
                <p:cTn presetID="31"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1000" fill="hold"/>
                        <p:tgtEl>
                          <p:spTgt spid="11"/>
                        </p:tgtEl>
                        <p:attrNameLst>
                          <p:attrName>ppt_w</p:attrName>
                        </p:attrNameLst>
                      </p:cBhvr>
                      <p:tavLst>
                        <p:tav tm="0">
                          <p:val>
                            <p:fltVal val="0"/>
                          </p:val>
                        </p:tav>
                        <p:tav tm="100000">
                          <p:val>
                            <p:strVal val="#ppt_w"/>
                          </p:val>
                        </p:tav>
                      </p:tavLst>
                    </p:anim>
                    <p:anim calcmode="lin" valueType="num">
                      <p:cBhvr>
                        <p:cTn dur="1000" fill="hold"/>
                        <p:tgtEl>
                          <p:spTgt spid="11"/>
                        </p:tgtEl>
                        <p:attrNameLst>
                          <p:attrName>ppt_h</p:attrName>
                        </p:attrNameLst>
                      </p:cBhvr>
                      <p:tavLst>
                        <p:tav tm="0">
                          <p:val>
                            <p:fltVal val="0"/>
                          </p:val>
                        </p:tav>
                        <p:tav tm="100000">
                          <p:val>
                            <p:strVal val="#ppt_h"/>
                          </p:val>
                        </p:tav>
                      </p:tavLst>
                    </p:anim>
                    <p:anim calcmode="lin" valueType="num">
                      <p:cBhvr>
                        <p:cTn dur="1000" fill="hold"/>
                        <p:tgtEl>
                          <p:spTgt spid="11"/>
                        </p:tgtEl>
                        <p:attrNameLst>
                          <p:attrName>style.rotation</p:attrName>
                        </p:attrNameLst>
                      </p:cBhvr>
                      <p:tavLst>
                        <p:tav tm="0">
                          <p:val>
                            <p:fltVal val="90"/>
                          </p:val>
                        </p:tav>
                        <p:tav tm="100000">
                          <p:val>
                            <p:fltVal val="0"/>
                          </p:val>
                        </p:tav>
                      </p:tavLst>
                    </p:anim>
                    <p:animEffect transition="in" filter="fade">
                      <p:cBhvr>
                        <p:cTn dur="1000"/>
                        <p:tgtEl>
                          <p:spTgt spid="11"/>
                        </p:tgtEl>
                      </p:cBhvr>
                    </p:animEffect>
                  </p:childTnLst>
                </p:cTn>
              </p:par>
            </p:tnLst>
          </p:tmpl>
        </p:tmplLst>
      </p:bldP>
      <p:bldP spid="15" grpId="0">
        <p:tmplLst>
          <p:tmpl lvl="0">
            <p:tnLst>
              <p:par>
                <p:cTn presetID="23" presetClass="entr" presetSubtype="3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strVal val="4*#ppt_w"/>
                          </p:val>
                        </p:tav>
                        <p:tav tm="100000">
                          <p:val>
                            <p:strVal val="#ppt_w"/>
                          </p:val>
                        </p:tav>
                      </p:tavLst>
                    </p:anim>
                    <p:anim calcmode="lin" valueType="num">
                      <p:cBhvr>
                        <p:cTn dur="500" fill="hold"/>
                        <p:tgtEl>
                          <p:spTgt spid="15"/>
                        </p:tgtEl>
                        <p:attrNameLst>
                          <p:attrName>ppt_h</p:attrName>
                        </p:attrNameLst>
                      </p:cBhvr>
                      <p:tavLst>
                        <p:tav tm="0">
                          <p:val>
                            <p:strVal val="4*#ppt_h"/>
                          </p:val>
                        </p:tav>
                        <p:tav tm="100000">
                          <p:val>
                            <p:strVal val="#ppt_h"/>
                          </p:val>
                        </p:tav>
                      </p:tavLst>
                    </p:anim>
                  </p:childTnLst>
                </p:cTn>
              </p:par>
            </p:tnLst>
          </p:tmpl>
        </p:tmplLst>
      </p:bldP>
      <p:bldP spid="16" grpId="0">
        <p:tmplLst>
          <p:tmpl lvl="0">
            <p:tnLst>
              <p:par>
                <p:cTn presetID="22" presetClass="entr" presetSubtype="1"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up)">
                      <p:cBhvr>
                        <p:cTn dur="1250"/>
                        <p:tgtEl>
                          <p:spTgt spid="1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Oval 11"/>
          <p:cNvSpPr/>
          <p:nvPr userDrawn="1"/>
        </p:nvSpPr>
        <p:spPr>
          <a:xfrm>
            <a:off x="409225" y="332869"/>
            <a:ext cx="399850" cy="399850"/>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 name="Oval 11"/>
          <p:cNvSpPr/>
          <p:nvPr userDrawn="1"/>
        </p:nvSpPr>
        <p:spPr>
          <a:xfrm>
            <a:off x="555092" y="332869"/>
            <a:ext cx="399850" cy="399850"/>
          </a:xfrm>
          <a:prstGeom prst="ellipse">
            <a:avLst/>
          </a:prstGeom>
          <a:solidFill>
            <a:schemeClr val="accent2"/>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文本占位符 6"/>
          <p:cNvSpPr>
            <a:spLocks noGrp="1"/>
          </p:cNvSpPr>
          <p:nvPr>
            <p:ph type="body" sz="quarter" idx="10" hasCustomPrompt="1"/>
          </p:nvPr>
        </p:nvSpPr>
        <p:spPr>
          <a:xfrm>
            <a:off x="1316807" y="332869"/>
            <a:ext cx="2592635" cy="504602"/>
          </a:xfrm>
          <a:prstGeom prst="rect">
            <a:avLst/>
          </a:prstGeom>
        </p:spPr>
        <p:txBody>
          <a:bodyPr/>
          <a:lstStyle>
            <a:lvl1pPr marL="0" indent="0">
              <a:buNone/>
              <a:defRPr sz="2400" b="1">
                <a:solidFill>
                  <a:schemeClr val="accent2"/>
                </a:solidFill>
              </a:defRPr>
            </a:lvl1pPr>
          </a:lstStyle>
          <a:p>
            <a:pPr lvl="0"/>
            <a:r>
              <a:rPr lang="zh-CN" altLang="en-US" dirty="0"/>
              <a:t>课题背景及内容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tmplLst>
          <p:tmpl lvl="0">
            <p:tnLst>
              <p:par>
                <p:cTn presetID="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Oval 11"/>
          <p:cNvSpPr/>
          <p:nvPr userDrawn="1"/>
        </p:nvSpPr>
        <p:spPr>
          <a:xfrm>
            <a:off x="409225" y="332869"/>
            <a:ext cx="399850" cy="399850"/>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 name="Oval 11"/>
          <p:cNvSpPr/>
          <p:nvPr userDrawn="1"/>
        </p:nvSpPr>
        <p:spPr>
          <a:xfrm>
            <a:off x="555092" y="332869"/>
            <a:ext cx="399850" cy="399850"/>
          </a:xfrm>
          <a:prstGeom prst="ellipse">
            <a:avLst/>
          </a:prstGeom>
          <a:solidFill>
            <a:schemeClr val="accent1"/>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文本占位符 6"/>
          <p:cNvSpPr>
            <a:spLocks noGrp="1"/>
          </p:cNvSpPr>
          <p:nvPr>
            <p:ph type="body" sz="quarter" idx="10" hasCustomPrompt="1"/>
          </p:nvPr>
        </p:nvSpPr>
        <p:spPr>
          <a:xfrm>
            <a:off x="1316807" y="332869"/>
            <a:ext cx="3312368" cy="504602"/>
          </a:xfrm>
          <a:prstGeom prst="rect">
            <a:avLst/>
          </a:prstGeom>
        </p:spPr>
        <p:txBody>
          <a:bodyPr/>
          <a:lstStyle>
            <a:lvl1pPr marL="0" indent="0">
              <a:buNone/>
              <a:defRPr sz="2400" b="1">
                <a:solidFill>
                  <a:schemeClr val="accent1"/>
                </a:solidFill>
              </a:defRPr>
            </a:lvl1pPr>
          </a:lstStyle>
          <a:p>
            <a:r>
              <a:rPr lang="zh-CN" altLang="en-US" dirty="0">
                <a:latin typeface="+mn-ea"/>
                <a:cs typeface="+mn-ea"/>
              </a:rPr>
              <a:t>课题现状及发展情况</a:t>
            </a:r>
            <a:endParaRPr lang="zh-CN" altLang="en-US" dirty="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tmplLst>
          <p:tmpl lvl="0">
            <p:tnLst>
              <p:par>
                <p:cTn presetID="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Oval 11"/>
          <p:cNvSpPr/>
          <p:nvPr userDrawn="1"/>
        </p:nvSpPr>
        <p:spPr>
          <a:xfrm>
            <a:off x="409225" y="332869"/>
            <a:ext cx="399850" cy="399850"/>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 name="Oval 11"/>
          <p:cNvSpPr/>
          <p:nvPr userDrawn="1"/>
        </p:nvSpPr>
        <p:spPr>
          <a:xfrm>
            <a:off x="555092" y="332869"/>
            <a:ext cx="399850" cy="399850"/>
          </a:xfrm>
          <a:prstGeom prst="ellipse">
            <a:avLst/>
          </a:prstGeom>
          <a:solidFill>
            <a:srgbClr val="92D050"/>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文本占位符 6"/>
          <p:cNvSpPr>
            <a:spLocks noGrp="1"/>
          </p:cNvSpPr>
          <p:nvPr>
            <p:ph type="body" sz="quarter" idx="10" hasCustomPrompt="1"/>
          </p:nvPr>
        </p:nvSpPr>
        <p:spPr>
          <a:xfrm>
            <a:off x="1316807" y="332869"/>
            <a:ext cx="3312368" cy="504602"/>
          </a:xfrm>
          <a:prstGeom prst="rect">
            <a:avLst/>
          </a:prstGeom>
        </p:spPr>
        <p:txBody>
          <a:bodyPr/>
          <a:lstStyle>
            <a:lvl1pPr marL="0" indent="0">
              <a:buNone/>
              <a:defRPr sz="2400" b="1">
                <a:solidFill>
                  <a:srgbClr val="92D050"/>
                </a:solidFill>
              </a:defRPr>
            </a:lvl1pPr>
          </a:lstStyle>
          <a:p>
            <a:r>
              <a:rPr lang="zh-CN" altLang="en-US" dirty="0">
                <a:latin typeface="+mn-ea"/>
                <a:cs typeface="+mn-ea"/>
              </a:rPr>
              <a:t>研究思路及过程</a:t>
            </a:r>
            <a:endParaRPr lang="zh-CN" altLang="en-US" dirty="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tmplLst>
          <p:tmpl lvl="0">
            <p:tnLst>
              <p:par>
                <p:cTn presetID="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Oval 11"/>
          <p:cNvSpPr/>
          <p:nvPr userDrawn="1"/>
        </p:nvSpPr>
        <p:spPr>
          <a:xfrm>
            <a:off x="409225" y="332869"/>
            <a:ext cx="399850" cy="399850"/>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 name="Oval 11"/>
          <p:cNvSpPr/>
          <p:nvPr userDrawn="1"/>
        </p:nvSpPr>
        <p:spPr>
          <a:xfrm>
            <a:off x="555092" y="332869"/>
            <a:ext cx="399850" cy="399850"/>
          </a:xfrm>
          <a:prstGeom prst="ellipse">
            <a:avLst/>
          </a:prstGeom>
          <a:solidFill>
            <a:schemeClr val="accent3"/>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文本占位符 6"/>
          <p:cNvSpPr>
            <a:spLocks noGrp="1"/>
          </p:cNvSpPr>
          <p:nvPr>
            <p:ph type="body" sz="quarter" idx="10" hasCustomPrompt="1"/>
          </p:nvPr>
        </p:nvSpPr>
        <p:spPr>
          <a:xfrm>
            <a:off x="1316807" y="332869"/>
            <a:ext cx="3312368" cy="504602"/>
          </a:xfrm>
          <a:prstGeom prst="rect">
            <a:avLst/>
          </a:prstGeom>
        </p:spPr>
        <p:txBody>
          <a:bodyPr/>
          <a:lstStyle>
            <a:lvl1pPr marL="0" indent="0">
              <a:buNone/>
              <a:defRPr sz="2400" b="1">
                <a:solidFill>
                  <a:schemeClr val="accent3"/>
                </a:solidFill>
              </a:defRPr>
            </a:lvl1pPr>
          </a:lstStyle>
          <a:p>
            <a:r>
              <a:rPr lang="zh-CN" altLang="en-US" dirty="0">
                <a:latin typeface="+mn-ea"/>
                <a:cs typeface="+mn-ea"/>
              </a:rPr>
              <a:t>实验数据结果</a:t>
            </a:r>
            <a:endParaRPr lang="zh-CN" altLang="en-US" dirty="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tmplLst>
          <p:tmpl lvl="0">
            <p:tnLst>
              <p:par>
                <p:cTn presetID="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Oval 11"/>
          <p:cNvSpPr/>
          <p:nvPr userDrawn="1"/>
        </p:nvSpPr>
        <p:spPr>
          <a:xfrm>
            <a:off x="409225" y="332869"/>
            <a:ext cx="399850" cy="399850"/>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 name="Oval 11"/>
          <p:cNvSpPr/>
          <p:nvPr userDrawn="1"/>
        </p:nvSpPr>
        <p:spPr>
          <a:xfrm>
            <a:off x="555092" y="332869"/>
            <a:ext cx="399850" cy="399850"/>
          </a:xfrm>
          <a:prstGeom prst="ellipse">
            <a:avLst/>
          </a:prstGeom>
          <a:solidFill>
            <a:schemeClr val="accent5"/>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文本占位符 6"/>
          <p:cNvSpPr>
            <a:spLocks noGrp="1"/>
          </p:cNvSpPr>
          <p:nvPr>
            <p:ph type="body" sz="quarter" idx="10" hasCustomPrompt="1"/>
          </p:nvPr>
        </p:nvSpPr>
        <p:spPr>
          <a:xfrm>
            <a:off x="1316807" y="332869"/>
            <a:ext cx="3312368" cy="504602"/>
          </a:xfrm>
          <a:prstGeom prst="rect">
            <a:avLst/>
          </a:prstGeom>
        </p:spPr>
        <p:txBody>
          <a:bodyPr/>
          <a:lstStyle>
            <a:lvl1pPr marL="0" indent="0">
              <a:buNone/>
              <a:defRPr sz="2400" b="1">
                <a:solidFill>
                  <a:schemeClr val="accent5"/>
                </a:solidFill>
              </a:defRPr>
            </a:lvl1pPr>
          </a:lstStyle>
          <a:p>
            <a:r>
              <a:rPr lang="zh-CN" altLang="en-US" dirty="0">
                <a:latin typeface="+mn-ea"/>
                <a:cs typeface="+mn-ea"/>
              </a:rPr>
              <a:t>解决方案及总结</a:t>
            </a:r>
            <a:endParaRPr lang="zh-CN" altLang="en-US" dirty="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tmplLst>
          <p:tmpl lvl="0">
            <p:tnLst>
              <p:par>
                <p:cTn presetID="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575" y="688"/>
            <a:ext cx="12855600" cy="723127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8.xml"/><Relationship Id="rId3" Type="http://schemas.openxmlformats.org/officeDocument/2006/relationships/themeOverride" Target="../theme/themeOverride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themeOverride" Target="../theme/themeOverride6.xml"/><Relationship Id="rId2" Type="http://schemas.openxmlformats.org/officeDocument/2006/relationships/image" Target="../media/image7.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4.xml"/><Relationship Id="rId4" Type="http://schemas.openxmlformats.org/officeDocument/2006/relationships/themeOverride" Target="../theme/themeOverride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themeOverride" Target="../theme/themeOverride8.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4.xml"/><Relationship Id="rId5" Type="http://schemas.openxmlformats.org/officeDocument/2006/relationships/themeOverride" Target="../theme/themeOverride9.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4.xml"/><Relationship Id="rId4" Type="http://schemas.openxmlformats.org/officeDocument/2006/relationships/themeOverride" Target="../theme/themeOverride10.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themeOverride" Target="../theme/themeOverride11.xml"/><Relationship Id="rId2" Type="http://schemas.openxmlformats.org/officeDocument/2006/relationships/image" Target="../media/image15.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5.xml"/><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themeOverride" Target="../theme/themeOverride14.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hemeOverride" Target="../theme/themeOverride15.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themeOverride" Target="../theme/themeOverride16.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themeOverride" Target="../theme/themeOverride1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themeOverride" Target="../theme/themeOverride5.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6"/>
          <p:cNvSpPr/>
          <p:nvPr/>
        </p:nvSpPr>
        <p:spPr bwMode="auto">
          <a:xfrm>
            <a:off x="4474164" y="1003022"/>
            <a:ext cx="1102756" cy="1098291"/>
          </a:xfrm>
          <a:prstGeom prst="roundRect">
            <a:avLst/>
          </a:prstGeom>
          <a:solidFill>
            <a:schemeClr val="accent5"/>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latin typeface="Agency FB" panose="020B0503020202020204" pitchFamily="34" charset="0"/>
              <a:ea typeface="微软雅黑" panose="020B0503020204020204" pitchFamily="34" charset="-122"/>
              <a:sym typeface="Agency FB" panose="020B0503020202020204" pitchFamily="34" charset="0"/>
            </a:endParaRPr>
          </a:p>
        </p:txBody>
      </p:sp>
      <p:sp>
        <p:nvSpPr>
          <p:cNvPr id="24" name="Freeform 9"/>
          <p:cNvSpPr/>
          <p:nvPr/>
        </p:nvSpPr>
        <p:spPr bwMode="auto">
          <a:xfrm>
            <a:off x="1188219" y="2965213"/>
            <a:ext cx="2078271" cy="2078271"/>
          </a:xfrm>
          <a:prstGeom prst="roundRect">
            <a:avLst/>
          </a:prstGeom>
          <a:solidFill>
            <a:schemeClr val="accent2"/>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latin typeface="Agency FB" panose="020B0503020202020204" pitchFamily="34" charset="0"/>
              <a:ea typeface="微软雅黑" panose="020B0503020204020204" pitchFamily="34" charset="-122"/>
              <a:sym typeface="Agency FB" panose="020B0503020202020204" pitchFamily="34" charset="0"/>
            </a:endParaRPr>
          </a:p>
        </p:txBody>
      </p:sp>
      <p:sp>
        <p:nvSpPr>
          <p:cNvPr id="25" name="Freeform 10"/>
          <p:cNvSpPr/>
          <p:nvPr/>
        </p:nvSpPr>
        <p:spPr bwMode="auto">
          <a:xfrm>
            <a:off x="3067815" y="3402743"/>
            <a:ext cx="1192048" cy="1194281"/>
          </a:xfrm>
          <a:prstGeom prst="roundRect">
            <a:avLst/>
          </a:prstGeom>
          <a:solidFill>
            <a:schemeClr val="accent1"/>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latin typeface="Agency FB" panose="020B0503020202020204" pitchFamily="34" charset="0"/>
              <a:ea typeface="微软雅黑" panose="020B0503020204020204" pitchFamily="34" charset="-122"/>
              <a:sym typeface="Agency FB" panose="020B0503020202020204" pitchFamily="34" charset="0"/>
            </a:endParaRPr>
          </a:p>
        </p:txBody>
      </p:sp>
      <p:sp>
        <p:nvSpPr>
          <p:cNvPr id="26" name="Freeform 11"/>
          <p:cNvSpPr/>
          <p:nvPr/>
        </p:nvSpPr>
        <p:spPr bwMode="auto">
          <a:xfrm>
            <a:off x="266278" y="5148402"/>
            <a:ext cx="1116150" cy="1122847"/>
          </a:xfrm>
          <a:prstGeom prst="roundRect">
            <a:avLst/>
          </a:prstGeom>
          <a:solidFill>
            <a:srgbClr val="92D050"/>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latin typeface="Agency FB" panose="020B0503020202020204" pitchFamily="34" charset="0"/>
              <a:ea typeface="微软雅黑" panose="020B0503020204020204" pitchFamily="34" charset="-122"/>
              <a:sym typeface="Agency FB" panose="020B0503020202020204" pitchFamily="34" charset="0"/>
            </a:endParaRPr>
          </a:p>
        </p:txBody>
      </p:sp>
      <p:sp>
        <p:nvSpPr>
          <p:cNvPr id="27" name="Freeform 13"/>
          <p:cNvSpPr/>
          <p:nvPr/>
        </p:nvSpPr>
        <p:spPr bwMode="auto">
          <a:xfrm>
            <a:off x="1509670" y="3259876"/>
            <a:ext cx="861668" cy="868365"/>
          </a:xfrm>
          <a:prstGeom prst="roundRect">
            <a:avLst/>
          </a:prstGeom>
          <a:gradFill>
            <a:gsLst>
              <a:gs pos="53000">
                <a:schemeClr val="bg1"/>
              </a:gs>
              <a:gs pos="100000">
                <a:srgbClr val="BABBBB"/>
              </a:gs>
            </a:gsLst>
            <a:lin ang="2700000" scaled="1"/>
          </a:grad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latin typeface="Agency FB" panose="020B0503020202020204" pitchFamily="34" charset="0"/>
              <a:ea typeface="微软雅黑" panose="020B0503020204020204" pitchFamily="34" charset="-122"/>
              <a:sym typeface="Agency FB" panose="020B0503020202020204" pitchFamily="34" charset="0"/>
            </a:endParaRPr>
          </a:p>
        </p:txBody>
      </p:sp>
      <p:sp>
        <p:nvSpPr>
          <p:cNvPr id="28" name="Freeform 14"/>
          <p:cNvSpPr/>
          <p:nvPr/>
        </p:nvSpPr>
        <p:spPr bwMode="auto">
          <a:xfrm>
            <a:off x="534155" y="4215300"/>
            <a:ext cx="1837183" cy="1837183"/>
          </a:xfrm>
          <a:prstGeom prst="roundRect">
            <a:avLst/>
          </a:prstGeom>
          <a:blipFill dpi="0" rotWithShape="1">
            <a:blip r:embed="rId1" cstate="print">
              <a:extLst>
                <a:ext uri="{28A0092B-C50C-407E-A947-70E740481C1C}">
                  <a14:useLocalDpi xmlns:a14="http://schemas.microsoft.com/office/drawing/2010/main" val="0"/>
                </a:ext>
              </a:extLst>
            </a:blip>
            <a:srcRect/>
            <a:stretch>
              <a:fillRect/>
            </a:stretch>
          </a:blip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ctr" anchorCtr="1" compatLnSpc="1"/>
          <a:lstStyle/>
          <a:p>
            <a:endParaRPr lang="zh-CN" altLang="en-US" sz="6000" dirty="0">
              <a:solidFill>
                <a:srgbClr val="AE002B"/>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29" name="Freeform 15"/>
          <p:cNvSpPr/>
          <p:nvPr/>
        </p:nvSpPr>
        <p:spPr bwMode="auto">
          <a:xfrm>
            <a:off x="2453931" y="1212858"/>
            <a:ext cx="2915383" cy="2915383"/>
          </a:xfrm>
          <a:prstGeom prst="ellipse">
            <a:avLst/>
          </a:prstGeom>
          <a:solidFill>
            <a:srgbClr val="FBFBFB"/>
          </a:solid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ctr" anchorCtr="1" compatLnSpc="1"/>
          <a:lstStyle/>
          <a:p>
            <a:endParaRPr lang="zh-CN" altLang="en-US" sz="8800" dirty="0">
              <a:solidFill>
                <a:srgbClr val="AE002B"/>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30" name="Freeform 16"/>
          <p:cNvSpPr/>
          <p:nvPr/>
        </p:nvSpPr>
        <p:spPr bwMode="auto">
          <a:xfrm>
            <a:off x="2474251" y="4215300"/>
            <a:ext cx="1419742" cy="1417511"/>
          </a:xfrm>
          <a:prstGeom prst="roundRect">
            <a:avLst/>
          </a:prstGeom>
          <a:solidFill>
            <a:schemeClr val="accent3"/>
          </a:solid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latin typeface="Agency FB" panose="020B0503020202020204" pitchFamily="34" charset="0"/>
              <a:ea typeface="微软雅黑" panose="020B0503020204020204" pitchFamily="34" charset="-122"/>
              <a:sym typeface="Agency FB" panose="020B0503020202020204" pitchFamily="34" charset="0"/>
            </a:endParaRPr>
          </a:p>
        </p:txBody>
      </p:sp>
      <p:sp>
        <p:nvSpPr>
          <p:cNvPr id="17" name="文本框 16"/>
          <p:cNvSpPr txBox="1"/>
          <p:nvPr/>
        </p:nvSpPr>
        <p:spPr>
          <a:xfrm>
            <a:off x="6573386" y="2664833"/>
            <a:ext cx="6618987" cy="1568450"/>
          </a:xfrm>
          <a:prstGeom prst="rect">
            <a:avLst/>
          </a:prstGeom>
          <a:noFill/>
        </p:spPr>
        <p:txBody>
          <a:bodyPr wrap="square" rtlCol="0">
            <a:spAutoFit/>
          </a:bodyPr>
          <a:lstStyle/>
          <a:p>
            <a:pPr>
              <a:buNone/>
            </a:pPr>
            <a:r>
              <a:rPr lang="zh-CN" altLang="en-US" sz="2800" b="1" cap="all" dirty="0">
                <a:solidFill>
                  <a:schemeClr val="accent3"/>
                </a:solidFill>
                <a:latin typeface="Agency FB" panose="020B0503020202020204" pitchFamily="34" charset="0"/>
                <a:ea typeface="微软雅黑" panose="020B0503020204020204" pitchFamily="34" charset="-122"/>
                <a:cs typeface="Arial" panose="020B0604020202020204" pitchFamily="34" charset="0"/>
                <a:sym typeface="Agency FB" panose="020B0503020202020204" pitchFamily="34" charset="0"/>
              </a:rPr>
              <a:t>Using Memory Errors to Attack a Virtual Machine</a:t>
            </a:r>
            <a:endParaRPr lang="zh-CN" altLang="en-US" sz="2800" b="1" cap="all" dirty="0">
              <a:solidFill>
                <a:schemeClr val="accent3"/>
              </a:solidFill>
              <a:latin typeface="Agency FB" panose="020B0503020202020204" pitchFamily="34" charset="0"/>
              <a:ea typeface="微软雅黑" panose="020B0503020204020204" pitchFamily="34" charset="-122"/>
              <a:cs typeface="Arial" panose="020B0604020202020204" pitchFamily="34" charset="0"/>
              <a:sym typeface="Agency FB" panose="020B0503020202020204" pitchFamily="34" charset="0"/>
            </a:endParaRPr>
          </a:p>
          <a:p>
            <a:pPr>
              <a:buNone/>
            </a:pPr>
            <a:r>
              <a:rPr lang="zh-CN" altLang="en-US" sz="1000" b="1" cap="all" dirty="0">
                <a:solidFill>
                  <a:schemeClr val="accent3"/>
                </a:solidFill>
                <a:latin typeface="Agency FB" panose="020B0503020202020204" pitchFamily="34" charset="0"/>
                <a:ea typeface="微软雅黑" panose="020B0503020204020204" pitchFamily="34" charset="-122"/>
                <a:cs typeface="Arial" panose="020B0604020202020204" pitchFamily="34" charset="0"/>
                <a:sym typeface="Agency FB" panose="020B0503020202020204" pitchFamily="34" charset="0"/>
              </a:rPr>
              <a:t>Sudhakar Govindavajhala</a:t>
            </a:r>
            <a:endParaRPr lang="zh-CN" altLang="en-US" sz="1000" b="1" cap="all" dirty="0">
              <a:solidFill>
                <a:schemeClr val="accent3"/>
              </a:solidFill>
              <a:latin typeface="Agency FB" panose="020B0503020202020204" pitchFamily="34" charset="0"/>
              <a:ea typeface="微软雅黑" panose="020B0503020204020204" pitchFamily="34" charset="-122"/>
              <a:cs typeface="Arial" panose="020B0604020202020204" pitchFamily="34" charset="0"/>
              <a:sym typeface="Agency FB" panose="020B0503020202020204" pitchFamily="34" charset="0"/>
            </a:endParaRPr>
          </a:p>
          <a:p>
            <a:pPr>
              <a:buNone/>
            </a:pPr>
            <a:r>
              <a:rPr lang="zh-CN" altLang="en-US" sz="1000" b="1" cap="all" dirty="0">
                <a:solidFill>
                  <a:schemeClr val="accent3"/>
                </a:solidFill>
                <a:latin typeface="Agency FB" panose="020B0503020202020204" pitchFamily="34" charset="0"/>
                <a:ea typeface="微软雅黑" panose="020B0503020204020204" pitchFamily="34" charset="-122"/>
                <a:cs typeface="Arial" panose="020B0604020202020204" pitchFamily="34" charset="0"/>
                <a:sym typeface="Agency FB" panose="020B0503020202020204" pitchFamily="34" charset="0"/>
              </a:rPr>
              <a:t>Andrew W. Appel</a:t>
            </a:r>
            <a:endParaRPr lang="zh-CN" altLang="en-US" sz="1000" b="1" cap="all" dirty="0">
              <a:solidFill>
                <a:schemeClr val="accent3"/>
              </a:solidFill>
              <a:latin typeface="Agency FB" panose="020B0503020202020204" pitchFamily="34" charset="0"/>
              <a:ea typeface="微软雅黑" panose="020B0503020204020204" pitchFamily="34" charset="-122"/>
              <a:cs typeface="Arial" panose="020B0604020202020204" pitchFamily="34" charset="0"/>
              <a:sym typeface="Agency FB" panose="020B0503020202020204" pitchFamily="34" charset="0"/>
            </a:endParaRPr>
          </a:p>
          <a:p>
            <a:pPr>
              <a:buNone/>
            </a:pPr>
            <a:r>
              <a:rPr lang="zh-CN" altLang="en-US" sz="1000" b="1" cap="all" dirty="0">
                <a:solidFill>
                  <a:schemeClr val="accent3"/>
                </a:solidFill>
                <a:latin typeface="Agency FB" panose="020B0503020202020204" pitchFamily="34" charset="0"/>
                <a:ea typeface="微软雅黑" panose="020B0503020204020204" pitchFamily="34" charset="-122"/>
                <a:cs typeface="Arial" panose="020B0604020202020204" pitchFamily="34" charset="0"/>
                <a:sym typeface="Agency FB" panose="020B0503020202020204" pitchFamily="34" charset="0"/>
              </a:rPr>
              <a:t>Princeton University</a:t>
            </a:r>
            <a:endParaRPr lang="zh-CN" altLang="en-US" sz="1000" b="1" cap="all" dirty="0">
              <a:solidFill>
                <a:schemeClr val="accent3"/>
              </a:solidFill>
              <a:latin typeface="Agency FB" panose="020B0503020202020204" pitchFamily="34" charset="0"/>
              <a:ea typeface="微软雅黑" panose="020B0503020204020204" pitchFamily="34" charset="-122"/>
              <a:cs typeface="Arial" panose="020B0604020202020204" pitchFamily="34" charset="0"/>
              <a:sym typeface="Agency FB" panose="020B0503020202020204" pitchFamily="34" charset="0"/>
            </a:endParaRPr>
          </a:p>
          <a:p>
            <a:pPr>
              <a:buNone/>
            </a:pPr>
            <a:endParaRPr lang="zh-CN" altLang="en-US" sz="1000" b="1" cap="all" dirty="0">
              <a:solidFill>
                <a:schemeClr val="accent3"/>
              </a:solidFill>
              <a:latin typeface="Agency FB" panose="020B0503020202020204" pitchFamily="34" charset="0"/>
              <a:ea typeface="微软雅黑" panose="020B0503020204020204" pitchFamily="34" charset="-122"/>
              <a:cs typeface="Arial" panose="020B0604020202020204" pitchFamily="34" charset="0"/>
              <a:sym typeface="Agency FB" panose="020B0503020202020204" pitchFamily="34" charset="0"/>
            </a:endParaRPr>
          </a:p>
        </p:txBody>
      </p:sp>
      <p:sp>
        <p:nvSpPr>
          <p:cNvPr id="21" name="圆角矩形 20"/>
          <p:cNvSpPr/>
          <p:nvPr/>
        </p:nvSpPr>
        <p:spPr>
          <a:xfrm>
            <a:off x="6717576" y="4128297"/>
            <a:ext cx="4926564" cy="394046"/>
          </a:xfrm>
          <a:prstGeom prst="roundRect">
            <a:avLst/>
          </a:prstGeom>
          <a:solidFill>
            <a:schemeClr val="accent3"/>
          </a:solidFill>
          <a:ln>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Reporter</a:t>
            </a:r>
            <a:r>
              <a:rPr lang="zh-CN" altLang="en-US" sz="2000" b="1"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a:t>
            </a:r>
            <a:r>
              <a:rPr lang="en-US" altLang="zh-CN" sz="2000" b="1"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Yaohao Huang</a:t>
            </a:r>
            <a:r>
              <a:rPr lang="zh-CN" altLang="en-US" sz="2000" b="1"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rPr>
              <a:t>   </a:t>
            </a:r>
            <a:endParaRPr lang="zh-CN" altLang="en-US" sz="2000" b="1" dirty="0">
              <a:solidFill>
                <a:schemeClr val="bg1"/>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3973" y="1245869"/>
            <a:ext cx="2922964" cy="27058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bldLst>
      <p:bldP spid="23" grpId="0" animBg="1"/>
      <p:bldP spid="24" grpId="0" animBg="1"/>
      <p:bldP spid="25" grpId="0" animBg="1"/>
      <p:bldP spid="26" grpId="0" animBg="1"/>
      <p:bldP spid="27" grpId="0" animBg="1"/>
      <p:bldP spid="28" grpId="0" animBg="1"/>
      <p:bldP spid="29" grpId="0" animBg="1"/>
      <p:bldP spid="30" grpId="0" animBg="1"/>
      <p:bldP spid="17" grpId="0"/>
      <p:bldP spid="17" grpId="1"/>
      <p:bldP spid="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Attack Method</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14" name="Footer Text"/>
          <p:cNvSpPr txBox="1"/>
          <p:nvPr/>
        </p:nvSpPr>
        <p:spPr>
          <a:xfrm>
            <a:off x="1532890" y="1024255"/>
            <a:ext cx="3245485" cy="294640"/>
          </a:xfrm>
          <a:prstGeom prst="rect">
            <a:avLst/>
          </a:prstGeom>
          <a:noFill/>
        </p:spPr>
        <p:txBody>
          <a:bodyPr wrap="square" lIns="0" tIns="0" rIns="0" bIns="0" rtlCol="0">
            <a:spAutoFit/>
          </a:bodyPr>
          <a:p>
            <a:pPr algn="just">
              <a:lnSpc>
                <a:spcPct val="120000"/>
              </a:lnSpc>
            </a:pPr>
            <a:r>
              <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小程序组成：</a:t>
            </a:r>
            <a:endPar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2" name="文本框 1"/>
          <p:cNvSpPr txBox="1"/>
          <p:nvPr/>
        </p:nvSpPr>
        <p:spPr>
          <a:xfrm>
            <a:off x="1532890" y="1960245"/>
            <a:ext cx="3848100" cy="975995"/>
          </a:xfrm>
          <a:prstGeom prst="rect">
            <a:avLst/>
          </a:prstGeom>
          <a:noFill/>
        </p:spPr>
        <p:txBody>
          <a:bodyPr wrap="square" rtlCol="0">
            <a:spAutoFit/>
          </a:bodyPr>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小程序的组成十分简单。由一个</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类对象和许多个</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类对象填满堆空间。所有的</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类对象都被赋值为</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对象的地址</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x</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pic>
        <p:nvPicPr>
          <p:cNvPr id="3" name="图片 2"/>
          <p:cNvPicPr>
            <a:picLocks noChangeAspect="1"/>
          </p:cNvPicPr>
          <p:nvPr/>
        </p:nvPicPr>
        <p:blipFill>
          <a:blip r:embed="rId2"/>
          <a:stretch>
            <a:fillRect/>
          </a:stretch>
        </p:blipFill>
        <p:spPr>
          <a:xfrm>
            <a:off x="1604645" y="3400425"/>
            <a:ext cx="2743200" cy="1724025"/>
          </a:xfrm>
          <a:prstGeom prst="rect">
            <a:avLst/>
          </a:prstGeom>
        </p:spPr>
      </p:pic>
      <p:sp>
        <p:nvSpPr>
          <p:cNvPr id="4" name="Footer Text"/>
          <p:cNvSpPr txBox="1"/>
          <p:nvPr/>
        </p:nvSpPr>
        <p:spPr>
          <a:xfrm>
            <a:off x="1604645" y="5344795"/>
            <a:ext cx="3245485" cy="589915"/>
          </a:xfrm>
          <a:prstGeom prst="rect">
            <a:avLst/>
          </a:prstGeom>
          <a:noFill/>
        </p:spPr>
        <p:txBody>
          <a:bodyPr wrap="square" lIns="0" tIns="0" rIns="0" bIns="0" rtlCol="0">
            <a:spAutoFit/>
          </a:bodyPr>
          <a:p>
            <a:pPr algn="just">
              <a:lnSpc>
                <a:spcPct val="120000"/>
              </a:lnSpc>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类和</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类组成，单位</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类和</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类所占的内存空间大小是相等的</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且是</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2</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的幂。</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5" name="文本框 4"/>
          <p:cNvSpPr txBox="1"/>
          <p:nvPr/>
        </p:nvSpPr>
        <p:spPr>
          <a:xfrm>
            <a:off x="6573520" y="1960245"/>
            <a:ext cx="3848100" cy="1861185"/>
          </a:xfrm>
          <a:prstGeom prst="rect">
            <a:avLst/>
          </a:prstGeom>
          <a:noFill/>
        </p:spPr>
        <p:txBody>
          <a:bodyPr wrap="square" rtlCol="0">
            <a:spAutoFit/>
          </a:bodyPr>
          <a:p>
            <a:pPr algn="just">
              <a:lnSpc>
                <a:spcPct val="120000"/>
              </a:lnSpc>
              <a:buClrTx/>
              <a:buSzTx/>
              <a:buFontTx/>
            </a:pPr>
            <a:r>
              <a:rPr sz="1600" dirty="0">
                <a:solidFill>
                  <a:schemeClr val="bg1">
                    <a:lumMod val="65000"/>
                  </a:schemeClr>
                </a:solidFill>
                <a:latin typeface="Agency FB" panose="020B0503020202020204" pitchFamily="34" charset="0"/>
                <a:ea typeface="微软雅黑" panose="020B0503020204020204" pitchFamily="34" charset="-122"/>
                <a:cs typeface="+mn-ea"/>
              </a:rPr>
              <a:t>Our attack applet is quite simple. First, it fills the heap</a:t>
            </a:r>
            <a:r>
              <a:rPr lang="en-US" sz="1600" dirty="0">
                <a:solidFill>
                  <a:schemeClr val="bg1">
                    <a:lumMod val="65000"/>
                  </a:schemeClr>
                </a:solidFill>
                <a:latin typeface="Agency FB" panose="020B0503020202020204" pitchFamily="34" charset="0"/>
                <a:ea typeface="微软雅黑" panose="020B0503020204020204" pitchFamily="34" charset="-122"/>
                <a:cs typeface="+mn-ea"/>
              </a:rPr>
              <a:t> </a:t>
            </a:r>
            <a:r>
              <a:rPr sz="1600" dirty="0">
                <a:solidFill>
                  <a:schemeClr val="bg1">
                    <a:lumMod val="65000"/>
                  </a:schemeClr>
                </a:solidFill>
                <a:latin typeface="Agency FB" panose="020B0503020202020204" pitchFamily="34" charset="0"/>
                <a:ea typeface="微软雅黑" panose="020B0503020204020204" pitchFamily="34" charset="-122"/>
                <a:cs typeface="+mn-ea"/>
              </a:rPr>
              <a:t>with many objects of class B and one object of class A.All the fields of all the B objects are initialized to point</a:t>
            </a:r>
            <a:r>
              <a:rPr lang="en-US" sz="1600" dirty="0">
                <a:solidFill>
                  <a:schemeClr val="bg1">
                    <a:lumMod val="65000"/>
                  </a:schemeClr>
                </a:solidFill>
                <a:latin typeface="Agency FB" panose="020B0503020202020204" pitchFamily="34" charset="0"/>
                <a:ea typeface="微软雅黑" panose="020B0503020204020204" pitchFamily="34" charset="-122"/>
                <a:cs typeface="+mn-ea"/>
              </a:rPr>
              <a:t> </a:t>
            </a:r>
            <a:r>
              <a:rPr sz="1600" dirty="0">
                <a:solidFill>
                  <a:schemeClr val="bg1">
                    <a:lumMod val="65000"/>
                  </a:schemeClr>
                </a:solidFill>
                <a:latin typeface="Agency FB" panose="020B0503020202020204" pitchFamily="34" charset="0"/>
                <a:ea typeface="微软雅黑" panose="020B0503020204020204" pitchFamily="34" charset="-122"/>
                <a:cs typeface="+mn-ea"/>
              </a:rPr>
              <a:t>to the unique A object, which sits at addressx.</a:t>
            </a:r>
            <a:endParaRPr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sp>
        <p:nvSpPr>
          <p:cNvPr id="6" name="Footer Text"/>
          <p:cNvSpPr txBox="1"/>
          <p:nvPr/>
        </p:nvSpPr>
        <p:spPr>
          <a:xfrm>
            <a:off x="6645275" y="5197475"/>
            <a:ext cx="3245485" cy="884555"/>
          </a:xfrm>
          <a:prstGeom prst="rect">
            <a:avLst/>
          </a:prstGeom>
          <a:noFill/>
        </p:spPr>
        <p:txBody>
          <a:bodyPr wrap="square" lIns="0" tIns="0" rIns="0" bIns="0" rtlCol="0">
            <a:spAutoFit/>
          </a:bodyPr>
          <a:p>
            <a:pPr algn="just">
              <a:lnSpc>
                <a:spcPct val="120000"/>
              </a:lnSpc>
            </a:pPr>
            <a:r>
              <a:rPr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Classes</a:t>
            </a:r>
            <a:r>
              <a:rPr 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 and B are defined so that, including the object header,</a:t>
            </a:r>
            <a:r>
              <a:rPr 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their size is a power of two</a:t>
            </a:r>
            <a:endParaRPr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bldLst>
      <p:bldP spid="14"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Attack Method</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2" name="文本框 1"/>
          <p:cNvSpPr txBox="1"/>
          <p:nvPr/>
        </p:nvSpPr>
        <p:spPr>
          <a:xfrm>
            <a:off x="1532890" y="2686685"/>
            <a:ext cx="3848100" cy="1861185"/>
          </a:xfrm>
          <a:prstGeom prst="rect">
            <a:avLst/>
          </a:prstGeom>
          <a:noFill/>
        </p:spPr>
        <p:txBody>
          <a:bodyPr wrap="square" rtlCol="0">
            <a:spAutoFit/>
          </a:bodyPr>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小程序被送到</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JVM</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后，开始等待内存出现错误。</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此时，我们假设某个</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类对象的某个字块的第</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i</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位发生翻转。</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并且</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2^i</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大于</a:t>
            </a:r>
            <a:r>
              <a:rPr lang="zh-CN" sz="1600" dirty="0">
                <a:solidFill>
                  <a:schemeClr val="bg1">
                    <a:lumMod val="65000"/>
                  </a:schemeClr>
                </a:solidFill>
                <a:latin typeface="Agency FB" panose="020B0503020202020204" pitchFamily="34" charset="0"/>
                <a:ea typeface="微软雅黑" panose="020B0503020204020204" pitchFamily="34" charset="-122"/>
                <a:cs typeface="+mn-ea"/>
              </a:rPr>
              <a:t>单位</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类或者</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类所占内存的大小。</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pic>
        <p:nvPicPr>
          <p:cNvPr id="3" name="图片 2"/>
          <p:cNvPicPr>
            <a:picLocks noChangeAspect="1"/>
          </p:cNvPicPr>
          <p:nvPr/>
        </p:nvPicPr>
        <p:blipFill>
          <a:blip r:embed="rId2"/>
          <a:stretch>
            <a:fillRect/>
          </a:stretch>
        </p:blipFill>
        <p:spPr>
          <a:xfrm>
            <a:off x="5997575" y="2392680"/>
            <a:ext cx="2762250" cy="2447925"/>
          </a:xfrm>
          <a:prstGeom prst="rect">
            <a:avLst/>
          </a:prstGeom>
        </p:spPr>
      </p:pic>
      <p:pic>
        <p:nvPicPr>
          <p:cNvPr id="4" name="图片 3"/>
          <p:cNvPicPr>
            <a:picLocks noChangeAspect="1"/>
          </p:cNvPicPr>
          <p:nvPr/>
        </p:nvPicPr>
        <p:blipFill>
          <a:blip r:embed="rId3"/>
          <a:stretch>
            <a:fillRect/>
          </a:stretch>
        </p:blipFill>
        <p:spPr>
          <a:xfrm>
            <a:off x="9741535" y="2478405"/>
            <a:ext cx="2628900" cy="2276475"/>
          </a:xfrm>
          <a:prstGeom prst="rect">
            <a:avLst/>
          </a:prstGeom>
        </p:spPr>
      </p:pic>
      <p:cxnSp>
        <p:nvCxnSpPr>
          <p:cNvPr id="5" name="直接箭头连接符 4"/>
          <p:cNvCxnSpPr>
            <a:stCxn id="3" idx="3"/>
            <a:endCxn id="4" idx="1"/>
          </p:cNvCxnSpPr>
          <p:nvPr/>
        </p:nvCxnSpPr>
        <p:spPr>
          <a:xfrm>
            <a:off x="8759825" y="3616960"/>
            <a:ext cx="9817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Attack Method</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2" name="文本框 1"/>
          <p:cNvSpPr txBox="1"/>
          <p:nvPr/>
        </p:nvSpPr>
        <p:spPr>
          <a:xfrm>
            <a:off x="1532890" y="1456055"/>
            <a:ext cx="3848100" cy="1271270"/>
          </a:xfrm>
          <a:prstGeom prst="rect">
            <a:avLst/>
          </a:prstGeom>
          <a:noFill/>
        </p:spPr>
        <p:txBody>
          <a:bodyPr wrap="square" rtlCol="0">
            <a:spAutoFit/>
          </a:bodyPr>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此时该字块的内容发生改变。</a:t>
            </a:r>
            <a:endParaRPr lang="zh-CN"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变为</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x</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异或</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2^i</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因此该字块本身是</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类的对象，但却很有可能指向一个</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类对象的基址。</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pic>
        <p:nvPicPr>
          <p:cNvPr id="3" name="图片 2"/>
          <p:cNvPicPr>
            <a:picLocks noChangeAspect="1"/>
          </p:cNvPicPr>
          <p:nvPr/>
        </p:nvPicPr>
        <p:blipFill>
          <a:blip r:embed="rId2"/>
          <a:stretch>
            <a:fillRect/>
          </a:stretch>
        </p:blipFill>
        <p:spPr>
          <a:xfrm>
            <a:off x="5997575" y="2392680"/>
            <a:ext cx="2762250" cy="2447925"/>
          </a:xfrm>
          <a:prstGeom prst="rect">
            <a:avLst/>
          </a:prstGeom>
        </p:spPr>
      </p:pic>
      <p:pic>
        <p:nvPicPr>
          <p:cNvPr id="4" name="图片 3"/>
          <p:cNvPicPr>
            <a:picLocks noChangeAspect="1"/>
          </p:cNvPicPr>
          <p:nvPr/>
        </p:nvPicPr>
        <p:blipFill>
          <a:blip r:embed="rId3"/>
          <a:stretch>
            <a:fillRect/>
          </a:stretch>
        </p:blipFill>
        <p:spPr>
          <a:xfrm>
            <a:off x="9741535" y="2478405"/>
            <a:ext cx="2628900" cy="2276475"/>
          </a:xfrm>
          <a:prstGeom prst="rect">
            <a:avLst/>
          </a:prstGeom>
        </p:spPr>
      </p:pic>
      <p:cxnSp>
        <p:nvCxnSpPr>
          <p:cNvPr id="5" name="直接箭头连接符 4"/>
          <p:cNvCxnSpPr>
            <a:stCxn id="3" idx="3"/>
            <a:endCxn id="4" idx="1"/>
          </p:cNvCxnSpPr>
          <p:nvPr/>
        </p:nvCxnSpPr>
        <p:spPr>
          <a:xfrm>
            <a:off x="8759825" y="3616960"/>
            <a:ext cx="9817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32890" y="3184525"/>
            <a:ext cx="3848100" cy="1861185"/>
          </a:xfrm>
          <a:prstGeom prst="rect">
            <a:avLst/>
          </a:prstGeom>
          <a:noFill/>
        </p:spPr>
        <p:txBody>
          <a:bodyPr wrap="square" rtlCol="0">
            <a:spAutoFit/>
          </a:bodyPr>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Suppose a cosmic ray flips theith bit of some word in</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 </a:t>
            </a:r>
            <a:r>
              <a:rPr lang="zh-CN" sz="1600" dirty="0">
                <a:solidFill>
                  <a:schemeClr val="bg1">
                    <a:lumMod val="65000"/>
                  </a:schemeClr>
                </a:solidFill>
                <a:latin typeface="Agency FB" panose="020B0503020202020204" pitchFamily="34" charset="0"/>
                <a:ea typeface="微软雅黑" panose="020B0503020204020204" pitchFamily="34" charset="-122"/>
                <a:cs typeface="+mn-ea"/>
              </a:rPr>
              <a:t>a B object</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If 2^i is larger than the object size, then x⊕2^i is likely to point to the base of a B object (⊕is the exclusive-or</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operator)</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Attack Method</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2" name="文本框 1"/>
          <p:cNvSpPr txBox="1"/>
          <p:nvPr/>
        </p:nvSpPr>
        <p:spPr>
          <a:xfrm>
            <a:off x="1604645" y="1311910"/>
            <a:ext cx="3848100" cy="1271270"/>
          </a:xfrm>
          <a:prstGeom prst="rect">
            <a:avLst/>
          </a:prstGeom>
          <a:noFill/>
        </p:spPr>
        <p:txBody>
          <a:bodyPr wrap="square" rtlCol="0">
            <a:spAutoFit/>
          </a:bodyPr>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如果</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2^i</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小于单位类的内存大小。</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此时我们假设一个</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类变量</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p</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，包含</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x </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当程序将</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p</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的</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类字段引用到一个</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类变量</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s</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pic>
        <p:nvPicPr>
          <p:cNvPr id="6" name="图片 5"/>
          <p:cNvPicPr>
            <a:picLocks noChangeAspect="1"/>
          </p:cNvPicPr>
          <p:nvPr/>
        </p:nvPicPr>
        <p:blipFill>
          <a:blip r:embed="rId2"/>
          <a:stretch>
            <a:fillRect/>
          </a:stretch>
        </p:blipFill>
        <p:spPr>
          <a:xfrm>
            <a:off x="7581265" y="718820"/>
            <a:ext cx="2800350" cy="1866900"/>
          </a:xfrm>
          <a:prstGeom prst="rect">
            <a:avLst/>
          </a:prstGeom>
        </p:spPr>
      </p:pic>
      <p:pic>
        <p:nvPicPr>
          <p:cNvPr id="7" name="图片 6"/>
          <p:cNvPicPr>
            <a:picLocks noChangeAspect="1"/>
          </p:cNvPicPr>
          <p:nvPr/>
        </p:nvPicPr>
        <p:blipFill>
          <a:blip r:embed="rId3"/>
          <a:stretch>
            <a:fillRect/>
          </a:stretch>
        </p:blipFill>
        <p:spPr>
          <a:xfrm>
            <a:off x="1964690" y="2248535"/>
            <a:ext cx="1076325" cy="352425"/>
          </a:xfrm>
          <a:prstGeom prst="rect">
            <a:avLst/>
          </a:prstGeom>
        </p:spPr>
      </p:pic>
      <p:sp>
        <p:nvSpPr>
          <p:cNvPr id="8" name="文本框 7"/>
          <p:cNvSpPr txBox="1"/>
          <p:nvPr/>
        </p:nvSpPr>
        <p:spPr>
          <a:xfrm>
            <a:off x="1677035" y="2752090"/>
            <a:ext cx="3848100" cy="3630930"/>
          </a:xfrm>
          <a:prstGeom prst="rect">
            <a:avLst/>
          </a:prstGeom>
          <a:noFill/>
        </p:spPr>
        <p:txBody>
          <a:bodyPr wrap="square" rtlCol="0">
            <a:spAutoFit/>
          </a:bodyPr>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 On the otherhand, suppose2iis smaller than</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 </a:t>
            </a:r>
            <a:r>
              <a:rPr lang="zh-CN" sz="1600" dirty="0">
                <a:solidFill>
                  <a:schemeClr val="bg1">
                    <a:lumMod val="65000"/>
                  </a:schemeClr>
                </a:solidFill>
                <a:latin typeface="Agency FB" panose="020B0503020202020204" pitchFamily="34" charset="0"/>
                <a:ea typeface="微软雅黑" panose="020B0503020204020204" pitchFamily="34" charset="-122"/>
                <a:cs typeface="+mn-ea"/>
              </a:rPr>
              <a:t>the object size; then the mutated field points within the A</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 </a:t>
            </a:r>
            <a:r>
              <a:rPr lang="zh-CN" sz="1600" dirty="0">
                <a:solidFill>
                  <a:schemeClr val="bg1">
                    <a:lumMod val="65000"/>
                  </a:schemeClr>
                </a:solidFill>
                <a:latin typeface="Agency FB" panose="020B0503020202020204" pitchFamily="34" charset="0"/>
                <a:ea typeface="微软雅黑" panose="020B0503020204020204" pitchFamily="34" charset="-122"/>
                <a:cs typeface="+mn-ea"/>
              </a:rPr>
              <a:t>object:</a:t>
            </a:r>
            <a:endParaRPr lang="zh-CN"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endParaRPr lang="zh-CN"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此时</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s</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的取值就会出现漏洞</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 </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它会认为自己的取值是</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x+offset</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但实际上是</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x+offset+2^i</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这个地址大概率存放的是一个</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类对象。</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 The</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 </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applet dereferencesp.b; it thinks it’s fetching a field of</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 </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type B, but it’s really fetching a field of type A</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7941310" y="3162935"/>
            <a:ext cx="1952625" cy="1724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Attack Method</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2" name="文本框 1"/>
          <p:cNvSpPr txBox="1"/>
          <p:nvPr/>
        </p:nvSpPr>
        <p:spPr>
          <a:xfrm>
            <a:off x="1604645" y="951865"/>
            <a:ext cx="3848100" cy="3630930"/>
          </a:xfrm>
          <a:prstGeom prst="rect">
            <a:avLst/>
          </a:prstGeom>
          <a:noFill/>
        </p:spPr>
        <p:txBody>
          <a:bodyPr wrap="square" rtlCol="0">
            <a:spAutoFit/>
          </a:bodyPr>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示例：</a:t>
            </a:r>
            <a:endParaRPr lang="zh-CN"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假设对象</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B384</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的</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a6</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字段的某个字块发生翻转。我们用一个</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类变量</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r</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来获取这个字段的内容：</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Now suppose that in one of the many B objects, one of</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 </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the bits in one of the fields has been traversed by a cosmic</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 </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ray, and flips — for example, bit 5 of fielda6of record</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 </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b384. We fetch this field into a pointer variablerof type</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 </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A</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pic>
        <p:nvPicPr>
          <p:cNvPr id="6" name="图片 5"/>
          <p:cNvPicPr>
            <a:picLocks noChangeAspect="1"/>
          </p:cNvPicPr>
          <p:nvPr/>
        </p:nvPicPr>
        <p:blipFill>
          <a:blip r:embed="rId2"/>
          <a:stretch>
            <a:fillRect/>
          </a:stretch>
        </p:blipFill>
        <p:spPr>
          <a:xfrm>
            <a:off x="8517890" y="0"/>
            <a:ext cx="2555875" cy="7256145"/>
          </a:xfrm>
          <a:prstGeom prst="rect">
            <a:avLst/>
          </a:prstGeom>
        </p:spPr>
      </p:pic>
      <p:pic>
        <p:nvPicPr>
          <p:cNvPr id="7" name="图片 6"/>
          <p:cNvPicPr>
            <a:picLocks noChangeAspect="1"/>
          </p:cNvPicPr>
          <p:nvPr/>
        </p:nvPicPr>
        <p:blipFill>
          <a:blip r:embed="rId3"/>
          <a:stretch>
            <a:fillRect/>
          </a:stretch>
        </p:blipFill>
        <p:spPr>
          <a:xfrm>
            <a:off x="2613025" y="1888490"/>
            <a:ext cx="1390650" cy="466725"/>
          </a:xfrm>
          <a:prstGeom prst="rect">
            <a:avLst/>
          </a:prstGeom>
        </p:spPr>
      </p:pic>
      <p:sp>
        <p:nvSpPr>
          <p:cNvPr id="8" name="文本框 7"/>
          <p:cNvSpPr txBox="1"/>
          <p:nvPr/>
        </p:nvSpPr>
        <p:spPr>
          <a:xfrm>
            <a:off x="1677035" y="4912360"/>
            <a:ext cx="3848100" cy="1271270"/>
          </a:xfrm>
          <a:prstGeom prst="rect">
            <a:avLst/>
          </a:prstGeom>
          <a:noFill/>
        </p:spPr>
        <p:txBody>
          <a:bodyPr wrap="square" rtlCol="0">
            <a:spAutoFit/>
          </a:bodyPr>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跟其他的</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类对象一样，</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B384.a6</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包含有</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p</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的内容，也就是地址</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x</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右图描述了当</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i=2</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5</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6</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时，</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q</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对应的内容。</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Attack Method</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2" name="文本框 1"/>
          <p:cNvSpPr txBox="1"/>
          <p:nvPr/>
        </p:nvSpPr>
        <p:spPr>
          <a:xfrm>
            <a:off x="1316990" y="1240155"/>
            <a:ext cx="3848100" cy="975995"/>
          </a:xfrm>
          <a:prstGeom prst="rect">
            <a:avLst/>
          </a:prstGeom>
          <a:noFill/>
        </p:spPr>
        <p:txBody>
          <a:bodyPr wrap="square" rtlCol="0">
            <a:spAutoFit/>
          </a:bodyPr>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在获得了</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p</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q</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两个变量之后，就能绕过类型检查：</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pic>
        <p:nvPicPr>
          <p:cNvPr id="3" name="图片 2"/>
          <p:cNvPicPr>
            <a:picLocks noChangeAspect="1"/>
          </p:cNvPicPr>
          <p:nvPr/>
        </p:nvPicPr>
        <p:blipFill>
          <a:blip r:embed="rId2"/>
          <a:stretch>
            <a:fillRect/>
          </a:stretch>
        </p:blipFill>
        <p:spPr>
          <a:xfrm>
            <a:off x="1388745" y="1838325"/>
            <a:ext cx="2992755" cy="1122045"/>
          </a:xfrm>
          <a:prstGeom prst="rect">
            <a:avLst/>
          </a:prstGeom>
        </p:spPr>
      </p:pic>
      <p:sp>
        <p:nvSpPr>
          <p:cNvPr id="4" name="文本框 3"/>
          <p:cNvSpPr txBox="1"/>
          <p:nvPr/>
        </p:nvSpPr>
        <p:spPr>
          <a:xfrm>
            <a:off x="1316990" y="2968625"/>
            <a:ext cx="3848100" cy="2745740"/>
          </a:xfrm>
          <a:prstGeom prst="rect">
            <a:avLst/>
          </a:prstGeom>
          <a:noFill/>
        </p:spPr>
        <p:txBody>
          <a:bodyPr wrap="square" rtlCol="0">
            <a:spAutoFit/>
          </a:bodyPr>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上面代码中的</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offset</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与之前提到的不同</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这里的</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offset</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指的是</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类对象中</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i</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字段离基址的偏移量</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第一条语句将</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address-offset</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写入</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q.a6</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第二条语句将</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value</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写入到离</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q.a6</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指向地址带有</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offset</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偏移量的地方</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因此整个程序实现了将</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value</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写到</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rPr>
              <a:t>address</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的功能。</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进而实现运行任意代码的目的。</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sp>
        <p:nvSpPr>
          <p:cNvPr id="5" name="文本框 4"/>
          <p:cNvSpPr txBox="1"/>
          <p:nvPr/>
        </p:nvSpPr>
        <p:spPr>
          <a:xfrm>
            <a:off x="6069330" y="3040380"/>
            <a:ext cx="6061710" cy="2155825"/>
          </a:xfrm>
          <a:prstGeom prst="rect">
            <a:avLst/>
          </a:prstGeom>
          <a:noFill/>
        </p:spPr>
        <p:txBody>
          <a:bodyPr wrap="square" rtlCol="0">
            <a:spAutoFit/>
          </a:bodyPr>
          <a:p>
            <a:pPr algn="just">
              <a:lnSpc>
                <a:spcPct val="120000"/>
              </a:lnSpc>
              <a:buClrTx/>
              <a:buSzTx/>
              <a:buFontTx/>
            </a:pPr>
            <a:r>
              <a:rPr sz="1600" dirty="0">
                <a:solidFill>
                  <a:schemeClr val="bg1">
                    <a:lumMod val="65000"/>
                  </a:schemeClr>
                </a:solidFill>
                <a:latin typeface="Agency FB" panose="020B0503020202020204" pitchFamily="34" charset="0"/>
                <a:ea typeface="微软雅黑" panose="020B0503020204020204" pitchFamily="34" charset="-122"/>
                <a:cs typeface="+mn-ea"/>
              </a:rPr>
              <a:t>The valueoffsetis the offset of the fieldifrom the</a:t>
            </a:r>
            <a:endParaRPr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sz="1600" dirty="0">
                <a:solidFill>
                  <a:schemeClr val="bg1">
                    <a:lumMod val="65000"/>
                  </a:schemeClr>
                </a:solidFill>
                <a:latin typeface="Agency FB" panose="020B0503020202020204" pitchFamily="34" charset="0"/>
                <a:ea typeface="微软雅黑" panose="020B0503020204020204" pitchFamily="34" charset="-122"/>
                <a:cs typeface="+mn-ea"/>
              </a:rPr>
              <a:t>base of an A object. This procedure type-checks. The</a:t>
            </a:r>
            <a:endParaRPr sz="1600" dirty="0">
              <a:solidFill>
                <a:schemeClr val="bg1">
                  <a:lumMod val="65000"/>
                </a:schemeClr>
              </a:solidFill>
              <a:latin typeface="Agency FB" panose="020B0503020202020204" pitchFamily="34" charset="0"/>
              <a:ea typeface="微软雅黑" panose="020B0503020204020204" pitchFamily="34" charset="-122"/>
              <a:cs typeface="+mn-ea"/>
            </a:endParaRPr>
          </a:p>
          <a:p>
            <a:pPr algn="just">
              <a:lnSpc>
                <a:spcPct val="120000"/>
              </a:lnSpc>
              <a:buClrTx/>
              <a:buSzTx/>
              <a:buFontTx/>
            </a:pPr>
            <a:r>
              <a:rPr sz="1600" dirty="0">
                <a:solidFill>
                  <a:schemeClr val="bg1">
                    <a:lumMod val="65000"/>
                  </a:schemeClr>
                </a:solidFill>
                <a:latin typeface="Agency FB" panose="020B0503020202020204" pitchFamily="34" charset="0"/>
                <a:ea typeface="微软雅黑" panose="020B0503020204020204" pitchFamily="34" charset="-122"/>
                <a:cs typeface="+mn-ea"/>
              </a:rPr>
              <a:t>fieldsiof typeA</a:t>
            </a:r>
            <a:r>
              <a:rPr lang="en-US" sz="1600" dirty="0">
                <a:solidFill>
                  <a:schemeClr val="bg1">
                    <a:lumMod val="65000"/>
                  </a:schemeClr>
                </a:solidFill>
                <a:latin typeface="Agency FB" panose="020B0503020202020204" pitchFamily="34" charset="0"/>
                <a:ea typeface="微软雅黑" panose="020B0503020204020204" pitchFamily="34" charset="-122"/>
                <a:cs typeface="+mn-ea"/>
              </a:rPr>
              <a:t> </a:t>
            </a:r>
            <a:r>
              <a:rPr sz="1600" dirty="0">
                <a:solidFill>
                  <a:schemeClr val="bg1">
                    <a:lumMod val="65000"/>
                  </a:schemeClr>
                </a:solidFill>
                <a:latin typeface="Agency FB" panose="020B0503020202020204" pitchFamily="34" charset="0"/>
                <a:ea typeface="微软雅黑" panose="020B0503020204020204" pitchFamily="34" charset="-122"/>
                <a:cs typeface="+mn-ea"/>
              </a:rPr>
              <a:t>and</a:t>
            </a:r>
            <a:r>
              <a:rPr lang="en-US" sz="1600" dirty="0">
                <a:solidFill>
                  <a:schemeClr val="bg1">
                    <a:lumMod val="65000"/>
                  </a:schemeClr>
                </a:solidFill>
                <a:latin typeface="Agency FB" panose="020B0503020202020204" pitchFamily="34" charset="0"/>
                <a:ea typeface="微软雅黑" panose="020B0503020204020204" pitchFamily="34" charset="-122"/>
                <a:cs typeface="+mn-ea"/>
              </a:rPr>
              <a:t> </a:t>
            </a:r>
            <a:r>
              <a:rPr sz="1600" dirty="0">
                <a:solidFill>
                  <a:schemeClr val="bg1">
                    <a:lumMod val="65000"/>
                  </a:schemeClr>
                </a:solidFill>
                <a:latin typeface="Agency FB" panose="020B0503020202020204" pitchFamily="34" charset="0"/>
                <a:ea typeface="微软雅黑" panose="020B0503020204020204" pitchFamily="34" charset="-122"/>
                <a:cs typeface="+mn-ea"/>
              </a:rPr>
              <a:t>a6</a:t>
            </a:r>
            <a:r>
              <a:rPr lang="en-US" sz="1600" dirty="0">
                <a:solidFill>
                  <a:schemeClr val="bg1">
                    <a:lumMod val="65000"/>
                  </a:schemeClr>
                </a:solidFill>
                <a:latin typeface="Agency FB" panose="020B0503020202020204" pitchFamily="34" charset="0"/>
                <a:ea typeface="微软雅黑" panose="020B0503020204020204" pitchFamily="34" charset="-122"/>
                <a:cs typeface="+mn-ea"/>
              </a:rPr>
              <a:t> </a:t>
            </a:r>
            <a:r>
              <a:rPr sz="1600" dirty="0">
                <a:solidFill>
                  <a:schemeClr val="bg1">
                    <a:lumMod val="65000"/>
                  </a:schemeClr>
                </a:solidFill>
                <a:latin typeface="Agency FB" panose="020B0503020202020204" pitchFamily="34" charset="0"/>
                <a:ea typeface="微软雅黑" panose="020B0503020204020204" pitchFamily="34" charset="-122"/>
                <a:cs typeface="+mn-ea"/>
              </a:rPr>
              <a:t>of typeB</a:t>
            </a:r>
            <a:r>
              <a:rPr lang="en-US" sz="1600" dirty="0">
                <a:solidFill>
                  <a:schemeClr val="bg1">
                    <a:lumMod val="65000"/>
                  </a:schemeClr>
                </a:solidFill>
                <a:latin typeface="Agency FB" panose="020B0503020202020204" pitchFamily="34" charset="0"/>
                <a:ea typeface="微软雅黑" panose="020B0503020204020204" pitchFamily="34" charset="-122"/>
                <a:cs typeface="+mn-ea"/>
              </a:rPr>
              <a:t> </a:t>
            </a:r>
            <a:r>
              <a:rPr sz="1600" dirty="0">
                <a:solidFill>
                  <a:schemeClr val="bg1">
                    <a:lumMod val="65000"/>
                  </a:schemeClr>
                </a:solidFill>
                <a:latin typeface="Agency FB" panose="020B0503020202020204" pitchFamily="34" charset="0"/>
                <a:ea typeface="微软雅黑" panose="020B0503020204020204" pitchFamily="34" charset="-122"/>
                <a:cs typeface="+mn-ea"/>
              </a:rPr>
              <a:t>from their bases. Suppose that through our attack,p</a:t>
            </a:r>
            <a:r>
              <a:rPr lang="en-US" sz="1600" dirty="0">
                <a:solidFill>
                  <a:schemeClr val="bg1">
                    <a:lumMod val="65000"/>
                  </a:schemeClr>
                </a:solidFill>
                <a:latin typeface="Agency FB" panose="020B0503020202020204" pitchFamily="34" charset="0"/>
                <a:ea typeface="微软雅黑" panose="020B0503020204020204" pitchFamily="34" charset="-122"/>
                <a:cs typeface="+mn-ea"/>
              </a:rPr>
              <a:t> </a:t>
            </a:r>
            <a:r>
              <a:rPr sz="1600" dirty="0">
                <a:solidFill>
                  <a:schemeClr val="bg1">
                    <a:lumMod val="65000"/>
                  </a:schemeClr>
                </a:solidFill>
                <a:latin typeface="Agency FB" panose="020B0503020202020204" pitchFamily="34" charset="0"/>
                <a:ea typeface="微软雅黑" panose="020B0503020204020204" pitchFamily="34" charset="-122"/>
                <a:cs typeface="+mn-ea"/>
              </a:rPr>
              <a:t>and</a:t>
            </a:r>
            <a:r>
              <a:rPr lang="en-US" sz="1600" dirty="0">
                <a:solidFill>
                  <a:schemeClr val="bg1">
                    <a:lumMod val="65000"/>
                  </a:schemeClr>
                </a:solidFill>
                <a:latin typeface="Agency FB" panose="020B0503020202020204" pitchFamily="34" charset="0"/>
                <a:ea typeface="微软雅黑" panose="020B0503020204020204" pitchFamily="34" charset="-122"/>
                <a:cs typeface="+mn-ea"/>
              </a:rPr>
              <a:t> </a:t>
            </a:r>
            <a:r>
              <a:rPr sz="1600" dirty="0">
                <a:solidFill>
                  <a:schemeClr val="bg1">
                    <a:lumMod val="65000"/>
                  </a:schemeClr>
                </a:solidFill>
                <a:latin typeface="Agency FB" panose="020B0503020202020204" pitchFamily="34" charset="0"/>
                <a:ea typeface="微软雅黑" panose="020B0503020204020204" pitchFamily="34" charset="-122"/>
                <a:cs typeface="+mn-ea"/>
              </a:rPr>
              <a:t>q</a:t>
            </a:r>
            <a:r>
              <a:rPr lang="en-US" sz="1600" dirty="0">
                <a:solidFill>
                  <a:schemeClr val="bg1">
                    <a:lumMod val="65000"/>
                  </a:schemeClr>
                </a:solidFill>
                <a:latin typeface="Agency FB" panose="020B0503020202020204" pitchFamily="34" charset="0"/>
                <a:ea typeface="微软雅黑" panose="020B0503020204020204" pitchFamily="34" charset="-122"/>
                <a:cs typeface="+mn-ea"/>
              </a:rPr>
              <a:t> </a:t>
            </a:r>
            <a:r>
              <a:rPr sz="1600" dirty="0">
                <a:solidFill>
                  <a:schemeClr val="bg1">
                    <a:lumMod val="65000"/>
                  </a:schemeClr>
                </a:solidFill>
                <a:latin typeface="Agency FB" panose="020B0503020202020204" pitchFamily="34" charset="0"/>
                <a:ea typeface="微软雅黑" panose="020B0503020204020204" pitchFamily="34" charset="-122"/>
                <a:cs typeface="+mn-ea"/>
              </a:rPr>
              <a:t>contain the same address. The first statement writesad-dress - offsetat the fieldq.a6. The second statement writes</a:t>
            </a:r>
            <a:r>
              <a:rPr lang="en-US" sz="1600" dirty="0">
                <a:solidFill>
                  <a:schemeClr val="bg1">
                    <a:lumMod val="65000"/>
                  </a:schemeClr>
                </a:solidFill>
                <a:latin typeface="Agency FB" panose="020B0503020202020204" pitchFamily="34" charset="0"/>
                <a:ea typeface="微软雅黑" panose="020B0503020204020204" pitchFamily="34" charset="-122"/>
                <a:cs typeface="+mn-ea"/>
              </a:rPr>
              <a:t> </a:t>
            </a:r>
            <a:r>
              <a:rPr sz="1600" dirty="0">
                <a:solidFill>
                  <a:schemeClr val="bg1">
                    <a:lumMod val="65000"/>
                  </a:schemeClr>
                </a:solidFill>
                <a:latin typeface="Agency FB" panose="020B0503020202020204" pitchFamily="34" charset="0"/>
                <a:ea typeface="微软雅黑" panose="020B0503020204020204" pitchFamily="34" charset="-122"/>
                <a:cs typeface="+mn-ea"/>
              </a:rPr>
              <a:t>value</a:t>
            </a:r>
            <a:r>
              <a:rPr lang="en-US" sz="1600" dirty="0">
                <a:solidFill>
                  <a:schemeClr val="bg1">
                    <a:lumMod val="65000"/>
                  </a:schemeClr>
                </a:solidFill>
                <a:latin typeface="Agency FB" panose="020B0503020202020204" pitchFamily="34" charset="0"/>
                <a:ea typeface="微软雅黑" panose="020B0503020204020204" pitchFamily="34" charset="-122"/>
                <a:cs typeface="+mn-ea"/>
              </a:rPr>
              <a:t> </a:t>
            </a:r>
            <a:r>
              <a:rPr sz="1600" dirty="0">
                <a:solidFill>
                  <a:schemeClr val="bg1">
                    <a:lumMod val="65000"/>
                  </a:schemeClr>
                </a:solidFill>
                <a:latin typeface="Agency FB" panose="020B0503020202020204" pitchFamily="34" charset="0"/>
                <a:ea typeface="微软雅黑" panose="020B0503020204020204" pitchFamily="34" charset="-122"/>
                <a:cs typeface="+mn-ea"/>
              </a:rPr>
              <a:t>at an offset ofoffsetfromq.a6.Thus the procedure writesvalueatoffset + (address - off-set) = address.</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rgbClr val="92D050"/>
                </a:solidFill>
                <a:latin typeface="Agency FB" panose="020B0503020202020204" pitchFamily="34" charset="0"/>
                <a:ea typeface="微软雅黑" panose="020B0503020204020204" pitchFamily="34" charset="-122"/>
                <a:sym typeface="Agency FB" panose="020B0503020202020204" pitchFamily="34" charset="0"/>
              </a:rPr>
              <a:t>03</a:t>
            </a:r>
            <a:endParaRPr lang="zh-CN" altLang="en-US" dirty="0">
              <a:solidFill>
                <a:srgbClr val="92D050"/>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6" name="文本占位符 5"/>
          <p:cNvSpPr>
            <a:spLocks noGrp="1"/>
          </p:cNvSpPr>
          <p:nvPr>
            <p:ph type="body" sz="quarter" idx="13"/>
          </p:nvPr>
        </p:nvSpPr>
        <p:spPr>
          <a:xfrm>
            <a:off x="5925185" y="2752090"/>
            <a:ext cx="4819015" cy="686435"/>
          </a:xfrm>
        </p:spPr>
        <p:txBody>
          <a:bodyPr/>
          <a:lstStyle/>
          <a:p>
            <a:r>
              <a:rPr lang="en-US" altLang="zh-CN" dirty="0">
                <a:solidFill>
                  <a:srgbClr val="92D050"/>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Analysis</a:t>
            </a:r>
            <a:endParaRPr lang="zh-CN" altLang="en-US" b="0" dirty="0">
              <a:solidFill>
                <a:srgbClr val="92D050"/>
              </a:solidFill>
              <a:latin typeface="Agency FB" panose="020B0503020202020204" pitchFamily="34" charset="0"/>
              <a:ea typeface="微软雅黑" panose="020B0503020204020204" pitchFamily="34" charset="-122"/>
              <a:sym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Placeholder 32"/>
          <p:cNvSpPr txBox="1"/>
          <p:nvPr/>
        </p:nvSpPr>
        <p:spPr>
          <a:xfrm>
            <a:off x="1604645" y="1744345"/>
            <a:ext cx="7508240" cy="383413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首先需要定义一些变量：</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P</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：计算机物理内存的字节数</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M：程序数据空间的字节数</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s: </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单位对象中含有的字块数，</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w=log2</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（字块大小）</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h</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：单位对象中对象头占有的字块数</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那么对象数量则为N=M/(s*</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2^w</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称地址只有一位不同的两个对象为表亲</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令</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x的表亲数目</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中类</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的数量</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为C(x）</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假设对象大小</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和数目</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为2的幂并且在内存中连续存在</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显然C（x）=log2N</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虽然这只是理想条件下的预测值，但论文中提到一台</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IBM</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的商业</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JVM</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的实验证明了</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log2N</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是一个非常好的预测值</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46" name="Text Placeholder 33"/>
          <p:cNvSpPr txBox="1"/>
          <p:nvPr/>
        </p:nvSpPr>
        <p:spPr>
          <a:xfrm>
            <a:off x="1604445" y="952022"/>
            <a:ext cx="1414589"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AU"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性能分析</a:t>
            </a:r>
            <a:endParaRPr lang="zh-CN" altLang="en-AU"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 name="文本占位符 3"/>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Analysis</a:t>
            </a:r>
            <a:endParaRPr lang="zh-CN" altLang="en-US" b="0"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52" name="图片 5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pic>
        <p:nvPicPr>
          <p:cNvPr id="9" name="图片 8"/>
          <p:cNvPicPr>
            <a:picLocks noChangeAspect="1"/>
          </p:cNvPicPr>
          <p:nvPr/>
        </p:nvPicPr>
        <p:blipFill>
          <a:blip r:embed="rId2"/>
          <a:stretch>
            <a:fillRect/>
          </a:stretch>
        </p:blipFill>
        <p:spPr>
          <a:xfrm>
            <a:off x="9165590" y="406400"/>
            <a:ext cx="3376930" cy="6419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bldLst>
      <p:bldP spid="145" grpId="0"/>
      <p:bldP spid="1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Placeholder 32"/>
          <p:cNvSpPr txBox="1"/>
          <p:nvPr/>
        </p:nvSpPr>
        <p:spPr>
          <a:xfrm>
            <a:off x="1604645" y="3328670"/>
            <a:ext cx="3848735" cy="235966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那么第</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10</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位到第</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27</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位发生翻转会使指针指向某个</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类对象的基址</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2</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到</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9</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位发生翻转会使指针指向对象里，加上</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offset</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之后指针会指向</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类对象中附近的</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类或者指向邻近的</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B</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类。这些指针不会指向类头，因此可能会导致</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JVM</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崩溃。</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同时也无法利用特别高位的位，这会使指针指向内存堆外。</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46" name="Text Placeholder 33"/>
          <p:cNvSpPr txBox="1"/>
          <p:nvPr/>
        </p:nvSpPr>
        <p:spPr>
          <a:xfrm>
            <a:off x="1604445" y="952022"/>
            <a:ext cx="1414589"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AU"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数据分析</a:t>
            </a:r>
            <a:endParaRPr lang="zh-CN" altLang="en-AU"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 name="文本占位符 3"/>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Analysis</a:t>
            </a:r>
            <a:endParaRPr lang="zh-CN" altLang="en-US" b="0"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52" name="图片 5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pic>
        <p:nvPicPr>
          <p:cNvPr id="6" name="图片 5"/>
          <p:cNvPicPr>
            <a:picLocks noChangeAspect="1"/>
          </p:cNvPicPr>
          <p:nvPr/>
        </p:nvPicPr>
        <p:blipFill>
          <a:blip r:embed="rId2"/>
          <a:stretch>
            <a:fillRect/>
          </a:stretch>
        </p:blipFill>
        <p:spPr>
          <a:xfrm>
            <a:off x="8517890" y="0"/>
            <a:ext cx="2555875" cy="7256145"/>
          </a:xfrm>
          <a:prstGeom prst="rect">
            <a:avLst/>
          </a:prstGeom>
        </p:spPr>
      </p:pic>
      <p:sp>
        <p:nvSpPr>
          <p:cNvPr id="2" name="Text Placeholder 32"/>
          <p:cNvSpPr txBox="1"/>
          <p:nvPr/>
        </p:nvSpPr>
        <p:spPr>
          <a:xfrm>
            <a:off x="1604645" y="1672590"/>
            <a:ext cx="3848735" cy="58991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假设字块大小是</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4</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，对象大小是</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1024,32</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位指针值结构如下：</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3" name="图片 2"/>
          <p:cNvPicPr>
            <a:picLocks noChangeAspect="1"/>
          </p:cNvPicPr>
          <p:nvPr/>
        </p:nvPicPr>
        <p:blipFill>
          <a:blip r:embed="rId3"/>
          <a:stretch>
            <a:fillRect/>
          </a:stretch>
        </p:blipFill>
        <p:spPr>
          <a:xfrm>
            <a:off x="1604645" y="2363470"/>
            <a:ext cx="4133850" cy="590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bldLst>
      <p:bldP spid="145" grpId="0"/>
      <p:bldP spid="146"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Placeholder 32"/>
          <p:cNvSpPr txBox="1"/>
          <p:nvPr/>
        </p:nvSpPr>
        <p:spPr>
          <a:xfrm>
            <a:off x="1604645" y="1744345"/>
            <a:ext cx="3848735" cy="147447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假设</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K</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是可利用的单位错误数</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那么K=C(x) +log2s;其中</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C(x)</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来自高位翻转的利用，</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log2s来自中位翻转的利用。</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K</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可以用来评价这个攻击的效率</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在</a:t>
            </a:r>
            <a:r>
              <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上述假设</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中</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K</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值为</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26</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18+8</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46" name="Text Placeholder 33"/>
          <p:cNvSpPr txBox="1"/>
          <p:nvPr/>
        </p:nvSpPr>
        <p:spPr>
          <a:xfrm>
            <a:off x="1604445" y="952022"/>
            <a:ext cx="1414589"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AU"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数据分析</a:t>
            </a:r>
            <a:endParaRPr lang="zh-CN" altLang="en-AU"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 name="文本占位符 3"/>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Analysis</a:t>
            </a:r>
            <a:endParaRPr lang="zh-CN" altLang="en-US" b="0"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52" name="图片 5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pic>
        <p:nvPicPr>
          <p:cNvPr id="6" name="图片 5"/>
          <p:cNvPicPr>
            <a:picLocks noChangeAspect="1"/>
          </p:cNvPicPr>
          <p:nvPr/>
        </p:nvPicPr>
        <p:blipFill>
          <a:blip r:embed="rId2"/>
          <a:stretch>
            <a:fillRect/>
          </a:stretch>
        </p:blipFill>
        <p:spPr>
          <a:xfrm>
            <a:off x="8517890" y="0"/>
            <a:ext cx="2555875" cy="7256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bldLst>
      <p:bldP spid="145" grpId="0"/>
      <p:bldP spid="1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63551" y="3476639"/>
            <a:ext cx="1423472" cy="1163395"/>
          </a:xfrm>
          <a:prstGeom prst="rect">
            <a:avLst/>
          </a:prstGeom>
          <a:noFill/>
        </p:spPr>
        <p:txBody>
          <a:bodyPr wrap="square" rtlCol="0">
            <a:spAutoFit/>
          </a:bodyPr>
          <a:lstStyle/>
          <a:p>
            <a:pPr algn="ctr"/>
            <a:r>
              <a:rPr lang="en-US" altLang="zh-CN" sz="6960" dirty="0">
                <a:solidFill>
                  <a:srgbClr val="F17475"/>
                </a:solidFill>
                <a:latin typeface="Agency FB" panose="020B0503020202020204" pitchFamily="34" charset="0"/>
                <a:ea typeface="微软雅黑" panose="020B0503020204020204" pitchFamily="34" charset="-122"/>
                <a:sym typeface="Agency FB" panose="020B0503020202020204" pitchFamily="34" charset="0"/>
              </a:rPr>
              <a:t>01</a:t>
            </a:r>
            <a:endParaRPr lang="en-US" altLang="zh-CN" sz="6960" dirty="0">
              <a:solidFill>
                <a:srgbClr val="F17475"/>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7" name="文本框 16"/>
          <p:cNvSpPr txBox="1"/>
          <p:nvPr/>
        </p:nvSpPr>
        <p:spPr>
          <a:xfrm>
            <a:off x="3504680" y="3476639"/>
            <a:ext cx="1423472" cy="1163395"/>
          </a:xfrm>
          <a:prstGeom prst="rect">
            <a:avLst/>
          </a:prstGeom>
          <a:noFill/>
        </p:spPr>
        <p:txBody>
          <a:bodyPr wrap="square" rtlCol="0">
            <a:spAutoFit/>
          </a:bodyPr>
          <a:lstStyle/>
          <a:p>
            <a:pPr algn="ctr"/>
            <a:r>
              <a:rPr lang="en-US" altLang="zh-CN" sz="6960" dirty="0">
                <a:solidFill>
                  <a:schemeClr val="accent1"/>
                </a:solidFill>
                <a:latin typeface="Agency FB" panose="020B0503020202020204" pitchFamily="34" charset="0"/>
                <a:ea typeface="微软雅黑" panose="020B0503020204020204" pitchFamily="34" charset="-122"/>
                <a:sym typeface="Agency FB" panose="020B0503020202020204" pitchFamily="34" charset="0"/>
              </a:rPr>
              <a:t>02</a:t>
            </a:r>
            <a:endParaRPr lang="zh-CN" altLang="en-US" sz="6960" dirty="0">
              <a:solidFill>
                <a:schemeClr val="accent1"/>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8" name="文本框 17"/>
          <p:cNvSpPr txBox="1"/>
          <p:nvPr/>
        </p:nvSpPr>
        <p:spPr>
          <a:xfrm>
            <a:off x="5745809" y="3476639"/>
            <a:ext cx="1423472" cy="1163395"/>
          </a:xfrm>
          <a:prstGeom prst="rect">
            <a:avLst/>
          </a:prstGeom>
          <a:noFill/>
        </p:spPr>
        <p:txBody>
          <a:bodyPr wrap="square" rtlCol="0">
            <a:spAutoFit/>
          </a:bodyPr>
          <a:lstStyle/>
          <a:p>
            <a:pPr algn="ctr"/>
            <a:r>
              <a:rPr lang="en-US" altLang="zh-CN" sz="6960" dirty="0">
                <a:solidFill>
                  <a:srgbClr val="92D050"/>
                </a:solidFill>
                <a:latin typeface="Agency FB" panose="020B0503020202020204" pitchFamily="34" charset="0"/>
                <a:ea typeface="微软雅黑" panose="020B0503020204020204" pitchFamily="34" charset="-122"/>
                <a:sym typeface="Agency FB" panose="020B0503020202020204" pitchFamily="34" charset="0"/>
              </a:rPr>
              <a:t>03</a:t>
            </a:r>
            <a:endParaRPr lang="zh-CN" altLang="en-US" sz="6960" dirty="0">
              <a:solidFill>
                <a:srgbClr val="92D050"/>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19" name="文本框 18"/>
          <p:cNvSpPr txBox="1"/>
          <p:nvPr/>
        </p:nvSpPr>
        <p:spPr>
          <a:xfrm>
            <a:off x="7986938" y="3476639"/>
            <a:ext cx="1423472" cy="1163395"/>
          </a:xfrm>
          <a:prstGeom prst="rect">
            <a:avLst/>
          </a:prstGeom>
          <a:noFill/>
        </p:spPr>
        <p:txBody>
          <a:bodyPr wrap="square" rtlCol="0">
            <a:spAutoFit/>
          </a:bodyPr>
          <a:lstStyle/>
          <a:p>
            <a:pPr algn="ctr"/>
            <a:r>
              <a:rPr lang="en-US" altLang="zh-CN" sz="6960" dirty="0">
                <a:solidFill>
                  <a:schemeClr val="accent3"/>
                </a:solidFill>
                <a:latin typeface="Agency FB" panose="020B0503020202020204" pitchFamily="34" charset="0"/>
                <a:ea typeface="微软雅黑" panose="020B0503020204020204" pitchFamily="34" charset="-122"/>
                <a:sym typeface="Agency FB" panose="020B0503020202020204" pitchFamily="34" charset="0"/>
              </a:rPr>
              <a:t>04</a:t>
            </a:r>
            <a:endParaRPr lang="zh-CN" altLang="en-US" sz="6960" dirty="0">
              <a:solidFill>
                <a:schemeClr val="accent3"/>
              </a:solidFill>
              <a:latin typeface="Agency FB" panose="020B0503020202020204" pitchFamily="34" charset="0"/>
              <a:ea typeface="微软雅黑" panose="020B0503020204020204" pitchFamily="34" charset="-122"/>
              <a:sym typeface="Agency FB" panose="020B0503020202020204" pitchFamily="34" charset="0"/>
            </a:endParaRPr>
          </a:p>
        </p:txBody>
      </p:sp>
      <p:cxnSp>
        <p:nvCxnSpPr>
          <p:cNvPr id="21" name="直接连接符 20"/>
          <p:cNvCxnSpPr/>
          <p:nvPr/>
        </p:nvCxnSpPr>
        <p:spPr>
          <a:xfrm flipH="1">
            <a:off x="3017209" y="3528317"/>
            <a:ext cx="12424" cy="906891"/>
          </a:xfrm>
          <a:prstGeom prst="line">
            <a:avLst/>
          </a:prstGeom>
          <a:ln w="9525">
            <a:solidFill>
              <a:srgbClr val="6E6E6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24008" y="3528317"/>
            <a:ext cx="12424" cy="906891"/>
          </a:xfrm>
          <a:prstGeom prst="line">
            <a:avLst/>
          </a:prstGeom>
          <a:ln w="9525">
            <a:solidFill>
              <a:srgbClr val="6E6E6E"/>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310410" y="3528317"/>
            <a:ext cx="12424" cy="906891"/>
          </a:xfrm>
          <a:prstGeom prst="line">
            <a:avLst/>
          </a:prstGeom>
          <a:ln w="9525">
            <a:solidFill>
              <a:srgbClr val="6E6E6E"/>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7603611" y="3528317"/>
            <a:ext cx="12424" cy="906891"/>
          </a:xfrm>
          <a:prstGeom prst="line">
            <a:avLst/>
          </a:prstGeom>
          <a:ln w="9525">
            <a:solidFill>
              <a:srgbClr val="6E6E6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9896812" y="3528317"/>
            <a:ext cx="12424" cy="90689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0"/>
            <a:ext cx="12858750" cy="3400556"/>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a typeface="微软雅黑" panose="020B0503020204020204" pitchFamily="34" charset="-122"/>
              <a:sym typeface="Agency FB" panose="020B0503020202020204" pitchFamily="34" charset="0"/>
            </a:endParaRPr>
          </a:p>
        </p:txBody>
      </p:sp>
      <p:sp>
        <p:nvSpPr>
          <p:cNvPr id="36" name="矩形 35"/>
          <p:cNvSpPr/>
          <p:nvPr/>
        </p:nvSpPr>
        <p:spPr>
          <a:xfrm>
            <a:off x="2885652" y="4868915"/>
            <a:ext cx="2265162" cy="368300"/>
          </a:xfrm>
          <a:prstGeom prst="rect">
            <a:avLst/>
          </a:prstGeom>
        </p:spPr>
        <p:txBody>
          <a:bodyPr wrap="square">
            <a:spAutoFit/>
          </a:bodyPr>
          <a:lstStyle/>
          <a:p>
            <a:pPr algn="ctr"/>
            <a:r>
              <a:rPr lang="en-US" altLang="zh-CN" dirty="0">
                <a:solidFill>
                  <a:schemeClr val="accent1"/>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Attack Method</a:t>
            </a:r>
            <a:endParaRPr lang="en-US" altLang="zh-CN" dirty="0">
              <a:solidFill>
                <a:schemeClr val="accent1"/>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endParaRPr>
          </a:p>
        </p:txBody>
      </p:sp>
      <p:sp>
        <p:nvSpPr>
          <p:cNvPr id="38" name="矩形 37"/>
          <p:cNvSpPr/>
          <p:nvPr/>
        </p:nvSpPr>
        <p:spPr>
          <a:xfrm>
            <a:off x="5389880" y="4912360"/>
            <a:ext cx="2106295" cy="368300"/>
          </a:xfrm>
          <a:prstGeom prst="rect">
            <a:avLst/>
          </a:prstGeom>
        </p:spPr>
        <p:txBody>
          <a:bodyPr wrap="square">
            <a:spAutoFit/>
          </a:bodyPr>
          <a:lstStyle/>
          <a:p>
            <a:pPr algn="ctr"/>
            <a:r>
              <a:rPr lang="en-US" altLang="zh-CN" dirty="0">
                <a:solidFill>
                  <a:srgbClr val="92D050"/>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Analysis</a:t>
            </a:r>
            <a:endParaRPr lang="en-US" altLang="zh-CN" dirty="0">
              <a:solidFill>
                <a:srgbClr val="92D050"/>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endParaRPr>
          </a:p>
        </p:txBody>
      </p:sp>
      <p:sp>
        <p:nvSpPr>
          <p:cNvPr id="40" name="矩形 39"/>
          <p:cNvSpPr/>
          <p:nvPr/>
        </p:nvSpPr>
        <p:spPr>
          <a:xfrm>
            <a:off x="7869869" y="4912585"/>
            <a:ext cx="1676847" cy="645160"/>
          </a:xfrm>
          <a:prstGeom prst="rect">
            <a:avLst/>
          </a:prstGeom>
        </p:spPr>
        <p:txBody>
          <a:bodyPr wrap="square">
            <a:spAutoFit/>
          </a:bodyPr>
          <a:lstStyle/>
          <a:p>
            <a:pPr algn="ctr"/>
            <a:r>
              <a:rPr lang="en-US" altLang="zh-CN" dirty="0">
                <a:solidFill>
                  <a:schemeClr val="accent3"/>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Physical Fault Injection</a:t>
            </a:r>
            <a:endParaRPr lang="en-US" altLang="zh-CN" dirty="0">
              <a:solidFill>
                <a:schemeClr val="accent3"/>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endParaRPr>
          </a:p>
        </p:txBody>
      </p:sp>
      <p:sp>
        <p:nvSpPr>
          <p:cNvPr id="42" name="文本框 41"/>
          <p:cNvSpPr txBox="1"/>
          <p:nvPr/>
        </p:nvSpPr>
        <p:spPr>
          <a:xfrm>
            <a:off x="884238" y="156473"/>
            <a:ext cx="1483098" cy="871329"/>
          </a:xfrm>
          <a:prstGeom prst="rect">
            <a:avLst/>
          </a:prstGeom>
          <a:noFill/>
        </p:spPr>
        <p:txBody>
          <a:bodyPr wrap="none" rtlCol="0">
            <a:spAutoFit/>
          </a:bodyPr>
          <a:lstStyle/>
          <a:p>
            <a:r>
              <a:rPr lang="zh-CN" altLang="en-US" sz="5060" b="1" dirty="0">
                <a:solidFill>
                  <a:schemeClr val="accent2"/>
                </a:solidFill>
                <a:latin typeface="Agency FB" panose="020B0503020202020204" pitchFamily="34" charset="0"/>
                <a:ea typeface="微软雅黑" panose="020B0503020204020204" pitchFamily="34" charset="-122"/>
                <a:sym typeface="Agency FB" panose="020B0503020202020204" pitchFamily="34" charset="0"/>
              </a:rPr>
              <a:t>目录</a:t>
            </a:r>
            <a:endParaRPr lang="zh-CN" altLang="en-US" sz="5060" b="1" dirty="0">
              <a:solidFill>
                <a:schemeClr val="accent2"/>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43" name="文本框 42"/>
          <p:cNvSpPr txBox="1"/>
          <p:nvPr/>
        </p:nvSpPr>
        <p:spPr>
          <a:xfrm>
            <a:off x="365922" y="955612"/>
            <a:ext cx="2519730" cy="584775"/>
          </a:xfrm>
          <a:prstGeom prst="rect">
            <a:avLst/>
          </a:prstGeom>
          <a:noFill/>
        </p:spPr>
        <p:txBody>
          <a:bodyPr wrap="square" rtlCol="0">
            <a:spAutoFit/>
          </a:bodyPr>
          <a:lstStyle/>
          <a:p>
            <a:r>
              <a:rPr lang="en-US" altLang="zh-CN" sz="3200" dirty="0">
                <a:solidFill>
                  <a:schemeClr val="accent2"/>
                </a:solidFill>
                <a:latin typeface="Agency FB" panose="020B0503020202020204" pitchFamily="34" charset="0"/>
                <a:ea typeface="微软雅黑" panose="020B0503020204020204" pitchFamily="34" charset="-122"/>
                <a:sym typeface="Agency FB" panose="020B0503020202020204" pitchFamily="34" charset="0"/>
              </a:rPr>
              <a:t>CONTENTS</a:t>
            </a:r>
            <a:endParaRPr lang="en-US" altLang="zh-CN" sz="3200" dirty="0">
              <a:solidFill>
                <a:schemeClr val="accent2"/>
              </a:solidFill>
              <a:latin typeface="Agency FB" panose="020B0503020202020204" pitchFamily="34" charset="0"/>
              <a:ea typeface="微软雅黑" panose="020B0503020204020204" pitchFamily="34" charset="-122"/>
              <a:sym typeface="Agency FB" panose="020B0503020202020204" pitchFamily="34" charset="0"/>
            </a:endParaRPr>
          </a:p>
        </p:txBody>
      </p:sp>
      <p:cxnSp>
        <p:nvCxnSpPr>
          <p:cNvPr id="28" name="直接连接符 27"/>
          <p:cNvCxnSpPr/>
          <p:nvPr/>
        </p:nvCxnSpPr>
        <p:spPr>
          <a:xfrm flipH="1">
            <a:off x="12190015" y="3528317"/>
            <a:ext cx="12424" cy="90689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228066" y="3476639"/>
            <a:ext cx="1423472" cy="1163395"/>
          </a:xfrm>
          <a:prstGeom prst="rect">
            <a:avLst/>
          </a:prstGeom>
          <a:noFill/>
        </p:spPr>
        <p:txBody>
          <a:bodyPr wrap="square" rtlCol="0">
            <a:spAutoFit/>
          </a:bodyPr>
          <a:lstStyle/>
          <a:p>
            <a:pPr algn="ctr"/>
            <a:r>
              <a:rPr lang="en-US" altLang="zh-CN" sz="6960" dirty="0">
                <a:solidFill>
                  <a:schemeClr val="accent5"/>
                </a:solidFill>
                <a:latin typeface="Agency FB" panose="020B0503020202020204" pitchFamily="34" charset="0"/>
                <a:ea typeface="微软雅黑" panose="020B0503020204020204" pitchFamily="34" charset="-122"/>
                <a:sym typeface="Agency FB" panose="020B0503020202020204" pitchFamily="34" charset="0"/>
              </a:rPr>
              <a:t>05</a:t>
            </a:r>
            <a:endParaRPr lang="zh-CN" altLang="en-US" sz="6960" dirty="0">
              <a:solidFill>
                <a:schemeClr val="accent5"/>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32" name="矩形 31"/>
          <p:cNvSpPr/>
          <p:nvPr/>
        </p:nvSpPr>
        <p:spPr>
          <a:xfrm>
            <a:off x="10101378" y="4812255"/>
            <a:ext cx="1920999" cy="645160"/>
          </a:xfrm>
          <a:prstGeom prst="rect">
            <a:avLst/>
          </a:prstGeom>
        </p:spPr>
        <p:txBody>
          <a:bodyPr wrap="square">
            <a:spAutoFit/>
          </a:bodyPr>
          <a:lstStyle/>
          <a:p>
            <a:pPr algn="ctr"/>
            <a:r>
              <a:rPr lang="en-US" altLang="zh-CN" dirty="0">
                <a:solidFill>
                  <a:schemeClr val="accent5"/>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Countermesure and Conclusion</a:t>
            </a:r>
            <a:endParaRPr lang="en-US" altLang="zh-CN" dirty="0">
              <a:solidFill>
                <a:schemeClr val="accent5"/>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endParaRPr>
          </a:p>
        </p:txBody>
      </p:sp>
      <p:sp>
        <p:nvSpPr>
          <p:cNvPr id="3" name="矩形 2"/>
          <p:cNvSpPr/>
          <p:nvPr/>
        </p:nvSpPr>
        <p:spPr>
          <a:xfrm>
            <a:off x="422487" y="4868915"/>
            <a:ext cx="2265162" cy="368300"/>
          </a:xfrm>
          <a:prstGeom prst="rect">
            <a:avLst/>
          </a:prstGeom>
        </p:spPr>
        <p:txBody>
          <a:bodyPr wrap="square">
            <a:spAutoFit/>
          </a:bodyPr>
          <a:lstStyle/>
          <a:p>
            <a:pPr algn="ctr"/>
            <a:r>
              <a:rPr lang="en-US" altLang="zh-CN" dirty="0">
                <a:solidFill>
                  <a:srgbClr val="F17475"/>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Introduction</a:t>
            </a:r>
            <a:endParaRPr lang="en-US" altLang="zh-CN" dirty="0">
              <a:solidFill>
                <a:srgbClr val="F17475"/>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bldLst>
      <p:bldP spid="16" grpId="0"/>
      <p:bldP spid="17" grpId="0"/>
      <p:bldP spid="18" grpId="0"/>
      <p:bldP spid="19" grpId="0"/>
      <p:bldP spid="36" grpId="0"/>
      <p:bldP spid="38" grpId="0"/>
      <p:bldP spid="40" grpId="0"/>
      <p:bldP spid="42" grpId="0"/>
      <p:bldP spid="43" grpId="0"/>
      <p:bldP spid="29" grpId="0"/>
      <p:bldP spid="3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Placeholder 32"/>
          <p:cNvSpPr txBox="1"/>
          <p:nvPr/>
        </p:nvSpPr>
        <p:spPr>
          <a:xfrm>
            <a:off x="1604645" y="1744345"/>
            <a:ext cx="3848735" cy="88455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对于每一个含有</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x</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的</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类，每个</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K</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中的位发生翻转都是一次成功的利用。于是最终物理内存中可利用的位数的占比为：</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46" name="Text Placeholder 33"/>
          <p:cNvSpPr txBox="1"/>
          <p:nvPr/>
        </p:nvSpPr>
        <p:spPr>
          <a:xfrm>
            <a:off x="1604445" y="952022"/>
            <a:ext cx="1414589"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AU"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数据分析</a:t>
            </a:r>
            <a:endParaRPr lang="zh-CN" altLang="en-AU"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4" name="文本占位符 3"/>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Analysis</a:t>
            </a:r>
            <a:endParaRPr lang="zh-CN" altLang="en-US" b="0"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52" name="图片 5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pic>
        <p:nvPicPr>
          <p:cNvPr id="2" name="图片 1"/>
          <p:cNvPicPr>
            <a:picLocks noChangeAspect="1"/>
          </p:cNvPicPr>
          <p:nvPr/>
        </p:nvPicPr>
        <p:blipFill>
          <a:blip r:embed="rId2"/>
          <a:stretch>
            <a:fillRect/>
          </a:stretch>
        </p:blipFill>
        <p:spPr>
          <a:xfrm>
            <a:off x="1677035" y="3184525"/>
            <a:ext cx="1809750" cy="571500"/>
          </a:xfrm>
          <a:prstGeom prst="rect">
            <a:avLst/>
          </a:prstGeom>
        </p:spPr>
      </p:pic>
      <p:sp>
        <p:nvSpPr>
          <p:cNvPr id="3" name="Text Placeholder 32"/>
          <p:cNvSpPr txBox="1"/>
          <p:nvPr/>
        </p:nvSpPr>
        <p:spPr>
          <a:xfrm>
            <a:off x="1604645" y="4192270"/>
            <a:ext cx="3848735" cy="58991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由</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KN(s-h)/8P </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展开得来，其中</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K</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是可利用的位数，</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N(s-h)</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是包含</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x</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的</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类指针数。</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bldLst>
      <p:bldP spid="145" grpId="0"/>
      <p:bldP spid="146"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sym typeface="Agency FB" panose="020B0503020202020204" pitchFamily="34" charset="0"/>
              </a:rPr>
              <a:t>04</a:t>
            </a:r>
            <a:endParaRPr lang="zh-CN" altLang="en-US" dirty="0">
              <a:latin typeface="Agency FB" panose="020B0503020202020204" pitchFamily="34" charset="0"/>
              <a:ea typeface="微软雅黑" panose="020B0503020204020204" pitchFamily="34" charset="-122"/>
              <a:sym typeface="Agency FB" panose="020B0503020202020204" pitchFamily="34" charset="0"/>
            </a:endParaRPr>
          </a:p>
        </p:txBody>
      </p:sp>
      <p:sp>
        <p:nvSpPr>
          <p:cNvPr id="3" name="文本占位符 2"/>
          <p:cNvSpPr>
            <a:spLocks noGrp="1"/>
          </p:cNvSpPr>
          <p:nvPr>
            <p:ph type="body" sz="quarter" idx="13"/>
          </p:nvPr>
        </p:nvSpPr>
        <p:spPr/>
        <p:txBody>
          <a:bodyPr/>
          <a:lstStyle/>
          <a:p>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Physical Fault Injection</a:t>
            </a:r>
            <a:endParaRPr lang="en-US" altLang="zh-CN" dirty="0">
              <a:solidFill>
                <a:schemeClr val="accent3"/>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endParaRPr>
          </a:p>
          <a:p>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Physical Fault Injection</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145" name="Text Placeholder 32"/>
          <p:cNvSpPr txBox="1"/>
          <p:nvPr/>
        </p:nvSpPr>
        <p:spPr>
          <a:xfrm>
            <a:off x="1316990" y="2104390"/>
            <a:ext cx="6408420" cy="15500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sz="2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软内存错误是实现本攻击的必要条件，要人为的对内存造成软错误，有如下几种方式。</a:t>
            </a:r>
            <a:endParaRPr lang="zh-CN" sz="2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bldLst>
      <p:bldP spid="1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Physical Fault Injection</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145" name="Text Placeholder 32"/>
          <p:cNvSpPr txBox="1"/>
          <p:nvPr/>
        </p:nvSpPr>
        <p:spPr>
          <a:xfrm>
            <a:off x="1316990" y="1816100"/>
            <a:ext cx="7537450" cy="43173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Alpha particles</a:t>
            </a:r>
            <a:r>
              <a:rPr lang="en-US"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are helium nuclei that are typically</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formed as a byproduct of radioactive decay of heavy</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elements. Obtaining an alpha-particle source from</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 scientific supply house might not be too difficult,</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or one could obtain a weak source by taking apart a</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smoke detector. However, alpha particles don’t pen-</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etrate even a millimeter of plastic very well; histor-</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ically, when alpha particles have been a significant</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source of memory errors it has been when radioac-</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tive sources have contaminated the chip packaging</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material itself. Alpha particles might be used to at-</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tack a computer in the form factor of a credit card,</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but anything thicker should be resistant.</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46" name="Text Placeholder 33"/>
          <p:cNvSpPr txBox="1"/>
          <p:nvPr/>
        </p:nvSpPr>
        <p:spPr>
          <a:xfrm>
            <a:off x="1316790" y="1167922"/>
            <a:ext cx="1414589"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Alpha particles</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bldLst>
      <p:bldP spid="1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Physical Fault Injection</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145" name="Text Placeholder 32"/>
          <p:cNvSpPr txBox="1"/>
          <p:nvPr/>
        </p:nvSpPr>
        <p:spPr>
          <a:xfrm>
            <a:off x="1316990" y="1816100"/>
            <a:ext cx="6408420" cy="13284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Beta raysare high-energy electrons. They interact suf-</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ficiently strongly with plastic and metal packaging</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material that beta rays resulting from decay of radioactive nuclei would not be useful to an attacker.</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46" name="Text Placeholder 33"/>
          <p:cNvSpPr txBox="1"/>
          <p:nvPr/>
        </p:nvSpPr>
        <p:spPr>
          <a:xfrm>
            <a:off x="1316790" y="1167922"/>
            <a:ext cx="1414589"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Beta rays</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bldLst>
      <p:bldP spid="1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Physical Fault Injection</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145" name="Text Placeholder 32"/>
          <p:cNvSpPr txBox="1"/>
          <p:nvPr/>
        </p:nvSpPr>
        <p:spPr>
          <a:xfrm>
            <a:off x="1316990" y="1816100"/>
            <a:ext cx="6408420" cy="23247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X-rays</a:t>
            </a:r>
            <a:r>
              <a:rPr lang="en-US"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or other high-energy photons might penetrate the</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packaging material, but interact weakly with DRAM</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circuitry – they simply don’t have enough energy</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per particle. A dentist’s X-ray or an airport baggage</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scanner would be very unlikely to induce memory</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errors. A “hard” (very high energy) X-ray source</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might possibly do the job</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46" name="Text Placeholder 33"/>
          <p:cNvSpPr txBox="1"/>
          <p:nvPr/>
        </p:nvSpPr>
        <p:spPr>
          <a:xfrm>
            <a:off x="1316790" y="1167922"/>
            <a:ext cx="1414589"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X rays</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bldLst>
      <p:bldP spid="1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Physical Fault Injection</a:t>
            </a:r>
            <a:endParaRPr lang="en-US" altLang="zh-CN" dirty="0">
              <a:solidFill>
                <a:schemeClr val="accent3"/>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endParaRPr>
          </a:p>
          <a:p>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145" name="Text Placeholder 32"/>
          <p:cNvSpPr txBox="1"/>
          <p:nvPr/>
        </p:nvSpPr>
        <p:spPr>
          <a:xfrm>
            <a:off x="1316990" y="1816100"/>
            <a:ext cx="6408420" cy="49822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High-energy protons and neutrons,such as those pro-</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duced by large particle accelerators, are similar to</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those cosmic rays that penetrate the atmosphere, and</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interact similarly with DRAM chips. Such accelera-</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tors are often used to test the resistance of electronic</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components to cosmic radiation, especially compo-</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nents to be used on aircraft and spacecraft. Few</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attackers — indeed, few nation-states — have ac-</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cess to such accelerators. However, an Americium-</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Beryllium source (such as is used in oil explo-</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ration) produces neutrons that could very likely in-</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duce memory errors. Access to such sources is</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regulated; an attacker could gain access by purchas-</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ing a small oil-drilling company, or by becoming em-</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ployed at such a company.</a:t>
            </a:r>
            <a:endPar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46" name="Text Placeholder 33"/>
          <p:cNvSpPr txBox="1"/>
          <p:nvPr/>
        </p:nvSpPr>
        <p:spPr>
          <a:xfrm>
            <a:off x="1316990" y="1167765"/>
            <a:ext cx="3110865" cy="2946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High-energy protons and neutrons</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bldLst>
      <p:bldP spid="1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Physical Fault Injection</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145" name="Text Placeholder 32"/>
          <p:cNvSpPr txBox="1"/>
          <p:nvPr/>
        </p:nvSpPr>
        <p:spPr>
          <a:xfrm>
            <a:off x="1316990" y="1816100"/>
            <a:ext cx="9344025" cy="13284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Infrared</a:t>
            </a:r>
            <a:r>
              <a:rPr lang="en-US"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radiation produces heat, and it is well known</a:t>
            </a:r>
            <a:r>
              <a:rPr lang="en-US"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that electronic components become unreliable at</a:t>
            </a:r>
            <a:r>
              <a:rPr lang="en-US"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high temperatures</a:t>
            </a:r>
            <a:r>
              <a:rPr lang="en-US"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.We induced memory errors in a desktop PC by opening the box and shining light on the memory chips. We used a clip-on lamp with a flexible gooseneck, equipped with a 50-watt spotlight bulb.</a:t>
            </a:r>
            <a:endParaRPr lang="en-US" sz="18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46" name="Text Placeholder 33"/>
          <p:cNvSpPr txBox="1"/>
          <p:nvPr/>
        </p:nvSpPr>
        <p:spPr>
          <a:xfrm>
            <a:off x="1316990" y="1167765"/>
            <a:ext cx="2159000" cy="2946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Infrared</a:t>
            </a:r>
            <a:r>
              <a:rPr 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radiation</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2" name="图片 1"/>
          <p:cNvPicPr>
            <a:picLocks noChangeAspect="1"/>
          </p:cNvPicPr>
          <p:nvPr/>
        </p:nvPicPr>
        <p:blipFill>
          <a:blip r:embed="rId2"/>
          <a:stretch>
            <a:fillRect/>
          </a:stretch>
        </p:blipFill>
        <p:spPr>
          <a:xfrm>
            <a:off x="3620770" y="3256280"/>
            <a:ext cx="4467225" cy="3333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bldLst>
      <p:bldP spid="1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chemeClr val="accent5"/>
                </a:solidFill>
                <a:latin typeface="Agency FB" panose="020B0503020202020204" pitchFamily="34" charset="0"/>
                <a:ea typeface="微软雅黑" panose="020B0503020204020204" pitchFamily="34" charset="-122"/>
                <a:sym typeface="Agency FB" panose="020B0503020202020204" pitchFamily="34" charset="0"/>
              </a:rPr>
              <a:t>05</a:t>
            </a:r>
            <a:endParaRPr lang="zh-CN" altLang="en-US" dirty="0">
              <a:solidFill>
                <a:schemeClr val="accent5"/>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3" name="文本占位符 2"/>
          <p:cNvSpPr>
            <a:spLocks noGrp="1"/>
          </p:cNvSpPr>
          <p:nvPr>
            <p:ph type="body" sz="quarter" idx="13"/>
          </p:nvPr>
        </p:nvSpPr>
        <p:spPr>
          <a:xfrm>
            <a:off x="5925185" y="2752090"/>
            <a:ext cx="4612005" cy="686435"/>
          </a:xfrm>
        </p:spPr>
        <p:txBody>
          <a:bodyPr/>
          <a:lstStyle/>
          <a:p>
            <a:r>
              <a:rPr lang="en-US" altLang="zh-CN" dirty="0">
                <a:solidFill>
                  <a:schemeClr val="accent5"/>
                </a:solidFill>
                <a:latin typeface="Agency FB" panose="020B0503020202020204" pitchFamily="34" charset="0"/>
                <a:ea typeface="微软雅黑" panose="020B0503020204020204" pitchFamily="34" charset="-122"/>
                <a:sym typeface="Agency FB" panose="020B0503020202020204" pitchFamily="34" charset="0"/>
              </a:rPr>
              <a:t>Countermesure and Conclusion</a:t>
            </a:r>
            <a:endParaRPr lang="en-US" altLang="zh-CN" dirty="0">
              <a:solidFill>
                <a:schemeClr val="accent5"/>
              </a:solidFill>
              <a:latin typeface="Agency FB" panose="020B0503020202020204" pitchFamily="34" charset="0"/>
              <a:ea typeface="微软雅黑" panose="020B0503020204020204" pitchFamily="34" charset="-122"/>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3"/>
          <p:cNvSpPr txBox="1"/>
          <p:nvPr/>
        </p:nvSpPr>
        <p:spPr>
          <a:xfrm>
            <a:off x="1244600" y="1816100"/>
            <a:ext cx="6454140" cy="4154170"/>
          </a:xfrm>
          <a:prstGeom prst="rect">
            <a:avLst/>
          </a:prstGeom>
          <a:noFill/>
        </p:spPr>
        <p:txBody>
          <a:bodyPr wrap="square" rtlCol="0">
            <a:spAutoFit/>
          </a:bodyPr>
          <a:lstStyle/>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ECC memory can detect all 1-bit</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and 2-bit errors. The probability that a bit flips in the</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memory should be extremely small. Otherwise, we may</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have bit flips in the control space of the applet, and hence</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the applet may crash. For the adversary to successfully</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take over the virtual machine, the adversary should create</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a multiple bit error without creating 1-bit and 2-bit errors.</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If single-bit errors are rare and uniformly randomly dis-</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tributed, then the likelihood of a 3-bit error without ECC</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detecting any 2-bit or 1-bit errors is vanishingly small.</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However, ECC itself cannot provide a complete defense.</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 name="文本占位符 2"/>
          <p:cNvSpPr>
            <a:spLocks noGrp="1"/>
          </p:cNvSpPr>
          <p:nvPr>
            <p:ph type="body" sz="quarter" idx="10"/>
          </p:nvPr>
        </p:nvSpPr>
        <p:spPr>
          <a:xfrm>
            <a:off x="1316990" y="332740"/>
            <a:ext cx="4449445" cy="504825"/>
          </a:xfrm>
        </p:spPr>
        <p:txBody>
          <a:bodyPr/>
          <a:lstStyle/>
          <a:p>
            <a:r>
              <a:rPr lang="en-US" altLang="zh-CN" dirty="0">
                <a:latin typeface="Agency FB" panose="020B0503020202020204" pitchFamily="34" charset="0"/>
                <a:ea typeface="微软雅黑" panose="020B0503020204020204" pitchFamily="34" charset="-122"/>
                <a:sym typeface="Agency FB" panose="020B0503020202020204" pitchFamily="34" charset="0"/>
              </a:rPr>
              <a:t>Countermesure and Conclusion</a:t>
            </a:r>
            <a:endParaRPr lang="en-US" altLang="zh-CN" dirty="0">
              <a:solidFill>
                <a:schemeClr val="accent5"/>
              </a:solidFill>
              <a:latin typeface="Agency FB" panose="020B0503020202020204" pitchFamily="34" charset="0"/>
              <a:ea typeface="微软雅黑" panose="020B0503020204020204" pitchFamily="34" charset="-122"/>
              <a:sym typeface="Agency FB" panose="020B0503020202020204" pitchFamily="34" charset="0"/>
            </a:endParaRPr>
          </a:p>
          <a:p>
            <a:endParaRPr lang="zh-CN" altLang="en-US"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146" name="Text Placeholder 33"/>
          <p:cNvSpPr txBox="1"/>
          <p:nvPr/>
        </p:nvSpPr>
        <p:spPr>
          <a:xfrm>
            <a:off x="1316990" y="1167765"/>
            <a:ext cx="2335530" cy="2946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Multiple-bit errors</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3261023" y="3095553"/>
            <a:ext cx="1728093" cy="1421928"/>
          </a:xfrm>
        </p:spPr>
        <p:txBody>
          <a:bodyPr/>
          <a:lstStyle/>
          <a:p>
            <a:r>
              <a:rPr lang="en-US" altLang="zh-CN" dirty="0">
                <a:solidFill>
                  <a:schemeClr val="accent2"/>
                </a:solidFill>
                <a:latin typeface="Agency FB" panose="020B0503020202020204" pitchFamily="34" charset="0"/>
                <a:ea typeface="微软雅黑" panose="020B0503020204020204" pitchFamily="34" charset="-122"/>
                <a:sym typeface="Agency FB" panose="020B0503020202020204" pitchFamily="34" charset="0"/>
              </a:rPr>
              <a:t>01</a:t>
            </a:r>
            <a:endParaRPr lang="zh-CN" altLang="en-US" dirty="0">
              <a:solidFill>
                <a:schemeClr val="accent2"/>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9" name="文本占位符 8"/>
          <p:cNvSpPr>
            <a:spLocks noGrp="1"/>
          </p:cNvSpPr>
          <p:nvPr>
            <p:ph type="body" sz="quarter" idx="13"/>
          </p:nvPr>
        </p:nvSpPr>
        <p:spPr/>
        <p:txBody>
          <a:bodyPr/>
          <a:lstStyle/>
          <a:p>
            <a:r>
              <a:rPr lang="en-US" altLang="zh-CN" dirty="0">
                <a:solidFill>
                  <a:schemeClr val="accent2"/>
                </a:solidFill>
                <a:latin typeface="Agency FB" panose="020B0503020202020204" pitchFamily="34" charset="0"/>
                <a:ea typeface="微软雅黑" panose="020B0503020204020204" pitchFamily="34" charset="-122"/>
                <a:sym typeface="Agency FB" panose="020B0503020202020204" pitchFamily="34" charset="0"/>
              </a:rPr>
              <a:t>Introduction</a:t>
            </a:r>
            <a:endParaRPr lang="en-US" altLang="zh-CN" dirty="0">
              <a:solidFill>
                <a:schemeClr val="accent2"/>
              </a:solidFill>
              <a:latin typeface="Agency FB" panose="020B0503020202020204" pitchFamily="34" charset="0"/>
              <a:ea typeface="微软雅黑" panose="020B0503020204020204" pitchFamily="34" charset="-122"/>
              <a:sym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3"/>
          <p:cNvSpPr txBox="1"/>
          <p:nvPr/>
        </p:nvSpPr>
        <p:spPr>
          <a:xfrm>
            <a:off x="1244600" y="1816100"/>
            <a:ext cx="6454140" cy="2306955"/>
          </a:xfrm>
          <a:prstGeom prst="rect">
            <a:avLst/>
          </a:prstGeom>
          <a:noFill/>
        </p:spPr>
        <p:txBody>
          <a:bodyPr wrap="square" rtlCol="0">
            <a:spAutoFit/>
          </a:bodyPr>
          <a:lstStyle/>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Our attack works regardless</a:t>
            </a:r>
            <a:r>
              <a:rPr lang="en-US"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of where on the datapath the error occurs. If there is a</a:t>
            </a:r>
            <a:r>
              <a:rPr lang="en-US"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bus between processor and memory that is not coveredby error detection, then the attacker can attempt to induce</a:t>
            </a:r>
            <a:endPar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errors in that bus. It is not sufficient to apply ECC just</a:t>
            </a:r>
            <a:r>
              <a:rPr lang="en-US"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within the memory subsystem. Only a few high-end x86-compatible processors handle ECC on the processor chip</a:t>
            </a:r>
            <a:r>
              <a:rPr lang="en-US"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en-US"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 name="文本占位符 2"/>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sym typeface="Agency FB" panose="020B0503020202020204" pitchFamily="34" charset="0"/>
              </a:rPr>
              <a:t>Countermesure and Conclusion</a:t>
            </a:r>
            <a:endParaRPr lang="zh-CN" altLang="en-US"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146" name="Text Placeholder 33"/>
          <p:cNvSpPr txBox="1"/>
          <p:nvPr/>
        </p:nvSpPr>
        <p:spPr>
          <a:xfrm>
            <a:off x="1316990" y="1167765"/>
            <a:ext cx="3067050" cy="2946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Total datapath coverage</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3"/>
          <p:cNvSpPr txBox="1"/>
          <p:nvPr/>
        </p:nvSpPr>
        <p:spPr>
          <a:xfrm>
            <a:off x="1244600" y="1816100"/>
            <a:ext cx="6454140" cy="2676525"/>
          </a:xfrm>
          <a:prstGeom prst="rect">
            <a:avLst/>
          </a:prstGeom>
          <a:noFill/>
        </p:spPr>
        <p:txBody>
          <a:bodyPr wrap="square" rtlCol="0">
            <a:spAutoFit/>
          </a:bodyPr>
          <a:lstStyle/>
          <a:p>
            <a:pPr>
              <a:lnSpc>
                <a:spcPct val="150000"/>
              </a:lnSpc>
            </a:pPr>
            <a:r>
              <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To defend against attacks by heat or other means of in-</a:t>
            </a:r>
            <a:endPar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ducing errors, the logging system must be able to react to</a:t>
            </a:r>
            <a:endPar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a substantial increase in the number of errors. If several</a:t>
            </a:r>
            <a:endPar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errors are detected in a short period, it would be wise to</a:t>
            </a:r>
            <a:endPar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assume that the system is under attack, and to shut down</a:t>
            </a:r>
            <a:endPar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 or at least to disable untrustedsoftware that mightcon-</a:t>
            </a:r>
            <a:endPar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nSpc>
                <a:spcPct val="150000"/>
              </a:lnSpc>
            </a:pPr>
            <a:r>
              <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tain implementations of our attack.</a:t>
            </a:r>
            <a:endParaRPr lang="zh-CN" sz="16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 name="文本占位符 2"/>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sym typeface="Agency FB" panose="020B0503020202020204" pitchFamily="34" charset="0"/>
              </a:rPr>
              <a:t>Countermesure and Conclusion</a:t>
            </a:r>
            <a:endParaRPr lang="zh-CN" altLang="en-US"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146" name="Text Placeholder 33"/>
          <p:cNvSpPr txBox="1"/>
          <p:nvPr/>
        </p:nvSpPr>
        <p:spPr>
          <a:xfrm>
            <a:off x="1316790" y="1167922"/>
            <a:ext cx="1414589"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Logging</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3"/>
          <p:cNvSpPr txBox="1"/>
          <p:nvPr/>
        </p:nvSpPr>
        <p:spPr>
          <a:xfrm>
            <a:off x="2583815" y="2104390"/>
            <a:ext cx="7691755" cy="3322955"/>
          </a:xfrm>
          <a:prstGeom prst="rect">
            <a:avLst/>
          </a:prstGeom>
          <a:noFill/>
        </p:spPr>
        <p:txBody>
          <a:bodyPr wrap="square" rtlCol="0">
            <a:spAutoFit/>
          </a:bodyPr>
          <a:lstStyle/>
          <a:p>
            <a:pPr>
              <a:lnSpc>
                <a:spcPct val="150000"/>
              </a:lnSpc>
            </a:pPr>
            <a:r>
              <a:rPr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Allowing the attacker to choose the program to be</a:t>
            </a:r>
            <a:r>
              <a:rPr lang="en-US"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run alters many of the assumptions under which error-protection mechanisms are designed. Virtual machines</a:t>
            </a:r>
            <a:r>
              <a:rPr lang="en-US"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that use static checking for protection can be vulnerable</a:t>
            </a:r>
            <a:r>
              <a:rPr lang="en-US"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to attacks that exploit soft memory errors. The best defense is the use of hardware error-detection and correction</a:t>
            </a:r>
            <a:r>
              <a:rPr lang="en-US"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(ECC), with software logging of errors and appropriate</a:t>
            </a:r>
            <a:r>
              <a:rPr lang="en-US"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response to unusual patterns of errors</a:t>
            </a:r>
            <a:endParaRPr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3" name="文本占位符 2"/>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sym typeface="Agency FB" panose="020B0503020202020204" pitchFamily="34" charset="0"/>
              </a:rPr>
              <a:t>Countermesure and Conclusion</a:t>
            </a:r>
            <a:endParaRPr lang="en-US" altLang="zh-CN" dirty="0">
              <a:solidFill>
                <a:schemeClr val="accent5"/>
              </a:solidFill>
              <a:latin typeface="Agency FB" panose="020B0503020202020204" pitchFamily="34" charset="0"/>
              <a:ea typeface="微软雅黑" panose="020B0503020204020204" pitchFamily="34" charset="-122"/>
              <a:sym typeface="Agency FB" panose="020B0503020202020204" pitchFamily="34" charset="0"/>
            </a:endParaRPr>
          </a:p>
          <a:p>
            <a:endParaRPr lang="zh-CN" altLang="en-US"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2" name="TextBox 23"/>
          <p:cNvSpPr txBox="1"/>
          <p:nvPr/>
        </p:nvSpPr>
        <p:spPr>
          <a:xfrm>
            <a:off x="1244600" y="1672590"/>
            <a:ext cx="7691755" cy="553085"/>
          </a:xfrm>
          <a:prstGeom prst="rect">
            <a:avLst/>
          </a:prstGeom>
          <a:noFill/>
        </p:spPr>
        <p:txBody>
          <a:bodyPr wrap="square" rtlCol="0">
            <a:spAutoFit/>
          </a:bodyPr>
          <a:p>
            <a:pPr>
              <a:lnSpc>
                <a:spcPct val="150000"/>
              </a:lnSpc>
            </a:pPr>
            <a:r>
              <a:rPr lang="en-US"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rPr>
              <a:t>Conclusion:</a:t>
            </a:r>
            <a:endParaRPr lang="en-US" sz="2000" dirty="0">
              <a:solidFill>
                <a:schemeClr val="tx1">
                  <a:lumMod val="65000"/>
                  <a:lumOff val="3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Text"/>
          <p:cNvSpPr txBox="1"/>
          <p:nvPr/>
        </p:nvSpPr>
        <p:spPr>
          <a:xfrm>
            <a:off x="1677035" y="1600200"/>
            <a:ext cx="8131175" cy="3539490"/>
          </a:xfrm>
          <a:prstGeom prst="rect">
            <a:avLst/>
          </a:prstGeom>
          <a:noFill/>
        </p:spPr>
        <p:txBody>
          <a:bodyPr wrap="square" lIns="0" tIns="0" rIns="0" bIns="0" rtlCol="0">
            <a:spAutoFit/>
          </a:bodyPr>
          <a:lstStyle/>
          <a:p>
            <a:pPr algn="just">
              <a:lnSpc>
                <a:spcPct val="120000"/>
              </a:lnSpc>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Softmemory errors can lead to serious security vulnerabilities in Java and .NET virtual machines, or in any system that relies on type-checking of untrusted programs as a protection mechanism.</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a:lnSpc>
                <a:spcPct val="120000"/>
              </a:lnSpc>
            </a:pP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a:lnSpc>
                <a:spcPct val="120000"/>
              </a:lnSpc>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软内存错误可能会导致Java和.NET虚拟机中的严重安全漏洞，或者任何依赖不可信程序的类型检查作为保护机制的系统中的安全漏洞</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a:lnSpc>
                <a:spcPct val="120000"/>
              </a:lnSpc>
            </a:pP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a:lnSpc>
                <a:spcPct val="120000"/>
              </a:lnSpc>
            </a:pP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a:lnSpc>
                <a:spcPct val="120000"/>
              </a:lnSpc>
            </a:pP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a:lnSpc>
                <a:spcPct val="120000"/>
              </a:lnSpc>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S</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ending to the JVM</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 Java program that is designed so that almost any mem-ory error in its address space will allow it to take control</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algn="just">
              <a:lnSpc>
                <a:spcPct val="120000"/>
              </a:lnSpc>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of the JVM. </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8" name="文本占位符 7"/>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sym typeface="Agency FB" panose="020B0503020202020204" pitchFamily="34" charset="0"/>
              </a:rPr>
              <a:t>Introduction</a:t>
            </a:r>
            <a:endParaRPr lang="zh-CN" altLang="en-US"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7" name="Footer Text"/>
          <p:cNvSpPr txBox="1"/>
          <p:nvPr/>
        </p:nvSpPr>
        <p:spPr>
          <a:xfrm>
            <a:off x="1677035" y="5992495"/>
            <a:ext cx="8575040" cy="589915"/>
          </a:xfrm>
          <a:prstGeom prst="rect">
            <a:avLst/>
          </a:prstGeom>
          <a:noFill/>
        </p:spPr>
        <p:txBody>
          <a:bodyPr wrap="square" lIns="0" tIns="0" rIns="0" bIns="0" rtlCol="0">
            <a:spAutoFit/>
          </a:bodyPr>
          <a:p>
            <a:pPr algn="just">
              <a:lnSpc>
                <a:spcPct val="120000"/>
              </a:lnSpc>
            </a:pPr>
            <a:r>
              <a:rPr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向JVM发送一个Java程序，该程序的设计使其地址空间中的几乎任何内存错误都将允许它控制JVM。</a:t>
            </a:r>
            <a:endParaRPr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bldLst>
      <p:bldP spid="40"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Text"/>
          <p:cNvSpPr txBox="1"/>
          <p:nvPr/>
        </p:nvSpPr>
        <p:spPr>
          <a:xfrm>
            <a:off x="2757170" y="2608580"/>
            <a:ext cx="6430010" cy="1474470"/>
          </a:xfrm>
          <a:prstGeom prst="rect">
            <a:avLst/>
          </a:prstGeom>
          <a:noFill/>
        </p:spPr>
        <p:txBody>
          <a:bodyPr wrap="square" lIns="0" tIns="0" rIns="0" bIns="0" rtlCol="0">
            <a:spAutoFit/>
          </a:bodyPr>
          <a:lstStyle/>
          <a:p>
            <a:pPr algn="just">
              <a:lnSpc>
                <a:spcPct val="120000"/>
              </a:lnSpc>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内存错误根据其原因可分为硬错误和软错误。硬错误是由于硬件的损坏或缺陷造成的，因此数据总是不正确的，此类错误是无法纠正的；软错误是随机出现的，例如在内存附近突然出现电子干扰等因素，可能造成内存软错误的出现。操作系统或程序访问内存地址不在当前物理内存中，而在磁盘上的页面文件内的情况</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8" name="文本占位符 7"/>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sym typeface="Agency FB" panose="020B0503020202020204" pitchFamily="34" charset="0"/>
              </a:rPr>
              <a:t>Introduction</a:t>
            </a:r>
            <a:endParaRPr lang="zh-CN" altLang="en-US"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2" name="Footer Text"/>
          <p:cNvSpPr txBox="1"/>
          <p:nvPr/>
        </p:nvSpPr>
        <p:spPr>
          <a:xfrm>
            <a:off x="2684780" y="1240155"/>
            <a:ext cx="6430010" cy="294640"/>
          </a:xfrm>
          <a:prstGeom prst="rect">
            <a:avLst/>
          </a:prstGeom>
          <a:noFill/>
        </p:spPr>
        <p:txBody>
          <a:bodyPr wrap="square" lIns="0" tIns="0" rIns="0" bIns="0" rtlCol="0">
            <a:spAutoFit/>
          </a:bodyPr>
          <a:p>
            <a:pPr algn="just">
              <a:lnSpc>
                <a:spcPct val="120000"/>
              </a:lnSpc>
            </a:pPr>
            <a:r>
              <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什么是软内存错误？</a:t>
            </a:r>
            <a:endPar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bldLst>
      <p:bldP spid="4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Text"/>
          <p:cNvSpPr txBox="1"/>
          <p:nvPr/>
        </p:nvSpPr>
        <p:spPr>
          <a:xfrm>
            <a:off x="3621405" y="2392045"/>
            <a:ext cx="4891405" cy="1179830"/>
          </a:xfrm>
          <a:prstGeom prst="rect">
            <a:avLst/>
          </a:prstGeom>
          <a:noFill/>
        </p:spPr>
        <p:txBody>
          <a:bodyPr wrap="square" lIns="0" tIns="0" rIns="0" bIns="0" rtlCol="0">
            <a:spAutoFit/>
          </a:bodyPr>
          <a:lstStyle/>
          <a:p>
            <a:pPr algn="just">
              <a:lnSpc>
                <a:spcPct val="120000"/>
              </a:lnSpc>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类型检查</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是</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JVM</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字节校验器的部分功能。</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作为一种保护机制允许可信和不可信程序之间更紧密的耦合：可以使用面向对象的共享内存接口，而不是跨地址空间的消息传递和远程过程调用。</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8" name="文本占位符 7"/>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sym typeface="Agency FB" panose="020B0503020202020204" pitchFamily="34" charset="0"/>
              </a:rPr>
              <a:t>Introduction</a:t>
            </a:r>
            <a:endParaRPr lang="en-US" altLang="zh-CN" dirty="0">
              <a:solidFill>
                <a:schemeClr val="accent2"/>
              </a:solidFill>
              <a:latin typeface="Agency FB" panose="020B0503020202020204" pitchFamily="34" charset="0"/>
              <a:ea typeface="微软雅黑" panose="020B0503020204020204" pitchFamily="34" charset="-122"/>
              <a:sym typeface="Agency FB" panose="020B0503020202020204" pitchFamily="34" charset="0"/>
            </a:endParaRPr>
          </a:p>
          <a:p>
            <a:endParaRPr lang="zh-CN" altLang="en-US"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7" name="Footer Text"/>
          <p:cNvSpPr txBox="1"/>
          <p:nvPr/>
        </p:nvSpPr>
        <p:spPr>
          <a:xfrm>
            <a:off x="3621405" y="1168400"/>
            <a:ext cx="3245485" cy="294640"/>
          </a:xfrm>
          <a:prstGeom prst="rect">
            <a:avLst/>
          </a:prstGeom>
          <a:noFill/>
        </p:spPr>
        <p:txBody>
          <a:bodyPr wrap="square" lIns="0" tIns="0" rIns="0" bIns="0" rtlCol="0">
            <a:spAutoFit/>
          </a:bodyPr>
          <a:p>
            <a:pPr algn="just">
              <a:lnSpc>
                <a:spcPct val="120000"/>
              </a:lnSpc>
            </a:pPr>
            <a:r>
              <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什么是类型检查？</a:t>
            </a:r>
            <a:endPar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bldLst>
      <p:bldP spid="40"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Text"/>
          <p:cNvSpPr txBox="1"/>
          <p:nvPr/>
        </p:nvSpPr>
        <p:spPr>
          <a:xfrm>
            <a:off x="3621405" y="2392045"/>
            <a:ext cx="5497830" cy="1179830"/>
          </a:xfrm>
          <a:prstGeom prst="rect">
            <a:avLst/>
          </a:prstGeom>
          <a:noFill/>
        </p:spPr>
        <p:txBody>
          <a:bodyPr wrap="square" lIns="0" tIns="0" rIns="0" bIns="0" rtlCol="0">
            <a:spAutoFit/>
          </a:bodyPr>
          <a:lstStyle/>
          <a:p>
            <a:pPr marL="342900" indent="-342900" algn="just">
              <a:lnSpc>
                <a:spcPct val="120000"/>
              </a:lnSpc>
              <a:buAutoNum type="arabicPeriod"/>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JVM</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允许运行通过了类型检查的不受信任的代码</a:t>
            </a: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 </a:t>
            </a:r>
            <a:endPar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342900" indent="-342900" algn="just">
              <a:lnSpc>
                <a:spcPct val="120000"/>
              </a:lnSpc>
              <a:buAutoNum type="arabicPeriod"/>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JVM</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采用链接时检查而不是运行时检查</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342900" indent="-342900" algn="just">
              <a:lnSpc>
                <a:spcPct val="120000"/>
              </a:lnSpc>
              <a:buAutoNum type="arabicPeriod"/>
            </a:pP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内存翻转会使程序读回不同的字块</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a:p>
            <a:pPr marL="342900" indent="-342900" algn="just">
              <a:lnSpc>
                <a:spcPct val="120000"/>
              </a:lnSpc>
              <a:buAutoNum type="arabicPeriod"/>
            </a:pPr>
            <a:r>
              <a:rPr lang="en-US" alt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PC</a:t>
            </a:r>
            <a:r>
              <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机很少提供奇偶校验和纠错码</a:t>
            </a:r>
            <a:endParaRPr lang="zh-CN" altLang="en-US"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8" name="文本占位符 7"/>
          <p:cNvSpPr>
            <a:spLocks noGrp="1"/>
          </p:cNvSpPr>
          <p:nvPr>
            <p:ph type="body" sz="quarter" idx="10"/>
          </p:nvPr>
        </p:nvSpPr>
        <p:spPr/>
        <p:txBody>
          <a:bodyPr/>
          <a:lstStyle/>
          <a:p>
            <a:r>
              <a:rPr lang="en-US" altLang="zh-CN" dirty="0">
                <a:latin typeface="Agency FB" panose="020B0503020202020204" pitchFamily="34" charset="0"/>
                <a:ea typeface="微软雅黑" panose="020B0503020204020204" pitchFamily="34" charset="-122"/>
                <a:sym typeface="Agency FB" panose="020B0503020202020204" pitchFamily="34" charset="0"/>
              </a:rPr>
              <a:t>Introduction</a:t>
            </a:r>
            <a:endParaRPr lang="zh-CN" altLang="en-US" dirty="0">
              <a:latin typeface="Agency FB" panose="020B0503020202020204" pitchFamily="34" charset="0"/>
              <a:ea typeface="微软雅黑" panose="020B0503020204020204" pitchFamily="34" charset="-122"/>
              <a:sym typeface="Agency FB" panose="020B0503020202020204" pitchFamily="34" charset="0"/>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sp>
        <p:nvSpPr>
          <p:cNvPr id="7" name="Footer Text"/>
          <p:cNvSpPr txBox="1"/>
          <p:nvPr/>
        </p:nvSpPr>
        <p:spPr>
          <a:xfrm>
            <a:off x="3621405" y="1168400"/>
            <a:ext cx="3245485" cy="294640"/>
          </a:xfrm>
          <a:prstGeom prst="rect">
            <a:avLst/>
          </a:prstGeom>
          <a:noFill/>
        </p:spPr>
        <p:txBody>
          <a:bodyPr wrap="square" lIns="0" tIns="0" rIns="0" bIns="0" rtlCol="0">
            <a:spAutoFit/>
          </a:bodyPr>
          <a:p>
            <a:pPr algn="just">
              <a:lnSpc>
                <a:spcPct val="120000"/>
              </a:lnSpc>
            </a:pPr>
            <a:r>
              <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攻击实现的条件</a:t>
            </a:r>
            <a:endPar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bldLst>
      <p:bldP spid="40"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33031" y="2963462"/>
            <a:ext cx="1728093" cy="1421928"/>
          </a:xfrm>
        </p:spPr>
        <p:txBody>
          <a:bodyPr/>
          <a:lstStyle/>
          <a:p>
            <a:r>
              <a:rPr lang="en-US" altLang="zh-CN" dirty="0">
                <a:solidFill>
                  <a:schemeClr val="accent1"/>
                </a:solidFill>
                <a:latin typeface="Agency FB" panose="020B0503020202020204" pitchFamily="34" charset="0"/>
                <a:ea typeface="微软雅黑" panose="020B0503020204020204" pitchFamily="34" charset="-122"/>
                <a:sym typeface="Agency FB" panose="020B0503020202020204" pitchFamily="34" charset="0"/>
              </a:rPr>
              <a:t>02</a:t>
            </a:r>
            <a:endParaRPr lang="zh-CN" altLang="en-US" dirty="0">
              <a:solidFill>
                <a:schemeClr val="accent1"/>
              </a:solidFill>
              <a:latin typeface="Agency FB" panose="020B0503020202020204" pitchFamily="34" charset="0"/>
              <a:ea typeface="微软雅黑" panose="020B0503020204020204" pitchFamily="34" charset="-122"/>
              <a:sym typeface="Agency FB" panose="020B0503020202020204" pitchFamily="34" charset="0"/>
            </a:endParaRPr>
          </a:p>
        </p:txBody>
      </p:sp>
      <p:sp>
        <p:nvSpPr>
          <p:cNvPr id="3" name="文本占位符 2"/>
          <p:cNvSpPr>
            <a:spLocks noGrp="1"/>
          </p:cNvSpPr>
          <p:nvPr>
            <p:ph type="body" sz="quarter" idx="13"/>
          </p:nvPr>
        </p:nvSpPr>
        <p:spPr>
          <a:xfrm>
            <a:off x="5925319" y="2752229"/>
            <a:ext cx="4680520" cy="686649"/>
          </a:xfrm>
        </p:spPr>
        <p:txBody>
          <a:bodyPr/>
          <a:lstStyle/>
          <a:p>
            <a:r>
              <a:rPr lang="en-US" altLang="zh-CN" dirty="0">
                <a:solidFill>
                  <a:schemeClr val="accent1"/>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Attack Method</a:t>
            </a:r>
            <a:endParaRPr lang="en-US" altLang="zh-CN" dirty="0">
              <a:solidFill>
                <a:schemeClr val="accent1"/>
              </a:solidFill>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endParaRPr>
          </a:p>
          <a:p>
            <a:endParaRPr lang="zh-CN" altLang="en-US" dirty="0">
              <a:solidFill>
                <a:schemeClr val="accent1"/>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p:txBody>
          <a:bodyPr/>
          <a:lstStyle/>
          <a:p>
            <a:pPr algn="ctr"/>
            <a:r>
              <a:rPr lang="en-US" altLang="zh-CN" dirty="0">
                <a:latin typeface="Agency FB" panose="020B0503020202020204" pitchFamily="34" charset="0"/>
                <a:ea typeface="微软雅黑" panose="020B0503020204020204" pitchFamily="34" charset="-122"/>
                <a:cs typeface="Times New Roman" panose="02020603050405020304" pitchFamily="18" charset="0"/>
                <a:sym typeface="Agency FB" panose="020B0503020202020204" pitchFamily="34" charset="0"/>
              </a:rPr>
              <a:t>Attack Method</a:t>
            </a:r>
            <a:endParaRPr lang="zh-CN" altLang="en-US" dirty="0">
              <a:latin typeface="Agency FB" panose="020B0503020202020204" pitchFamily="34" charset="0"/>
              <a:ea typeface="微软雅黑" panose="020B0503020204020204" pitchFamily="34" charset="-122"/>
              <a:cs typeface="+mn-ea"/>
              <a:sym typeface="Agency FB" panose="020B0503020202020204" pitchFamily="34" charset="0"/>
            </a:endParaRPr>
          </a:p>
        </p:txBody>
      </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973991" y="6352629"/>
            <a:ext cx="869888" cy="805273"/>
          </a:xfrm>
          <a:prstGeom prst="rect">
            <a:avLst/>
          </a:prstGeom>
        </p:spPr>
      </p:pic>
      <p:pic>
        <p:nvPicPr>
          <p:cNvPr id="11" name="ECB019B1-382A-4266-B25C-5B523AA43C14-1" descr="wpp"/>
          <p:cNvPicPr>
            <a:picLocks noChangeAspect="1"/>
          </p:cNvPicPr>
          <p:nvPr/>
        </p:nvPicPr>
        <p:blipFill>
          <a:blip r:embed="rId2"/>
          <a:stretch>
            <a:fillRect/>
          </a:stretch>
        </p:blipFill>
        <p:spPr>
          <a:xfrm>
            <a:off x="5362575" y="504190"/>
            <a:ext cx="2133600" cy="6728460"/>
          </a:xfrm>
          <a:prstGeom prst="rect">
            <a:avLst/>
          </a:prstGeom>
        </p:spPr>
      </p:pic>
      <p:sp>
        <p:nvSpPr>
          <p:cNvPr id="14" name="Footer Text"/>
          <p:cNvSpPr txBox="1"/>
          <p:nvPr/>
        </p:nvSpPr>
        <p:spPr>
          <a:xfrm>
            <a:off x="7581265" y="2536190"/>
            <a:ext cx="3245485" cy="589915"/>
          </a:xfrm>
          <a:prstGeom prst="rect">
            <a:avLst/>
          </a:prstGeom>
          <a:noFill/>
        </p:spPr>
        <p:txBody>
          <a:bodyPr wrap="square" lIns="0" tIns="0" rIns="0" bIns="0" rtlCol="0">
            <a:spAutoFit/>
          </a:bodyPr>
          <a:p>
            <a:pPr algn="just">
              <a:lnSpc>
                <a:spcPct val="120000"/>
              </a:lnSpc>
            </a:pPr>
            <a:r>
              <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rPr>
              <a:t>两个指向同一位置的指针，其中一个自身类型与内容类型不同</a:t>
            </a:r>
            <a:endParaRPr lang="zh-CN" sz="1600" dirty="0">
              <a:solidFill>
                <a:schemeClr val="bg1">
                  <a:lumMod val="65000"/>
                </a:schemeClr>
              </a:solidFill>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2" name="文本框 1"/>
          <p:cNvSpPr txBox="1"/>
          <p:nvPr/>
        </p:nvSpPr>
        <p:spPr>
          <a:xfrm>
            <a:off x="1604645" y="2150110"/>
            <a:ext cx="3848100" cy="975995"/>
          </a:xfrm>
          <a:prstGeom prst="rect">
            <a:avLst/>
          </a:prstGeom>
          <a:noFill/>
        </p:spPr>
        <p:txBody>
          <a:bodyPr wrap="square" rtlCol="0">
            <a:spAutoFit/>
          </a:bodyPr>
          <a:p>
            <a:pPr algn="just">
              <a:lnSpc>
                <a:spcPct val="120000"/>
              </a:lnSpc>
              <a:buClrTx/>
              <a:buSzTx/>
              <a:buFontTx/>
            </a:pPr>
            <a:r>
              <a:rPr lang="zh-CN" sz="1600" dirty="0">
                <a:solidFill>
                  <a:schemeClr val="bg1">
                    <a:lumMod val="65000"/>
                  </a:schemeClr>
                </a:solidFill>
                <a:latin typeface="Agency FB" panose="020B0503020202020204" pitchFamily="34" charset="0"/>
                <a:ea typeface="微软雅黑" panose="020B0503020204020204" pitchFamily="34" charset="-122"/>
                <a:cs typeface="+mn-ea"/>
              </a:rPr>
              <a:t>Java</a:t>
            </a:r>
            <a:r>
              <a:rPr lang="zh-CN" sz="1600" dirty="0">
                <a:solidFill>
                  <a:schemeClr val="bg1">
                    <a:lumMod val="65000"/>
                  </a:schemeClr>
                </a:solidFill>
                <a:latin typeface="Agency FB" panose="020B0503020202020204" pitchFamily="34" charset="0"/>
                <a:ea typeface="微软雅黑" panose="020B0503020204020204" pitchFamily="34" charset="-122"/>
                <a:cs typeface="+mn-ea"/>
              </a:rPr>
              <a:t>中并没有指针的概念，但声明一个类的对象时其作用相当于声明了一个对应类的指针变量</a:t>
            </a:r>
            <a:endParaRPr lang="zh-CN" sz="1600" dirty="0">
              <a:solidFill>
                <a:schemeClr val="bg1">
                  <a:lumMod val="65000"/>
                </a:schemeClr>
              </a:solidFill>
              <a:latin typeface="Agency FB" panose="020B0503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bldLst>
      <p:bldP spid="14" grpId="0"/>
    </p:bldLst>
  </p:timing>
</p:sld>
</file>

<file path=ppt/theme/theme1.xml><?xml version="1.0" encoding="utf-8"?>
<a:theme xmlns:a="http://schemas.openxmlformats.org/drawingml/2006/main" name="自定义设计方案">
  <a:themeElements>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13.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14.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15.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16.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17.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Q4MTk3NzU1ODgwIiwKCSJHcm91cElkIiA6ICIyNzA5Nzg0MTkiLAoJIkltYWdlIiA6ICJpVkJPUncwS0dnb0FBQUFOU1VoRVVnQUFBTFFBQUFKaUNBWUFBQUJ1TmVncEFBQUFDWEJJV1hNQUFBc1RBQUFMRXdFQW1wd1lBQUFnQUVsRVFWUjRuTzNkZVZoVVZkd0g4Tzh3Z0FpdXVhQ3BsV2x2THFrdmc2Z0lDaUthYUtKaGtwcWFxZmtLSmxhYSs0Nm11SVNHaWd1bXFXbWhrdUtDNGdJbVNDNkloYmpqamlDeUx6UERiT2Y5ZzRjYnc3Q0tNTXpoOTNtZW51YWVlKzY5NStKM0R1ZXVBSVFRUWdnaGhCQkNDQ0dFRUVJSUlZUVFRZ2doaEJCQ0NDR0VFRUlJSVlRUVFnZ2hoQkJDQ0NHRUVFSUlJWVFRUWdnaGhCQkNDQ0dFRUVJSUlZUVFRZ2doaEJCQ0NDR0VFRUlJSVlRUVFnZ2hoSkFxSXRKM0F5cERJcEdjQStDazczYVEvekRHcnNURXhQVFUxL2FOOUxYaE40VENYTU9JUktJZSt0eStzVDQzL3FaRVIwZnJ1d2tFZ0xXMXRiNmJZUEE5TkNGYUtOQ0VLeFJvd2hVS05PRUtCWnB3aFFKTkFBRFoyZG5RYURUNmJrYWwxZnBBNzk2OUcyZlBudFYzTXdBQU1wa01zYkd4d3JTM3R6ZisrZWNmQVBtbkppOWZ2cXl6VEZ4Y0hCaGp3dlRseTVmeDRNRURyVHAvL2ZVWEZBcEZxZHQyZEhSRVVsSlNaWnBmSTlUNlFKODZkUXB0MnJRcHMxNXNiQ3lzcmEwaGxVb3hmZnAwZlB2dHQ4WFdHejU4T0FJQ0FvVDZYMzMxVlluckhETm1ES3l0cllXd25UMTdGcHMyYlJMbWg0ZUhvMTY5ZWdBQUN3c0xyRnExQ3F0V3JVSmVYcDVRNStlZmY5WmE1dG16Wi9qNjY2OXg5KzVkQU1ETGx5L2g0K09Ebkp5Y012ZVJCMXhjV0trSUp5Y25xTlZxWVRvbkp3ZFRwa3pScVNjV2kzSCsvUGxpMStIaTRvTGx5NWNqSnlkSENCeVEzMXMrZS9ZTUxpNHVTRXRMQXdEY3YzOGZ0Mi9mUnNlT0hiWFdFUjBkaldmUG5tbVZIVDU4R09QSGp3Y0FKQ1VsUWFGUW9HM2J0Z0NBRGgwNllPL2V2ZGl4WTRkV2ovempqei9pODg4L1I4ZU9IZUhzN0l6UFB2c01Db1ZDMlA2NmRlc3dkKzVjdlBYV1cxcmJVcWxVU0U5UFI3Tm16WFQyTHowOUhZMGJOeTUyMzJ1NldoZm83T3hzWEwxNnRjeDZOalkySmM1emRIVEV5cFVyRVI0ZWprOCsrVVFvRHcwTlJiZHUzZENxVlNzaFVOYlcxdmo5OTkreGJOa3lyWFVjT0hBQVZsWldpSXlNRk1waVkyT3hkT2xTTEZ1MkRCcU5Cbks1SFAzNjlkUFovdEdqUjlHcVZTdnMzNzhmVFpvMHdZb1ZLOUNnUVFPNHVMaG8xVXRPVGtiejVzMXg4K1pOQVBuREswdExTd0JBUkVRRS9QejhjUGp3WWExbEhqOStqSWtUSnlJNE9GanJ5Mm9vYWwyZzN3UnpjM000T2pvaU5EUlVDRFJqREdmT25NSEVpUk8xNm80Y09SSS8vUEFEdnYzMlc2SFhlL0hpQlNJakkrSHQ3YTBWNk1LWDhKY3RXNGEzMzM0YlgzLzlkWm50NmRXckZ3QWdKQ1JFS0dPTW9YdjM3bHBsaFFVSEI4UFYxVlduL0wzMzNrT1hMbDJ3Wjg4ZWVIcDZscm50bXFaV2o2R3RyYTNoNU9Ray9GZVJleEZjWEZ4dytmSmxaR1ZsQVFCdTNMaUJ0TFEwREJ3NFVLdWVSQ0xCZSsrOWh6Ly8vRk1vKytPUFArRGc0Q0QwbGtXcDFXcGN2SGl4elBZY1BueTR4SFl6eG1Ca1ZQdy9iMUpTRXFLaW9qQjA2TkJpNTArZVBCbjc5KzhYZnNzWWtscmRRNXVhbW1xTmsyMXRiY3U5Yks5ZXZXQmhZWUd3c0RBTUd6WU1wMDZkZ3AyZEhSbzBhS0JUZC9UbzBkaTZkU3UrL1BKTEtCUUtIRDE2RkJzM2JpeHgzWkdSa2NqSXlNQTMzM3lqTS9aTlRVM0ZyRm16TUdMRUNPRy9na0FYSG5Lb1ZDcWRzcVpObTJMdjNyMzQvZmZmMGJkdlg1MTFGK2pTcFFzNmQrNk1QWHYybEhqd1cxUFY2a0JYUk1FNVdtTmpZK0gvQXdZTVFHaG9LSVlPSFlwejU4NWgzcng1eFM0N2FOQWcrUG41SVN3c0RPbnA2V2pUcGcyNmRldW1kWXF1c0FNSER1RExMNy9FK2ZQbjhmdnZ2Nk5PblRvQThnL1czTnpjMEx0MzcyS1hLenk4Q0EwTnhabzFhN1RHelFDUWxaV0Z3NGNQWThlT0hhWHU3L2p4NHpGbnpoeE1tREFCalJvMUtyVnVUVktyaHh3S2hVSnJ5RkhhdWRwWHIxNmhZY09HTURVMUZjb0dEeDZNcTFldklqUTBGQ3FWQ24zNjlDbDJXVk5UVTdpNXVlSFBQLy9FNGNPSE1YcjA2QkszYy8zNmRkeThlUlBqeDQrSHE2c3JObS9lRENCL0NMRnk1VXFNR0RFQ0xWdTJMSFcvN3Q2OWl3MGJObURzMkxIdzhQREE2ZE9uaFhrN2QrNkVsWlVWT25Ub1VPbzY3T3pzMExKbFMremZ2Ny9VZWpWTnJlNmhpdzQ1aXBPYW1vbzZkZXJnMEtGREdEQmdnTmE4cmwyN3d0TFNFcHMyYllLenM3TlcySXNhT1hJazl1elpnL3IxNit1c3A0QlNxWVNQancrbVRKbUNoZzBiWXZ6NDhaZzZkU3AyN05pQmxKUVU1T2Jtd3NQRFEydVp3bGYzNHVQamNmRGdRVnkvZmgwclZxeUFSQ0xCMEtGRE1XL2VQRnk3ZGcwTEZpeUFnNE1EQmc4ZVhOYVBCZ0N3ZlBueU1yODhOVTJ0RHJTM3QzZVpkZGFzV1lPLy92b0xmZnIwZ1plWGw5WThrVWlFUVlNRzRaZGZmaWt6SkUyYk5rWC8vdjN4emp2dndNVEVwTmc2dnI2K01EYzNGM3B3c1ZnTUR3OFBUSjA2RldLeEdMLzg4Z3ZFWXJGUVB5MHREUXNXTE1DNzc3Nkx0V3ZYZ2pFR0d4c2J6SjQ5V3pnZ2JOS2tDZno5L2ZIMzMzOER5RDlJTFpDYm13c3pNek1rSmlZQ2dNNFhzdWk1YzBOZzZNOFVNcUJpVDZ6WTJOaVVlQjQ2SnljSFptWm1TRTFOaFp1Ym05WXB0YXIyNTU5L1l2djI3ZGk5ZXpkTVRFencxMTkvNGVUSmswaEtTb0tucHlma2NqbjgvZjN4NFljZll1REFnYkN4c1VGTVRBeisrZWNmekpvMUM3dDM3OGFKRXllUWxaVUZZMk5qaUVUNS83U01NYWpWYXFqVmFyUnYzeDcrL3Y3Q2wyTEJnZ1U0ZGVvVWdQeWZpNysvdjdEYzZ5ZzRPTDErL2JyZWNsWHJBbTFyYTR1b3FLaGk1eTFac2dTUmtaRVFpOFZ3ZFhYRnRHblQza3hEeStIWnMyZFFxOVZRS0JUNDZxdXZZRzF0aldIRGhzSFIwVkVJb0Z3dXg1RWpSNFRoVDhFNTZxS241MVFxRlRRYURSaGp3dWs3a1VnRXNWaXNWVmNxbFVJcWxVSXNGcitSSzRNVTZFcDZuVUFiZ3J5OFBPSE1oaUdwQ1lHdTFXYzVhaXBEREhOTlFZRW1YS0ZBVndPcFZQcmF5NmFrcEdEMzd0MWFkOWlSa3RYcTAzWlY1ZkxseXdnTEMwTmlZaUllUG55SXhvMGJZOCtlUGVqZXZUdGF0R2loVlRjNU9SbFhybHdwY1YzbTV1WTRjdVFJT25ic2lKNDk5ZlpDSW9OQmdhNENUWm8wUWMrZVBiRjA2VktjT1hOR09MOXJabWFHNDhlUGE5VXRmUDlJZG5ZMkhCMGQwYkJoUTUxMUZuZFovY0NCQXlYZTRGUmJVYUNyUVB2MjdkRytmWHQ0ZTN1WGV2V3dKR1ZkdlNRbG8wQlhnYlZyMXlJaUlnS1ptWmx3YzNNREFBUUZCVUV1bDJzOUVBQkE2K21ad3B5Y2luOXRYMjV1TGxRcUZhNWV2VnJpN2FIRVFFa2tFaWFSU0ZoTkZCRVJvZE8yMDZkUDY5UUxDUWtSUG1kbFpXa3RrNWlZeUtaUG44NnVYTG5Da3BLUzJOS2xTOW1FQ1JQWWpSczNxcTdobFZEdzc2SFBURkFQWFVWQ1EwTmhaR1NFVmF0V1ljcVVLY0tUTEpzM2I4Yno1OC9SdW5WcnJmcURCZzNTdVNtL1JZc1crTzY3NzdCaHd3WkVSVVZoNXN5WldMeDRjYVV1VC9PT0FsMEYwdExTRUI4ZmovcjE2OFBHeGdhTEZpM0NrU05IaENCYVcxc2pLQ2hJNjBZaklQODFCdWJtNWxpNWNpVkNRME8xNXFuVmFtelpzZ1ZidG15QldxMkdUQ2JqN2dycG0wQ0JyZ0xidDIrSGk0c0xkdTdjQ1dkblp6ZzVPV0h1M0xtNGMrZU9VS2RnYkEza1AvUUtBSW1KaVdqUm9nVVdMRmlBQlFzV0NQTVZDZ1ZzYlcxeDRjSUZBSUNmbng4U0VoS3FhVzhNQ3dXNkNqUm8wQUNmZnZvcGR1N2NDU0QvNWlFZkh4OWhma2s5ZEd4c0xEcDE2bFRxdWhsamVQejRNZWJPbmZ2bUc4NEJPa3l1QWg0ZUhqQTNONi9RTWhxTkJzSEJ3VnBuTitSeU9SaGp5TXpNRk1iV0lwRUk2OWV2TC9aOUdvUjY2Q3BSOUtEdDMzLy94ZEtsUzdYS1JvNGNxVFc5YU5FaW1KcWF3czdPVGloYnUzWXRnb09ESVJhTGRkNjVRVGhVazAvYk1jYllva1dMS2xRL096dTdpbHBTUFdyQ2FUc2FjbFNoNWN1WFY2aStJYjZwcUthaFFCT3VVS0FKVnlqUWhDc1VhTUlWQ2pUaENoZm5vV3ZDWHpBbE5ZTkI5OUNNc1pLZlhTTDZjbFBmRFNDRUVFSUlJZnlyQ2ZkQThNS2dEd29KS1lvQ1RiaENnU1pjb1VBVHJsQ2dDVmNvMElRckZHakNGUW8wNFFvRm1uQ0ZBazI0UW9FbVhLRkFFNjVRb0FsWEtOQ0VLeFJvd2hVS05PRUtCWnB3aFFKTnVFS0JKbHloUUJPdVVLQUpWeWpRaENzVWFNSVZDalRoQ2dXYWNJVUNUYmhDZ1NaY29VQVRybENnQ1ZjbzBJUXJGR2pDRlFvMDRRb0ZtbkNGQWsyNFFvRW1YS0ZBRTY1UW9BbFhLTkNFS3hSb3doVUtOT0VLQlpwd2hRSk51RUtCSmx5aFFCT3VVS0FKVnlqUWhDc1VhTUlWQ2pUaENnV2FjSVVDVGJoQ2dTWmNvVUFUcmxDZ0NWY28wSVFyRkdqQ0ZRbzA0UW9GbW5DRkFrMjRRb0VtWEtGQUU2NVFvQWxYS05DRUt4Um93aFVLTk9FS0JacHdSYVR2QnRSR1ZsWlcvUUc0RkV5TFJLS1pBTUFZVzErb1dsUk1UTXpoNm02Ym9UUFdkd05xS1ZWQmlBc3JYS1pXcTkycXQwbDhvQ0dISHNURXhFUXl4dEpLcVpLbFVxbE9WRnVET0VLQjFnOFZnRDlLbVg4MkxpNU9VVjJONFFrRlduK0NTcHJCR0R0WW5RM2hDUVZhVDdLenN5OEN5Q3BhemhqTFRVOVBQNktISm5HQkFxMG5EeDQ4eUdPTUhTcGFMaEtKemo5Ky9GaXVqemJ4Z0FLdFI0d3huZE55R28yR1R0VlZBZ1ZhajVLVGs4TUI1Qllxa2ltVlNncDBKVkNnOWVqRml4ZFNBSVhIeXhmaTR1Snk5TlVlSGxDZzlVeWowUlFlUjlQQllDVlJvUFZNSnBPZEF5Qm5qQ21VU21XZ3Z0dGo2Q2pRZW5iMzd0MXN4dGh4a1VnVUVSc2JtNjd2OWhnNnVwZWpCbUNNQlFKb29lOTI4TUNnNzdhVFNDVG5BRGpwdXgza1A0eXhLekV4TVQzMXRYMURIM0pRbUdzWWtValVRNS9iNTJMSUVSMGRyZThtRUFEVzF0YjZib0xCOTlDRWFLRkFFNjVRb0FsWEtOQ0VLeFJvd2hVS2REbW8xZXBTNXpQR2NPdldyVExYazUyZERZMUc4NmFhUllwUjZ3SWRIeCtQakl5TUNpMHphZElrM0x0M3I4VDVTcVVTNDhhTkszTTlqbzZPU0VwS0t0YzJwVkpwdWR0WFZFcEtDbmJ2M2czR1dKbDFnNEowbndRcnJzeFFjSEVldWlMQ3dzSVFHUm1KYmR1MklTQWdBT0hoNFRwMW5qeDVBcEZJaEwvLy9oc0FZRzl2ang5Ly9CRzdkdTJDU0ZRMUYxY3ZYNzZNc0xBd0pDWW00dUhEaDJqY3VESDI3Tm1EN3QyN28wVUw3YXZpeWNuSnVITGxTb25yTWpjM3g1RWpSOUN4WTBmMDdGbjZSYnRWcTFiQnpjMnR6REpEVWVzQ1BYbnlaRHg4K0JBSER4NkVwNmNuUEQwOXNXL2ZQcng4K1JLV2xwYTRjZU1HWEYxZDhja25ud2pMakJzM0RrRkJRVGg1OGlTR0RCbFM3bTJwVkNxa3A2ZWpXYk5tT3ZQUzA5UFJ1SEZqWWJwSmt5Ym8yYk1ubGk1ZGlqTm56c0RVMUJRQVlHWm1odVBIajJzdGEydHJLM3pPenM2R282TWpHalpzcUxPTmVmUG02WlJObkRnUnYvMzJtekN0MFdqZzR1S2lWYWRvV1VoSVNGbTdXbVBVdWtBRGdMZTNOOFJpTVFEQTNkMGRBSkNabVltVWxCUzBhdFVLVDU4K1JYQndNQUlEOCsvbXJGT25EcFl2WDQ0MmJkcGd4WW9WT0gvK2ZMSHJkWExLdnhKZk1EOGlJZ0orZm40NGZGajdJWlRIang5ajRzU0pDQTRPUnIxNjlRQUE3ZHUzUi92MjdlSHQ3UzJFdVNKS2FsTnhoZzBiaG5yMTZrRWtFbUhxMUtuWXVuV3IxdnppeWd4RnJReDBRWmlCL0I2dW9BY2FNR0FBZ29PRGhjK0ZkZS9lSFFDd2NPRkN6SjgvSDBaRy94MStLQlFLMk5yYTZvUXFPRGdZcnE2dU90dC83NzMzMEtWTEYrelpzd2VlbnA0QWdMVnIxeUlpSWdLWm1abkNyL3Vnb0NESTVYS3QzeFpBeVFlcEJWK29vbkp6YzZGU3FYRDE2bFVZR1JraEtDZ0lzYkd4OFBUMFJGcGFHcDQvZjQ3V3JWc0wrMzM2OUdtRWg0Zmo0c1dMbURGakJobzBhRkRzZXNrYkpwRkltRVFpWWVVVkVCREErdmJ0eTNyMTZpV1VEUm8wU1BqczdPeXM4L20zMzM1anpzN093akpxdFpwOThjVVg3UExseTBMZHZMdzhuWFlrSmlheVhyMTZzZFRVVktGTUlwR3doSVFFeGhoai8vNzdMN096czlPYUh4RVJvYk9lMDZkUDYreEhTRWlJOERrckswdHJtY1RFUkRaOStuUjI1Y29WbHBTVXhKWXVYY29tVEpqQWJ0eTRvYldPYjc3NWh0bmIyN09iTjI5cWxmZm8wVU9yUGJkdTNkTFpma2tLL2ozMG1ZbGExVU5QbWpRSmt5Wk4waHFEcHFhbWFnMDdDbjhHZ0RGanhtRE1tREhDTWtaR1JwZzNieDYrL2ZaYi9Qenp6K2pZc1dPeDIvcjk5OS9SdDI5ZnZQWFdXOFhPNzlLbEN6cDM3b3c5ZS9iZzIyKy9CUUNFaG9iQ3lNZ0lxMWF0d3BRcFV6Qng0a1FBd09iTm03VjYwUUtEQmcwQ1kwenJ0MFdMRmkzdzNYZmZZY09HRFlpS2lzTE1tVE94ZVBGaTRXRDIvdjM3MkxoeEl4bzFhb1RXclZzakx5OFAzdDdlK091dnZ3RGtqL3Vkbkp5MGZvdWRPWE9tUEQ5ZVVsa1Y3YUVMVktTSExtNFp4aGc3Zi80OE8zRGdBR05NdDRmT3pNeGs5dmIyN1BidDJ6bzlXRUVQelZoK0QyaG5aOGZTMDlOWmFtb3ErK0tMTDFpL2Z2M1ltVE5ubUllSEI5Tm9ORnJMcWxRcW5YMUpTa3BpZmZ2MlpTdFdyR0I5Ky9iVitrOGlrUWlmN2V6c21FUWlZZmZ1M1dOWHIxNWxNcG1NZmZIRkYyemh3b1hDdWg0OWVzUWtFZ2s3ZVBCZzZUL0FFbEFQWFFPVTFVT1hwRisvZnBETDVkQm9OSGo1OHFWV0w3bHo1MDVZV1ZtaFE0Y09wYTdEenM0T0xWdTJ4UDc5KzVHVmxRVVhGeGZzM0xrVHpzN09jSEp5d3R5NWMzSG56aDJoZnVGVGFVZVBIZ1VBSkNZbW9rV0xGbGl3WUFFV0xGZ2d6QzhZMTErNGNBRUE0T2ZuaDRTRUJIend3UWRJUzB2RE45OThBMGRIUitHWUFRQXVYTGlBNXMyYkl5b3FDbTV1YmxyN1JLcEJWZlRRZVhsNVRDNlhzLzc5K3d2bFQ1OCtaVDE2OUdCNWVYbGE2NWs1YzZiUUs4MmZQMThvajQ2T1puZnUzQ20yQnl2Y1F6UEcySzFidDFoNmVqcmJ2SGt6eTgzTlpmMzY5U3UyelNYMTBIdjI3R0ZMbHk3VktTLzhXME9qMGJEdnYvK2VKU2Nuczh1WEx6TTNOemQyN3R3NXBsYXJXZCsrZlJsampLV21wakluSnllMmQrOWVkdkRnUWJacjE2NWkyMUVhNnFHcm1WUXF4Y2FORzZGV3EzSDgrSEU0T3p1amFkT213bnhuWjJlc1hic1c0ZUhoNk4rL1B3QWdJU0VCVTZkT1JaOCtmVEJqeGd6TW5Ea1Q3ZHUzQndDc1hyMGFTcVVTeHNiR01ERXhFZFlqa1VpRXo3bTV1VEF6TTBOaVlpSUE2SnlTS3hpRGUzaDRWUGlpalVhalFYQndNTHk4dklReXVWeU9PblhxSURNelUraGhSU0lSMXEvUGY1ZTZ1Yms1dG0zYmhxWk5tK0w2OWV0bzNMZ3hVbE5UTVdQR0RIVG8wQUZqeG95QlNDVENqQmt6b0ZRcU1YSGlSSzN4ZEUxWHF3SWRIQnlNbkp3Y0hEcDBDQUVCQWZEMzk0ZEtwY0xISDM4TUl5TWppTVZpcU5WcWFEUWFuRHg1RW9tSmlmamtrMDh3Y3VSSVRKZ3dBVWVQSHNYaXhZdVJtSmdvMURjMk5vWklKSUpDb1lCY0xvZUppUWxPbkRpQnVuWHJBZ0IrL1BGSG5EcDFDZ0JnWTJPREprMmFGTnUyb21IKzk5OS9zWFRwVXEyeWtTTkhhazB2V3JRSXBxYW1zTE96RThyV3JsMkw0T0JnaU1WaW5Rc21BR0JoWVlHZmYvNFpKMCtlaEttcEtUdzlQVEY2OUdqMDd0MWI2M1RrdW5YcnNHTEZDbmg0ZUdENzl1MFYrMEdUMTFQUklZZENvZEE2MENvNlR5cVZNcWxVeW1ReUdaUEw1VXlsVXBWWW56SEdsRW9sazhsa1RDYVRzYnk4dkdMcjUrYm1zbGV2WHJHMHRMUnl0WEhSb2tYbDNoL0dHTXZPenE1US9RSnF0VnI0L1B6NTh4THJaV1ZsbFh1ZE5XSElZZWhQZlRPQW5pbXNLUXFlS2J4Ky9icmVja1dIc1lRckZHZzlVQ2p5LzlxRVJxT3AxRzJpUkJjRnVwSUtEaUFyb3VDZWk2U2tKSXdkTzFabnZscXR4cFVyVjVDVzl0L2ZGZkx6ODhPUkk3cnZjbFFvRkRYaTlRRTFSYTA2eTFFVmR1M2FKZlM0VGs1T3NMUzAxS21Ua3BKUzV1WGpqSXdNUkVkSEl6SXlFdUhoNGRCb05QRHg4VUhQbmoyaFZxdHg3Tmd4TEZ1MnJFcjJnU2NVNkVvSUR3L0hpeGN2c0hEaFFxSHN3SUVET3ZXSzNybFgyS3RYci9ENTU1L2p5Wk1uNk5DaEE2eXRyYkZtelJxMGFkTkdlTExtL1BuelNFMU54YXhaczRUVGV4RVJFVzk0Yi9oQWdYNU41ODZkUTJ4c0xCWXVYSWpNekV3MGF0UUlBREI2OU9nU2x5a1lhc2hrTWpnNU9XSDI3Tmt3TmpiR3ZIbnowTEZqUjlTcFUwZW9lK0RBQVVSSFIyUE5talhZc1dNSHZ2dnV1MktISjBRYkJmbzE5ZWpSQS8zNzkwZGNYQncyYjk2TUxWdTJsTGxNd2YzUzl2YjJ3dWVMRnk5aTd0eTVNRGIrNzU5Q285SEEyTmdZcTFhdFFtQmdJT0xqNCtIdjd5L2NkTisxYTlkeWJhODJva0MvcHZyMTZ5TXJLd3Z6NXMzRGloVXJoUEx5RGpta1Vpa1lZMWk1Y21XcDIwbEpTWUc3dXp2bXpKa0RhMnRyUkVkSEl5Y25CelkyTmxyMUNrOWZ2WHExb3J2RERRcjBhNUpLcGZqdXUrL3c4dVZMZE8zYUZXNXViakF4TVNuMjRWSWpJeU9rcDZjakxpNE9jWEZ4a012bEdEeDRNRFp2M296NTgrY1h1LzY2ZGV2aTk5OS9oNE9EQXh3Y0hMVG0xYXRYVHdodHdWMTF0VG5FaFZHZ1g5UEtsU3ZScTFjdjNMMTdGMERKai83YjJ0b2lLaW9LdWJtNW1EVnJGbnIwNkFGVFUxT0VoSVNnYnQyNlNFNU9SbFJVbE01eTl2YjJBQUFmSHg4Y08zWk1xN3hseTVZNGVKRCsyR3h4S05DdmFjS0VDV2pmdmoxKy9mVlhBQ2p4c1grbFVnazNOemMwYU5BQTU4NmRnNFdGQmV6dDdZV2JsOG95Wjg0Y3pKa3pCMEQrcFdVNnUxRTZDdlJyK3VDREQ3U21nNEtDc0dyVktyaTd1Nk5kdTNaQ3VhMnRiYWt2YmxFcWxjSkRCZVVWSHgrdnRRM3lId3IwRzlTaFF3Zk1uejhmZS9mdUxmZXJDRXhNVElUWEpSUldNT1FvVVBBS3NYWHIxdUgrL2Z2WXRtMWI1UnZNSVFyMEcvVHBwNThpTHk4UGNya2NSa1pHU0VoSWdKbVptVEEvSVNFQktwVktLK3hLcFJMRGhnMHJjOTAzYnR5QXFha3BXclpzaWUrLy83NUsyczhEQ3ZRYk5tclVLUGo1K1NFd01CREd4c1phRjBPV0xGbUNsSlFVakI4L1hpZ3pNVEVSbmc4c3JHZ1BiV1ZsaGYzNzk2TnQyN1phNVdLeEdGT21USG5EZTJHNDZIN29Ta3BJU0VDclZxMzB0djJhaE82SDVnQ0Z1V2FoUUJPdVVLQUpWeWpRaENzVWFNSVZMazdiMFNOSXBJQkI5OUNNc1pML0xnUFJsNXY2YmdEUnM1cndnaFplR0hRUFRVaFJGR2pDRlFvMDRRb0ZtbkNGQWsyNFFvRW1YS0ZBRTY1UW9BbFhLTkNFS3hSb3doVUtOT0VLQlpwd2hRSk51RUtCSmx5aFFCT3VVS0FKVnlqUWhDc1VhTUlWQ2pUaENnV2FjSVVDVGJoQ2dTWmNvVUFUcmxDZ0NWY28wSVFyRkdqQ0ZRbzA0UW9GbW5DRkFrMjRRb0VtWEtGQUU2NVFvQWxYS05DRUt4Um93aFVLTk9FS0JacHdoUUpOdUVLQkpseWhRQk91VUtBSlZ5alFoQ3NVYU1JVkNqVGhDZ1dhY0lVQ1RiaENnU1pjb1VBVHJsQ2dDVmNvMElRckZHakNGUW8wNFFvRm1uQ0ZBazI0SXRKM0Eyb2pLeXVyL2dCY0NxWkZJdEZNQUdDTXJTOVVMU29tSnVad2RiZk4wQm5ydXdHMWxLb2d4SVVWTGxPcjFXN1YyeVErMEpCREQySmlZaUlaWTJtbFZNbFNxVlFucXExQkhLRkE2NGNLd0IrbHpEOGJGeGVucUs3RzhJUUNyVDlCSmMxZ2pCMnN6b2J3aEFLdEo5bloyUmNCWkJVdFo0emxwcWVuSDlGRGs3aEFnZGFUQnc4ZTVESEdEaFV0RjRsRTV4OC9maXpYUjV0NFFJSFdJOGFZem1rNWpVWkRwK29xZ1FLdFI4bkp5ZUVBY2dzVnlaUktKUVc2RWlqUWV2VGl4UXNwZ01MajVRdHhjWEU1K21vUER5alFlcWJSYUFxUG8rbGdzSklvMEhvbWs4bk9BWkF6eGhSS3BUSlEzKzB4ZEJSb1BidDc5MjQyWSt5NFNDU0tpSTJOVGRkM2V3d2QzY3RSQXpER0FnRzAwSGM3ZUdEUWQ5dEpKSkp6QUp6MDNRN3lIOGJZbFppWW1KNzYycjZoRHprb3pEV01TQ1Rxb2MvdGN6SGtpSTZPMW5jVENBQnJhMnQ5TjhIZ2UyaEN0RkNnQ1ZjbzBJUXJGR2pDRlFvMDRRb0Z1aHpVYW5XcDh4bGp1SFhybGs2NVFwSC9GSlZHbzRGVUtxMlN0aFZzdjdqdGx1UjE5OGNRMUxwQXg4ZkhJeU1qbzBMTFRKbzBDZmZ1M1N0eHZsS3B4TGh4NDNUS25aenlUNU1uSlNWaDdOaXhPdlBWYWpXdVhMbUN0TFQvbnBmMTgvUERrU082OXlncEZJcGlUNHRGUjBmRDA5TlRtTlpvTkhCemM5TUorWnZZSDBQQXhYbm9pZ2dMQzBOa1pDUzJiZHVHZ0lBQWhJZUg2OVI1OHVRSlJDSVIvdjc3YndDQXZiMDlmdnp4Uit6YXRRc2lVZVV1cm1aa1pDQTZPaHFSa1pFSUR3K0hScU9CajQ4UGV2YnNDYlZhaldQSGptSFpzbVhsWHQ4ZmYveUJUejc1QkVCK3o1cWVubzVtelpyaDExOS9SWFoyTnA0OWU0YW5UNStpZCsvZThQTHlldVA3VTlQVXVrQlBuandaRHg4K3hNR0RCK0hwNlFsUFQwL3MyN2NQTDErK2hLV2xKVzdjdUFGWFYxY2hKQUF3YnR3NEJBVUY0ZVRKa3hneVpNaHJiZmZWcTFmNC9QUFA4ZVRKRTNUbzBBSFcxdFpZczJZTjJyUnBJL3pHT0gvK1BGSlRVekZyMWl3aGFCRVJFU1d1ODlHalIzajgrREZXcjE2TmxKUVVUSnMyRFdLeEdHWm1acmg2OVNvR0R4Nk0zcjE3NDlHalJ4Z3hZc1FiM1orYXlxQy9uaEtKaEFFVnYxS29WcXNoRm9zQkFPN3U3Z0NBek14TXBLU2tvRldyVmpBek13TUFCQWIrZHpmbnRXdlgwS1pORyt6WXNRUG56NS9YV1dkbVppWWFObXhZYk5uczJiUGg0K01EWDE5ZmRPellFWFhxMUJIcUhEaHdBTkhSMFZpelpnMUdqUm9GVjFmWFlvY25Db1VDdHJhMld2czZjK1pNREIwNkZKYVdscGc5ZXphT0hEa0NzVmdNcVZTS3VYUG53czNORGY3Ky92and3dy94eFJkZjRJTVBQb0NSa1ZHRjk2ZTQrY1VwR0JKZHYzN2RvSE9sTnhLSmhFa2tFbFlaZ3dZTkVqNDdPenNYKzdrb3RWcXROWjJYbDFkc08renM3SVRQOCtmUFp4OS8vREViTW1TSThKK0xpd3NiT25Rb3UzbnpKanR3NEFDVFNDU3NkKy9lek03T2p0bloyVEVQRDQ4U3Q1R1ZsY1c2ZCsvT3hvd1p3L3IxNjhkQ1FrSVlZNHlscHFheVAvLzhVMWozM2J0M0dXT01qUm8xaWtWRlJWVnFmOHBTOE8raHowelVxaUhIenAwN3NXZlBIaWdVQ2tSRlJaVnJtZjM3OTJQWHJsM0l5Y2xCVkZRVU5Cb054bzhmRHk4dkwvVG9VZlo5T0ZLcEZJd3hyRnk1c3RSNktTa3BjSGQzeDV3NWMyQnRiWTNvNkdqazVPVEF4c1pHcTE3aDZiTm56eUltSmdaNzl1eUJ2YjA5Um84ZWpaY3ZYOExaMlJtclZxM0M1czJic1czYk5uend3UWRJU2txQ2xaVlZwZmVIVktIWDdhRjc5ZW9sZkxheHNXRWpSNDVrSTBlTzFQbGMwakkzYjk1a3pzN083TmF0V3pvOW1sS3BaQmN2WG1SYnQyNWwxdGJXek1IQmdkMjhlWk81dXJvVys5L25uMzllYkU5WFZIRzlwbFFxWlNOR2pHQ1BIajFpakRFV0h4L1BWQ3FWTUYrdFZyUFEwRkRtNit2TGJ0NjgrVnI3VXhIVVE5Y0FUWm8wRWNiS0F3WU0wUHBja3M2ZE8yUCsvUG40NTU5LzBMRmpSNjE1ZVhsNW1EVnJGbnIwNkFGVFUxT0VoSVNnYnQyNlNFNU9MdmEzZ3IyOVBRREF4OGNIeDQ0ZDB5cHYyYklsRGg0cytTVks2OWV2UjcxNjlSQVNFb0tHRFJ2aXp6Ly9SRTVPOGMvWW5qNTlHaUVoSVJYZUgwTlQ2d09kbXBxcWRXQlkrSE5wK3ZYckI3bGNEbzFHZzVjdlh3b0hXeFlXRmpoMzdod3NMQ3hnYjIrUHVuWHJscXNkYytiTXdadzVjd0RrSDF5VmRuYWpRTmV1WGRHK2ZYczBiZG9VYmR1MnhaZ3hZNkJRS0RCdzRFQ0VoNGZEd2NFQkZ5NWNLTmYyUzlvZlExUHJBMTIwaDk2M2J4OFlZMXFuczU0OWV3YU5SZ09GUWdGVFUxT2hmT2R5REM0QUFCN2RTVVJCVk9IQ2hRZ0xDd01BREJvMFNDaTNzTERRMlk1U3FSUytMT1VWSHgrUGR1M2FsVGkvYjkrK2VQSGlCWjQvZjQ2d3NEQzBidDBhRnk5ZVJOZXVYWFhxTGxpd0FGNWVYckMwdEt6dy9oaVNXaFZvcVZTS2pSczNRcTFXNC9qeDQzQjJka2JUcGsyRitjN096bGk3ZGkzQ3c4UFJ2MzkvQUVCQ1FnS21UcDJLUG4zNllNYU1HWmc1Y3liYXQyOFBBRmk5ZWpXVVNpV01qWTFoWW1KUzZyWk5URXkwVGdNV0tCaHlGTkJvTkFDQWRldlc0Zjc5KzlpMmJWdXg2MHRLU3NLc1diUFFybDA3dlB2dXUzajMzWGZ4NU1rVHJGdTNEajQrUGdBQUl5TWpxTlZxNU9YbDRmejU4NWcvZi80YjI1K2FxbFlGT2pnNEdEazVPVGgwNkJBQ0FnTGc3KzhQbFVxRmp6LytHRVpHUmhDTHhWQ3IxZEJvTkRoNThpUVNFeFB4eVNlZllPVElrWmd3WVFLT0hqMkt4WXNYSXpFeFVhaHZiR3dNa1VnRWhVSUJ1VndPRXhNVEJBUUVRQ3dXYS9WK1NxVVN3NFlOSzdPTk4yN2NnS21wS1ZxMmJJbnZ2LysreEhvdFdyVEF2bjM3aE9uRGh3OWo2dFNwbURkdkhycDE2d1lBc0xPenc5Q2hRNkZVS2pGa3lCQllXRmdnTWpLeXd2dHo0c1NKY2crZFNDVlU5Q3lIUXFGZ0dvMm14SGxTcVpSSnBWSW1rOG1ZWEM1bktwV3F4UHFNNVovUmtNbGtUQ2FUc2J5OFBLSCtwRW1UMkxCaHc5aXVYYnVFdW9YUEtoUlcrRncxWTR4cE5CcjI4T0ZEblhvcWxZcHQzYnExeExhOGV2V0t2WHIxcXNUNWhkZGZrcEwycDd4cXdsa09nNzZpODdwWENrblZxQWxYQ2czelVKYVFFbENnQ1ZjbzBPVVVIaDZPbHk5ZkN0TzJ0clphODArZVBJbUVoSVFLci9mbXpaczY2eWxLS3BVaUlpSkNPQU5TRmhjWGw3SXJjYXBXbmVXb3JLKy8vaHFyVjY5R3AwNmRoREtwVklvMWE5YmcxcTFiV0wxNk5ZRDhtL1REd3NMdzdOa3p0R25UQmdDRXowRkJRUmd3WUFET25Ea0RBUER5OHRLNm04M1B6dytEQncvVzJ1N2F0V3R4OXV4WmVIdDd3OUhSVVNqLzdydnY4UERoUTUxMnBxU2tGSHRHNWVqUm82Ky84d2FDQWwxT2pvNk9hTlNvRVc3ZHVxVVY2SmlZR05Tdlh4Lzc5dTBUVHROTm56NGQwNmRQaDVPVEU0S0M4djgyVU9IUEZYSG8wQ0hjdTNjUHUzYnR3dmZmZjQ4T0hUcWdSWXY4MStENSt2b0s5ZFJxTmJadjM0Nzc5KzhqT3pzYkxWdTJ4TWNmZjR4UFAvMjBNcnR0Y0NqUTVUQnAwaVNrcC8vM1l0RDkrL2REcVZUQ3plMi92NDBaR1JrSkFQand3dyt4YXRVcUFLalEweUR1N3U1UUtwWENwZml2di80YTJkblorT1dYWDdCcjF5NVlXbHJDeThzTG5wNmU4UFB6UTZ0V3JZUmxMMTI2aEo5Ly9oa1NpUVJyMXF6QjBLRkRzWEhqUnZqNCtDQWtKQVFlSGg2d3NyS3E3SS9CSUZDZ3kySG56cDBBOHEvaTdkKy9IN2R1M2NLTEZ5OWdhMnNMYTJ0cjlPblRSK3ZLbXJ1N08xUXFGWEp6YzRYTDNkbloyWEIzZHkveGtuSmdZQ0JDUTBQaDYrdUxQLzc0QTZ0WHIwWjRlRGkyYnQwS1MwdExBUGxYTXRWcU5TWk1tSUQxNjlmajFxMWJPSExrQ0dReUdXYlBuZzA3T3pzQXdPREJnMUduVGgwc1hyd1lrWkdSV0xseUpZeU1qTEJreVJKMDd0eTVLbjlVZWtlQkxxZExseTVoNjlhdDZOS2xDN3k5dlJFV0ZnWTNOemNFQlFWaDQ4YU5zTGUzeC9EaHcvSEJCeDhnTURBUWx5OWZ4bSsvL1lhZmYvNFpRUDZRbytEUzk5dHZ2MTNzTmtKRFE1R1hsNGM5ZS9iQTF0WVdmZnIwMFhvQXRzQ21UWnZRdG0xYmhJZUg0NnV2dm9LUGo0L3dXNkhBNmRPbmhjOGFqUWFlbnA3Q0pXNVNRNzJKSjFiS2twbVp5WVlORzhhR0R4L09JaUlpaFBKZmZ2bEYrQ3lWU2xsZ1lDQnpkWFZsa3lkUFpqS1pqSDM1NVpmczJyVnJRcDErL2ZvSm53dWVFRWxPVGhhZWpIbjQ4Q0g3L3Z2djJhQkJnOWdQUC96QXJsKy96bEpUVXhsampKMDVjNGJkdm4yYk1jYlk3ZHUzV1ZKU2tsWWJpMTV0TEtxa3E1UnZXazI0VWtnOWRCa2FOR2lBbFN0WG9tUEhqc0l0bGVucDZmanR0OS93MVZkZkFRRHExcTJMa1NOSFlzU0lFYmg5K3pZT0hUcUVFU05HYUwxMm9IMzc5dGkzYngvR2poMkxkZXZXNGZEaHd6QXhNUkhHNGI2K3ZoZ3paZ3lXTFZ1R2hRc1hRcVZTWWVqUW9RZ05EVVZxYWlwdTM3Nk5EaDA2d04vZkgyUEhqaFdHSVFBZ2w4dkxkWjlJYlVDQkxvZFpzMlpwVFV1bFV1VGs1TURSMFZIbnBoMUxTMHZzM3IxYlp4M2J0MitIalkwTnhvNGRpOW16WjJQMjdObkNQSVZDQWJGWWpGNjllZ0hJL3hJQlFMZHUzWERwMGlWWVdWbmh4eDkvaEVLaHdMMTc5eUNSU0xUV2JXWm1WdW9wdWFMbnpIbEdnUzZIb2s5NmVIaDRvRW1USnJoMzd4NjJidDJLdDk1NlMyZVp3cTlCS0tEUmFIVEtOMi9lakhmZmZWZTQ1Yk13QndjSFhMcDBDZjM2OVlOS3BjS2xTNWZRbzBjUDRZbjFBbks1dk5qdEVRTlRIV1Bvd3VSeU9WdStmRG56OFBCZ2FyV2EvZmJiYjJ6dzRNSHMzTGx6NWJvcnJYdjM3bVhXS2Z3VWVucDZPbnZ3NElFd1BYLytmSGJ4NGtXZFpWYXZYbDNxT24xOGZNcmM3cHRRRThiUWRMZGRHZkx5OHZEdnYvL2k3Ny8veG9rVEo5QzdkMi9NbmoxYmVIZEhURXdNZkgxOWtaR1JnYjU5KzZKVHAwN1l0R2xUc1k4d0pTWW1vbVhMbGpybFU2ZE9GWHBZRnhjWGhJU0VGUHRNWTBaR0JobzJiQWlSU0lTQWdBQmhERjllYytiTXdjY2ZmMXloWlNxaUp0eHRSME9PTXFqVmF1emF0UXVkTzNmRzFxMWI4ZDU3NzJuTnQ3S3l3cDQ5ZTNEbnpoMWN1SEFCLy96ekQ0NGZQMTdwWi9JS0xvMlhwcnd2Z0tsTnFJY21iMHhONktIcGJqdkNGUW8wNFFvRm1uQ0ZBazI0UW9FbVhPSGl0RjFOK0F1bXBHWXc2QjZhTVhaRjMyMGdPbTZXWFlWd3JTWmNNdWFGUWZmUWhCUkZnU1pjb1VBVHJsQ2dDVmNvMElRckZHakNGUW8wNFFvRm1uQ0ZBazI0UW9FbVhLRkFFNjVRb0FsWEtOQ0VLeFJvd2hVS05PRUtCWnB3aFFKTnVFS0JKbHloUUJPdVVLQUpWeWpRaENzVWFNSVZDalRoQ2dXYWNJVUNUYmhDZ1NaY29VQVRybENnQ1ZjbzBJUXJGR2pDRlFvMDRRb0ZtbkNGQWsyNFFvRW1YS0ZBRTY1UW9BbFhLTkNFS3hSb3doVUtOT0VLQlpwd2hRSk51RUtCSmx5aFFCT3VVS0FKVnlqUWhDc1VhTUlWQ2pUaENnV2FjSVVDVGJoQ2dTWmNvVUFUcmxDZ0NWY28wSVFyRkdqQ0ZRbzA0UW9GbW5DRkFrMjRRb0VtWEtGQUU2NVFvQWxYS05DRUt4Um93aFVLTk9FS0JacHdoUUpOdUNMU2R3TnFJNGxFOGcwQXY5THFNTVpXeGNURXpLK21KbkdEZW1nOVVDcVZKOHVxbzlGb2ZxdU90dkNHQXEwSHNiR3hEd0hFbEZMbDdqLy8vQk5YWGUzaENRVmFUeGhqSmZiQWpMRVQxZGtXbmxDZzlVU2xVcFVZV3BGSXRMODYyOElUT2lqVUl5c3JxemlSU05TcGNCbGo3RkZNVE16NyttcVRvYU1lV284WVkvdUtsb2xFb2pJUEdFbkpLTkI2cEZhcmp4Y3QwMmcwTk55b0JCcHk2SmxFSW5rQW9CMEFNTWFleDhURXRORnprd3dhOWRENkp3dzdSQ0pSaUQ0YndnTUt0UDRkSy9pZ1Zxc1A2TE1oaEx3SklvbEU4dFRLeWlvSk5BU3NOR045TjRDQU1jYjJpVVNpbGdDWXZodGo2Q2pRTllCYXJRNDJOalp1cU85MkVQS21HQUVRNjdzUmhKQWF4cUFQUWlRU3lUa0FUdnB1Qi9rUFkreEtURXhNVDMxdDM5QlAyMUdZYXhpUlNOUkRuOXZuNHFBd09qcGEzMDBnQUt5dHJmWGRCSVB2b1FuUlFvRW1YS0ZBRTY1UW9BbFhLTkNFSzdVeTBCcU5ScWNzTnplMzJQS2FRaTZYNjdzSkJxSFdCVG8xTlJYRGh3K0hXcTNXS3A4K2ZUcUNnb0wwMUNyZzVjdVhTRWhJQUFBNE9EZ0FBT0xqNDVHU2tnS3BWQXBIUjBjb0ZBcWQ1WEp6YzZGU3FZcGQ1NDgvL2xoMURhNmh1RGdQWFJFblQ1NkVyYTB0eEdJeHBrMmJobGV2WGdFQTB0UFQ0ZXZyaThEQVFBQkFvMGFOc0gzN2RraWxVdlRwMHdkMTY5WXRjOTB5bVF4UlVWRXdOVFVGOEY4d2k1T2Jtd3NIQndlc1g3OGVBSER4NGtXY09YTUcyN1p0QXdBd3hyQnk1VXBNbXpZTktwVUs3N3p6anJEZXdqWnQyb1RzN0d5c1dMR2kySDJkUDEvNzVVdVYyUjlEVUtzQ3JkRm84T2VmZitLbm4zNENBRHg1OGdUSGorczgxZ2NBR0Rac21OYjB0bTNiOFBUcFU3aTR1QlJiWDYxV28wY1A3WXRrRnk1YzBLbjM1TWtUckYrL0huSzVIRk9tVEJISzNkemNFQjRlanNURVJBREFyVnUzMExadFcxaGJXMlA5K3ZYbzJyVnJzZHVkUG4wNkprK2VqTzNidDJQS2xDbGE3WlBMNVRydFBYejQ4R3Z2anlHb1ZZRU9EdzlIMjdadG9WUXE0ZXZyVzY1bDZ0U3BnMFdMRmlFb0tBajE2dFVyTVFCR1JrWll0R2dSakkzemY2U3hzYkZvMWFvVmNuSnk4TTQ3N3dBQWZIMTljZW5TSlV5Yk5nMWR1blJCbzBhTkVCc2JpeTVkdXVDenp6NERBRXliTmcxU3FSU0xGaTBDQUZ5NmRBa25UNTZFcWFrcFB2bmtFK1RtNWtLcFZHTG16Sm40OU5OUFlXNXVEbDlmWDJSblp3TUFRa0wrZTRyTDN0NWVheHJJRCtycjdJK2hNUFNia3hoUS9rdmZvMGFOd3FlZmZvcC8vLzBYUFh2MnhQYnQyMkZ1Ymw1czNheXNMSnc2ZFVxWUhqWnNHTkxTMG1Ca1ZQSmhSMWhZR0l5TWpJVGViZGV1WFZpOGVESGMzZDB4ZXZSbzlPN2RHeGN2WGtSNGVEaDhmWDJ4Wk1rU2VIaDQ0TXFWS3hDTHhYank1QWxXcmx5SmYvLzlGeE1uVHNUWXNXT0YzeWluVHAxQ3MyYk5zR1BIRHVUazVPQzc3NzdUMlg1Qk9GVXFGWXlOamNFWXc2dFhyOUM4ZVhNQVFGcGFHZ0lDQXRDbFM1Y0s3VTk1RlZ6NnZuNzl1dDV5WlZoZnYwcnEzNzgvNHVMaWtKU1VoS0ZEaDJMYnRtM0NtTG1vK1BoNDRmUExseS94NHNVTG5EMTdGZzBibHY4Ky9LNWR1K0xYWDMvRlR6LzloT1RrWkdGZEowNmN3UGJ0MjlHcVZTc0FnRUtoUUVCQUFHN2N1SUVsUzVaZzNMaHgrT0NERHpCMTZsUjA2OVlOM2J0M1IzeDhQSm8xYTRiNCtIajA3dDBiQUJBUUVJRDkrL2REb1ZBZ0lpSUNJU0VoeU1yS3d2ang0ekYvL256ODcvLytMd1lNR0NEMDBxNnVycWhmdi81cjc0OGhxRldCbmpoeEl2N3YvLzRQOCtmUGgwZ2tna2FqZ2J1N093RGcyYk5uYU5PbWpmRC9wMCtmNHUrLy93WUFQSC8rSEl3eERCa3lwTlQxSHpwMENDMWF0TkFxczdDd1FPZk9uUkVXRmdZQWlJcUtnclcxTlpvMWF5YlVNVEV4UWNlT0hURnQyalNzWDc4ZWl4WXRRcjkrL2RDOWUzZlVyMThmZi96eEJ5NWV2QWdiR3h0Y3UzWU4wNmRQQndCTW5qd1preWRQaHIyOVBZRDhMOGE1YytmZzZlbUp2WHYzb25YcjFoQ0wvM3R1NExQUFBrT3paczF3NTg2ZDE5NmZtcTVXQlhyanhvM0l6YzFGYUdnbzNuLy9mU2lWU2dCQVlHQWd4bzRkaTMzNzltSDA2TkU0Y09DQTFrR2h0YlUxcmwyN1Z1cTZlL2JzcVROOE9YVG9FSDcvL1hjNE9Eamd5eSsveE1hTkd6Rnc0RUJzMmJJRm4zMzJtVEJzRUlsRTJMSmxDelp0Mm9Sbno1NGhLaW9LVzdac0FRRDg4c3N2Nk5ldkgwYVBIbzAyYmRyZzdiZmZGbnIyb295TmpkR3dZVU1jUEhnUXMyZlBobEtwUktOR2pZVDU0OGVQcjlUK0dJSmFGZWpQUC84Y0kwYU1RUDM2OVpHZG5ZMjMzbm9MQURCNjlHZzhlZklFbzBlUHh1UEhqekY2OUdpOGZQbXkzT3VWeVdUUWFEU29WNitlVm5telpzM2c3KytQWnMyYVFTcVZBZ0FhTkdpQXVYUG5JaTR1RHJtNXVVTGQzYnQzWTh5WU1RZ0tDc0s3Nzc2TDI3ZHZZOG1TSldqUW9BR01qSXhnYjIrUHRXdlhsbmd3bTVxYWlyRmp4d3JUbnA2ZVVDZ1V5TTNORmNiV2xwYVcyTDE3OTJ2dmp5R29WWUZ1MWFvVk1qTXo4ZVRKRTV3OWV4YnQyclZEZkh3OERodzRVR0lQWGRxNTVBS1RKazFDL2ZyMWRRNmdIQndjOFB6NWMvVHUzUnRpc1JnREJ3NFU1blh1M0ZtcmJrNU9Eajc2NkNNc1diSUV3NGNQeDYrLy9vb2xTNWJBeU1nSUdvMEdPVGs1QUZEc3hSVUFFSXZGV0xkdW5iRGV6TXhNVEp3NEVjN096cGc5ZTdZdzlLak0vaGlDV2hYb3dZTUhJeTB0RFYyNmRFRjhmRHltVDUrdWRmQlhuT0xPSlRQR0lKUEpoSXNUZ1lHQmFOMjZkYkhMdDI3ZEdwY3VYU3F6YlcrLy9UYVdMMStPalJzM1l2MzY5VEF6TThQZHUzZngwVWNmd2R2Ykd4a1pHVmkvZmowV0xseUlyS3dzdUxtNUFjaS9VS0pRS1BERkYxOWc5dXpaVUt2Vk9IUG1ESDcrK1dmMDd0MGJ4c2JHR0RObURMeTh2R0JuWjFmcC9hbnBhbFdnMTZ4WmcvYnQyK1BGaXhkQzczWGdnTzdMaWxRcUZmTHk4a3BkMStEQmc1R2RuUTJSU0lTMzNub0xTNWN1MWFsVG50NFF5TytkZi9ycEowUkhSOFBCd1FGSGp4NUZlbm82SWlNajRlbnBpYnAxNjhMUHp3L201dVpZdDI0ZDVzeVpBeU1qSXd3ZlBoejM3OS9IdSsrK2k2VkxsK0xZc1dOWXNXSUZHamR1akprelo2Si8vLzRBOGc5cWZYMTlFUm9haW1YTGxyMzIvcEFxSnBGSW1FUWlZUlYxKy9adEZoZ1l5QmhqYlByMDZZd3h4cEtTa2hoampEMTY5SWlOR2pXS2VYdDdsN2tldFZyTkZBcEZoYmRmbUVRaVlTcVZpbDI0Y0lISlpES2QrZEhSMFV5ajBXaVZKU1Vsc2J5OFBHRmFxVlF5eGhnTEN3dGpOMjdjMEtsZjRNbVRKNlcycGJMN1UvRHZvYzlNMUtvTEs2UnExWVFMSzRZMzZpZWtGQlRvYXNJWXcrUEhqL1hkRE81Um9LdUpVcW5FaUJFanlsMy8zcjE3ZVBUb1VSVzJpRThVNkJwcTU4NmRpSXVqUDFWWVVYUlFXRVZzYlcxMXloUUtoYzdOOHFhbXByaHc0UUtDZzRPRm0vMVZLaFVVQ2tXWmw1NkxPNmVzVHpYaG9MQlduWWV1VGdxRlF1dHBqK1RrWkl3Y09WSXJoTm5aMmNMVlExZFhWN2k2dWdJQUZpNWNpRmF0V3NIRHc2UDZHMjdnS05EVjVOR2pSeVhlVkZSWWJHd3NYcng0Z1FrVEpzREpTZmZWZlhLNUhIbDVlUWdNREVTN2R1MnFvcWtHalFKZFRVSkNRdkRzMlRPY1BYc1d6czdPeGRhUlNxVll0bXdadG03ZGlxWk5tK0w4K2ZQQ1BLVlNpVC8rK0FPSER4L0dsMTkraWJadDIxWlgwdzBLSFJSV2c3Tm56eUlzTEF3Yk5tekE1czJiNGV2cnEvUEtCSTFHZzJYTGx1SHg0OGRvMnJTcHpqcEdqQmdCdVZ5Ty9mdjNZL2p3NFFaNTQxQjFvQjY2Q2lrVUN1emV2UnQ3OSs3RnVuWHJZRzF0amQyN2QyUEdqQm53OHZJU25oc0U4bThJYXQ2OE9VeE1US0RSYU5Ddlh6K3RkZVhrNUdEdjNyM1l1M2V2VUhiczJERTBhTkNnMnZiSEVGQ2dxNUN2cnk5aVkyTVJFQkNBRHovOEVBRFFzR0ZEYk5teUJUTm56a1JNVEl4UWQrREFnYkN3c01DaFE0ZGdaR1NrY3diRHhzYW14cDNWcUlrbzBGVm94b3dac0xDdzBIb01DZ0RNemMzaDcrOHZQS2tOUUhqWWdGUU9EY1Nxa0ptWm1VNllOUm9OTWpJeW9GS3A4T0xGQzVpWW1PaXBkWHlpSGxvUGhnd1pBcmxjRGhNVEU0d1pNNmJFZWdxRkFubDVlVkNyMVJUOGNxSkFWNUZqeDQ0VkcwSWpJeU5FUmtaQ285RkFKQkpCSk5LK3FGYjRTbUxCYzRLTU1lRkZOS1IwRk9ncTh2YmJiNWM2djZUVGJvVVAvRnEyYklsejU4NjkwWGJ4anNiUWhDc1VhTUlWQ2pUaENnV2FjSVVDVGJqQ3hWbU9tdkFYVEVuTllOQTlOR1BzaXI3YlFIVGMxSGNEaUo3VmhCZTA4TUtnZTJoQ2lxSkFFNjVRb0FsWEtOQ0VLeFJvd2hVS05PRUtCWnB3aFFKTnVFS0JKbHloUUJPdVVLQUpWeWpRaENzVWFNSVZDalRoQ2dXYWNJVUNUYmhDZ1NaY29VQVRybENnQ1ZjbzBJUXJGR2pDRlFvMDRRb0ZtbkNGQWsyNFFvRW1YS0ZBRTY1UW9BbFhLTkNFS3hSb3doVUtOT0VLQlpwd2hRSk51RUtCSmx5aFFCT3VVS0FKVnlqUWhDc1VhTUlWQ2pUaENnV2FjSVVDVGJoQ2dTWmNvVUFUcmxDZ0NWY28wSVFyRkdqQ0ZRbzA0UW9GbW5DRkFrMjRRb0VtWEtGQUU2NVFvQWxYS05DRUt4Um93aFVLTk9HS1NOOE5xSTJzckt6NkEzQXBtQmFKUkRNQmdERzJ2bEMxcUppWW1NUFYzVFpEWjZ6dkJ0UlNxb0lRRjFhNFRLMVd1MVZ2ay9oQVF3NDlpSW1KaVdTTXBaVlNKVXVsVXAyb3RnWnhoQUt0SHlvQWY1UXkvMnhjWEp5aXVockRFd3EwL2dTVk5JTXhkckE2RzhJVENyU2VaR2RuWHdTUVZiU2NNWmFibnA1K1JBOU40Z0lGV2s4ZVBIaVF4eGc3VkxSY0pCS2RmL3o0c1Z3ZmJlSUJCVnFQR0dNNnArVTBHZzJkcXFzRUNyUWVKU2NuaHdQSUxWUWtVeXFWRk9oS29FRHIwWXNYTDZRQUNvK1hMOFRGeGVYb3F6MDhvRURybVVhaktUeU9wb1BCU3FKQTY1bE1KanNIUU00WVV5aVZ5a0I5dDhmUVVhRDE3TzdkdTltTXNlTWlrU2dpTmpZMlhkL3RNWFIwTDBjTndCZ0xCTkJDMyszZ2dVSGZiU2VSU000QmNOSjNPOGgvR0dOWFltSmlldXByKzRZKzVLQXcxekFpa2FpSFByZlB4WkFqT2pwYTMwMGdBS3l0cmZYZEJJUHZvUW5SUW9FbVhLRkFFNjVRb0FsWEtOQ0VLeFJvd2hVS05PRUtCWnB3aFFKTnVFS0JKbHloUUJPdVVLQUpWeWpRaENzVTZDcW0wV2dxdFh4ZVh0NGJha250VUNzRGZlaVE5dnRkRGg4K0RLVlNXZW95dWJtNThQVDB4TjI3ZDh1OUhhbFVpdkhqeHd2VEtwVUthV2xwZVBUb0VhNWZ2NDR6Wjg3ZytQSGpwYTVqL3Z6NXVIMzdkcWwxR0dOWXVIQWhYcng0QVFESXljbUJoNGNITkJvTkVoSVNJSlZLeTkxbVE4ZkYvZEFWNWVmbmg4OCsrMHhyMnNYRkJTWW1Kc1hXWjR4aCtmTGx5TWpJUU51MmJiRnUzVG9jT1ZMOEE5b1JFUkhDNS9Qbno2TlRwMDVZdVhJbFRwNDhDWlZLQlFzTEMyUm1adUtqano1QzA2Wk4wYXBWSzZIK2dnVUw4T1RKRTYzMXBhV2w0ZnZ2djBlVEprMjB5dmZ0MnlkOHZucjFLcTVkdTRibXpac0RBSXlNakhEbHloV29WQ3FFaG9ZaUpDUUV2cjYrYU5XcUZXYk1tSUViTjI1b3JXdlVxRkVJQ3RKKzFWNUdSZ1kyYk5nQU96dTdZdmVUVkFHSlJNSWtFZ21ycUw1OSsycE45KzdkbThubDhoTHJyMTI3bHJtNHVMQ1hMMTlXYUR0ang0NWwxNjVkWTFLcGxNbGtNc1lZWXlxVmlra2tFcGFibTF2aWNsdTJiR0VqUm94Z0NRa0pRdG1GQ3hmWUYxOTh3WlJLcFU3OUdUTm1zTDE3OXdyVGFyV2FXVnRicyt6c2JNWVlZM3YzN21WdWJtNU1yVll6eGhqTHpzNW1OalkyN05telo4SXlDeGN1Rk9Zemx2OHpldkRnUVlYMnQrRGZRNStacUZVOXRKTlQvaE5idWJtNWNISnl3cUZEaHpCa3lCQW9GQW80T2pvSzlaUktKYTVkdXdZQThQYjJ4dVhMbDdGanh3NUVSRVNnV2JObTZOT25UNW5idW5idEdtN2R1b1Z1M2JyQjJManNIM040ZURnQ0FnS0U2ZFRVVk15WU1RTjE2dFFCQUR4Ly9od05HemJFaEFrVGhEcjc5dTNEM2J0M0VSRVJnZVhMbHd2bFJrWkdNRGMzUjFaV0Z1clZxNGVoUTRmaWYvN25mL0RQUC8vQXlzb0tseTlmUnFkT25kQzZkV3NBZ0VLaHdNV0xGMkZrbEQ4Q2xjdmx5TW5KUVlzV2h2ZmNicTBLOVBuejV3RUFEZzRPd3VkTGx5NmhkKy9laUlxS0V1cloyTmdJbnovODhFTjRlbm9pS3lzTDY5YXR3OXExYTh1MUxUOC9Qd0NBU0ZTKzU1QWRIUjIxdmxUbDlkTlBQNEV4Qm9WQ2dmMzc5K1BWcTFkSVNVbUJVcW5FcEVtVGtKT1Rnd1lOR3NEUzBoTHQycldEbFpVVlFrSkNNR2JNR0dFZDZlbnBlT3V0dDRUcFY2OWV3Y0xDQWhZV0ZoVnVqNzdWcWtBWEp5TWpBM1hyMXRVcUs5eWp1cnU3UXlhVHdjUERBMU9uVG9XTmpRM3M3ZTIxNnN0a01xMTF6Sm8xcTh5RHpKSTRPRGlnVFpzMkpjNi9lL2N1cmw2OUNnQTRjdVFJTWpNekFRQW1KaWJJek16RTIyKy9qVzdkdXVIcDA2ZHdkWFhGcDU5K0t2UzhBSkNRa0lBTEZ5N2czcjE3Mkx4NU14bzNib3c1Yytab2pkRmZ2WHBsa0wwelVNc0NuWmVYaHdjUEhrQ2hVTURUMHhPREJ3L0c5dTNiMGJScFU2MTZoUU9nVkNyeHd3OC9JRDQrSHA5OTlobE1UVTIxRHZ5QS9JZERqeDgvamthTkdnRUFKazZjaUlVTEYyTGN1SEVBQUZ0Ylc1MjI5Ty9mWC9qY3ExY3YrUHI2Q3ROaXNiaGMreE1jSEl6Rml4ZGozTGh4TURFeGdZZUhoekR2NnRXclNFNU8xdG9YQU5peVpRczBHZzJDZzRNQkFBTUdERUJHUmdidTNMbURBUU1HQUFEVWFyVXdERHR3NEFCYXRteFpydmJVQkxVbTBMbTV1UmcwYUJBNmR1d0lrVWlFYWRPbW9YUG56c2pKeWNHR0RSdXdZY01HVEpvMENmWHIxOWNLbEplWGw5YXY0L0x3OGZGQnMyYk5oT25Dd3htMVdvMGVQWHJnM0xsek1EYzNMM2I1WDMvOXRjUjFPemc0Q0ovWHJGbWo4MlVzMEtsVEo1dzRvZjFuV2xRcWxUQVdMOHpXMWhZWEwxN1VXWWVMaTRzd2hqY1V0U2JRRmhZV0NBOFBoMWdzaG9PREF6cDM3Z3dnLzV6dDZOR2o4ZXJWSzh5Wk13ZGJ0bXdCWS9rSDZqS1pETzd1N25Cd2NNQ3BVNmZLdmEzQ1lYNGRYMzc1cFRDTVVhdlZXbCt3d3VlVVN3b3prSDhjc0dMRkNraWxVdUdMWTJ4c0RIOS9md3diTnF4YzdaREw1U1YrNldxcVdoTm9RUGRYZWNHdjNnMGJOdUQ5OTkrSFNxVUNrRDhlbFVxbGNIVjFSV2hvcU02djdhb3laODRjREJreUJMTm56NGE5dlQwaUlpS3dZY01HdEdqUkFxTkdqY0t2di82Szk5NTdEMU9uVHNYNjlldExQV2hyM3J3NU9uZnVqT1BIajhQZDNSMEFNR25TSkt4YnQwNm5ic0ZRbzJoYjVISTV6TXpNM3R3T1ZvTmFGZWlpRGg0OGlPYk5tK1A5OTk4SDhOL0JZSXNXTFhENjlHbFlXbHFXR0dhcFZBb3pNek1rSlNVQktQKzR0eVJKU1VsNC9QZ3hWcTllTFpRcGxVcDRlWG5oL3YzN3lNakl3TkdqUnhFVUZBUnZiMjk4ODgwM0NBZ0lLSFc3WDMzMUZaWXNXU0tjUGJsejU0NHczSEJ6KysvUElKNDVjMFpuMmJ0Mzcrb01UUXhCclFwMFVsSVM2dFNwQTJOalk5eTVjd2ViTm0yQ3Y3Ky9UajBYRnhlc1dMRUNYbDVlSmE1cjVjcVZ3akNrWjgrZXFGKy9mb2wxaTU0VnFWdTNMZ1lPSENoTXIxbXpCcGFXbHZqMjIyK0YwM3pPenM0WU9uU29NSWFWeVdTWU9uVXFBR0RldkhtNGYvOSttVjhpT3pzN2ZQenh4L2pxcTYvdzRZY2Z3dHJhV3ZpQ0Zsd1pMTnc3cTlWcU9EbzZRcVBSUUNRU2xici9wQXBVOUVyaHlKRWpXWjgrZmRpYU5XdllpUk1uMkk0ZE8wcXNXL1NxNExWcjE3U3VwQ21WU2lhVlNsbGVYbDZKNi9EeTh0SmFwcXA0ZVhtVjJvN2c0R0MyWXNVSzl2anhZOFlZMDdvQ1dGejdGQW9GMDJnMEZXNUhUYmhTYU9odkgyWEE2NzNiampGVzdvc2VwSHdLM20xMy9mcDF2ZjFnYStYZGRrRDVyK0FSdzFKckEwMzRSSUVtWEtGQUU2NVFvQWxYS05DRUt4Um93aFVLTk9FS0JacHdoUUpOdUVLQkpseWhRQk91VUtBSlY3aTRIN29tL0FWVFVqTVlkQS9OR0x1aTd6WVFIVGYxM1FCQ0NDR0VFRUlJSVlRUVFnZ2hoQkJDQ0NHRUVFSUlJWVFRUWdnaGhCQkNDQ0dFRUVJSUlZUVFRZ2doaEJCQ0NDR0VFRUlJSWFTRyszK0ZnMERkUkZiWWpBQUFBQUJKUlU1RXJrSmdnZz09IiwKCSJUaGVtZSIgOiAiIiwKCSJUeXBlIiA6ICJmbG93IiwKCSJWZXJzaW9uIiA6ICI4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8358</Words>
  <Application>WPS 演示</Application>
  <PresentationFormat>自定义</PresentationFormat>
  <Paragraphs>322</Paragraphs>
  <Slides>32</Slides>
  <Notes>41</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Arial</vt:lpstr>
      <vt:lpstr>宋体</vt:lpstr>
      <vt:lpstr>Wingdings</vt:lpstr>
      <vt:lpstr>Calibri</vt:lpstr>
      <vt:lpstr>Impact</vt:lpstr>
      <vt:lpstr>Agency FB</vt:lpstr>
      <vt:lpstr>微软雅黑</vt:lpstr>
      <vt:lpstr>Trebuchet MS</vt:lpstr>
      <vt:lpstr>Times New Roman</vt:lpstr>
      <vt:lpstr>Arial Unicode MS</vt:lpstr>
      <vt:lpstr>Neris Thin</vt:lpstr>
      <vt:lpstr>Segoe Print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
  <cp:lastModifiedBy>Joseph Kerr</cp:lastModifiedBy>
  <cp:revision>25</cp:revision>
  <dcterms:created xsi:type="dcterms:W3CDTF">2016-09-05T07:59:00Z</dcterms:created>
  <dcterms:modified xsi:type="dcterms:W3CDTF">2021-12-23T12:57:30Z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B945507588404EA6A4B15EE9DC6B3BD5</vt:lpwstr>
  </property>
</Properties>
</file>