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5" r:id="rId3"/>
    <p:sldId id="282" r:id="rId4"/>
    <p:sldId id="294" r:id="rId5"/>
    <p:sldId id="284" r:id="rId6"/>
    <p:sldId id="295" r:id="rId7"/>
    <p:sldId id="327" r:id="rId8"/>
    <p:sldId id="334" r:id="rId9"/>
    <p:sldId id="286" r:id="rId10"/>
    <p:sldId id="335" r:id="rId11"/>
    <p:sldId id="336" r:id="rId12"/>
    <p:sldId id="343" r:id="rId13"/>
    <p:sldId id="344" r:id="rId14"/>
    <p:sldId id="296" r:id="rId15"/>
    <p:sldId id="292" r:id="rId16"/>
    <p:sldId id="291" r:id="rId17"/>
    <p:sldId id="304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3420"/>
    <a:srgbClr val="FDA907"/>
    <a:srgbClr val="95BC49"/>
    <a:srgbClr val="1A7BAE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8980" autoAdjust="0"/>
  </p:normalViewPr>
  <p:slideViewPr>
    <p:cSldViewPr>
      <p:cViewPr varScale="1">
        <p:scale>
          <a:sx n="113" d="100"/>
          <a:sy n="113" d="100"/>
        </p:scale>
        <p:origin x="586" y="86"/>
      </p:cViewPr>
      <p:guideLst>
        <p:guide orient="horz" pos="2145"/>
        <p:guide orient="horz" pos="1025"/>
        <p:guide pos="3890"/>
        <p:guide pos="19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7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fengm"/>
          <p:cNvPicPr>
            <a:picLocks noChangeAspect="1"/>
          </p:cNvPicPr>
          <p:nvPr/>
        </p:nvPicPr>
        <p:blipFill>
          <a:blip r:embed="rId1">
            <a:lum bright="6000" contrast="-6000"/>
          </a:blip>
          <a:srcRect l="2869"/>
          <a:stretch>
            <a:fillRect/>
          </a:stretch>
        </p:blipFill>
        <p:spPr>
          <a:xfrm>
            <a:off x="-22225" y="1387475"/>
            <a:ext cx="9159240" cy="395859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75021" y="1700560"/>
            <a:ext cx="61926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 Logic-in-memory Computer</a:t>
            </a:r>
            <a:endParaRPr lang="en-US" altLang="zh-CN" sz="2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106546" y="2872151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5317448" y="2876596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281147" y="2837314"/>
            <a:ext cx="1805305" cy="25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Report person：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Kejun Liu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436169" y="2837314"/>
            <a:ext cx="1420495" cy="25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Time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2021-12-09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985" y="121426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校徽-1"/>
          <p:cNvPicPr>
            <a:picLocks noChangeAspect="1"/>
          </p:cNvPicPr>
          <p:nvPr/>
        </p:nvPicPr>
        <p:blipFill>
          <a:blip r:embed="rId2">
            <a:grayscl/>
            <a:lum bright="24000"/>
          </a:blip>
          <a:stretch>
            <a:fillRect/>
          </a:stretch>
        </p:blipFill>
        <p:spPr>
          <a:xfrm>
            <a:off x="3338195" y="274955"/>
            <a:ext cx="2465705" cy="819785"/>
          </a:xfrm>
          <a:prstGeom prst="rect">
            <a:avLst/>
          </a:prstGeom>
        </p:spPr>
      </p:pic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3281147" y="2161039"/>
            <a:ext cx="1251585" cy="25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HAROLD STONE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5491582" y="2161039"/>
            <a:ext cx="515620" cy="25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1970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-彩色"/>
          <p:cNvPicPr>
            <a:picLocks noChangeAspect="1"/>
          </p:cNvPicPr>
          <p:nvPr/>
        </p:nvPicPr>
        <p:blipFill>
          <a:blip r:embed="rId1">
            <a:lum bright="42000"/>
          </a:blip>
          <a:srcRect l="25972" t="43065" r="48527" b="29711"/>
          <a:stretch>
            <a:fillRect/>
          </a:stretch>
        </p:blipFill>
        <p:spPr>
          <a:xfrm>
            <a:off x="0" y="3679190"/>
            <a:ext cx="3267075" cy="14643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5085" y="172574"/>
            <a:ext cx="38704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CPU Cache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4" name="图片 3" descr="校徽-1"/>
          <p:cNvPicPr>
            <a:picLocks noChangeAspect="1"/>
          </p:cNvPicPr>
          <p:nvPr/>
        </p:nvPicPr>
        <p:blipFill>
          <a:blip r:embed="rId2">
            <a:grayscl/>
            <a:lum bright="24000"/>
          </a:blip>
          <a:stretch>
            <a:fillRect/>
          </a:stretch>
        </p:blipFill>
        <p:spPr>
          <a:xfrm>
            <a:off x="7894320" y="78105"/>
            <a:ext cx="1059815" cy="352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4815" y="950595"/>
            <a:ext cx="1189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Problem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815" y="1349375"/>
            <a:ext cx="2212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Cache Coherence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225" y="732790"/>
            <a:ext cx="5883910" cy="275463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-彩色"/>
          <p:cNvPicPr>
            <a:picLocks noChangeAspect="1"/>
          </p:cNvPicPr>
          <p:nvPr/>
        </p:nvPicPr>
        <p:blipFill>
          <a:blip r:embed="rId1">
            <a:lum bright="42000"/>
          </a:blip>
          <a:srcRect l="25972" t="43065" r="48527" b="29711"/>
          <a:stretch>
            <a:fillRect/>
          </a:stretch>
        </p:blipFill>
        <p:spPr>
          <a:xfrm>
            <a:off x="0" y="3679190"/>
            <a:ext cx="3267075" cy="14643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5085" y="172574"/>
            <a:ext cx="38704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CPU Cache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4" name="图片 3" descr="校徽-1"/>
          <p:cNvPicPr>
            <a:picLocks noChangeAspect="1"/>
          </p:cNvPicPr>
          <p:nvPr/>
        </p:nvPicPr>
        <p:blipFill>
          <a:blip r:embed="rId2">
            <a:grayscl/>
            <a:lum bright="24000"/>
          </a:blip>
          <a:stretch>
            <a:fillRect/>
          </a:stretch>
        </p:blipFill>
        <p:spPr>
          <a:xfrm>
            <a:off x="7894320" y="78105"/>
            <a:ext cx="1059815" cy="352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4815" y="846455"/>
            <a:ext cx="11525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Solution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4815" y="1245235"/>
            <a:ext cx="616585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Write Propagation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 indent="0" algn="l">
              <a:buFont typeface="Arial" panose="020B060402020209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When data is updated in the Cache of one CPU core,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 indent="0" algn="l">
              <a:buFont typeface="Arial" panose="020B060402020209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it must be propagated to the Cache of another CPU core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 indent="0" algn="l">
              <a:buFont typeface="Arial" panose="020B0604020202090204" pitchFamily="34" charset="0"/>
              <a:buNone/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Transaction Serialization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 indent="0" algn="l">
              <a:buFont typeface="Arial" panose="020B060402020209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The order in which data is processed in one CPU core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 indent="0" algn="l">
              <a:buFont typeface="Arial" panose="020B060402020209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must appear to be the same in all other cores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-彩色"/>
          <p:cNvPicPr>
            <a:picLocks noChangeAspect="1"/>
          </p:cNvPicPr>
          <p:nvPr/>
        </p:nvPicPr>
        <p:blipFill>
          <a:blip r:embed="rId1">
            <a:lum bright="42000"/>
          </a:blip>
          <a:srcRect l="25972" t="43065" r="48527" b="29711"/>
          <a:stretch>
            <a:fillRect/>
          </a:stretch>
        </p:blipFill>
        <p:spPr>
          <a:xfrm>
            <a:off x="0" y="3679190"/>
            <a:ext cx="3267075" cy="14643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5085" y="172574"/>
            <a:ext cx="38704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CPU Cache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4" name="图片 3" descr="校徽-1"/>
          <p:cNvPicPr>
            <a:picLocks noChangeAspect="1"/>
          </p:cNvPicPr>
          <p:nvPr/>
        </p:nvPicPr>
        <p:blipFill>
          <a:blip r:embed="rId2">
            <a:grayscl/>
            <a:lum bright="24000"/>
          </a:blip>
          <a:stretch>
            <a:fillRect/>
          </a:stretch>
        </p:blipFill>
        <p:spPr>
          <a:xfrm>
            <a:off x="7894320" y="78105"/>
            <a:ext cx="1059815" cy="352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355" y="430530"/>
            <a:ext cx="3602355" cy="43440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4815" y="878840"/>
            <a:ext cx="25342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Transaction Serialization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Example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>
                <a:solidFill>
                  <a:schemeClr val="bg1"/>
                </a:solidFill>
              </a:rPr>
              <a:t>Summary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1310" y="1397264"/>
            <a:ext cx="352615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 A R T  T H R E 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  <p:pic>
        <p:nvPicPr>
          <p:cNvPr id="2" name="图片 1" descr="封面-白色"/>
          <p:cNvPicPr>
            <a:picLocks noChangeAspect="1"/>
          </p:cNvPicPr>
          <p:nvPr/>
        </p:nvPicPr>
        <p:blipFill>
          <a:blip r:embed="rId1"/>
          <a:srcRect l="24343" t="29278" r="48801" b="27158"/>
          <a:stretch>
            <a:fillRect/>
          </a:stretch>
        </p:blipFill>
        <p:spPr>
          <a:xfrm>
            <a:off x="4343400" y="2037080"/>
            <a:ext cx="4800600" cy="31064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面-彩色"/>
          <p:cNvPicPr>
            <a:picLocks noChangeAspect="1"/>
          </p:cNvPicPr>
          <p:nvPr/>
        </p:nvPicPr>
        <p:blipFill>
          <a:blip r:embed="rId1">
            <a:lum bright="30000"/>
          </a:blip>
          <a:srcRect t="31955" r="72740" b="28015"/>
          <a:stretch>
            <a:fillRect/>
          </a:stretch>
        </p:blipFill>
        <p:spPr>
          <a:xfrm>
            <a:off x="7304405" y="3813175"/>
            <a:ext cx="2115185" cy="13036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8940" y="172085"/>
            <a:ext cx="45262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Memory Construction of Computer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4" name="图片 3" descr="校徽-1"/>
          <p:cNvPicPr>
            <a:picLocks noChangeAspect="1"/>
          </p:cNvPicPr>
          <p:nvPr/>
        </p:nvPicPr>
        <p:blipFill>
          <a:blip r:embed="rId2">
            <a:grayscl/>
            <a:lum bright="24000"/>
          </a:blip>
          <a:stretch>
            <a:fillRect/>
          </a:stretch>
        </p:blipFill>
        <p:spPr>
          <a:xfrm>
            <a:off x="7894320" y="78105"/>
            <a:ext cx="1059815" cy="3524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5579745" y="871855"/>
            <a:ext cx="1270" cy="3642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5" y="812165"/>
            <a:ext cx="4476750" cy="3702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49925" y="1799590"/>
            <a:ext cx="3078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More and more capacity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but slower and slower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面-彩色"/>
          <p:cNvPicPr>
            <a:picLocks noChangeAspect="1"/>
          </p:cNvPicPr>
          <p:nvPr/>
        </p:nvPicPr>
        <p:blipFill>
          <a:blip r:embed="rId1">
            <a:lum bright="30000"/>
          </a:blip>
          <a:srcRect t="31955" r="72740" b="28015"/>
          <a:stretch>
            <a:fillRect/>
          </a:stretch>
        </p:blipFill>
        <p:spPr>
          <a:xfrm>
            <a:off x="7305040" y="3813175"/>
            <a:ext cx="2114550" cy="1303655"/>
          </a:xfrm>
          <a:prstGeom prst="rect">
            <a:avLst/>
          </a:prstGeom>
        </p:spPr>
      </p:pic>
      <p:pic>
        <p:nvPicPr>
          <p:cNvPr id="2" name="图片 1" descr="校徽-1"/>
          <p:cNvPicPr>
            <a:picLocks noChangeAspect="1"/>
          </p:cNvPicPr>
          <p:nvPr/>
        </p:nvPicPr>
        <p:blipFill>
          <a:blip r:embed="rId2">
            <a:grayscl/>
            <a:lum bright="24000"/>
          </a:blip>
          <a:stretch>
            <a:fillRect/>
          </a:stretch>
        </p:blipFill>
        <p:spPr>
          <a:xfrm>
            <a:off x="7901305" y="78105"/>
            <a:ext cx="1059815" cy="3524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6085" y="182880"/>
            <a:ext cx="65932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Cost comparisons between different levels of storage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878840"/>
            <a:ext cx="8444865" cy="255651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166705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620241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1A7BAE"/>
                </a:solidFill>
              </a:rPr>
              <a:t>THANKS</a:t>
            </a:r>
            <a:r>
              <a:rPr lang="en-US" altLang="zh-CN" sz="2800">
                <a:solidFill>
                  <a:srgbClr val="BF3420"/>
                </a:solidFill>
              </a:rPr>
              <a:t> </a:t>
            </a:r>
            <a:r>
              <a:rPr lang="en-US" altLang="zh-CN" sz="2800">
                <a:solidFill>
                  <a:srgbClr val="95BC49"/>
                </a:solidFill>
              </a:rPr>
              <a:t>FOR</a:t>
            </a:r>
            <a:r>
              <a:rPr lang="zh-CN" altLang="en-US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FDA907"/>
                </a:solidFill>
              </a:rPr>
              <a:t>YOUR</a:t>
            </a:r>
            <a:r>
              <a:rPr lang="en-US" altLang="zh-CN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BF3420"/>
                </a:solidFill>
              </a:rPr>
              <a:t>WATCHING</a:t>
            </a:r>
            <a:endParaRPr lang="en-US" altLang="zh-CN" sz="2800">
              <a:solidFill>
                <a:srgbClr val="BF3420"/>
              </a:solidFill>
            </a:endParaRPr>
          </a:p>
        </p:txBody>
      </p:sp>
      <p:pic>
        <p:nvPicPr>
          <p:cNvPr id="8" name="图片 7" descr="fengm"/>
          <p:cNvPicPr>
            <a:picLocks noChangeAspect="1"/>
          </p:cNvPicPr>
          <p:nvPr/>
        </p:nvPicPr>
        <p:blipFill>
          <a:blip r:embed="rId1">
            <a:lum bright="6000" contrast="-6000"/>
          </a:blip>
          <a:srcRect l="2869"/>
          <a:stretch>
            <a:fillRect/>
          </a:stretch>
        </p:blipFill>
        <p:spPr>
          <a:xfrm>
            <a:off x="0" y="1184910"/>
            <a:ext cx="9159240" cy="395859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54359" y="1309654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1A7BAE"/>
                </a:solidFill>
              </a:rPr>
              <a:t>Introduction</a:t>
            </a:r>
            <a:endParaRPr lang="en-US" altLang="zh-CN" sz="160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59304" y="1284465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1437" y="2033437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95BC49"/>
                </a:solidFill>
              </a:rPr>
              <a:t>High-speed Buffer Memory</a:t>
            </a:r>
            <a:endParaRPr lang="en-US" altLang="zh-CN" sz="160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566382" y="2008248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515" y="2749814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DA907"/>
                </a:solidFill>
              </a:rPr>
              <a:t>Summary</a:t>
            </a:r>
            <a:endParaRPr lang="en-US" altLang="zh-CN" sz="160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573460" y="2724625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+mj-lt"/>
              </a:rPr>
              <a:t>C O N T E N 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图片 8" descr="封面-灰色"/>
          <p:cNvPicPr>
            <a:picLocks noChangeAspect="1"/>
          </p:cNvPicPr>
          <p:nvPr/>
        </p:nvPicPr>
        <p:blipFill>
          <a:blip r:embed="rId1"/>
          <a:srcRect l="2923" t="60202"/>
          <a:stretch>
            <a:fillRect/>
          </a:stretch>
        </p:blipFill>
        <p:spPr>
          <a:xfrm>
            <a:off x="-8255" y="3568065"/>
            <a:ext cx="9152255" cy="157543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3710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>
                <a:solidFill>
                  <a:schemeClr val="bg1"/>
                </a:solidFill>
              </a:rPr>
              <a:t>Introduction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21555" y="1397264"/>
            <a:ext cx="283591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 A R T  O N 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  <p:pic>
        <p:nvPicPr>
          <p:cNvPr id="2" name="图片 1" descr="C:\Users\Administrator\Desktop\7.png7"/>
          <p:cNvPicPr>
            <a:picLocks noChangeAspect="1"/>
          </p:cNvPicPr>
          <p:nvPr/>
        </p:nvPicPr>
        <p:blipFill>
          <a:blip r:embed="rId1">
            <a:lum bright="36000" contrast="-6000"/>
          </a:blip>
          <a:srcRect/>
          <a:stretch>
            <a:fillRect/>
          </a:stretch>
        </p:blipFill>
        <p:spPr>
          <a:xfrm>
            <a:off x="5682615" y="3205480"/>
            <a:ext cx="3461385" cy="24472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Administrator\Desktop\7.png7"/>
          <p:cNvPicPr>
            <a:picLocks noChangeAspect="1"/>
          </p:cNvPicPr>
          <p:nvPr/>
        </p:nvPicPr>
        <p:blipFill>
          <a:blip r:embed="rId1">
            <a:lum bright="30000" contrast="-6000"/>
          </a:blip>
          <a:srcRect/>
          <a:stretch>
            <a:fillRect/>
          </a:stretch>
        </p:blipFill>
        <p:spPr>
          <a:xfrm>
            <a:off x="-227330" y="3385820"/>
            <a:ext cx="3028950" cy="2141220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319934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905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05725" y="1536854"/>
            <a:ext cx="2159621" cy="186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The cost of microelectronic</a:t>
            </a:r>
            <a:endParaRPr lang="en-US" altLang="zh-CN" sz="1100" err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arrays in the future will tend to reflect the number of pins on the array.The logic-in-memory array is an extremely attractive computer component.</a:t>
            </a:r>
            <a:endParaRPr lang="en-US" altLang="zh-CN" sz="1100" err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92190" y="1627024"/>
            <a:ext cx="2159621" cy="136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Used as a cache, a logic-in-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memory array performs as a high-speed buffer between a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conventional CPU and a conventional memor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y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80963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213605" y="1627024"/>
            <a:ext cx="2159621" cy="186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Because of the high-speed, highly parallel sector operati ons, the logic-in-memory computer points to a new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direction for achieving orders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of magnitude increase in computer performance.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767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6796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7825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pic>
        <p:nvPicPr>
          <p:cNvPr id="4" name="图片 3" descr="校徽-1"/>
          <p:cNvPicPr>
            <a:picLocks noChangeAspect="1"/>
          </p:cNvPicPr>
          <p:nvPr/>
        </p:nvPicPr>
        <p:blipFill>
          <a:blip r:embed="rId2">
            <a:grayscl/>
            <a:lum bright="24000"/>
          </a:blip>
          <a:stretch>
            <a:fillRect/>
          </a:stretch>
        </p:blipFill>
        <p:spPr>
          <a:xfrm>
            <a:off x="7894320" y="78105"/>
            <a:ext cx="1059815" cy="3524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1120" y="165589"/>
            <a:ext cx="38704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Introduction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3710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>
                <a:solidFill>
                  <a:srgbClr val="95BC49"/>
                </a:solidFill>
                <a:sym typeface="+mn-ea"/>
              </a:rPr>
              <a:t>High-speed Buffer Memory</a:t>
            </a:r>
            <a:endParaRPr lang="en-US" altLang="zh-CN" sz="2400">
              <a:solidFill>
                <a:srgbClr val="95BC49"/>
              </a:solidFill>
            </a:endParaRPr>
          </a:p>
          <a:p>
            <a:pPr algn="r"/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43755" y="1397264"/>
            <a:ext cx="301371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 A R T  T W O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  <p:pic>
        <p:nvPicPr>
          <p:cNvPr id="2" name="图片 1" descr="封面-白色"/>
          <p:cNvPicPr>
            <a:picLocks noChangeAspect="1"/>
          </p:cNvPicPr>
          <p:nvPr/>
        </p:nvPicPr>
        <p:blipFill>
          <a:blip r:embed="rId1"/>
          <a:srcRect t="29233" r="73144" b="27203"/>
          <a:stretch>
            <a:fillRect/>
          </a:stretch>
        </p:blipFill>
        <p:spPr>
          <a:xfrm>
            <a:off x="6660515" y="3303905"/>
            <a:ext cx="2701290" cy="18395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Administrator\Desktop\7.png7"/>
          <p:cNvPicPr>
            <a:picLocks noChangeAspect="1"/>
          </p:cNvPicPr>
          <p:nvPr/>
        </p:nvPicPr>
        <p:blipFill>
          <a:blip r:embed="rId1">
            <a:lum bright="30000" contrast="-6000"/>
          </a:blip>
          <a:srcRect/>
          <a:stretch>
            <a:fillRect/>
          </a:stretch>
        </p:blipFill>
        <p:spPr>
          <a:xfrm>
            <a:off x="-227330" y="3385820"/>
            <a:ext cx="3028950" cy="2141220"/>
          </a:xfrm>
          <a:prstGeom prst="rect">
            <a:avLst/>
          </a:prstGeom>
        </p:spPr>
      </p:pic>
      <p:pic>
        <p:nvPicPr>
          <p:cNvPr id="4" name="图片 3" descr="校徽-1"/>
          <p:cNvPicPr>
            <a:picLocks noChangeAspect="1"/>
          </p:cNvPicPr>
          <p:nvPr/>
        </p:nvPicPr>
        <p:blipFill>
          <a:blip r:embed="rId2">
            <a:grayscl/>
            <a:lum bright="24000"/>
          </a:blip>
          <a:stretch>
            <a:fillRect/>
          </a:stretch>
        </p:blipFill>
        <p:spPr>
          <a:xfrm>
            <a:off x="7894320" y="78105"/>
            <a:ext cx="1059815" cy="3524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4815" y="78105"/>
            <a:ext cx="44691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A Computer Organization Containing a High-speed Buffer Memory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285" y="777240"/>
            <a:ext cx="4641850" cy="23837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4815" y="950595"/>
            <a:ext cx="119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what？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815" y="1410970"/>
            <a:ext cx="36690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logic-in-memory array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a high-speed microelectronic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    memory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50850" y="2700655"/>
            <a:ext cx="11468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Why？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850" y="3161030"/>
            <a:ext cx="878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fast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Administrator\Desktop\7.png7"/>
          <p:cNvPicPr>
            <a:picLocks noChangeAspect="1"/>
          </p:cNvPicPr>
          <p:nvPr/>
        </p:nvPicPr>
        <p:blipFill>
          <a:blip r:embed="rId1">
            <a:lum bright="30000" contrast="-6000"/>
          </a:blip>
          <a:srcRect/>
          <a:stretch>
            <a:fillRect/>
          </a:stretch>
        </p:blipFill>
        <p:spPr>
          <a:xfrm>
            <a:off x="-227330" y="3385820"/>
            <a:ext cx="3028950" cy="2141220"/>
          </a:xfrm>
          <a:prstGeom prst="rect">
            <a:avLst/>
          </a:prstGeom>
        </p:spPr>
      </p:pic>
      <p:pic>
        <p:nvPicPr>
          <p:cNvPr id="4" name="图片 3" descr="校徽-1"/>
          <p:cNvPicPr>
            <a:picLocks noChangeAspect="1"/>
          </p:cNvPicPr>
          <p:nvPr/>
        </p:nvPicPr>
        <p:blipFill>
          <a:blip r:embed="rId2">
            <a:grayscl/>
            <a:lum bright="24000"/>
          </a:blip>
          <a:stretch>
            <a:fillRect/>
          </a:stretch>
        </p:blipFill>
        <p:spPr>
          <a:xfrm>
            <a:off x="7894320" y="78105"/>
            <a:ext cx="1059815" cy="3524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4815" y="78105"/>
            <a:ext cx="44691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A Computer Organization Containing a High-speed Buffer Memory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815" y="950595"/>
            <a:ext cx="1158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How？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815" y="14109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cache hit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4815" y="2341245"/>
            <a:ext cx="15944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Extension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4815" y="2801620"/>
            <a:ext cx="419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LRU(Least Recently Used) Argorithm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16025" y="3200400"/>
            <a:ext cx="381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Page Replacement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Argorithm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50" y="701675"/>
            <a:ext cx="4344670" cy="2628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4815" y="1779270"/>
            <a:ext cx="1457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 = a + b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4815" y="2018665"/>
            <a:ext cx="1457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d = a + c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-彩色"/>
          <p:cNvPicPr>
            <a:picLocks noChangeAspect="1"/>
          </p:cNvPicPr>
          <p:nvPr/>
        </p:nvPicPr>
        <p:blipFill>
          <a:blip r:embed="rId1">
            <a:lum bright="42000"/>
          </a:blip>
          <a:srcRect l="25972" t="43065" r="48527" b="29711"/>
          <a:stretch>
            <a:fillRect/>
          </a:stretch>
        </p:blipFill>
        <p:spPr>
          <a:xfrm>
            <a:off x="0" y="3679190"/>
            <a:ext cx="3267075" cy="14643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5085" y="172574"/>
            <a:ext cx="38704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CPU Cache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4" name="图片 3" descr="校徽-1"/>
          <p:cNvPicPr>
            <a:picLocks noChangeAspect="1"/>
          </p:cNvPicPr>
          <p:nvPr/>
        </p:nvPicPr>
        <p:blipFill>
          <a:blip r:embed="rId2">
            <a:grayscl/>
            <a:lum bright="24000"/>
          </a:blip>
          <a:stretch>
            <a:fillRect/>
          </a:stretch>
        </p:blipFill>
        <p:spPr>
          <a:xfrm>
            <a:off x="7894320" y="78105"/>
            <a:ext cx="1059815" cy="35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890" y="501015"/>
            <a:ext cx="5008245" cy="32619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4815" y="950595"/>
            <a:ext cx="13519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L1 Cache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9740" y="1478280"/>
            <a:ext cx="175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Data Cache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9740" y="1758950"/>
            <a:ext cx="2052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Instruct Cache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4815" y="2315210"/>
            <a:ext cx="13519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L2 Cache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4815" y="3152140"/>
            <a:ext cx="13519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L3 Cache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815" y="3763010"/>
            <a:ext cx="58254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cat /sys/devices/system/cpu/cpu0/cache/index0/size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32K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6" name="直接箭头连接符 5"/>
          <p:cNvCxnSpPr>
            <a:stCxn id="13" idx="2"/>
            <a:endCxn id="2" idx="0"/>
          </p:cNvCxnSpPr>
          <p:nvPr/>
        </p:nvCxnSpPr>
        <p:spPr>
          <a:xfrm>
            <a:off x="3031490" y="3429635"/>
            <a:ext cx="30607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17090" y="3030855"/>
            <a:ext cx="1828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Linux Look L1 Data Cache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opacity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-彩色"/>
          <p:cNvPicPr>
            <a:picLocks noChangeAspect="1"/>
          </p:cNvPicPr>
          <p:nvPr/>
        </p:nvPicPr>
        <p:blipFill>
          <a:blip r:embed="rId1">
            <a:lum bright="42000"/>
          </a:blip>
          <a:srcRect l="25972" t="43065" r="48527" b="29711"/>
          <a:stretch>
            <a:fillRect/>
          </a:stretch>
        </p:blipFill>
        <p:spPr>
          <a:xfrm>
            <a:off x="0" y="3679190"/>
            <a:ext cx="3267075" cy="14643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5085" y="172574"/>
            <a:ext cx="38704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CPU Cache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4" name="图片 3" descr="校徽-1"/>
          <p:cNvPicPr>
            <a:picLocks noChangeAspect="1"/>
          </p:cNvPicPr>
          <p:nvPr/>
        </p:nvPicPr>
        <p:blipFill>
          <a:blip r:embed="rId2">
            <a:grayscl/>
            <a:lum bright="24000"/>
          </a:blip>
          <a:stretch>
            <a:fillRect/>
          </a:stretch>
        </p:blipFill>
        <p:spPr>
          <a:xfrm>
            <a:off x="7894320" y="78105"/>
            <a:ext cx="1059815" cy="352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4815" y="950595"/>
            <a:ext cx="1189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Problem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815" y="1349375"/>
            <a:ext cx="2212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Cache Coherence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965" y="541020"/>
            <a:ext cx="4027170" cy="3997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2905" y="2284095"/>
            <a:ext cx="11525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Solution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905" y="2682875"/>
            <a:ext cx="28200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Write Propagation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Transaction Serialization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WPS 演示</Application>
  <PresentationFormat>全屏显示(16:9)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方正书宋_GBK</vt:lpstr>
      <vt:lpstr>Wingdings</vt:lpstr>
      <vt:lpstr>微软雅黑</vt:lpstr>
      <vt:lpstr>汉仪旗黑</vt:lpstr>
      <vt:lpstr>Impact</vt:lpstr>
      <vt:lpstr>Impact</vt:lpstr>
      <vt:lpstr>宋体</vt:lpstr>
      <vt:lpstr>Arial Unicode MS</vt:lpstr>
      <vt:lpstr>Calibri</vt:lpstr>
      <vt:lpstr>Helvetica Neue</vt:lpstr>
      <vt:lpstr>汉仪书宋二KW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dc:description>https://800sucai.taobao.com</dc:description>
  <dc:subject>哎呀小小草</dc:subject>
  <cp:lastModifiedBy>liukejun</cp:lastModifiedBy>
  <cp:revision>631</cp:revision>
  <dcterms:created xsi:type="dcterms:W3CDTF">2021-12-09T11:48:36Z</dcterms:created>
  <dcterms:modified xsi:type="dcterms:W3CDTF">2021-12-09T11:48:36Z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2052-3.9.2.6301</vt:lpwstr>
  </property>
</Properties>
</file>