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7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CA0E-8ABE-483A-B3CD-04A4200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C322B5-8F03-4A32-A312-7399CAB7C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5D5EE-E89A-4CBA-9AA9-1B75CB2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1D32-E0DE-4645-A69A-45637F2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2AA07-AC66-4DE5-97C6-11F30471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0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5A0C0-FADD-40FB-9E76-8A3E4B86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1FB9B-84E0-4C64-8C9D-22E99AE3F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647C3-3290-4E7D-BAD0-CAD1F0C0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624AB-1537-44FA-B39F-169A9F13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DD174-467C-4859-A190-BC657260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4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D1B899-4C6D-413C-BC27-13C2EC5A7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97AE4-DA70-4EE4-B8EF-9E9E1673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4730DC-903F-49F5-BF9A-3DCACF2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FF9AC-AC90-4F30-96A5-2026BBCE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0DDC-1C48-4475-86AE-880A7042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345C1-E659-45B4-92BE-5EA90C05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3BB52-8A3C-49E4-A7DA-DB2390AC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D2273-6C5B-417D-BBA6-B2C28B8F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81F66-C08C-469A-A604-77C46999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44EE2-8C22-4E28-9CA2-69756699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84EF-9B24-49E2-BF88-5F070571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43A25-3EE0-4000-8298-9CEB9D83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6EEB0-83A3-4655-ABEB-B20C5CAB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4DC1E-F906-4716-BBD6-7D36560F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930DF-7ADC-47ED-89D9-188D000C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0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26174-FE92-46D5-8C0D-C110A8B0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450E2-8FD0-4AF7-86A3-72DF028E1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92B8A-C946-47C5-90A3-772BB201D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21B6E-A506-446C-9707-B11DF058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43D40-CE05-4B34-9A42-7AACC544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9F462-F66F-4A17-8197-B09C729A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0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C340-8076-4F14-80E0-95859967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9880F-1561-499F-B629-665149DE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C8DC9-AE5D-48EB-8CCE-472372B14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9981B-867F-4F50-B17E-8D038B0E2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2045F-CBF9-47DE-B735-1E4216948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0E3905-7A8E-449B-A6F9-39C5AAA2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714B6-9506-41AB-8F5B-B331AEEA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E1F8C0-166B-46C1-9E86-9DFF61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4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8345-BDE1-4580-886E-E5EBF2F9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98343-2FD5-4DE8-9A4E-85B5AA63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EFEEF8-F11C-45AC-835D-C452910D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5C9AC-45D2-47C3-94CD-303377DB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89A2E-7B79-4D31-BDF7-654D614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59D9AA-B8F7-4C43-BA03-21E2449C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06534-643C-496E-B33D-1B8E4897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8020A-F475-45F9-9DDF-BC4EFF6D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B80B0-0C81-40F4-9ECD-CE2F6833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4FCF6-31B6-4CCD-9AE5-D3DD0818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0821D-20DD-4D39-A514-3620FDC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41D7C-AFBB-41C1-977E-D5D89864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69C10-1A17-4BB0-A786-E85BC8A6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914B-D55B-4E0D-8398-A41B3F12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687EDF-0A9E-429A-8EB5-7DB5A1123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909EF-CB2A-403B-AF5B-4109278D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8F1191-76E2-4A11-85C7-6C67D18B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32155-8DC3-4811-AFB7-726CCE9F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C16FC-814E-40AC-9A3D-B8865A39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2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2180AA-E766-4F12-8DBE-E4A7CBE0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62F46-7FF8-4873-9B0B-CB304254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44AD4-124F-4E58-A2CB-42EA5283D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9C3B-6836-4615-BCCE-4AA3B61BD92D}" type="datetimeFigureOut">
              <a:rPr lang="zh-CN" altLang="en-US" smtClean="0"/>
              <a:t>2021/12/2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0FF99-40A6-41DD-8435-2BAA72090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080FF-1010-4824-87E5-967484BC9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3409-3FB4-463F-AD85-830FFD2E49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DEA5-944B-4CC1-9BA3-0CC6916FF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Cellular </a:t>
            </a:r>
            <a:r>
              <a:rPr lang="en-US" altLang="zh-CN" dirty="0"/>
              <a:t>Logic-in-Memory Arrays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C7B68-29C1-45F1-B36C-DDEE1131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687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Author: William H, Kautz</a:t>
            </a:r>
          </a:p>
          <a:p>
            <a:r>
              <a:rPr lang="en-US" altLang="zh-CN" dirty="0"/>
              <a:t>Publication: IEEE Transactions on Computers</a:t>
            </a:r>
          </a:p>
          <a:p>
            <a:r>
              <a:rPr lang="en-US" altLang="zh-CN" dirty="0" err="1"/>
              <a:t>Pulished</a:t>
            </a:r>
            <a:r>
              <a:rPr lang="en-US" altLang="zh-CN" dirty="0"/>
              <a:t> date: August 1969</a:t>
            </a:r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r>
              <a:rPr lang="zh-CN" altLang="en-US" dirty="0"/>
              <a:t>刘学建 </a:t>
            </a:r>
            <a:r>
              <a:rPr lang="en-US" altLang="zh-CN" dirty="0"/>
              <a:t>S211000844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81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E5DE-E9BB-4CAB-B147-F3EBAAB3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A7EF-218E-4371-8B45-3AF7BAC2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A38F7-E57B-403B-A5C3-4075BA51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82" y="2379143"/>
            <a:ext cx="5780636" cy="4357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79ADB-1001-4AAE-B33B-BD5A189B222B}"/>
              </a:ext>
            </a:extLst>
          </p:cNvPr>
          <p:cNvSpPr txBox="1"/>
          <p:nvPr/>
        </p:nvSpPr>
        <p:spPr>
          <a:xfrm>
            <a:off x="3798277" y="2059540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Input-Output Register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92A00-275B-4821-960B-C0912A7330CE}"/>
              </a:ext>
            </a:extLst>
          </p:cNvPr>
          <p:cNvSpPr/>
          <p:nvPr/>
        </p:nvSpPr>
        <p:spPr>
          <a:xfrm>
            <a:off x="4035669" y="2593731"/>
            <a:ext cx="16881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7A67E-A212-4050-AEEA-E586C390D1C4}"/>
              </a:ext>
            </a:extLst>
          </p:cNvPr>
          <p:cNvSpPr txBox="1"/>
          <p:nvPr/>
        </p:nvSpPr>
        <p:spPr>
          <a:xfrm>
            <a:off x="1072661" y="3631962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Word Selected Register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714204-1F5B-4325-83B4-FD9FE7B9C46F}"/>
              </a:ext>
            </a:extLst>
          </p:cNvPr>
          <p:cNvSpPr/>
          <p:nvPr/>
        </p:nvSpPr>
        <p:spPr>
          <a:xfrm>
            <a:off x="3701562" y="2978845"/>
            <a:ext cx="334108" cy="20591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0F3DA-6714-4EE0-9015-FCB9D8B14204}"/>
              </a:ext>
            </a:extLst>
          </p:cNvPr>
          <p:cNvSpPr/>
          <p:nvPr/>
        </p:nvSpPr>
        <p:spPr>
          <a:xfrm>
            <a:off x="4106008" y="2978845"/>
            <a:ext cx="1587898" cy="20591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2507053"/>
            <a:ext cx="296268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2507053"/>
            <a:ext cx="2962688" cy="31627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8F80E0-89DD-4EB5-B036-46F1A695BB40}"/>
              </a:ext>
            </a:extLst>
          </p:cNvPr>
          <p:cNvSpPr/>
          <p:nvPr/>
        </p:nvSpPr>
        <p:spPr>
          <a:xfrm>
            <a:off x="5020408" y="4360985"/>
            <a:ext cx="2479430" cy="1230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EC1C7-9CC7-434A-BBE1-9455F694F28E}"/>
              </a:ext>
            </a:extLst>
          </p:cNvPr>
          <p:cNvSpPr/>
          <p:nvPr/>
        </p:nvSpPr>
        <p:spPr>
          <a:xfrm>
            <a:off x="5503666" y="3667638"/>
            <a:ext cx="721288" cy="754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D6A174-712D-45FC-824E-303C2AAC3B65}"/>
              </a:ext>
            </a:extLst>
          </p:cNvPr>
          <p:cNvSpPr txBox="1"/>
          <p:nvPr/>
        </p:nvSpPr>
        <p:spPr>
          <a:xfrm>
            <a:off x="3666392" y="5073162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2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2507053"/>
            <a:ext cx="2962688" cy="31627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8F80E0-89DD-4EB5-B036-46F1A695BB40}"/>
              </a:ext>
            </a:extLst>
          </p:cNvPr>
          <p:cNvSpPr/>
          <p:nvPr/>
        </p:nvSpPr>
        <p:spPr>
          <a:xfrm>
            <a:off x="5020408" y="4360985"/>
            <a:ext cx="2479430" cy="1230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EC1C7-9CC7-434A-BBE1-9455F694F28E}"/>
              </a:ext>
            </a:extLst>
          </p:cNvPr>
          <p:cNvSpPr/>
          <p:nvPr/>
        </p:nvSpPr>
        <p:spPr>
          <a:xfrm>
            <a:off x="5503666" y="3667638"/>
            <a:ext cx="721288" cy="754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D6A174-712D-45FC-824E-303C2AAC3B65}"/>
              </a:ext>
            </a:extLst>
          </p:cNvPr>
          <p:cNvSpPr txBox="1"/>
          <p:nvPr/>
        </p:nvSpPr>
        <p:spPr>
          <a:xfrm>
            <a:off x="3666392" y="5073162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1DCEB-8AAE-49FB-BC60-5BD7F60EF13A}"/>
              </a:ext>
            </a:extLst>
          </p:cNvPr>
          <p:cNvSpPr/>
          <p:nvPr/>
        </p:nvSpPr>
        <p:spPr>
          <a:xfrm>
            <a:off x="6295292" y="3667638"/>
            <a:ext cx="615462" cy="7548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CE07C6-F0D6-4A9A-B69E-245E291A0AF2}"/>
              </a:ext>
            </a:extLst>
          </p:cNvPr>
          <p:cNvSpPr txBox="1"/>
          <p:nvPr/>
        </p:nvSpPr>
        <p:spPr>
          <a:xfrm>
            <a:off x="7323992" y="3815862"/>
            <a:ext cx="11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Flip-Flop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3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Cell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02" y="2419130"/>
            <a:ext cx="2962688" cy="31627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58F80E0-89DD-4EB5-B036-46F1A695BB40}"/>
              </a:ext>
            </a:extLst>
          </p:cNvPr>
          <p:cNvSpPr/>
          <p:nvPr/>
        </p:nvSpPr>
        <p:spPr>
          <a:xfrm>
            <a:off x="2491154" y="4273062"/>
            <a:ext cx="2479430" cy="1230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EC1C7-9CC7-434A-BBE1-9455F694F28E}"/>
              </a:ext>
            </a:extLst>
          </p:cNvPr>
          <p:cNvSpPr/>
          <p:nvPr/>
        </p:nvSpPr>
        <p:spPr>
          <a:xfrm>
            <a:off x="2974412" y="3579715"/>
            <a:ext cx="721288" cy="754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D6A174-712D-45FC-824E-303C2AAC3B65}"/>
              </a:ext>
            </a:extLst>
          </p:cNvPr>
          <p:cNvSpPr txBox="1"/>
          <p:nvPr/>
        </p:nvSpPr>
        <p:spPr>
          <a:xfrm>
            <a:off x="1137138" y="4985239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01DCEB-8AAE-49FB-BC60-5BD7F60EF13A}"/>
              </a:ext>
            </a:extLst>
          </p:cNvPr>
          <p:cNvSpPr/>
          <p:nvPr/>
        </p:nvSpPr>
        <p:spPr>
          <a:xfrm>
            <a:off x="3766038" y="3579715"/>
            <a:ext cx="615462" cy="75489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CE07C6-F0D6-4A9A-B69E-245E291A0AF2}"/>
              </a:ext>
            </a:extLst>
          </p:cNvPr>
          <p:cNvSpPr txBox="1"/>
          <p:nvPr/>
        </p:nvSpPr>
        <p:spPr>
          <a:xfrm>
            <a:off x="4794738" y="3727939"/>
            <a:ext cx="11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Flip-Flop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811B89-2C38-48F2-A59D-7E7AC7567987}"/>
              </a:ext>
            </a:extLst>
          </p:cNvPr>
          <p:cNvSpPr/>
          <p:nvPr/>
        </p:nvSpPr>
        <p:spPr>
          <a:xfrm>
            <a:off x="2174631" y="3072546"/>
            <a:ext cx="2681653" cy="47960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0A255B-CB2A-4612-95EC-0C26B23B9B2F}"/>
              </a:ext>
            </a:extLst>
          </p:cNvPr>
          <p:cNvSpPr txBox="1"/>
          <p:nvPr/>
        </p:nvSpPr>
        <p:spPr>
          <a:xfrm>
            <a:off x="7143912" y="2067957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Comparator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EBD593-2A0C-49FF-BEC6-F90BF4CF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38" y="2392809"/>
            <a:ext cx="4639408" cy="34976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C2779C-A1AB-40B8-A26E-0C6E032FFA2A}"/>
              </a:ext>
            </a:extLst>
          </p:cNvPr>
          <p:cNvSpPr/>
          <p:nvPr/>
        </p:nvSpPr>
        <p:spPr>
          <a:xfrm>
            <a:off x="7143912" y="2905547"/>
            <a:ext cx="1428588" cy="1981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9DD018-B687-4883-8235-EA9669AA0107}"/>
              </a:ext>
            </a:extLst>
          </p:cNvPr>
          <p:cNvCxnSpPr/>
          <p:nvPr/>
        </p:nvCxnSpPr>
        <p:spPr>
          <a:xfrm flipV="1">
            <a:off x="4856284" y="3015817"/>
            <a:ext cx="1905001" cy="29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38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F9F1-4BF5-4009-B727-DBCA9B0C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493F-4DEC-4D6C-B210-C809242A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62EA6C-BE84-401C-8AA4-C8A446B8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17" y="2577391"/>
            <a:ext cx="2962688" cy="31627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89B9907-3379-4047-8C2D-9B36B2E97B12}"/>
              </a:ext>
            </a:extLst>
          </p:cNvPr>
          <p:cNvSpPr/>
          <p:nvPr/>
        </p:nvSpPr>
        <p:spPr>
          <a:xfrm>
            <a:off x="2435469" y="4431323"/>
            <a:ext cx="2479430" cy="12309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7AE0C0-F971-4F70-BD77-EF6D2ACD8728}"/>
              </a:ext>
            </a:extLst>
          </p:cNvPr>
          <p:cNvSpPr/>
          <p:nvPr/>
        </p:nvSpPr>
        <p:spPr>
          <a:xfrm>
            <a:off x="2918727" y="3737976"/>
            <a:ext cx="721288" cy="7548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FE010-5E21-45B8-A619-8EE9D1A8F080}"/>
              </a:ext>
            </a:extLst>
          </p:cNvPr>
          <p:cNvSpPr txBox="1"/>
          <p:nvPr/>
        </p:nvSpPr>
        <p:spPr>
          <a:xfrm>
            <a:off x="1081453" y="5143500"/>
            <a:ext cx="103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Selector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B5CC2C-AFA3-430D-B0FE-7AC37F3E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69" y="2917363"/>
            <a:ext cx="5266960" cy="296469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1F0D0E1-3C7D-42FF-9D1B-85EAFC111B0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914899" y="4399709"/>
            <a:ext cx="1025770" cy="64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2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Flip-Flop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56" y="2665314"/>
            <a:ext cx="2962688" cy="31627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101DCEB-8AAE-49FB-BC60-5BD7F60EF13A}"/>
              </a:ext>
            </a:extLst>
          </p:cNvPr>
          <p:cNvSpPr/>
          <p:nvPr/>
        </p:nvSpPr>
        <p:spPr>
          <a:xfrm>
            <a:off x="3209192" y="3825899"/>
            <a:ext cx="615462" cy="75489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CE07C6-F0D6-4A9A-B69E-245E291A0AF2}"/>
              </a:ext>
            </a:extLst>
          </p:cNvPr>
          <p:cNvSpPr txBox="1"/>
          <p:nvPr/>
        </p:nvSpPr>
        <p:spPr>
          <a:xfrm>
            <a:off x="4237892" y="3974123"/>
            <a:ext cx="114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Flip-Flop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4A8B64-C935-4DB9-95AF-8E783EB4A02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80254" y="2999422"/>
            <a:ext cx="791626" cy="115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C3AA3D4-5880-4122-B36D-7EBAA098DEEB}"/>
              </a:ext>
            </a:extLst>
          </p:cNvPr>
          <p:cNvSpPr/>
          <p:nvPr/>
        </p:nvSpPr>
        <p:spPr>
          <a:xfrm>
            <a:off x="2672862" y="3825899"/>
            <a:ext cx="465992" cy="754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83CC2E3-0085-44A5-BCC8-D775DDBE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3" y="5467598"/>
            <a:ext cx="3767262" cy="91374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627898-A667-4678-A28C-788A5D417791}"/>
              </a:ext>
            </a:extLst>
          </p:cNvPr>
          <p:cNvCxnSpPr>
            <a:endCxn id="14" idx="1"/>
          </p:cNvCxnSpPr>
          <p:nvPr/>
        </p:nvCxnSpPr>
        <p:spPr>
          <a:xfrm>
            <a:off x="2905858" y="4580792"/>
            <a:ext cx="1459765" cy="134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130DA2E-5473-48FB-9509-764BFADB2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80" y="1408940"/>
            <a:ext cx="4564019" cy="34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75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02" y="2419130"/>
            <a:ext cx="2962688" cy="31627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811B89-2C38-48F2-A59D-7E7AC7567987}"/>
              </a:ext>
            </a:extLst>
          </p:cNvPr>
          <p:cNvSpPr/>
          <p:nvPr/>
        </p:nvSpPr>
        <p:spPr>
          <a:xfrm>
            <a:off x="2174631" y="3072546"/>
            <a:ext cx="2681653" cy="47960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0A255B-CB2A-4612-95EC-0C26B23B9B2F}"/>
              </a:ext>
            </a:extLst>
          </p:cNvPr>
          <p:cNvSpPr txBox="1"/>
          <p:nvPr/>
        </p:nvSpPr>
        <p:spPr>
          <a:xfrm>
            <a:off x="7143912" y="2067957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Comparator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EBD593-2A0C-49FF-BEC6-F90BF4CF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38" y="2392809"/>
            <a:ext cx="4639408" cy="34976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C2779C-A1AB-40B8-A26E-0C6E032FFA2A}"/>
              </a:ext>
            </a:extLst>
          </p:cNvPr>
          <p:cNvSpPr/>
          <p:nvPr/>
        </p:nvSpPr>
        <p:spPr>
          <a:xfrm>
            <a:off x="7143912" y="2905547"/>
            <a:ext cx="1428588" cy="19813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9DD018-B687-4883-8235-EA9669AA0107}"/>
              </a:ext>
            </a:extLst>
          </p:cNvPr>
          <p:cNvCxnSpPr/>
          <p:nvPr/>
        </p:nvCxnSpPr>
        <p:spPr>
          <a:xfrm flipV="1">
            <a:off x="4856284" y="3015817"/>
            <a:ext cx="1905001" cy="29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9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19683-2A1E-4B08-8D38-17F832D9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8AF7-0347-43D8-A270-4EFEF219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Comparator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5B016-BDFE-4BC7-957F-08952501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2526"/>
            <a:ext cx="2962688" cy="31627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811B89-2C38-48F2-A59D-7E7AC7567987}"/>
              </a:ext>
            </a:extLst>
          </p:cNvPr>
          <p:cNvSpPr/>
          <p:nvPr/>
        </p:nvSpPr>
        <p:spPr>
          <a:xfrm>
            <a:off x="927429" y="3585942"/>
            <a:ext cx="2681653" cy="47960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0A255B-CB2A-4612-95EC-0C26B23B9B2F}"/>
              </a:ext>
            </a:extLst>
          </p:cNvPr>
          <p:cNvSpPr txBox="1"/>
          <p:nvPr/>
        </p:nvSpPr>
        <p:spPr>
          <a:xfrm>
            <a:off x="1856336" y="2428257"/>
            <a:ext cx="14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Comparator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EBD593-2A0C-49FF-BEC6-F90BF4CF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72" y="2078796"/>
            <a:ext cx="1817628" cy="137029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9DD018-B687-4883-8235-EA9669AA010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09082" y="2763946"/>
            <a:ext cx="24190" cy="106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BEA45FA-244E-4573-B28A-DC6454D4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64" y="1347451"/>
            <a:ext cx="4572000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CCCE10-99F0-47C1-909E-E88347184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964" y="4776451"/>
            <a:ext cx="3174062" cy="19093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31D4D8C-7124-44D3-9411-B692157FEFDF}"/>
              </a:ext>
            </a:extLst>
          </p:cNvPr>
          <p:cNvSpPr/>
          <p:nvPr/>
        </p:nvSpPr>
        <p:spPr>
          <a:xfrm>
            <a:off x="3886200" y="2268415"/>
            <a:ext cx="545123" cy="879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12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106-22E0-447D-8A9E-177104E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E797B-0693-4268-807B-FA51D6BB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cycle of operation that inserts a word</a:t>
            </a:r>
          </a:p>
          <a:p>
            <a:pPr lvl="1"/>
            <a:r>
              <a:rPr lang="en-US" altLang="zh-CN" dirty="0"/>
              <a:t>Step1. A comparison step</a:t>
            </a:r>
          </a:p>
          <a:p>
            <a:pPr lvl="2"/>
            <a:r>
              <a:rPr lang="en-US" altLang="zh-CN" dirty="0"/>
              <a:t>The word X in the X-register is simultaneously compared with all N words stored in rows of the array.</a:t>
            </a:r>
          </a:p>
          <a:p>
            <a:pPr lvl="2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is injected into the W-register in those rows whose words (including blank words) are smaller than or equal to the word X, and a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is injected into the W-register in those rows whose words are larger than the word X.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0D2E7-8F3D-46B2-9EAD-57D2E3B2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86" y="4175730"/>
            <a:ext cx="3813362" cy="244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7826-93C0-4AB3-AC87-5447DB08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44D00-BD48-4A1B-804F-F2F6361C7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Problem of Large-Scale Integration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CLIM Arrays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 Cellular Sorting Array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74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106-22E0-447D-8A9E-177104E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E797B-0693-4268-807B-FA51D6BB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cycle of operation that inserts a word</a:t>
            </a:r>
          </a:p>
          <a:p>
            <a:pPr lvl="1"/>
            <a:r>
              <a:rPr lang="en-US" altLang="zh-CN" dirty="0"/>
              <a:t>Step2. An execution step</a:t>
            </a:r>
          </a:p>
          <a:p>
            <a:pPr lvl="2"/>
            <a:r>
              <a:rPr lang="en-US" altLang="zh-CN" dirty="0"/>
              <a:t>a) The set of all words that are stored in the subset of rows having a 1 in the W-register are collectively moved downward one row within the set, while the word in the X-register is copied into the uppermost such row;</a:t>
            </a:r>
          </a:p>
          <a:p>
            <a:pPr lvl="2"/>
            <a:r>
              <a:rPr lang="en-US" altLang="zh-CN" dirty="0"/>
              <a:t>b) The lowermost such word is copied into the X-register.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60D2E7-8F3D-46B2-9EAD-57D2E3B2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486" y="4175730"/>
            <a:ext cx="3813362" cy="24480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E43EF7-2691-4BB5-94EB-35317A37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43" y="4206404"/>
            <a:ext cx="2742581" cy="22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4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106-22E0-447D-8A9E-177104E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E797B-0693-4268-807B-FA51D6BB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cycle of operation that inserts a word</a:t>
            </a:r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3635-A39E-401F-AF6E-8082467B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70" y="2961304"/>
            <a:ext cx="6758354" cy="20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16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106-22E0-447D-8A9E-177104E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E797B-0693-4268-807B-FA51D6BB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cycle of operation that reads out a word</a:t>
            </a:r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72C26-A6DE-4591-BCF8-1513FE6C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14" y="2587105"/>
            <a:ext cx="3130796" cy="35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9106-22E0-447D-8A9E-177104E6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E797B-0693-4268-807B-FA51D6BBB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uses of the cellular sorting array</a:t>
            </a:r>
          </a:p>
          <a:p>
            <a:pPr lvl="1"/>
            <a:r>
              <a:rPr lang="en-US" altLang="zh-CN" dirty="0"/>
              <a:t>Switching Function</a:t>
            </a:r>
          </a:p>
          <a:p>
            <a:pPr lvl="1"/>
            <a:r>
              <a:rPr lang="en-US" altLang="zh-CN" dirty="0"/>
              <a:t>Pushdown and Buffer memories</a:t>
            </a:r>
          </a:p>
          <a:p>
            <a:pPr lvl="1"/>
            <a:r>
              <a:rPr lang="en-US" altLang="zh-CN" dirty="0"/>
              <a:t>Content-Addressed Memory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3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A574E-C00A-45DB-A669-E69EED463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^_^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D5BAC-7F66-4CDE-8639-BD9669C18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E11F-197D-49C0-A5F0-679A8BDA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Large-Scale Integration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26B9B-42B1-4869-A829-035E2737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1931" cy="4351338"/>
          </a:xfrm>
        </p:spPr>
        <p:txBody>
          <a:bodyPr/>
          <a:lstStyle/>
          <a:p>
            <a:r>
              <a:rPr lang="en-US" altLang="zh-CN"/>
              <a:t>Background(1969)</a:t>
            </a:r>
            <a:endParaRPr lang="en-US" altLang="zh-CN" dirty="0"/>
          </a:p>
          <a:p>
            <a:pPr lvl="1"/>
            <a:r>
              <a:rPr lang="en-US" altLang="zh-CN" dirty="0"/>
              <a:t>the development of integrated semiconductor electronics.</a:t>
            </a:r>
          </a:p>
          <a:p>
            <a:pPr lvl="1"/>
            <a:r>
              <a:rPr lang="en-US" altLang="zh-CN" dirty="0"/>
              <a:t>the availability of </a:t>
            </a:r>
            <a:r>
              <a:rPr lang="en-US" altLang="zh-CN" dirty="0">
                <a:solidFill>
                  <a:srgbClr val="FF0000"/>
                </a:solidFill>
              </a:rPr>
              <a:t>inexpensive and reliable circuit chips, each of which may contain hundreds or thousands of circuit element.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the outstanding problem is that of deciding just what kinds of </a:t>
            </a:r>
            <a:r>
              <a:rPr lang="en-US" altLang="zh-CN" dirty="0">
                <a:solidFill>
                  <a:srgbClr val="FF0000"/>
                </a:solidFill>
              </a:rPr>
              <a:t>large but useful networks </a:t>
            </a:r>
            <a:r>
              <a:rPr lang="en-US" altLang="zh-CN" dirty="0"/>
              <a:t>should be designed.</a:t>
            </a:r>
            <a:endParaRPr lang="zh-CN" altLang="en-US" dirty="0"/>
          </a:p>
        </p:txBody>
      </p:sp>
      <p:pic>
        <p:nvPicPr>
          <p:cNvPr id="1026" name="Picture 2" descr="What Is a Silicon Integrated Circuit? (with pictures)">
            <a:extLst>
              <a:ext uri="{FF2B5EF4-FFF2-40B4-BE49-F238E27FC236}">
                <a16:creationId xmlns:a16="http://schemas.microsoft.com/office/drawing/2014/main" id="{BF58773D-A37C-4CE6-BB47-87A6C538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30" y="2031022"/>
            <a:ext cx="3355731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8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2C846-4182-410F-85A3-E1CFB7F7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CLIM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E785C-5E7C-4873-865D-9C29463A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CLIM Arrays(Cellular Logic-in-Memory Arrays)?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two-dimensional iterative configuration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of identical cells.</a:t>
            </a:r>
          </a:p>
          <a:p>
            <a:pPr lvl="1"/>
            <a:r>
              <a:rPr lang="en-US" altLang="zh-CN" dirty="0"/>
              <a:t>Each of cells contains both logic and </a:t>
            </a:r>
            <a:br>
              <a:rPr lang="en-US" altLang="zh-CN" dirty="0"/>
            </a:br>
            <a:r>
              <a:rPr lang="en-US" altLang="zh-CN" dirty="0"/>
              <a:t>storage and is connected mainly to its </a:t>
            </a:r>
            <a:br>
              <a:rPr lang="en-US" altLang="zh-CN" dirty="0"/>
            </a:br>
            <a:r>
              <a:rPr lang="en-US" altLang="zh-CN" dirty="0"/>
              <a:t>immediate neighbors.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AB054C-9F29-422C-BA07-9643937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16" y="2482430"/>
            <a:ext cx="4467246" cy="30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11D1-0D93-49B5-ADDF-831D47E2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CLIM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01B67-FBC9-4014-87A2-5ACC9B89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 of CLIM Arrays</a:t>
            </a:r>
          </a:p>
          <a:p>
            <a:pPr lvl="1"/>
            <a:r>
              <a:rPr lang="en-US" altLang="zh-CN" dirty="0"/>
              <a:t>Functional Flexibility</a:t>
            </a:r>
          </a:p>
          <a:p>
            <a:pPr lvl="1"/>
            <a:r>
              <a:rPr lang="en-US" altLang="zh-CN" dirty="0"/>
              <a:t>Testability</a:t>
            </a:r>
          </a:p>
          <a:p>
            <a:pPr lvl="1"/>
            <a:r>
              <a:rPr lang="en-US" altLang="zh-CN" dirty="0"/>
              <a:t>Fault Accommodation</a:t>
            </a:r>
          </a:p>
          <a:p>
            <a:pPr lvl="2"/>
            <a:r>
              <a:rPr lang="en-US" altLang="zh-CN" dirty="0"/>
              <a:t>Isolated faulty cells in an array may often be bypassed by programming the adjacent cells to avoid active connection to the faulty cell.</a:t>
            </a:r>
          </a:p>
          <a:p>
            <a:pPr lvl="1"/>
            <a:r>
              <a:rPr lang="en-US" altLang="zh-CN" dirty="0"/>
              <a:t>Subarray </a:t>
            </a:r>
            <a:r>
              <a:rPr lang="en-US" altLang="zh-CN" dirty="0" err="1"/>
              <a:t>Interconnectability</a:t>
            </a:r>
            <a:endParaRPr lang="en-US" altLang="zh-CN" dirty="0"/>
          </a:p>
          <a:p>
            <a:pPr lvl="1"/>
            <a:r>
              <a:rPr lang="en-US" altLang="zh-CN" dirty="0"/>
              <a:t>High Logical Performance</a:t>
            </a:r>
          </a:p>
          <a:p>
            <a:pPr lvl="1"/>
            <a:r>
              <a:rPr lang="en-US" altLang="zh-CN" dirty="0"/>
              <a:t>Ease of Logical Design</a:t>
            </a:r>
          </a:p>
          <a:p>
            <a:pPr lvl="1"/>
            <a:r>
              <a:rPr lang="en-US" altLang="zh-CN" dirty="0"/>
              <a:t>Low Power Level and High Speed</a:t>
            </a:r>
            <a:endParaRPr lang="en-US" altLang="zh-CN" b="1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541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9F988-13C4-437C-B54D-E1E3F3D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492E4F-D9A8-4F5D-8278-986B25EA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</a:p>
          <a:p>
            <a:pPr lvl="1"/>
            <a:r>
              <a:rPr lang="en-US" altLang="zh-CN" dirty="0"/>
              <a:t>Keeps </a:t>
            </a:r>
            <a:r>
              <a:rPr lang="en-US" altLang="zh-CN" dirty="0">
                <a:solidFill>
                  <a:srgbClr val="FF0000"/>
                </a:solidFill>
              </a:rPr>
              <a:t>in sorted order </a:t>
            </a:r>
            <a:r>
              <a:rPr lang="en-US" altLang="zh-CN" dirty="0"/>
              <a:t>all data words that are fed into it.</a:t>
            </a:r>
          </a:p>
          <a:p>
            <a:pPr lvl="1"/>
            <a:r>
              <a:rPr lang="en-US" altLang="zh-CN" dirty="0"/>
              <a:t>Words that are read out are obtained </a:t>
            </a:r>
            <a:r>
              <a:rPr lang="en-US" altLang="zh-CN" dirty="0">
                <a:solidFill>
                  <a:srgbClr val="FF0000"/>
                </a:solidFill>
              </a:rPr>
              <a:t>in order of size</a:t>
            </a:r>
            <a:r>
              <a:rPr lang="en-US" altLang="zh-CN" dirty="0"/>
              <a:t>, with the largest word first (or alternatively, with the smallest first, as desired).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53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E5DE-E9BB-4CAB-B147-F3EBAAB3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A7EF-218E-4371-8B45-3AF7BAC2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A38F7-E57B-403B-A5C3-4075BA51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82" y="2379143"/>
            <a:ext cx="5780636" cy="435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E5DE-E9BB-4CAB-B147-F3EBAAB3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A7EF-218E-4371-8B45-3AF7BAC2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A38F7-E57B-403B-A5C3-4075BA51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82" y="2379143"/>
            <a:ext cx="5780636" cy="4357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79ADB-1001-4AAE-B33B-BD5A189B222B}"/>
              </a:ext>
            </a:extLst>
          </p:cNvPr>
          <p:cNvSpPr txBox="1"/>
          <p:nvPr/>
        </p:nvSpPr>
        <p:spPr>
          <a:xfrm>
            <a:off x="3798277" y="2059540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Input-Output Register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92A00-275B-4821-960B-C0912A7330CE}"/>
              </a:ext>
            </a:extLst>
          </p:cNvPr>
          <p:cNvSpPr/>
          <p:nvPr/>
        </p:nvSpPr>
        <p:spPr>
          <a:xfrm>
            <a:off x="4035669" y="2593731"/>
            <a:ext cx="16881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E5DE-E9BB-4CAB-B147-F3EBAAB3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Cellular Sorting Array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A7EF-218E-4371-8B45-3AF7BAC2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9A38F7-E57B-403B-A5C3-4075BA51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82" y="2379143"/>
            <a:ext cx="5780636" cy="43579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F79ADB-1001-4AAE-B33B-BD5A189B222B}"/>
              </a:ext>
            </a:extLst>
          </p:cNvPr>
          <p:cNvSpPr txBox="1"/>
          <p:nvPr/>
        </p:nvSpPr>
        <p:spPr>
          <a:xfrm>
            <a:off x="3798277" y="2059540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Input-Output Register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592A00-275B-4821-960B-C0912A7330CE}"/>
              </a:ext>
            </a:extLst>
          </p:cNvPr>
          <p:cNvSpPr/>
          <p:nvPr/>
        </p:nvSpPr>
        <p:spPr>
          <a:xfrm>
            <a:off x="4035669" y="2593731"/>
            <a:ext cx="1688123" cy="307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07A67E-A212-4050-AEEA-E586C390D1C4}"/>
              </a:ext>
            </a:extLst>
          </p:cNvPr>
          <p:cNvSpPr txBox="1"/>
          <p:nvPr/>
        </p:nvSpPr>
        <p:spPr>
          <a:xfrm>
            <a:off x="1072661" y="3631962"/>
            <a:ext cx="248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Word Selected Register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714204-1F5B-4325-83B4-FD9FE7B9C46F}"/>
              </a:ext>
            </a:extLst>
          </p:cNvPr>
          <p:cNvSpPr/>
          <p:nvPr/>
        </p:nvSpPr>
        <p:spPr>
          <a:xfrm>
            <a:off x="3701562" y="2978845"/>
            <a:ext cx="334108" cy="20591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7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488</Words>
  <Application>Microsoft Office PowerPoint</Application>
  <PresentationFormat>宽屏</PresentationFormat>
  <Paragraphs>98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Cellular Logic-in-Memory Arrays</vt:lpstr>
      <vt:lpstr>Contents</vt:lpstr>
      <vt:lpstr>Problem of Large-Scale Integration</vt:lpstr>
      <vt:lpstr>CLIM Arrays</vt:lpstr>
      <vt:lpstr>CLIM Arrays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A Cellular Sorting Array</vt:lpstr>
      <vt:lpstr>^_^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Celluar Logic-in-Memory Arrays</dc:title>
  <dc:creator>Administrator</dc:creator>
  <cp:lastModifiedBy>Administrator</cp:lastModifiedBy>
  <cp:revision>38</cp:revision>
  <dcterms:created xsi:type="dcterms:W3CDTF">2021-12-01T05:32:25Z</dcterms:created>
  <dcterms:modified xsi:type="dcterms:W3CDTF">2021-12-02T10:25:04Z</dcterms:modified>
</cp:coreProperties>
</file>