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handoutMasterIdLst>
    <p:handoutMasterId r:id="rId28"/>
  </p:handoutMasterIdLst>
  <p:sldIdLst>
    <p:sldId id="256" r:id="rId3"/>
    <p:sldId id="258" r:id="rId5"/>
    <p:sldId id="283" r:id="rId6"/>
    <p:sldId id="284" r:id="rId7"/>
    <p:sldId id="278" r:id="rId8"/>
    <p:sldId id="279" r:id="rId9"/>
    <p:sldId id="280" r:id="rId10"/>
    <p:sldId id="285" r:id="rId11"/>
    <p:sldId id="286" r:id="rId12"/>
    <p:sldId id="288" r:id="rId13"/>
    <p:sldId id="282" r:id="rId14"/>
    <p:sldId id="289" r:id="rId15"/>
    <p:sldId id="290" r:id="rId16"/>
    <p:sldId id="293" r:id="rId17"/>
    <p:sldId id="294" r:id="rId18"/>
    <p:sldId id="295" r:id="rId19"/>
    <p:sldId id="296" r:id="rId20"/>
    <p:sldId id="297" r:id="rId21"/>
    <p:sldId id="298" r:id="rId22"/>
    <p:sldId id="299" r:id="rId23"/>
    <p:sldId id="301" r:id="rId24"/>
    <p:sldId id="300" r:id="rId25"/>
    <p:sldId id="302" r:id="rId26"/>
    <p:sldId id="262" r:id="rId27"/>
  </p:sldIdLst>
  <p:sldSz cx="12192000" cy="6858000"/>
  <p:notesSz cx="6858000" cy="9144000"/>
  <p:embeddedFontLst>
    <p:embeddedFont>
      <p:font typeface="黑体" panose="02010609060101010101" pitchFamily="49" charset="-122"/>
      <p:regular r:id="rId32"/>
    </p:embeddedFont>
    <p:embeddedFont>
      <p:font typeface="微软雅黑" panose="020B0503020204020204" charset="-122"/>
      <p:regular r:id="rId33"/>
    </p:embeddedFont>
    <p:embeddedFont>
      <p:font typeface="等线" panose="02010600030101010101" charset="-122"/>
      <p:regular r:id="rId34"/>
    </p:embeddedFont>
    <p:embeddedFont>
      <p:font typeface="等线 Light" panose="02010600030101010101" charset="-122"/>
      <p:regular r:id="rId35"/>
    </p:embeddedFont>
    <p:embeddedFont>
      <p:font typeface="Calibri" panose="020F0502020204030204" charset="0"/>
      <p:regular r:id="rId36"/>
      <p:bold r:id="rId37"/>
      <p:italic r:id="rId38"/>
      <p:boldItalic r:id="rId39"/>
    </p:embeddedFont>
    <p:embeddedFont>
      <p:font typeface="MS PGothic" panose="020B0600070205080204" charset="-128"/>
      <p:regular r:id="rId40"/>
    </p:embeddedFont>
    <p:embeddedFont>
      <p:font typeface="Bradley Hand ITC" panose="03070402050302030203" pitchFamily="66" charset="0"/>
      <p:regular r:id="rId4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586"/>
    <a:srgbClr val="DFA26D"/>
    <a:srgbClr val="A93733"/>
    <a:srgbClr val="9A322D"/>
    <a:srgbClr val="984E42"/>
    <a:srgbClr val="5175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61720" autoAdjust="0"/>
  </p:normalViewPr>
  <p:slideViewPr>
    <p:cSldViewPr snapToGrid="0" snapToObjects="1">
      <p:cViewPr varScale="1">
        <p:scale>
          <a:sx n="59" d="100"/>
          <a:sy n="59" d="100"/>
        </p:scale>
        <p:origin x="1392" y="7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0.fntdata"/><Relationship Id="rId40" Type="http://schemas.openxmlformats.org/officeDocument/2006/relationships/font" Target="fonts/font9.fntdata"/><Relationship Id="rId4" Type="http://schemas.openxmlformats.org/officeDocument/2006/relationships/notesMaster" Target="notesMasters/notesMaster1.xml"/><Relationship Id="rId39" Type="http://schemas.openxmlformats.org/officeDocument/2006/relationships/font" Target="fonts/font8.fntdata"/><Relationship Id="rId38" Type="http://schemas.openxmlformats.org/officeDocument/2006/relationships/font" Target="fonts/font7.fntdata"/><Relationship Id="rId37" Type="http://schemas.openxmlformats.org/officeDocument/2006/relationships/font" Target="fonts/font6.fntdata"/><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altLang="zh-CN" dirty="0"/>
              <a:t>Priority inversion</a:t>
            </a:r>
            <a:endParaRPr lang="zh-CN" altLang="en-US" dirty="0"/>
          </a:p>
        </c:rich>
      </c:tx>
      <c:layout/>
      <c:overlay val="0"/>
      <c:spPr>
        <a:noFill/>
        <a:ln>
          <a:noFill/>
        </a:ln>
        <a:effectLst/>
      </c:spPr>
    </c:title>
    <c:autoTitleDeleted val="0"/>
    <c:plotArea>
      <c:layout/>
      <c:barChart>
        <c:barDir val="bar"/>
        <c:grouping val="stacked"/>
        <c:varyColors val="0"/>
        <c:ser>
          <c:idx val="0"/>
          <c:order val="0"/>
          <c:tx>
            <c:strRef>
              <c:f>Sheet1!$B$1</c:f>
              <c:strCache>
                <c:ptCount val="1"/>
                <c:pt idx="0">
                  <c:v> 普通task</c:v>
                </c:pt>
              </c:strCache>
            </c:strRef>
          </c:tx>
          <c:spPr>
            <a:solidFill>
              <a:schemeClr val="accent6"/>
            </a:solidFill>
            <a:ln>
              <a:noFill/>
            </a:ln>
            <a:effectLst/>
          </c:spPr>
          <c:invertIfNegative val="0"/>
          <c:dPt>
            <c:idx val="1"/>
            <c:invertIfNegative val="0"/>
            <c:bubble3D val="0"/>
            <c:spPr>
              <a:noFill/>
              <a:ln>
                <a:noFill/>
              </a:ln>
              <a:effectLst/>
            </c:spPr>
          </c:dPt>
          <c:dPt>
            <c:idx val="2"/>
            <c:invertIfNegative val="0"/>
            <c:bubble3D val="0"/>
            <c:spPr>
              <a:noFill/>
              <a:ln>
                <a:noFill/>
              </a:ln>
              <a:effectLst/>
            </c:spPr>
          </c:dPt>
          <c:dLbls>
            <c:delete val="1"/>
          </c:dLbls>
          <c:cat>
            <c:strRef>
              <c:f>Sheet1!$A$2:$A$4</c:f>
              <c:strCache>
                <c:ptCount val="3"/>
                <c:pt idx="0">
                  <c:v>low</c:v>
                </c:pt>
                <c:pt idx="1">
                  <c:v>medium</c:v>
                </c:pt>
                <c:pt idx="2">
                  <c:v>high</c:v>
                </c:pt>
              </c:strCache>
            </c:strRef>
          </c:cat>
          <c:val>
            <c:numRef>
              <c:f>Sheet1!$B$2:$B$4</c:f>
              <c:numCache>
                <c:formatCode>General</c:formatCode>
                <c:ptCount val="3"/>
                <c:pt idx="0">
                  <c:v>1</c:v>
                </c:pt>
                <c:pt idx="1">
                  <c:v>2</c:v>
                </c:pt>
                <c:pt idx="2">
                  <c:v>6</c:v>
                </c:pt>
              </c:numCache>
            </c:numRef>
          </c:val>
        </c:ser>
        <c:ser>
          <c:idx val="1"/>
          <c:order val="1"/>
          <c:tx>
            <c:strRef>
              <c:f>Sheet1!$C$1</c:f>
              <c:strCache>
                <c:ptCount val="1"/>
                <c:pt idx="0">
                  <c:v> critical section</c:v>
                </c:pt>
              </c:strCache>
            </c:strRef>
          </c:tx>
          <c:spPr>
            <a:solidFill>
              <a:schemeClr val="accent5"/>
            </a:solidFill>
            <a:ln>
              <a:noFill/>
            </a:ln>
            <a:effectLst/>
          </c:spPr>
          <c:invertIfNegative val="0"/>
          <c:dPt>
            <c:idx val="0"/>
            <c:invertIfNegative val="0"/>
            <c:bubble3D val="0"/>
            <c:spPr>
              <a:solidFill>
                <a:srgbClr val="0070C0"/>
              </a:solidFill>
              <a:ln>
                <a:noFill/>
              </a:ln>
              <a:effectLst/>
            </c:spPr>
          </c:dPt>
          <c:dPt>
            <c:idx val="1"/>
            <c:invertIfNegative val="0"/>
            <c:bubble3D val="0"/>
            <c:spPr>
              <a:noFill/>
              <a:ln>
                <a:noFill/>
              </a:ln>
              <a:effectLst/>
            </c:spPr>
          </c:dPt>
          <c:dPt>
            <c:idx val="2"/>
            <c:invertIfNegative val="0"/>
            <c:bubble3D val="0"/>
            <c:spPr>
              <a:solidFill>
                <a:schemeClr val="accent5">
                  <a:lumMod val="40000"/>
                  <a:lumOff val="60000"/>
                </a:schemeClr>
              </a:solidFill>
              <a:ln>
                <a:noFill/>
              </a:ln>
              <a:effectLst/>
            </c:spPr>
          </c:dPt>
          <c:dLbls>
            <c:dLbl>
              <c:idx val="1"/>
              <c:delete val="1"/>
            </c:dLbl>
            <c:dLbl>
              <c:idx val="2"/>
              <c:layout/>
              <c:tx>
                <c:rich>
                  <a:bodyPr rot="0" spcFirstLastPara="1" vertOverflow="ellipsis" vert="horz" wrap="square" lIns="38100" tIns="19050" rIns="38100" bIns="19050" anchor="ctr" anchorCtr="1">
                    <a:spAutoFit/>
                  </a:bodyPr>
                  <a:lstStyle/>
                  <a:p>
                    <a:pPr defTabSz="914400">
                      <a:defRPr lang="zh-CN" sz="1195" b="0" i="0" u="none" strike="noStrike" kern="1200" baseline="0">
                        <a:solidFill>
                          <a:schemeClr val="tx1"/>
                        </a:solidFill>
                        <a:latin typeface="+mn-lt"/>
                        <a:ea typeface="+mn-ea"/>
                        <a:cs typeface="+mn-cs"/>
                      </a:defRPr>
                    </a:pPr>
                    <a:r>
                      <a:rPr lang="en-US"/>
                      <a:t> critical section</a:t>
                    </a:r>
                    <a:r>
                      <a:rPr lang="en-US" altLang="zh-CN"/>
                      <a:t> fail</a:t>
                    </a:r>
                    <a:endParaRPr lang="en-US" altLang="zh-CN"/>
                  </a:p>
                </c:rich>
              </c:tx>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solidFill>
                      <a:latin typeface="+mn-lt"/>
                      <a:ea typeface="+mn-ea"/>
                      <a:cs typeface="+mn-cs"/>
                    </a:defRPr>
                  </a:pPr>
                </a:p>
              </c:txPr>
              <c:dLblPos val="ctr"/>
              <c:showLegendKey val="0"/>
              <c:showVal val="0"/>
              <c:showCatName val="0"/>
              <c:showSerName val="1"/>
              <c:showPercent val="0"/>
              <c:showBubbleSize val="0"/>
              <c:extLst>
                <c:ext xmlns:c15="http://schemas.microsoft.com/office/drawing/2012/chart" uri="{CE6537A1-D6FC-4f65-9D91-7224C49458BB}">
                  <c15:layout>
                    <c:manualLayout>
                      <c:w val="0.187737704918033"/>
                      <c:h val="0.0694610778443114"/>
                    </c:manualLayout>
                  </c15:layout>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dLblPos val="ctr"/>
            <c:showLegendKey val="0"/>
            <c:showVal val="0"/>
            <c:showCatName val="0"/>
            <c:showSerName val="1"/>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low</c:v>
                </c:pt>
                <c:pt idx="1">
                  <c:v>medium</c:v>
                </c:pt>
                <c:pt idx="2">
                  <c:v>high</c:v>
                </c:pt>
              </c:strCache>
            </c:strRef>
          </c:cat>
          <c:val>
            <c:numRef>
              <c:f>Sheet1!$C$2:$C$4</c:f>
              <c:numCache>
                <c:formatCode>General</c:formatCode>
                <c:ptCount val="3"/>
                <c:pt idx="0">
                  <c:v>3</c:v>
                </c:pt>
                <c:pt idx="1">
                  <c:v>2</c:v>
                </c:pt>
                <c:pt idx="2">
                  <c:v>3</c:v>
                </c:pt>
              </c:numCache>
            </c:numRef>
          </c:val>
        </c:ser>
        <c:ser>
          <c:idx val="2"/>
          <c:order val="2"/>
          <c:tx>
            <c:strRef>
              <c:f>Sheet1!$D$1</c:f>
              <c:strCache>
                <c:ptCount val="1"/>
                <c:pt idx="0">
                  <c:v>普通task</c:v>
                </c:pt>
              </c:strCache>
            </c:strRef>
          </c:tx>
          <c:spPr>
            <a:solidFill>
              <a:schemeClr val="accent4"/>
            </a:solidFill>
            <a:ln>
              <a:noFill/>
            </a:ln>
            <a:effectLst/>
          </c:spPr>
          <c:invertIfNegative val="0"/>
          <c:dPt>
            <c:idx val="0"/>
            <c:invertIfNegative val="0"/>
            <c:bubble3D val="0"/>
            <c:spPr>
              <a:noFill/>
              <a:ln>
                <a:noFill/>
              </a:ln>
              <a:effectLst/>
            </c:spPr>
          </c:dPt>
          <c:dPt>
            <c:idx val="2"/>
            <c:invertIfNegative val="0"/>
            <c:bubble3D val="0"/>
            <c:spPr>
              <a:noFill/>
              <a:ln>
                <a:noFill/>
              </a:ln>
              <a:effectLst/>
            </c:spPr>
          </c:dPt>
          <c:dLbls>
            <c:delete val="1"/>
          </c:dLbls>
          <c:cat>
            <c:strRef>
              <c:f>Sheet1!$A$2:$A$4</c:f>
              <c:strCache>
                <c:ptCount val="3"/>
                <c:pt idx="0">
                  <c:v>low</c:v>
                </c:pt>
                <c:pt idx="1">
                  <c:v>medium</c:v>
                </c:pt>
                <c:pt idx="2">
                  <c:v>high</c:v>
                </c:pt>
              </c:strCache>
            </c:strRef>
          </c:cat>
          <c:val>
            <c:numRef>
              <c:f>Sheet1!$D$2:$D$4</c:f>
              <c:numCache>
                <c:formatCode>General</c:formatCode>
                <c:ptCount val="3"/>
                <c:pt idx="0">
                  <c:v>2</c:v>
                </c:pt>
                <c:pt idx="1">
                  <c:v>2</c:v>
                </c:pt>
                <c:pt idx="2">
                  <c:v>3</c:v>
                </c:pt>
              </c:numCache>
            </c:numRef>
          </c:val>
        </c:ser>
        <c:ser>
          <c:idx val="3"/>
          <c:order val="3"/>
          <c:tx>
            <c:strRef>
              <c:f>Sheet1!$E$1</c:f>
              <c:strCache>
                <c:ptCount val="1"/>
                <c:pt idx="0">
                  <c:v>普通task2</c:v>
                </c:pt>
              </c:strCache>
            </c:strRef>
          </c:tx>
          <c:spPr>
            <a:solidFill>
              <a:srgbClr val="00B050"/>
            </a:solidFill>
            <a:ln>
              <a:noFill/>
            </a:ln>
            <a:effectLst/>
          </c:spPr>
          <c:invertIfNegative val="0"/>
          <c:dPt>
            <c:idx val="0"/>
            <c:invertIfNegative val="0"/>
            <c:bubble3D val="0"/>
            <c:spPr>
              <a:noFill/>
              <a:ln>
                <a:noFill/>
              </a:ln>
              <a:effectLst/>
            </c:spPr>
          </c:dPt>
          <c:dPt>
            <c:idx val="1"/>
            <c:invertIfNegative val="0"/>
            <c:bubble3D val="0"/>
            <c:spPr>
              <a:solidFill>
                <a:srgbClr val="7030A0"/>
              </a:solidFill>
              <a:ln>
                <a:noFill/>
              </a:ln>
              <a:effectLst/>
            </c:spPr>
          </c:dPt>
          <c:dPt>
            <c:idx val="2"/>
            <c:invertIfNegative val="0"/>
            <c:bubble3D val="0"/>
            <c:spPr>
              <a:solidFill>
                <a:srgbClr val="0070C0"/>
              </a:solidFill>
              <a:ln>
                <a:noFill/>
              </a:ln>
              <a:effectLst/>
            </c:spPr>
          </c:dPt>
          <c:dLbls>
            <c:dLbl>
              <c:idx val="0"/>
              <c:delete val="1"/>
            </c:dLbl>
            <c:dLbl>
              <c:idx val="1"/>
              <c:delete val="1"/>
            </c:dLbl>
            <c:dLbl>
              <c:idx val="2"/>
              <c:layout/>
              <c:tx>
                <c:rich>
                  <a:bodyPr rot="0" spcFirstLastPara="1" vertOverflow="clip" horzOverflow="clip"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r>
                      <a:rPr lang="en-US" altLang="zh-CN" baseline="0" dirty="0">
                        <a:solidFill>
                          <a:schemeClr val="bg1"/>
                        </a:solidFill>
                      </a:rPr>
                      <a:t>critical section</a:t>
                    </a:r>
                    <a:endParaRPr lang="en-US" altLang="zh-CN" dirty="0">
                      <a:solidFill>
                        <a:schemeClr val="bg1"/>
                      </a:solidFill>
                    </a:endParaRPr>
                  </a:p>
                </c:rich>
              </c:tx>
              <c:numFmt formatCode="General" sourceLinked="1"/>
              <c:spPr>
                <a:noFill/>
                <a:ln>
                  <a:noFill/>
                </a:ln>
                <a:effectLst/>
              </c:spPr>
              <c:txPr>
                <a:bodyPr rot="0" spcFirstLastPara="1" vertOverflow="clip" horzOverflow="clip"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dLblPos val="ct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gd name="adj1" fmla="val 82563"/>
                        <a:gd name="adj2" fmla="val 0"/>
                      </a:avLst>
                    </a:prstGeom>
                    <a:noFill/>
                    <a:ln>
                      <a:noFill/>
                    </a:ln>
                  </c15:spPr>
                </c:ext>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dLblPos val="ctr"/>
            <c:showLegendKey val="0"/>
            <c:showVal val="0"/>
            <c:showCatName val="0"/>
            <c:showSerName val="0"/>
            <c:showPercent val="0"/>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Sheet1!$A$2:$A$4</c:f>
              <c:strCache>
                <c:ptCount val="3"/>
                <c:pt idx="0">
                  <c:v>low</c:v>
                </c:pt>
                <c:pt idx="1">
                  <c:v>medium</c:v>
                </c:pt>
                <c:pt idx="2">
                  <c:v>high</c:v>
                </c:pt>
              </c:strCache>
            </c:strRef>
          </c:cat>
          <c:val>
            <c:numRef>
              <c:f>Sheet1!$E$2:$E$4</c:f>
              <c:numCache>
                <c:formatCode>General</c:formatCode>
                <c:ptCount val="3"/>
                <c:pt idx="0">
                  <c:v>4</c:v>
                </c:pt>
                <c:pt idx="1">
                  <c:v>4</c:v>
                </c:pt>
                <c:pt idx="2">
                  <c:v>3</c:v>
                </c:pt>
              </c:numCache>
            </c:numRef>
          </c:val>
        </c:ser>
        <c:ser>
          <c:idx val="4"/>
          <c:order val="4"/>
          <c:tx>
            <c:strRef>
              <c:f>Sheet1!$F$1</c:f>
              <c:strCache>
                <c:ptCount val="1"/>
                <c:pt idx="0">
                  <c:v>普通task3</c:v>
                </c:pt>
              </c:strCache>
            </c:strRef>
          </c:tx>
          <c:spPr>
            <a:solidFill>
              <a:srgbClr val="0070C0"/>
            </a:solidFill>
            <a:ln>
              <a:noFill/>
            </a:ln>
            <a:effectLst/>
          </c:spPr>
          <c:invertIfNegative val="0"/>
          <c:dLbls>
            <c:dLbl>
              <c:idx val="0"/>
              <c:layout/>
              <c:tx>
                <c:rich>
                  <a:bodyPr rot="0" spcFirstLastPara="1" vertOverflow="clip" vert="horz" wrap="square" lIns="38100" tIns="19050" rIns="38100" bIns="19050" anchor="ctr" anchorCtr="1"/>
                  <a:lstStyle/>
                  <a:p>
                    <a:pPr>
                      <a:defRPr lang="zh-CN" sz="1195" b="0" i="0" u="none" strike="noStrike" kern="1200" baseline="0">
                        <a:solidFill>
                          <a:schemeClr val="bg1"/>
                        </a:solidFill>
                        <a:latin typeface="+mn-lt"/>
                        <a:ea typeface="+mn-ea"/>
                        <a:cs typeface="+mn-cs"/>
                      </a:defRPr>
                    </a:pPr>
                    <a:r>
                      <a:rPr lang="en-US" altLang="zh-CN" dirty="0"/>
                      <a:t>critical section</a:t>
                    </a:r>
                    <a:endParaRPr lang="en-US" altLang="zh-CN" dirty="0"/>
                  </a:p>
                </c:rich>
              </c:tx>
              <c:dLblPos val="ctr"/>
              <c:showLegendKey val="0"/>
              <c:showVal val="1"/>
              <c:showCatName val="1"/>
              <c:showSerName val="0"/>
              <c:showPercent val="0"/>
              <c:showBubbleSize val="0"/>
              <c:extLst>
                <c:ext xmlns:c15="http://schemas.microsoft.com/office/drawing/2012/chart" uri="{CE6537A1-D6FC-4f65-9D91-7224C49458BB}"/>
              </c:extLst>
            </c:dLbl>
            <c:dLbl>
              <c:idx val="1"/>
              <c:delete val="1"/>
            </c:dLbl>
            <c:spPr>
              <a:noFill/>
              <a:ln>
                <a:noFill/>
              </a:ln>
              <a:effectLst/>
            </c:spPr>
            <c:txPr>
              <a:bodyPr rot="0" spcFirstLastPara="1" vertOverflow="clip" horzOverflow="clip" vert="horz" wrap="square" lIns="38100" tIns="19050" rIns="38100" bIns="19050" anchor="ctr" anchorCtr="1">
                <a:spAutoFit/>
              </a:bodyPr>
              <a:lstStyle/>
              <a:p>
                <a:pPr>
                  <a:defRPr lang="zh-CN" sz="1195" b="0" i="0" u="none" strike="noStrike" kern="1200" baseline="0">
                    <a:solidFill>
                      <a:schemeClr val="bg1"/>
                    </a:solidFill>
                    <a:latin typeface="+mn-lt"/>
                    <a:ea typeface="+mn-ea"/>
                    <a:cs typeface="+mn-cs"/>
                  </a:defRPr>
                </a:pPr>
              </a:p>
            </c:txPr>
            <c:dLblPos val="ct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layout/>
                <c15:showLeaderLines val="0"/>
                <c15:leaderLines>
                  <c:spPr>
                    <a:ln w="9525" cap="flat" cmpd="sng" algn="ctr">
                      <a:solidFill>
                        <a:schemeClr val="tx1">
                          <a:lumMod val="35000"/>
                          <a:lumOff val="65000"/>
                        </a:schemeClr>
                      </a:solidFill>
                      <a:round/>
                    </a:ln>
                    <a:effectLst/>
                  </c:spPr>
                </c15:leaderLines>
              </c:ext>
            </c:extLst>
          </c:dLbls>
          <c:cat>
            <c:strRef>
              <c:f>Sheet1!$A$2:$A$4</c:f>
              <c:strCache>
                <c:ptCount val="3"/>
                <c:pt idx="0">
                  <c:v>low</c:v>
                </c:pt>
                <c:pt idx="1">
                  <c:v>medium</c:v>
                </c:pt>
                <c:pt idx="2">
                  <c:v>high</c:v>
                </c:pt>
              </c:strCache>
            </c:strRef>
          </c:cat>
          <c:val>
            <c:numRef>
              <c:f>Sheet1!$F$2:$F$4</c:f>
              <c:numCache>
                <c:formatCode>General</c:formatCode>
                <c:ptCount val="3"/>
                <c:pt idx="0">
                  <c:v>2</c:v>
                </c:pt>
                <c:pt idx="1">
                  <c:v>0</c:v>
                </c:pt>
              </c:numCache>
            </c:numRef>
          </c:val>
        </c:ser>
        <c:ser>
          <c:idx val="5"/>
          <c:order val="5"/>
          <c:tx>
            <c:strRef>
              <c:f>Sheet1!$G$1</c:f>
              <c:strCache>
                <c:ptCount val="1"/>
                <c:pt idx="0">
                  <c:v>普通task4</c:v>
                </c:pt>
              </c:strCache>
            </c:strRef>
          </c:tx>
          <c:spPr>
            <a:solidFill>
              <a:schemeClr val="accent4">
                <a:lumMod val="60000"/>
              </a:schemeClr>
            </a:solidFill>
            <a:ln>
              <a:noFill/>
            </a:ln>
            <a:effectLst/>
          </c:spPr>
          <c:invertIfNegative val="0"/>
          <c:dLbls>
            <c:delete val="1"/>
          </c:dLbls>
          <c:cat>
            <c:strRef>
              <c:f>Sheet1!$A$2:$A$4</c:f>
              <c:strCache>
                <c:ptCount val="3"/>
                <c:pt idx="0">
                  <c:v>low</c:v>
                </c:pt>
                <c:pt idx="1">
                  <c:v>medium</c:v>
                </c:pt>
                <c:pt idx="2">
                  <c:v>high</c:v>
                </c:pt>
              </c:strCache>
            </c:strRef>
          </c:cat>
          <c:val>
            <c:numRef>
              <c:f>Sheet1!$G$2:$G$4</c:f>
              <c:numCache>
                <c:formatCode>General</c:formatCode>
                <c:ptCount val="3"/>
                <c:pt idx="2">
                  <c:v>0</c:v>
                </c:pt>
              </c:numCache>
            </c:numRef>
          </c:val>
        </c:ser>
        <c:dLbls>
          <c:showLegendKey val="0"/>
          <c:showVal val="0"/>
          <c:showCatName val="0"/>
          <c:showSerName val="0"/>
          <c:showPercent val="0"/>
          <c:showBubbleSize val="0"/>
        </c:dLbls>
        <c:gapWidth val="150"/>
        <c:overlap val="100"/>
        <c:axId val="271135504"/>
        <c:axId val="271133424"/>
      </c:barChart>
      <c:catAx>
        <c:axId val="271135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ln>
                  <a:solidFill>
                    <a:schemeClr val="tx1">
                      <a:alpha val="49000"/>
                    </a:schemeClr>
                  </a:solidFill>
                </a:ln>
                <a:solidFill>
                  <a:schemeClr val="tx1">
                    <a:lumMod val="65000"/>
                    <a:lumOff val="35000"/>
                  </a:schemeClr>
                </a:solidFill>
                <a:latin typeface="+mn-lt"/>
                <a:ea typeface="+mn-ea"/>
                <a:cs typeface="+mn-cs"/>
              </a:defRPr>
            </a:pPr>
          </a:p>
        </c:txPr>
        <c:crossAx val="271133424"/>
        <c:crosses val="autoZero"/>
        <c:auto val="1"/>
        <c:lblAlgn val="ctr"/>
        <c:lblOffset val="100"/>
        <c:noMultiLvlLbl val="0"/>
      </c:catAx>
      <c:valAx>
        <c:axId val="271133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711355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2200" b="0" i="0" u="none" strike="noStrike" kern="1200" cap="none" spc="0" normalizeH="0" baseline="0">
                <a:solidFill>
                  <a:schemeClr val="tx1">
                    <a:lumMod val="65000"/>
                    <a:lumOff val="35000"/>
                  </a:schemeClr>
                </a:solidFill>
                <a:latin typeface="+mj-lt"/>
                <a:ea typeface="+mj-ea"/>
                <a:cs typeface="+mj-cs"/>
              </a:defRPr>
            </a:pPr>
            <a:r>
              <a:rPr lang="en-US" altLang="zh-CN" dirty="0"/>
              <a:t>Lock</a:t>
            </a:r>
            <a:r>
              <a:rPr lang="en-US" altLang="zh-CN" baseline="0" dirty="0"/>
              <a:t> Convoying</a:t>
            </a:r>
            <a:endParaRPr lang="en-US" altLang="zh-CN" dirty="0"/>
          </a:p>
        </c:rich>
      </c:tx>
      <c:layout/>
      <c:overlay val="0"/>
      <c:spPr>
        <a:noFill/>
        <a:ln>
          <a:noFill/>
        </a:ln>
        <a:effectLst/>
      </c:spPr>
    </c:title>
    <c:autoTitleDeleted val="0"/>
    <c:plotArea>
      <c:layout/>
      <c:barChart>
        <c:barDir val="bar"/>
        <c:grouping val="stacked"/>
        <c:varyColors val="0"/>
        <c:ser>
          <c:idx val="0"/>
          <c:order val="0"/>
          <c:tx>
            <c:strRef>
              <c:f>Sheet1!$B$1</c:f>
              <c:strCache>
                <c:ptCount val="1"/>
                <c:pt idx="0">
                  <c:v>列1</c:v>
                </c:pt>
              </c:strCache>
            </c:strRef>
          </c:tx>
          <c:spPr>
            <a:noFill/>
            <a:ln>
              <a:noFill/>
            </a:ln>
            <a:effectLst/>
          </c:spPr>
          <c:invertIfNegative val="0"/>
          <c:dPt>
            <c:idx val="0"/>
            <c:invertIfNegative val="0"/>
            <c:bubble3D val="0"/>
            <c:spPr>
              <a:solidFill>
                <a:srgbClr val="92D050"/>
              </a:solidFill>
              <a:ln>
                <a:noFill/>
              </a:ln>
              <a:effectLst/>
            </c:spPr>
          </c:dPt>
          <c:dPt>
            <c:idx val="1"/>
            <c:invertIfNegative val="0"/>
            <c:bubble3D val="0"/>
          </c:dPt>
          <c:dPt>
            <c:idx val="2"/>
            <c:invertIfNegative val="0"/>
            <c:bubble3D val="0"/>
          </c:dPt>
          <c:dLbls>
            <c:delete val="1"/>
          </c:dLbls>
          <c:cat>
            <c:strRef>
              <c:f>Sheet1!$A$2:$A$5</c:f>
              <c:strCache>
                <c:ptCount val="4"/>
                <c:pt idx="0">
                  <c:v>a</c:v>
                </c:pt>
                <c:pt idx="1">
                  <c:v>b</c:v>
                </c:pt>
                <c:pt idx="2">
                  <c:v>c</c:v>
                </c:pt>
                <c:pt idx="3">
                  <c:v>X</c:v>
                </c:pt>
              </c:strCache>
            </c:strRef>
          </c:cat>
          <c:val>
            <c:numRef>
              <c:f>Sheet1!$B$2:$B$5</c:f>
              <c:numCache>
                <c:formatCode>General</c:formatCode>
                <c:ptCount val="4"/>
                <c:pt idx="0">
                  <c:v>3</c:v>
                </c:pt>
                <c:pt idx="1">
                  <c:v>3</c:v>
                </c:pt>
                <c:pt idx="2">
                  <c:v>3</c:v>
                </c:pt>
                <c:pt idx="3">
                  <c:v>3</c:v>
                </c:pt>
              </c:numCache>
            </c:numRef>
          </c:val>
        </c:ser>
        <c:ser>
          <c:idx val="1"/>
          <c:order val="1"/>
          <c:tx>
            <c:strRef>
              <c:f>Sheet1!$C$1</c:f>
              <c:strCache>
                <c:ptCount val="1"/>
                <c:pt idx="0">
                  <c:v>列2</c:v>
                </c:pt>
              </c:strCache>
            </c:strRef>
          </c:tx>
          <c:spPr>
            <a:noFill/>
            <a:ln>
              <a:noFill/>
            </a:ln>
            <a:effectLst/>
          </c:spPr>
          <c:invertIfNegative val="0"/>
          <c:dPt>
            <c:idx val="1"/>
            <c:invertIfNegative val="0"/>
            <c:bubble3D val="0"/>
            <c:spPr>
              <a:solidFill>
                <a:srgbClr val="FFC000"/>
              </a:solidFill>
              <a:ln>
                <a:noFill/>
              </a:ln>
              <a:effectLst/>
            </c:spPr>
          </c:dPt>
          <c:dPt>
            <c:idx val="2"/>
            <c:invertIfNegative val="0"/>
            <c:bubble3D val="0"/>
          </c:dPt>
          <c:dLbls>
            <c:delete val="1"/>
          </c:dLbls>
          <c:cat>
            <c:strRef>
              <c:f>Sheet1!$A$2:$A$5</c:f>
              <c:strCache>
                <c:ptCount val="4"/>
                <c:pt idx="0">
                  <c:v>a</c:v>
                </c:pt>
                <c:pt idx="1">
                  <c:v>b</c:v>
                </c:pt>
                <c:pt idx="2">
                  <c:v>c</c:v>
                </c:pt>
                <c:pt idx="3">
                  <c:v>X</c:v>
                </c:pt>
              </c:strCache>
            </c:strRef>
          </c:cat>
          <c:val>
            <c:numRef>
              <c:f>Sheet1!$C$2:$C$5</c:f>
              <c:numCache>
                <c:formatCode>General</c:formatCode>
                <c:ptCount val="4"/>
                <c:pt idx="0">
                  <c:v>1</c:v>
                </c:pt>
                <c:pt idx="1">
                  <c:v>1</c:v>
                </c:pt>
                <c:pt idx="2">
                  <c:v>1</c:v>
                </c:pt>
                <c:pt idx="3">
                  <c:v>2</c:v>
                </c:pt>
              </c:numCache>
            </c:numRef>
          </c:val>
        </c:ser>
        <c:ser>
          <c:idx val="2"/>
          <c:order val="2"/>
          <c:tx>
            <c:strRef>
              <c:f>Sheet1!$D$1</c:f>
              <c:strCache>
                <c:ptCount val="1"/>
                <c:pt idx="0">
                  <c:v>列4</c:v>
                </c:pt>
              </c:strCache>
            </c:strRef>
          </c:tx>
          <c:spPr>
            <a:noFill/>
            <a:ln>
              <a:noFill/>
            </a:ln>
            <a:effectLst/>
          </c:spPr>
          <c:invertIfNegative val="0"/>
          <c:dPt>
            <c:idx val="2"/>
            <c:invertIfNegative val="0"/>
            <c:bubble3D val="0"/>
            <c:spPr>
              <a:solidFill>
                <a:srgbClr val="FF0000"/>
              </a:solidFill>
              <a:ln>
                <a:noFill/>
              </a:ln>
              <a:effectLst/>
            </c:spPr>
          </c:dPt>
          <c:dPt>
            <c:idx val="3"/>
            <c:invertIfNegative val="0"/>
            <c:bubble3D val="0"/>
            <c:spPr>
              <a:solidFill>
                <a:srgbClr val="BF9000"/>
              </a:solidFill>
              <a:ln>
                <a:noFill/>
              </a:ln>
              <a:effectLst/>
            </c:spPr>
          </c:dPt>
          <c:dLbls>
            <c:delete val="1"/>
          </c:dLbls>
          <c:cat>
            <c:strRef>
              <c:f>Sheet1!$A$2:$A$5</c:f>
              <c:strCache>
                <c:ptCount val="4"/>
                <c:pt idx="0">
                  <c:v>a</c:v>
                </c:pt>
                <c:pt idx="1">
                  <c:v>b</c:v>
                </c:pt>
                <c:pt idx="2">
                  <c:v>c</c:v>
                </c:pt>
                <c:pt idx="3">
                  <c:v>X</c:v>
                </c:pt>
              </c:strCache>
            </c:strRef>
          </c:cat>
          <c:val>
            <c:numRef>
              <c:f>Sheet1!$D$2:$D$5</c:f>
              <c:numCache>
                <c:formatCode>General</c:formatCode>
                <c:ptCount val="4"/>
                <c:pt idx="0">
                  <c:v>1</c:v>
                </c:pt>
                <c:pt idx="1">
                  <c:v>2</c:v>
                </c:pt>
                <c:pt idx="2">
                  <c:v>1</c:v>
                </c:pt>
                <c:pt idx="3">
                  <c:v>3</c:v>
                </c:pt>
              </c:numCache>
            </c:numRef>
          </c:val>
        </c:ser>
        <c:ser>
          <c:idx val="3"/>
          <c:order val="3"/>
          <c:tx>
            <c:strRef>
              <c:f>Sheet1!$E$1</c:f>
              <c:strCache>
                <c:ptCount val="1"/>
                <c:pt idx="0">
                  <c:v>列3</c:v>
                </c:pt>
              </c:strCache>
            </c:strRef>
          </c:tx>
          <c:spPr>
            <a:solidFill>
              <a:schemeClr val="accent2">
                <a:lumMod val="60000"/>
              </a:schemeClr>
            </a:solidFill>
            <a:ln>
              <a:noFill/>
            </a:ln>
            <a:effectLst/>
          </c:spPr>
          <c:invertIfNegative val="0"/>
          <c:dPt>
            <c:idx val="0"/>
            <c:invertIfNegative val="0"/>
            <c:bubble3D val="0"/>
            <c:spPr>
              <a:noFill/>
              <a:ln>
                <a:noFill/>
              </a:ln>
              <a:effectLst/>
            </c:spPr>
          </c:dPt>
          <c:dPt>
            <c:idx val="1"/>
            <c:invertIfNegative val="0"/>
            <c:bubble3D val="0"/>
            <c:spPr>
              <a:noFill/>
              <a:ln>
                <a:noFill/>
              </a:ln>
              <a:effectLst/>
            </c:spPr>
          </c:dPt>
          <c:dPt>
            <c:idx val="2"/>
            <c:invertIfNegative val="0"/>
            <c:bubble3D val="0"/>
            <c:spPr>
              <a:noFill/>
              <a:ln>
                <a:noFill/>
              </a:ln>
              <a:effectLst/>
            </c:spPr>
          </c:dPt>
          <c:dPt>
            <c:idx val="3"/>
            <c:invertIfNegative val="0"/>
            <c:bubble3D val="0"/>
            <c:spPr>
              <a:noFill/>
              <a:ln>
                <a:noFill/>
              </a:ln>
              <a:effectLst/>
            </c:spPr>
          </c:dPt>
          <c:dLbls>
            <c:delete val="1"/>
          </c:dLbls>
          <c:cat>
            <c:strRef>
              <c:f>Sheet1!$A$2:$A$5</c:f>
              <c:strCache>
                <c:ptCount val="4"/>
                <c:pt idx="0">
                  <c:v>a</c:v>
                </c:pt>
                <c:pt idx="1">
                  <c:v>b</c:v>
                </c:pt>
                <c:pt idx="2">
                  <c:v>c</c:v>
                </c:pt>
                <c:pt idx="3">
                  <c:v>X</c:v>
                </c:pt>
              </c:strCache>
            </c:strRef>
          </c:cat>
          <c:val>
            <c:numRef>
              <c:f>Sheet1!$E$2:$E$5</c:f>
              <c:numCache>
                <c:formatCode>General</c:formatCode>
                <c:ptCount val="4"/>
                <c:pt idx="0">
                  <c:v>3</c:v>
                </c:pt>
                <c:pt idx="1">
                  <c:v>3</c:v>
                </c:pt>
                <c:pt idx="2">
                  <c:v>5</c:v>
                </c:pt>
                <c:pt idx="3">
                  <c:v>3</c:v>
                </c:pt>
              </c:numCache>
            </c:numRef>
          </c:val>
        </c:ser>
        <c:ser>
          <c:idx val="4"/>
          <c:order val="4"/>
          <c:tx>
            <c:strRef>
              <c:f>Sheet1!$F$1</c:f>
              <c:strCache>
                <c:ptCount val="1"/>
                <c:pt idx="0">
                  <c:v>列5</c:v>
                </c:pt>
              </c:strCache>
            </c:strRef>
          </c:tx>
          <c:spPr>
            <a:solidFill>
              <a:schemeClr val="accent4">
                <a:lumMod val="60000"/>
              </a:schemeClr>
            </a:solidFill>
            <a:ln>
              <a:noFill/>
            </a:ln>
            <a:effectLst/>
          </c:spPr>
          <c:invertIfNegative val="0"/>
          <c:dPt>
            <c:idx val="0"/>
            <c:invertIfNegative val="0"/>
            <c:bubble3D val="0"/>
            <c:spPr>
              <a:solidFill>
                <a:srgbClr val="92D050"/>
              </a:solidFill>
              <a:ln>
                <a:noFill/>
              </a:ln>
              <a:effectLst/>
            </c:spPr>
          </c:dPt>
          <c:dPt>
            <c:idx val="1"/>
            <c:invertIfNegative val="0"/>
            <c:bubble3D val="0"/>
            <c:spPr>
              <a:solidFill>
                <a:srgbClr val="FFC000"/>
              </a:solidFill>
              <a:ln>
                <a:noFill/>
              </a:ln>
              <a:effectLst/>
            </c:spPr>
          </c:dPt>
          <c:dPt>
            <c:idx val="2"/>
            <c:invertIfNegative val="0"/>
            <c:bubble3D val="0"/>
            <c:spPr>
              <a:solidFill>
                <a:srgbClr val="FF0000"/>
              </a:solidFill>
              <a:ln>
                <a:noFill/>
              </a:ln>
              <a:effectLst/>
            </c:spPr>
          </c:dPt>
          <c:dPt>
            <c:idx val="3"/>
            <c:invertIfNegative val="0"/>
            <c:bubble3D val="0"/>
            <c:spPr>
              <a:solidFill>
                <a:srgbClr val="BF9000"/>
              </a:solidFill>
              <a:ln>
                <a:noFill/>
              </a:ln>
              <a:effectLst/>
            </c:spPr>
          </c:dPt>
          <c:dLbls>
            <c:delete val="1"/>
          </c:dLbls>
          <c:cat>
            <c:strRef>
              <c:f>Sheet1!$A$2:$A$5</c:f>
              <c:strCache>
                <c:ptCount val="4"/>
                <c:pt idx="0">
                  <c:v>a</c:v>
                </c:pt>
                <c:pt idx="1">
                  <c:v>b</c:v>
                </c:pt>
                <c:pt idx="2">
                  <c:v>c</c:v>
                </c:pt>
                <c:pt idx="3">
                  <c:v>X</c:v>
                </c:pt>
              </c:strCache>
            </c:strRef>
          </c:cat>
          <c:val>
            <c:numRef>
              <c:f>Sheet1!$F$2:$F$5</c:f>
              <c:numCache>
                <c:formatCode>General</c:formatCode>
                <c:ptCount val="4"/>
                <c:pt idx="0">
                  <c:v>1</c:v>
                </c:pt>
                <c:pt idx="1">
                  <c:v>1</c:v>
                </c:pt>
                <c:pt idx="2">
                  <c:v>1</c:v>
                </c:pt>
                <c:pt idx="3">
                  <c:v>3</c:v>
                </c:pt>
              </c:numCache>
            </c:numRef>
          </c:val>
        </c:ser>
        <c:ser>
          <c:idx val="5"/>
          <c:order val="5"/>
          <c:tx>
            <c:strRef>
              <c:f>Sheet1!$G$1</c:f>
              <c:strCache>
                <c:ptCount val="1"/>
                <c:pt idx="0">
                  <c:v>列6</c:v>
                </c:pt>
              </c:strCache>
            </c:strRef>
          </c:tx>
          <c:spPr>
            <a:solidFill>
              <a:schemeClr val="accent6">
                <a:lumMod val="60000"/>
              </a:schemeClr>
            </a:solidFill>
            <a:ln>
              <a:noFill/>
            </a:ln>
            <a:effectLst/>
          </c:spPr>
          <c:invertIfNegative val="0"/>
          <c:dLbls>
            <c:delete val="1"/>
          </c:dLbls>
          <c:cat>
            <c:strRef>
              <c:f>Sheet1!$A$2:$A$5</c:f>
              <c:strCache>
                <c:ptCount val="4"/>
                <c:pt idx="0">
                  <c:v>a</c:v>
                </c:pt>
                <c:pt idx="1">
                  <c:v>b</c:v>
                </c:pt>
                <c:pt idx="2">
                  <c:v>c</c:v>
                </c:pt>
                <c:pt idx="3">
                  <c:v>X</c:v>
                </c:pt>
              </c:strCache>
            </c:strRef>
          </c:cat>
          <c:val>
            <c:numRef>
              <c:f>Sheet1!$G$2:$G$5</c:f>
              <c:numCache>
                <c:formatCode>General</c:formatCode>
                <c:ptCount val="4"/>
                <c:pt idx="2">
                  <c:v>0</c:v>
                </c:pt>
              </c:numCache>
            </c:numRef>
          </c:val>
        </c:ser>
        <c:ser>
          <c:idx val="6"/>
          <c:order val="6"/>
          <c:tx>
            <c:strRef>
              <c:f>Sheet1!$H$1</c:f>
              <c:strCache>
                <c:ptCount val="1"/>
                <c:pt idx="0">
                  <c:v/>
                </c:pt>
              </c:strCache>
            </c:strRef>
          </c:tx>
          <c:spPr>
            <a:solidFill>
              <a:schemeClr val="accent2">
                <a:lumMod val="80000"/>
                <a:lumOff val="20000"/>
              </a:schemeClr>
            </a:solidFill>
            <a:ln>
              <a:noFill/>
            </a:ln>
            <a:effectLst/>
          </c:spPr>
          <c:invertIfNegative val="0"/>
          <c:dLbls>
            <c:delete val="1"/>
          </c:dLbls>
          <c:cat>
            <c:strRef>
              <c:f>Sheet1!$A$2:$A$5</c:f>
              <c:strCache>
                <c:ptCount val="4"/>
                <c:pt idx="0">
                  <c:v>a</c:v>
                </c:pt>
                <c:pt idx="1">
                  <c:v>b</c:v>
                </c:pt>
                <c:pt idx="2">
                  <c:v>c</c:v>
                </c:pt>
                <c:pt idx="3">
                  <c:v>X</c:v>
                </c:pt>
              </c:strCache>
            </c:strRef>
          </c:cat>
          <c:val>
            <c:numRef>
              <c:f>Sheet1!$H$2:$H$5</c:f>
              <c:numCache>
                <c:formatCode>General</c:formatCode>
                <c:ptCount val="4"/>
              </c:numCache>
            </c:numRef>
          </c:val>
        </c:ser>
        <c:ser>
          <c:idx val="7"/>
          <c:order val="7"/>
          <c:tx>
            <c:strRef>
              <c:f>Sheet1!$I$1</c:f>
              <c:strCache>
                <c:ptCount val="1"/>
                <c:pt idx="0">
                  <c:v/>
                </c:pt>
              </c:strCache>
            </c:strRef>
          </c:tx>
          <c:spPr>
            <a:solidFill>
              <a:schemeClr val="accent4">
                <a:lumMod val="80000"/>
                <a:lumOff val="20000"/>
              </a:schemeClr>
            </a:solidFill>
            <a:ln>
              <a:noFill/>
            </a:ln>
            <a:effectLst/>
          </c:spPr>
          <c:invertIfNegative val="0"/>
          <c:dLbls>
            <c:delete val="1"/>
          </c:dLbls>
          <c:cat>
            <c:strRef>
              <c:f>Sheet1!$A$2:$A$5</c:f>
              <c:strCache>
                <c:ptCount val="4"/>
                <c:pt idx="0">
                  <c:v>a</c:v>
                </c:pt>
                <c:pt idx="1">
                  <c:v>b</c:v>
                </c:pt>
                <c:pt idx="2">
                  <c:v>c</c:v>
                </c:pt>
                <c:pt idx="3">
                  <c:v>X</c:v>
                </c:pt>
              </c:strCache>
            </c:strRef>
          </c:cat>
          <c:val>
            <c:numRef>
              <c:f>Sheet1!$I$2:$I$5</c:f>
              <c:numCache>
                <c:formatCode>General</c:formatCode>
                <c:ptCount val="4"/>
              </c:numCache>
            </c:numRef>
          </c:val>
        </c:ser>
        <c:ser>
          <c:idx val="8"/>
          <c:order val="8"/>
          <c:tx>
            <c:strRef>
              <c:f>Sheet1!$J$1</c:f>
              <c:strCache>
                <c:ptCount val="1"/>
                <c:pt idx="0">
                  <c:v/>
                </c:pt>
              </c:strCache>
            </c:strRef>
          </c:tx>
          <c:spPr>
            <a:solidFill>
              <a:schemeClr val="accent6">
                <a:lumMod val="80000"/>
                <a:lumOff val="20000"/>
              </a:schemeClr>
            </a:solidFill>
            <a:ln>
              <a:noFill/>
            </a:ln>
            <a:effectLst/>
          </c:spPr>
          <c:invertIfNegative val="0"/>
          <c:dLbls>
            <c:delete val="1"/>
          </c:dLbls>
          <c:cat>
            <c:strRef>
              <c:f>Sheet1!$A$2:$A$5</c:f>
              <c:strCache>
                <c:ptCount val="4"/>
                <c:pt idx="0">
                  <c:v>a</c:v>
                </c:pt>
                <c:pt idx="1">
                  <c:v>b</c:v>
                </c:pt>
                <c:pt idx="2">
                  <c:v>c</c:v>
                </c:pt>
                <c:pt idx="3">
                  <c:v>X</c:v>
                </c:pt>
              </c:strCache>
            </c:strRef>
          </c:cat>
          <c:val>
            <c:numRef>
              <c:f>Sheet1!$J$2:$J$5</c:f>
              <c:numCache>
                <c:formatCode>General</c:formatCode>
                <c:ptCount val="4"/>
              </c:numCache>
            </c:numRef>
          </c:val>
        </c:ser>
        <c:ser>
          <c:idx val="9"/>
          <c:order val="9"/>
          <c:tx>
            <c:strRef>
              <c:f>Sheet1!$K$1</c:f>
              <c:strCache>
                <c:ptCount val="1"/>
                <c:pt idx="0">
                  <c:v/>
                </c:pt>
              </c:strCache>
            </c:strRef>
          </c:tx>
          <c:spPr>
            <a:solidFill>
              <a:schemeClr val="accent2">
                <a:lumMod val="80000"/>
              </a:schemeClr>
            </a:solidFill>
            <a:ln>
              <a:noFill/>
            </a:ln>
            <a:effectLst/>
          </c:spPr>
          <c:invertIfNegative val="0"/>
          <c:dLbls>
            <c:delete val="1"/>
          </c:dLbls>
          <c:cat>
            <c:strRef>
              <c:f>Sheet1!$A$2:$A$5</c:f>
              <c:strCache>
                <c:ptCount val="4"/>
                <c:pt idx="0">
                  <c:v>a</c:v>
                </c:pt>
                <c:pt idx="1">
                  <c:v>b</c:v>
                </c:pt>
                <c:pt idx="2">
                  <c:v>c</c:v>
                </c:pt>
                <c:pt idx="3">
                  <c:v>X</c:v>
                </c:pt>
              </c:strCache>
            </c:strRef>
          </c:cat>
          <c:val>
            <c:numRef>
              <c:f>Sheet1!$K$2:$K$5</c:f>
              <c:numCache>
                <c:formatCode>General</c:formatCode>
                <c:ptCount val="4"/>
              </c:numCache>
            </c:numRef>
          </c:val>
        </c:ser>
        <c:ser>
          <c:idx val="10"/>
          <c:order val="10"/>
          <c:tx>
            <c:strRef>
              <c:f>Sheet1!$L$1</c:f>
              <c:strCache>
                <c:ptCount val="1"/>
                <c:pt idx="0">
                  <c:v/>
                </c:pt>
              </c:strCache>
            </c:strRef>
          </c:tx>
          <c:spPr>
            <a:solidFill>
              <a:schemeClr val="accent4">
                <a:lumMod val="80000"/>
              </a:schemeClr>
            </a:solidFill>
            <a:ln>
              <a:noFill/>
            </a:ln>
            <a:effectLst/>
          </c:spPr>
          <c:invertIfNegative val="0"/>
          <c:dLbls>
            <c:delete val="1"/>
          </c:dLbls>
          <c:cat>
            <c:strRef>
              <c:f>Sheet1!$A$2:$A$5</c:f>
              <c:strCache>
                <c:ptCount val="4"/>
                <c:pt idx="0">
                  <c:v>a</c:v>
                </c:pt>
                <c:pt idx="1">
                  <c:v>b</c:v>
                </c:pt>
                <c:pt idx="2">
                  <c:v>c</c:v>
                </c:pt>
                <c:pt idx="3">
                  <c:v>X</c:v>
                </c:pt>
              </c:strCache>
            </c:strRef>
          </c:cat>
          <c:val>
            <c:numRef>
              <c:f>Sheet1!$L$2:$L$5</c:f>
              <c:numCache>
                <c:formatCode>General</c:formatCode>
                <c:ptCount val="4"/>
              </c:numCache>
            </c:numRef>
          </c:val>
        </c:ser>
        <c:dLbls>
          <c:showLegendKey val="0"/>
          <c:showVal val="0"/>
          <c:showCatName val="0"/>
          <c:showSerName val="0"/>
          <c:showPercent val="0"/>
          <c:showBubbleSize val="0"/>
        </c:dLbls>
        <c:gapWidth val="150"/>
        <c:overlap val="100"/>
        <c:axId val="271135504"/>
        <c:axId val="271133424"/>
      </c:barChart>
      <c:catAx>
        <c:axId val="2711355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cap="none" spc="0" normalizeH="0" baseline="0">
                <a:solidFill>
                  <a:schemeClr val="tx1">
                    <a:lumMod val="65000"/>
                    <a:lumOff val="35000"/>
                  </a:schemeClr>
                </a:solidFill>
                <a:latin typeface="+mn-lt"/>
                <a:ea typeface="+mn-ea"/>
                <a:cs typeface="+mn-cs"/>
              </a:defRPr>
            </a:pPr>
          </a:p>
        </c:txPr>
        <c:crossAx val="271133424"/>
        <c:crosses val="autoZero"/>
        <c:auto val="1"/>
        <c:lblAlgn val="ctr"/>
        <c:lblOffset val="100"/>
        <c:noMultiLvlLbl val="0"/>
      </c:catAx>
      <c:valAx>
        <c:axId val="271133424"/>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27113550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我介绍的这篇论文是一篇古早的经典论文</a:t>
            </a:r>
            <a:r>
              <a:rPr lang="en-US" altLang="zh-CN" dirty="0"/>
              <a:t>  transactional memory </a:t>
            </a:r>
            <a:r>
              <a:rPr lang="zh-CN" altLang="en-US" dirty="0"/>
              <a:t>事务性内存的论文，主要是实现一个实现了一种新的支持无锁数据结构的多处理器体系结构。</a:t>
            </a:r>
            <a:r>
              <a:rPr lang="zh-CN" altLang="en-US" b="0" i="0" dirty="0">
                <a:solidFill>
                  <a:srgbClr val="464646"/>
                </a:solidFill>
                <a:effectLst/>
                <a:latin typeface="宋体" panose="02010600030101010101" pitchFamily="2" charset="-122"/>
                <a:ea typeface="宋体" panose="02010600030101010101" pitchFamily="2" charset="-122"/>
              </a:rPr>
              <a:t>该机制基于</a:t>
            </a:r>
            <a:r>
              <a:rPr lang="en-US" altLang="zh-CN" b="0" i="0" dirty="0">
                <a:solidFill>
                  <a:srgbClr val="464646"/>
                </a:solidFill>
                <a:effectLst/>
                <a:latin typeface="宋体" panose="02010600030101010101" pitchFamily="2" charset="-122"/>
                <a:ea typeface="宋体" panose="02010600030101010101" pitchFamily="2" charset="-122"/>
              </a:rPr>
              <a:t>SMP</a:t>
            </a:r>
            <a:r>
              <a:rPr lang="zh-CN" altLang="en-US" b="0" i="0" dirty="0">
                <a:solidFill>
                  <a:srgbClr val="464646"/>
                </a:solidFill>
                <a:effectLst/>
                <a:latin typeface="宋体" panose="02010600030101010101" pitchFamily="2" charset="-122"/>
                <a:ea typeface="宋体" panose="02010600030101010101" pitchFamily="2" charset="-122"/>
              </a:rPr>
              <a:t>结构，通过增加事务</a:t>
            </a:r>
            <a:r>
              <a:rPr lang="en-US" altLang="zh-CN" b="0" i="0" dirty="0">
                <a:solidFill>
                  <a:srgbClr val="464646"/>
                </a:solidFill>
                <a:effectLst/>
                <a:latin typeface="宋体" panose="02010600030101010101" pitchFamily="2" charset="-122"/>
                <a:ea typeface="宋体" panose="02010600030101010101" pitchFamily="2" charset="-122"/>
              </a:rPr>
              <a:t>Cache</a:t>
            </a:r>
            <a:r>
              <a:rPr lang="zh-CN" altLang="en-US" b="0" i="0" dirty="0">
                <a:solidFill>
                  <a:srgbClr val="464646"/>
                </a:solidFill>
                <a:effectLst/>
                <a:latin typeface="宋体" panose="02010600030101010101" pitchFamily="2" charset="-122"/>
                <a:ea typeface="宋体" panose="02010600030101010101" pitchFamily="2" charset="-122"/>
              </a:rPr>
              <a:t>，并修改 </a:t>
            </a:r>
            <a:r>
              <a:rPr lang="en-US" altLang="zh-CN" b="0" i="0" dirty="0">
                <a:solidFill>
                  <a:srgbClr val="464646"/>
                </a:solidFill>
                <a:effectLst/>
                <a:latin typeface="宋体" panose="02010600030101010101" pitchFamily="2" charset="-122"/>
                <a:ea typeface="宋体" panose="02010600030101010101" pitchFamily="2" charset="-122"/>
              </a:rPr>
              <a:t>Cache</a:t>
            </a:r>
            <a:r>
              <a:rPr lang="zh-CN" altLang="en-US" b="0" i="0" dirty="0">
                <a:solidFill>
                  <a:srgbClr val="464646"/>
                </a:solidFill>
                <a:effectLst/>
                <a:latin typeface="宋体" panose="02010600030101010101" pitchFamily="2" charset="-122"/>
                <a:ea typeface="宋体" panose="02010600030101010101" pitchFamily="2" charset="-122"/>
              </a:rPr>
              <a:t>一致性协议来实现。事务内存不仅避免了传统锁机制带来的一系列问题，增强了线程间的并行度，而且简化了并行程序开发的过程，更利于程序模块的组合。</a:t>
            </a:r>
            <a:r>
              <a:rPr lang="zh-CN" altLang="en-US" dirty="0"/>
              <a:t>接下来对这篇论文的主要概念，用途，实现方法，实验结果以及局限性做一些讲解</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使用</a:t>
            </a:r>
            <a:r>
              <a:rPr lang="en-US" altLang="zh-CN" b="0" i="0" dirty="0">
                <a:solidFill>
                  <a:srgbClr val="404040"/>
                </a:solidFill>
                <a:effectLst/>
                <a:latin typeface="-apple-system"/>
              </a:rPr>
              <a:t>LT</a:t>
            </a:r>
            <a:r>
              <a:rPr lang="zh-CN" altLang="en-US" b="0" i="0" dirty="0">
                <a:solidFill>
                  <a:srgbClr val="404040"/>
                </a:solidFill>
                <a:effectLst/>
                <a:latin typeface="-apple-system"/>
              </a:rPr>
              <a:t>或</a:t>
            </a:r>
            <a:r>
              <a:rPr lang="en-US" altLang="zh-CN" b="0" i="0" dirty="0">
                <a:solidFill>
                  <a:srgbClr val="404040"/>
                </a:solidFill>
                <a:effectLst/>
                <a:latin typeface="-apple-system"/>
              </a:rPr>
              <a:t>LTX</a:t>
            </a:r>
            <a:r>
              <a:rPr lang="zh-CN" altLang="en-US" b="0" i="0" dirty="0">
                <a:solidFill>
                  <a:srgbClr val="404040"/>
                </a:solidFill>
                <a:effectLst/>
                <a:latin typeface="-apple-system"/>
              </a:rPr>
              <a:t>读取一组位置，</a:t>
            </a:r>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使用验证检查读取的值是否一致，</a:t>
            </a:r>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使用</a:t>
            </a:r>
            <a:r>
              <a:rPr lang="en-US" altLang="zh-CN" b="0" i="0" dirty="0">
                <a:solidFill>
                  <a:srgbClr val="404040"/>
                </a:solidFill>
                <a:effectLst/>
                <a:latin typeface="-apple-system"/>
              </a:rPr>
              <a:t>ST</a:t>
            </a:r>
            <a:r>
              <a:rPr lang="zh-CN" altLang="en-US" b="0" i="0" dirty="0">
                <a:solidFill>
                  <a:srgbClr val="404040"/>
                </a:solidFill>
                <a:effectLst/>
                <a:latin typeface="-apple-system"/>
              </a:rPr>
              <a:t>修改一组位置，然后</a:t>
            </a:r>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使用</a:t>
            </a:r>
            <a:r>
              <a:rPr lang="en-US" altLang="zh-CN" b="0" i="0" dirty="0">
                <a:solidFill>
                  <a:srgbClr val="404040"/>
                </a:solidFill>
                <a:effectLst/>
                <a:latin typeface="-apple-system"/>
              </a:rPr>
              <a:t>COMMIT</a:t>
            </a:r>
            <a:r>
              <a:rPr lang="zh-CN" altLang="en-US" b="0" i="0" dirty="0">
                <a:solidFill>
                  <a:srgbClr val="404040"/>
                </a:solidFill>
                <a:effectLst/>
                <a:latin typeface="-apple-system"/>
              </a:rPr>
              <a:t>使更改永久化。</a:t>
            </a:r>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如果验证或提交失败，则流程返回到步骤（</a:t>
            </a:r>
            <a:r>
              <a:rPr lang="en-US" altLang="zh-CN" b="0" i="0" dirty="0">
                <a:solidFill>
                  <a:srgbClr val="404040"/>
                </a:solidFill>
                <a:effectLst/>
                <a:latin typeface="-apple-system"/>
              </a:rPr>
              <a:t>1</a:t>
            </a:r>
            <a:r>
              <a:rPr lang="zh-CN" altLang="en-US" b="0" i="0" dirty="0">
                <a:solidFill>
                  <a:srgbClr val="404040"/>
                </a:solidFill>
                <a:effectLst/>
                <a:latin typeface="-apple-system"/>
              </a:rPr>
              <a:t>）。</a:t>
            </a:r>
            <a:endParaRPr lang="en-US" altLang="zh-CN" b="0" i="0" dirty="0">
              <a:solidFill>
                <a:srgbClr val="404040"/>
              </a:solidFill>
              <a:effectLst/>
              <a:latin typeface="-apple-system"/>
            </a:endParaRPr>
          </a:p>
          <a:p>
            <a:pPr marL="228600" indent="-228600">
              <a:buAutoNum type="arabicPeriod"/>
            </a:pPr>
            <a:endParaRPr lang="en-US" altLang="zh-CN" b="0" i="0" dirty="0">
              <a:solidFill>
                <a:srgbClr val="404040"/>
              </a:solidFill>
              <a:effectLst/>
              <a:latin typeface="-apple-system"/>
            </a:endParaRPr>
          </a:p>
          <a:p>
            <a:pPr marL="0" indent="0">
              <a:buNone/>
            </a:pPr>
            <a:r>
              <a:rPr lang="zh-CN" altLang="en-US" b="0" i="0" dirty="0">
                <a:solidFill>
                  <a:srgbClr val="404040"/>
                </a:solidFill>
                <a:effectLst/>
                <a:latin typeface="-apple-system"/>
              </a:rPr>
              <a:t>为啥有</a:t>
            </a:r>
            <a:r>
              <a:rPr lang="en-US" altLang="zh-CN" b="0" i="0" dirty="0">
                <a:solidFill>
                  <a:srgbClr val="404040"/>
                </a:solidFill>
                <a:effectLst/>
                <a:latin typeface="-apple-system"/>
              </a:rPr>
              <a:t>commit</a:t>
            </a:r>
            <a:r>
              <a:rPr lang="zh-CN" altLang="en-US" b="0" i="0" dirty="0">
                <a:solidFill>
                  <a:srgbClr val="404040"/>
                </a:solidFill>
                <a:effectLst/>
                <a:latin typeface="-apple-system"/>
              </a:rPr>
              <a:t>的判断还需要</a:t>
            </a:r>
            <a:r>
              <a:rPr lang="en-US" altLang="zh-CN" b="0" i="0" dirty="0">
                <a:solidFill>
                  <a:srgbClr val="404040"/>
                </a:solidFill>
                <a:effectLst/>
                <a:latin typeface="-apple-system"/>
              </a:rPr>
              <a:t>validate</a:t>
            </a:r>
            <a:r>
              <a:rPr lang="zh-CN" altLang="en-US" b="0" i="0" dirty="0">
                <a:solidFill>
                  <a:srgbClr val="404040"/>
                </a:solidFill>
                <a:effectLst/>
                <a:latin typeface="-apple-system"/>
              </a:rPr>
              <a:t>？主要是考虑孤儿事务，</a:t>
            </a:r>
            <a:r>
              <a:rPr lang="en-US" altLang="zh-CN" b="0" i="0" dirty="0">
                <a:solidFill>
                  <a:srgbClr val="404040"/>
                </a:solidFill>
                <a:effectLst/>
                <a:latin typeface="-apple-system"/>
              </a:rPr>
              <a:t>validate</a:t>
            </a:r>
            <a:r>
              <a:rPr lang="zh-CN" altLang="en-US" b="0" i="0" dirty="0">
                <a:solidFill>
                  <a:srgbClr val="404040"/>
                </a:solidFill>
                <a:effectLst/>
                <a:latin typeface="-apple-system"/>
              </a:rPr>
              <a:t>会放弃</a:t>
            </a:r>
            <a:r>
              <a:rPr lang="en-US" altLang="zh-CN" b="0" i="0" dirty="0">
                <a:solidFill>
                  <a:srgbClr val="404040"/>
                </a:solidFill>
                <a:effectLst/>
                <a:latin typeface="-apple-system"/>
              </a:rPr>
              <a:t>write</a:t>
            </a:r>
            <a:r>
              <a:rPr lang="zh-CN" altLang="en-US" b="0" i="0" dirty="0">
                <a:solidFill>
                  <a:srgbClr val="404040"/>
                </a:solidFill>
                <a:effectLst/>
                <a:latin typeface="-apple-system"/>
              </a:rPr>
              <a:t> </a:t>
            </a:r>
            <a:r>
              <a:rPr lang="en-US" altLang="zh-CN" b="0" i="0" dirty="0">
                <a:solidFill>
                  <a:srgbClr val="404040"/>
                </a:solidFill>
                <a:effectLst/>
                <a:latin typeface="-apple-system"/>
              </a:rPr>
              <a:t>set</a:t>
            </a:r>
            <a:r>
              <a:rPr lang="zh-CN" altLang="en-US" b="0" i="0" dirty="0">
                <a:solidFill>
                  <a:srgbClr val="404040"/>
                </a:solidFill>
                <a:effectLst/>
                <a:latin typeface="-apple-system"/>
              </a:rPr>
              <a:t>的操作，万一发生了中断之类的，如果没有</a:t>
            </a:r>
            <a:r>
              <a:rPr lang="en-US" altLang="zh-CN" b="0" i="0" dirty="0">
                <a:solidFill>
                  <a:srgbClr val="404040"/>
                </a:solidFill>
                <a:effectLst/>
                <a:latin typeface="-apple-system"/>
              </a:rPr>
              <a:t>validate</a:t>
            </a:r>
            <a:r>
              <a:rPr lang="zh-CN" altLang="en-US" b="0" i="0" dirty="0">
                <a:solidFill>
                  <a:srgbClr val="404040"/>
                </a:solidFill>
                <a:effectLst/>
                <a:latin typeface="-apple-system"/>
              </a:rPr>
              <a:t>，某些输入，读取导致可能存储到超出范围的位置或者被</a:t>
            </a:r>
            <a:r>
              <a:rPr lang="en-US" altLang="zh-CN" b="0" i="0" dirty="0">
                <a:solidFill>
                  <a:srgbClr val="404040"/>
                </a:solidFill>
                <a:effectLst/>
                <a:latin typeface="-apple-system"/>
              </a:rPr>
              <a:t>0</a:t>
            </a:r>
            <a:r>
              <a:rPr lang="zh-CN" altLang="en-US" b="0" i="0" dirty="0">
                <a:solidFill>
                  <a:srgbClr val="404040"/>
                </a:solidFill>
                <a:effectLst/>
                <a:latin typeface="-apple-system"/>
              </a:rPr>
              <a:t>除一系列非法操作，通过</a:t>
            </a:r>
            <a:r>
              <a:rPr lang="en-US" altLang="zh-CN" b="0" i="0" dirty="0">
                <a:solidFill>
                  <a:srgbClr val="404040"/>
                </a:solidFill>
                <a:effectLst/>
                <a:latin typeface="-apple-system"/>
              </a:rPr>
              <a:t>validate</a:t>
            </a:r>
            <a:r>
              <a:rPr lang="zh-CN" altLang="en-US" b="0" i="0" dirty="0">
                <a:solidFill>
                  <a:srgbClr val="404040"/>
                </a:solidFill>
                <a:effectLst/>
                <a:latin typeface="-apple-system"/>
              </a:rPr>
              <a:t>提前避免了这种情况</a:t>
            </a:r>
            <a:endParaRPr lang="en-US" altLang="zh-CN" b="0" i="0" dirty="0">
              <a:solidFill>
                <a:srgbClr val="404040"/>
              </a:solidFill>
              <a:effectLst/>
              <a:latin typeface="-apple-system"/>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了解一些基本原理之后，可以看一些这个例子。 </a:t>
            </a:r>
            <a:endParaRPr lang="en-US" altLang="zh-CN" dirty="0"/>
          </a:p>
          <a:p>
            <a:r>
              <a:rPr lang="zh-CN" altLang="en-US" dirty="0"/>
              <a:t>这个例子也是后面</a:t>
            </a:r>
            <a:r>
              <a:rPr lang="en-US" altLang="zh-CN" dirty="0"/>
              <a:t>simulation</a:t>
            </a:r>
            <a:r>
              <a:rPr lang="zh-CN" altLang="en-US" dirty="0"/>
              <a:t>部分的实验之一</a:t>
            </a:r>
            <a:endParaRPr lang="en-US" altLang="zh-CN" dirty="0"/>
          </a:p>
          <a:p>
            <a:r>
              <a:rPr lang="zh-CN" altLang="en-US" dirty="0"/>
              <a:t>先纯看代码，主要实现的是多个处理器，对共享变量</a:t>
            </a:r>
            <a:r>
              <a:rPr lang="en-US" altLang="zh-CN" dirty="0"/>
              <a:t>counter</a:t>
            </a:r>
            <a:r>
              <a:rPr lang="zh-CN" altLang="en-US" dirty="0"/>
              <a:t>实现</a:t>
            </a:r>
            <a:r>
              <a:rPr lang="en-US" altLang="zh-CN" dirty="0"/>
              <a:t>+1 work</a:t>
            </a:r>
            <a:r>
              <a:rPr lang="zh-CN" altLang="en-US" dirty="0"/>
              <a:t>次</a:t>
            </a:r>
            <a:endParaRPr lang="en-US" altLang="zh-CN" dirty="0"/>
          </a:p>
          <a:p>
            <a:r>
              <a:rPr lang="zh-CN" altLang="en-US" dirty="0"/>
              <a:t>根据</a:t>
            </a:r>
            <a:r>
              <a:rPr lang="en-US" altLang="zh-CN" dirty="0"/>
              <a:t>simulation</a:t>
            </a:r>
            <a:r>
              <a:rPr lang="zh-CN" altLang="en-US" dirty="0"/>
              <a:t>部分，他是</a:t>
            </a:r>
            <a:r>
              <a:rPr lang="en-US" altLang="zh-CN" dirty="0"/>
              <a:t>32</a:t>
            </a:r>
            <a:r>
              <a:rPr lang="zh-CN" altLang="en-US" dirty="0"/>
              <a:t>个处理器，每个处理器复杂对</a:t>
            </a:r>
            <a:r>
              <a:rPr lang="en-US" altLang="zh-CN" dirty="0"/>
              <a:t>counter</a:t>
            </a:r>
            <a:r>
              <a:rPr lang="zh-CN" altLang="en-US" dirty="0"/>
              <a:t>实现</a:t>
            </a:r>
            <a:r>
              <a:rPr lang="en-US" altLang="zh-CN" dirty="0"/>
              <a:t>+1 2^16/n</a:t>
            </a:r>
            <a:r>
              <a:rPr lang="zh-CN" altLang="en-US" dirty="0"/>
              <a:t>次。</a:t>
            </a:r>
            <a:endParaRPr lang="en-US" altLang="zh-CN" dirty="0"/>
          </a:p>
          <a:p>
            <a:r>
              <a:rPr lang="zh-CN" altLang="en-US" dirty="0"/>
              <a:t>因为一个</a:t>
            </a:r>
            <a:r>
              <a:rPr lang="zh-CN" altLang="en-US" dirty="0">
                <a:effectLst/>
                <a:latin typeface="Arial" panose="020B0604020202020204" pitchFamily="34" charset="0"/>
              </a:rPr>
              <a:t>事务和临界区非常短（两个共享内存访问），竞争也相应地很高，</a:t>
            </a:r>
            <a:r>
              <a:rPr lang="zh-CN" altLang="en-US" dirty="0"/>
              <a:t>所以可以看到用了自适应回退策略。</a:t>
            </a:r>
            <a:endParaRPr lang="en-US" altLang="zh-CN" dirty="0"/>
          </a:p>
          <a:p>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第二个部分主要就是讲它的实现了。主要包括</a:t>
            </a:r>
            <a:r>
              <a:rPr lang="en-US" altLang="zh-CN" dirty="0"/>
              <a:t>cache</a:t>
            </a:r>
            <a:r>
              <a:rPr lang="zh-CN" altLang="en-US" dirty="0"/>
              <a:t>状态的定义，以及如何根据</a:t>
            </a:r>
            <a:r>
              <a:rPr lang="en-US" altLang="zh-CN" dirty="0"/>
              <a:t>MESI</a:t>
            </a:r>
            <a:r>
              <a:rPr lang="zh-CN" altLang="en-US" dirty="0"/>
              <a:t>修改的</a:t>
            </a:r>
            <a:r>
              <a:rPr lang="en-US" altLang="zh-CN" dirty="0"/>
              <a:t>TAG</a:t>
            </a:r>
            <a:r>
              <a:rPr lang="zh-CN" altLang="en-US" dirty="0"/>
              <a:t>，以及具体的</a:t>
            </a:r>
            <a:r>
              <a:rPr lang="en-US" altLang="zh-CN" dirty="0"/>
              <a:t>bus cycle</a:t>
            </a:r>
            <a:r>
              <a:rPr lang="zh-CN" altLang="en-US" dirty="0"/>
              <a:t>，和对于第一章讲到的指令在</a:t>
            </a:r>
            <a:r>
              <a:rPr lang="en-US" altLang="zh-CN" dirty="0"/>
              <a:t>cache</a:t>
            </a:r>
            <a:r>
              <a:rPr lang="zh-CN" altLang="en-US" dirty="0"/>
              <a:t>部分时如何执行</a:t>
            </a:r>
            <a:r>
              <a:rPr lang="zh-CN" altLang="en-US" dirty="0"/>
              <a:t>的。</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04040"/>
                </a:solidFill>
                <a:effectLst/>
                <a:latin typeface="-apple-system"/>
              </a:rPr>
              <a:t>两种缓存，都是主缓存，处理器直接访问。</a:t>
            </a:r>
            <a:endParaRPr lang="en-US" altLang="zh-CN" b="0" i="0" dirty="0">
              <a:solidFill>
                <a:srgbClr val="404040"/>
              </a:solidFill>
              <a:effectLst/>
              <a:latin typeface="-apple-system"/>
            </a:endParaRPr>
          </a:p>
          <a:p>
            <a:r>
              <a:rPr lang="zh-CN" altLang="en-US" b="0" i="0" dirty="0">
                <a:solidFill>
                  <a:srgbClr val="404040"/>
                </a:solidFill>
                <a:effectLst/>
                <a:latin typeface="-apple-system"/>
              </a:rPr>
              <a:t>一个用于非事务性操作的常规缓存，是直接映射的大缓存，一个用于事务性操作，有额外逻辑（类似与</a:t>
            </a:r>
            <a:r>
              <a:rPr lang="en-US" altLang="zh-CN" b="0" i="0" dirty="0">
                <a:solidFill>
                  <a:srgbClr val="404040"/>
                </a:solidFill>
                <a:effectLst/>
                <a:latin typeface="-apple-system"/>
              </a:rPr>
              <a:t>victim cache</a:t>
            </a:r>
            <a:r>
              <a:rPr lang="zh-CN" altLang="en-US" b="0" i="0" dirty="0">
                <a:solidFill>
                  <a:srgbClr val="404040"/>
                </a:solidFill>
                <a:effectLst/>
                <a:latin typeface="-apple-system"/>
              </a:rPr>
              <a:t>）的全连接的小缓存。</a:t>
            </a:r>
            <a:endParaRPr lang="en-US" altLang="zh-CN" b="0" i="0" dirty="0">
              <a:solidFill>
                <a:srgbClr val="404040"/>
              </a:solidFill>
              <a:effectLst/>
              <a:latin typeface="-apple-system"/>
            </a:endParaRPr>
          </a:p>
          <a:p>
            <a:r>
              <a:rPr lang="zh-CN" altLang="en-US" b="0" i="0" dirty="0">
                <a:solidFill>
                  <a:srgbClr val="404040"/>
                </a:solidFill>
                <a:effectLst/>
                <a:latin typeface="-apple-system"/>
              </a:rPr>
              <a:t>另外通过缓存一致性协议来“</a:t>
            </a:r>
            <a:r>
              <a:rPr lang="en-US" altLang="zh-CN" b="0" i="0" dirty="0">
                <a:solidFill>
                  <a:srgbClr val="404040"/>
                </a:solidFill>
                <a:effectLst/>
                <a:latin typeface="-apple-system"/>
              </a:rPr>
              <a:t>snoop</a:t>
            </a:r>
            <a:r>
              <a:rPr lang="zh-CN" altLang="en-US" b="0" i="0" dirty="0">
                <a:solidFill>
                  <a:srgbClr val="404040"/>
                </a:solidFill>
                <a:effectLst/>
                <a:latin typeface="-apple-system"/>
              </a:rPr>
              <a:t>”，具体</a:t>
            </a:r>
            <a:r>
              <a:rPr lang="en-US" altLang="zh-CN" b="0" i="0" dirty="0">
                <a:solidFill>
                  <a:srgbClr val="404040"/>
                </a:solidFill>
                <a:effectLst/>
                <a:latin typeface="-apple-system"/>
              </a:rPr>
              <a:t>cache line</a:t>
            </a:r>
            <a:r>
              <a:rPr lang="zh-CN" altLang="en-US" b="0" i="0" dirty="0">
                <a:solidFill>
                  <a:srgbClr val="404040"/>
                </a:solidFill>
                <a:effectLst/>
                <a:latin typeface="-apple-system"/>
              </a:rPr>
              <a:t>里的</a:t>
            </a:r>
            <a:r>
              <a:rPr lang="en-US" altLang="zh-CN" b="0" i="0" dirty="0">
                <a:solidFill>
                  <a:srgbClr val="404040"/>
                </a:solidFill>
                <a:effectLst/>
                <a:latin typeface="-apple-system"/>
              </a:rPr>
              <a:t>states</a:t>
            </a:r>
            <a:r>
              <a:rPr lang="zh-CN" altLang="en-US" b="0" i="0" dirty="0">
                <a:solidFill>
                  <a:srgbClr val="404040"/>
                </a:solidFill>
                <a:effectLst/>
                <a:latin typeface="-apple-system"/>
              </a:rPr>
              <a:t>和</a:t>
            </a:r>
            <a:r>
              <a:rPr lang="en-US" altLang="zh-CN" b="0" i="0" dirty="0" err="1">
                <a:solidFill>
                  <a:srgbClr val="404040"/>
                </a:solidFill>
                <a:effectLst/>
                <a:latin typeface="-apple-system"/>
              </a:rPr>
              <a:t>tagas</a:t>
            </a:r>
            <a:r>
              <a:rPr lang="zh-CN" altLang="en-US" b="0" i="0" dirty="0">
                <a:solidFill>
                  <a:srgbClr val="404040"/>
                </a:solidFill>
                <a:effectLst/>
                <a:latin typeface="-apple-system"/>
              </a:rPr>
              <a:t>接下来会看到（翻页）</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04040"/>
                </a:solidFill>
                <a:effectLst/>
                <a:latin typeface="-apple-system"/>
              </a:rPr>
              <a:t>另外缓存行不能同时在同一个处理器的两个</a:t>
            </a:r>
            <a:r>
              <a:rPr lang="en-US" altLang="zh-CN" b="0" i="0" dirty="0">
                <a:solidFill>
                  <a:srgbClr val="404040"/>
                </a:solidFill>
                <a:effectLst/>
                <a:latin typeface="-apple-system"/>
              </a:rPr>
              <a:t>cache</a:t>
            </a:r>
            <a:r>
              <a:rPr lang="zh-CN" altLang="en-US" b="0" i="0" dirty="0">
                <a:solidFill>
                  <a:srgbClr val="404040"/>
                </a:solidFill>
                <a:effectLst/>
                <a:latin typeface="-apple-system"/>
              </a:rPr>
              <a:t>（</a:t>
            </a:r>
            <a:r>
              <a:rPr lang="en-US" altLang="zh-CN" b="0" i="0" dirty="0">
                <a:solidFill>
                  <a:srgbClr val="404040"/>
                </a:solidFill>
                <a:effectLst/>
                <a:latin typeface="-apple-system"/>
              </a:rPr>
              <a:t>processor</a:t>
            </a:r>
            <a:r>
              <a:rPr lang="zh-CN" altLang="en-US" b="0" i="0" dirty="0">
                <a:solidFill>
                  <a:srgbClr val="404040"/>
                </a:solidFill>
                <a:effectLst/>
                <a:latin typeface="-apple-system"/>
              </a:rPr>
              <a:t>）中，这两种</a:t>
            </a:r>
            <a:r>
              <a:rPr lang="en-US" altLang="zh-CN" b="0" i="0" dirty="0">
                <a:solidFill>
                  <a:srgbClr val="404040"/>
                </a:solidFill>
                <a:effectLst/>
                <a:latin typeface="-apple-system"/>
              </a:rPr>
              <a:t>cache</a:t>
            </a:r>
            <a:r>
              <a:rPr lang="zh-CN" altLang="en-US" b="0" i="0" dirty="0">
                <a:solidFill>
                  <a:srgbClr val="404040"/>
                </a:solidFill>
                <a:effectLst/>
                <a:latin typeface="-apple-system"/>
              </a:rPr>
              <a:t>都是</a:t>
            </a:r>
            <a:r>
              <a:rPr lang="en-US" altLang="zh-CN" b="0" i="0" dirty="0">
                <a:solidFill>
                  <a:srgbClr val="404040"/>
                </a:solidFill>
                <a:effectLst/>
                <a:latin typeface="-apple-system"/>
              </a:rPr>
              <a:t>exclusive</a:t>
            </a:r>
            <a:r>
              <a:rPr lang="zh-CN" altLang="en-US" b="0" i="0" dirty="0">
                <a:solidFill>
                  <a:srgbClr val="404040"/>
                </a:solidFill>
                <a:effectLst/>
                <a:latin typeface="-apple-system"/>
              </a:rPr>
              <a:t>的</a:t>
            </a:r>
            <a:endParaRPr lang="en-US" altLang="zh-CN" b="0" i="0" dirty="0">
              <a:solidFill>
                <a:srgbClr val="404040"/>
              </a:solidFill>
              <a:effectLst/>
              <a:latin typeface="-apple-system"/>
            </a:endParaRPr>
          </a:p>
          <a:p>
            <a:endParaRPr lang="en-US" altLang="zh-CN" b="1" i="0" dirty="0">
              <a:solidFill>
                <a:srgbClr val="404040"/>
              </a:solidFill>
              <a:effectLst/>
              <a:latin typeface="-apple-system"/>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有四种状态，允许的可能访问是读取和</a:t>
            </a:r>
            <a:r>
              <a:rPr lang="en-US" altLang="zh-CN" dirty="0"/>
              <a:t>/</a:t>
            </a:r>
            <a:r>
              <a:rPr lang="zh-CN" altLang="en-US" dirty="0"/>
              <a:t>或写入；</a:t>
            </a:r>
            <a:endParaRPr lang="en-US" altLang="zh-CN" dirty="0"/>
          </a:p>
          <a:p>
            <a:r>
              <a:rPr lang="zh-CN" altLang="en-US" dirty="0"/>
              <a:t>“</a:t>
            </a:r>
            <a:r>
              <a:rPr lang="en-US" altLang="zh-CN" dirty="0"/>
              <a:t>share</a:t>
            </a:r>
            <a:r>
              <a:rPr lang="zh-CN" altLang="en-US" dirty="0"/>
              <a:t>”列指示是否允许共享， </a:t>
            </a:r>
            <a:endParaRPr lang="en-US" altLang="zh-CN" dirty="0"/>
          </a:p>
          <a:p>
            <a:r>
              <a:rPr lang="zh-CN" altLang="en-US" dirty="0"/>
              <a:t>“</a:t>
            </a:r>
            <a:r>
              <a:rPr lang="en-US" altLang="zh-CN" dirty="0"/>
              <a:t>modified?</a:t>
            </a:r>
            <a:r>
              <a:rPr lang="zh-CN" altLang="en-US" dirty="0"/>
              <a:t>”列指示行是否与主内存中的副本不同。</a:t>
            </a: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Tags</a:t>
            </a:r>
            <a:r>
              <a:rPr lang="zh-CN" altLang="en-US" dirty="0"/>
              <a:t>有</a:t>
            </a:r>
            <a:r>
              <a:rPr lang="en-US" altLang="zh-CN" dirty="0"/>
              <a:t>4</a:t>
            </a:r>
            <a:r>
              <a:rPr lang="zh-CN" altLang="en-US" dirty="0"/>
              <a:t>个，</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当事务性缓存需要新的条目时，首先会寻找</a:t>
            </a:r>
            <a:r>
              <a:rPr lang="en-US" altLang="zh-CN" dirty="0"/>
              <a:t>EMPTY</a:t>
            </a:r>
            <a:r>
              <a:rPr lang="zh-CN" altLang="en-US" dirty="0"/>
              <a:t>的，然后寻找</a:t>
            </a:r>
            <a:r>
              <a:rPr lang="en-US" altLang="zh-CN" dirty="0"/>
              <a:t>NORMAL</a:t>
            </a:r>
            <a:r>
              <a:rPr lang="zh-CN" altLang="en-US" dirty="0"/>
              <a:t>的，最后才寻找</a:t>
            </a:r>
            <a:r>
              <a:rPr lang="en-US" altLang="zh-CN" dirty="0"/>
              <a:t>XCOMMIT</a:t>
            </a:r>
            <a:r>
              <a:rPr lang="zh-CN" altLang="en-US" dirty="0"/>
              <a:t>的条目。</a:t>
            </a:r>
            <a:endParaRPr lang="en-US" altLang="zh-CN" dirty="0"/>
          </a:p>
          <a:p>
            <a:r>
              <a:rPr lang="zh-CN" altLang="en-US" dirty="0"/>
              <a:t>对于事务性操作 缓存两个条目：一个带有</a:t>
            </a:r>
            <a:r>
              <a:rPr lang="en-US" altLang="zh-CN" dirty="0"/>
              <a:t>transactional</a:t>
            </a:r>
            <a:r>
              <a:rPr lang="zh-CN" altLang="en-US" dirty="0"/>
              <a:t>标记</a:t>
            </a:r>
            <a:r>
              <a:rPr lang="en-US" altLang="zh-CN" dirty="0"/>
              <a:t>XCOMMIT</a:t>
            </a:r>
            <a:r>
              <a:rPr lang="zh-CN" altLang="en-US" dirty="0"/>
              <a:t>，另一个是</a:t>
            </a:r>
            <a:r>
              <a:rPr lang="en-US" altLang="zh-CN" dirty="0"/>
              <a:t>XABORT</a:t>
            </a:r>
            <a:r>
              <a:rPr lang="zh-CN" altLang="en-US" dirty="0"/>
              <a:t>。</a:t>
            </a:r>
            <a:endParaRPr lang="en-US" altLang="zh-CN" dirty="0"/>
          </a:p>
          <a:p>
            <a:r>
              <a:rPr lang="zh-CN" altLang="en-US" dirty="0"/>
              <a:t>当提交时，</a:t>
            </a:r>
            <a:r>
              <a:rPr lang="en-US" altLang="zh-CN" dirty="0"/>
              <a:t>XCOMMIT </a:t>
            </a:r>
            <a:r>
              <a:rPr lang="zh-CN" altLang="en-US" dirty="0"/>
              <a:t>条目被丢弃（设置为</a:t>
            </a:r>
            <a:r>
              <a:rPr lang="en-US" altLang="zh-CN" dirty="0"/>
              <a:t>EMPTY</a:t>
            </a:r>
            <a:r>
              <a:rPr lang="zh-CN" altLang="en-US" dirty="0"/>
              <a:t>），</a:t>
            </a:r>
            <a:r>
              <a:rPr lang="en-US" altLang="zh-CN" dirty="0"/>
              <a:t>XABORT </a:t>
            </a:r>
            <a:r>
              <a:rPr lang="zh-CN" altLang="en-US" dirty="0"/>
              <a:t>条目将更改为 </a:t>
            </a:r>
            <a:r>
              <a:rPr lang="en-US" altLang="zh-CN" dirty="0"/>
              <a:t>NORMAL</a:t>
            </a:r>
            <a:r>
              <a:rPr lang="zh-CN" altLang="en-US" dirty="0"/>
              <a:t>，</a:t>
            </a:r>
            <a:endParaRPr lang="en-US" altLang="zh-CN" dirty="0"/>
          </a:p>
          <a:p>
            <a:r>
              <a:rPr lang="zh-CN" altLang="en-US" dirty="0"/>
              <a:t>在中止时，</a:t>
            </a:r>
            <a:r>
              <a:rPr lang="en-US" altLang="zh-CN" dirty="0"/>
              <a:t>XABORT </a:t>
            </a:r>
            <a:r>
              <a:rPr lang="zh-CN" altLang="en-US" dirty="0"/>
              <a:t>条目被丢弃（设置为</a:t>
            </a:r>
            <a:r>
              <a:rPr lang="en-US" altLang="zh-CN" dirty="0"/>
              <a:t>EMPTY</a:t>
            </a:r>
            <a:r>
              <a:rPr lang="zh-CN" altLang="en-US" dirty="0"/>
              <a:t>），</a:t>
            </a:r>
            <a:r>
              <a:rPr lang="en-US" altLang="zh-CN" dirty="0"/>
              <a:t>XCOMMIT </a:t>
            </a:r>
            <a:r>
              <a:rPr lang="zh-CN" altLang="en-US" dirty="0"/>
              <a:t>整个条目将更改为</a:t>
            </a:r>
            <a:r>
              <a:rPr lang="en-US" altLang="zh-CN" dirty="0"/>
              <a:t>NORMAL</a:t>
            </a:r>
            <a:endParaRPr lang="zh-CN" altLang="en-US" dirty="0"/>
          </a:p>
          <a:p>
            <a:r>
              <a:rPr lang="zh-CN" altLang="en-US" dirty="0"/>
              <a:t>所以其实，</a:t>
            </a:r>
            <a:r>
              <a:rPr lang="en-US" altLang="zh-CN" dirty="0"/>
              <a:t>XCOMMIT </a:t>
            </a:r>
            <a:r>
              <a:rPr lang="zh-CN" altLang="en-US" dirty="0"/>
              <a:t>行包含旧数据，</a:t>
            </a:r>
            <a:r>
              <a:rPr lang="en-US" altLang="zh-CN" dirty="0"/>
              <a:t>XABORT </a:t>
            </a:r>
            <a:r>
              <a:rPr lang="zh-CN" altLang="en-US" dirty="0"/>
              <a:t>行包含暂时修改的数据</a:t>
            </a:r>
            <a:endParaRPr lang="en-US" altLang="zh-CN" dirty="0"/>
          </a:p>
          <a:p>
            <a:endParaRPr lang="en-US" altLang="zh-CN" dirty="0"/>
          </a:p>
          <a:p>
            <a:r>
              <a:rPr lang="zh-CN" altLang="en-US" dirty="0"/>
              <a:t>所以提交时会把</a:t>
            </a:r>
            <a:r>
              <a:rPr lang="en-US" altLang="zh-CN" dirty="0" err="1"/>
              <a:t>xabort</a:t>
            </a:r>
            <a:r>
              <a:rPr lang="zh-CN" altLang="en-US" dirty="0"/>
              <a:t>标记的条目改为</a:t>
            </a:r>
            <a:r>
              <a:rPr lang="en-US" altLang="zh-CN" dirty="0"/>
              <a:t>normal</a:t>
            </a:r>
            <a:endParaRPr lang="en-US" altLang="zh-CN" dirty="0"/>
          </a:p>
          <a:p>
            <a:r>
              <a:rPr lang="zh-CN" altLang="en-US" dirty="0"/>
              <a:t>同理，</a:t>
            </a:r>
            <a:r>
              <a:rPr lang="en-US" altLang="zh-CN" dirty="0"/>
              <a:t>abort</a:t>
            </a:r>
            <a:r>
              <a:rPr lang="zh-CN" altLang="en-US" dirty="0"/>
              <a:t>时会放弃所有写修改，因此这一次写直接丢弃了，所以暂时修改的数据会被标记为</a:t>
            </a:r>
            <a:r>
              <a:rPr lang="en-US" altLang="zh-CN" dirty="0"/>
              <a:t>empty</a:t>
            </a:r>
            <a:r>
              <a:rPr lang="zh-CN" altLang="en-US" dirty="0"/>
              <a:t>不要了，而之前的旧数据还原为已提交的条目。</a:t>
            </a:r>
            <a:endParaRPr lang="en-US" altLang="zh-CN" dirty="0"/>
          </a:p>
          <a:p>
            <a:endParaRPr lang="zh-CN" altLang="en-US" dirty="0"/>
          </a:p>
          <a:p>
            <a:r>
              <a:rPr lang="zh-CN" altLang="en-US" dirty="0"/>
              <a:t>我之前一直在思考说的类似与</a:t>
            </a:r>
            <a:r>
              <a:rPr lang="en-US" altLang="zh-CN" dirty="0"/>
              <a:t>victim cache</a:t>
            </a:r>
            <a:r>
              <a:rPr lang="zh-CN" altLang="en-US" dirty="0"/>
              <a:t>，可是我看</a:t>
            </a:r>
            <a:r>
              <a:rPr lang="en-US" altLang="zh-CN" dirty="0"/>
              <a:t>victim cache</a:t>
            </a:r>
            <a:r>
              <a:rPr lang="zh-CN" altLang="en-US" dirty="0"/>
              <a:t>的论文里实在一级缓存和二级缓存之间加了一个</a:t>
            </a:r>
            <a:r>
              <a:rPr lang="en-US" altLang="zh-CN" dirty="0"/>
              <a:t>victim cache</a:t>
            </a:r>
            <a:r>
              <a:rPr lang="zh-CN" altLang="en-US" dirty="0"/>
              <a:t>，不同于</a:t>
            </a:r>
            <a:r>
              <a:rPr lang="en-US" altLang="zh-CN" dirty="0"/>
              <a:t>miss</a:t>
            </a:r>
            <a:r>
              <a:rPr lang="zh-CN" altLang="en-US" dirty="0"/>
              <a:t>擦车，</a:t>
            </a:r>
            <a:r>
              <a:rPr lang="en-US" altLang="zh-CN" sz="1800" kern="100" dirty="0">
                <a:effectLst/>
                <a:latin typeface="等线" panose="02010600030101010101" charset="-122"/>
                <a:ea typeface="等线" panose="02010600030101010101" charset="-122"/>
                <a:cs typeface="Times New Roman" panose="02020603050405020304" pitchFamily="18" charset="0"/>
              </a:rPr>
              <a:t>direct cache</a:t>
            </a:r>
            <a:r>
              <a:rPr lang="zh-CN" altLang="zh-CN" sz="1800" kern="100" dirty="0">
                <a:effectLst/>
                <a:latin typeface="等线" panose="02010600030101010101" charset="-122"/>
                <a:ea typeface="等线" panose="02010600030101010101" charset="-122"/>
                <a:cs typeface="Times New Roman" panose="02020603050405020304" pitchFamily="18" charset="0"/>
              </a:rPr>
              <a:t>与</a:t>
            </a:r>
            <a:r>
              <a:rPr lang="en-US" altLang="zh-CN" sz="1800" kern="100" dirty="0">
                <a:effectLst/>
                <a:latin typeface="等线" panose="02010600030101010101" charset="-122"/>
                <a:ea typeface="等线" panose="02010600030101010101" charset="-122"/>
                <a:cs typeface="Times New Roman" panose="02020603050405020304" pitchFamily="18" charset="0"/>
              </a:rPr>
              <a:t>victim cache</a:t>
            </a:r>
            <a:r>
              <a:rPr lang="zh-CN" altLang="zh-CN" sz="1800" kern="100" dirty="0">
                <a:effectLst/>
                <a:latin typeface="等线" panose="02010600030101010101" charset="-122"/>
                <a:ea typeface="等线" panose="02010600030101010101" charset="-122"/>
                <a:cs typeface="Times New Roman" panose="02020603050405020304" pitchFamily="18" charset="0"/>
              </a:rPr>
              <a:t>的数据线，因为</a:t>
            </a:r>
            <a:r>
              <a:rPr lang="en-US" altLang="zh-CN" sz="1800" kern="100" dirty="0">
                <a:effectLst/>
                <a:latin typeface="等线" panose="02010600030101010101" charset="-122"/>
                <a:ea typeface="等线" panose="02010600030101010101" charset="-122"/>
                <a:cs typeface="Times New Roman" panose="02020603050405020304" pitchFamily="18" charset="0"/>
              </a:rPr>
              <a:t>victim cache</a:t>
            </a:r>
            <a:r>
              <a:rPr lang="zh-CN" altLang="zh-CN" sz="1800" kern="100" dirty="0">
                <a:effectLst/>
                <a:latin typeface="等线" panose="02010600030101010101" charset="-122"/>
                <a:ea typeface="等线" panose="02010600030101010101" charset="-122"/>
                <a:cs typeface="Times New Roman" panose="02020603050405020304" pitchFamily="18" charset="0"/>
              </a:rPr>
              <a:t>直接存储的是被替换的条目。若再</a:t>
            </a:r>
            <a:r>
              <a:rPr lang="en-US" altLang="zh-CN" sz="1800" kern="100" dirty="0">
                <a:effectLst/>
                <a:latin typeface="等线" panose="02010600030101010101" charset="-122"/>
                <a:ea typeface="等线" panose="02010600030101010101" charset="-122"/>
                <a:cs typeface="Times New Roman" panose="02020603050405020304" pitchFamily="18" charset="0"/>
              </a:rPr>
              <a:t>direct cache</a:t>
            </a:r>
            <a:r>
              <a:rPr lang="zh-CN" altLang="zh-CN" sz="1800" kern="100" dirty="0">
                <a:effectLst/>
                <a:latin typeface="等线" panose="02010600030101010101" charset="-122"/>
                <a:ea typeface="等线" panose="02010600030101010101" charset="-122"/>
                <a:cs typeface="Times New Roman" panose="02020603050405020304" pitchFamily="18" charset="0"/>
              </a:rPr>
              <a:t>中发生</a:t>
            </a:r>
            <a:r>
              <a:rPr lang="en-US" altLang="zh-CN" sz="1800" kern="100" dirty="0">
                <a:effectLst/>
                <a:latin typeface="等线" panose="02010600030101010101" charset="-122"/>
                <a:ea typeface="等线" panose="02010600030101010101" charset="-122"/>
                <a:cs typeface="Times New Roman" panose="02020603050405020304" pitchFamily="18" charset="0"/>
              </a:rPr>
              <a:t>miss</a:t>
            </a:r>
            <a:r>
              <a:rPr lang="zh-CN" altLang="zh-CN" sz="1800" kern="100" dirty="0">
                <a:effectLst/>
                <a:latin typeface="等线" panose="02010600030101010101" charset="-122"/>
                <a:ea typeface="等线" panose="02010600030101010101" charset="-122"/>
                <a:cs typeface="Times New Roman" panose="02020603050405020304" pitchFamily="18" charset="0"/>
              </a:rPr>
              <a:t>，命中了</a:t>
            </a:r>
            <a:r>
              <a:rPr lang="en-US" altLang="zh-CN" sz="1800" kern="100" dirty="0">
                <a:effectLst/>
                <a:latin typeface="等线" panose="02010600030101010101" charset="-122"/>
                <a:ea typeface="等线" panose="02010600030101010101" charset="-122"/>
                <a:cs typeface="Times New Roman" panose="02020603050405020304" pitchFamily="18" charset="0"/>
              </a:rPr>
              <a:t>victim cache</a:t>
            </a:r>
            <a:r>
              <a:rPr lang="zh-CN" altLang="zh-CN" sz="1800" kern="100" dirty="0">
                <a:effectLst/>
                <a:latin typeface="等线" panose="02010600030101010101" charset="-122"/>
                <a:ea typeface="等线" panose="02010600030101010101" charset="-122"/>
                <a:cs typeface="Times New Roman" panose="02020603050405020304" pitchFamily="18" charset="0"/>
              </a:rPr>
              <a:t>，那么</a:t>
            </a:r>
            <a:r>
              <a:rPr lang="en-US" altLang="zh-CN" sz="1800" kern="100" dirty="0">
                <a:effectLst/>
                <a:latin typeface="等线" panose="02010600030101010101" charset="-122"/>
                <a:ea typeface="等线" panose="02010600030101010101" charset="-122"/>
                <a:cs typeface="Times New Roman" panose="02020603050405020304" pitchFamily="18" charset="0"/>
              </a:rPr>
              <a:t>direct cache</a:t>
            </a:r>
            <a:r>
              <a:rPr lang="zh-CN" altLang="zh-CN" sz="1800" kern="100" dirty="0">
                <a:effectLst/>
                <a:latin typeface="等线" panose="02010600030101010101" charset="-122"/>
                <a:ea typeface="等线" panose="02010600030101010101" charset="-122"/>
                <a:cs typeface="Times New Roman" panose="02020603050405020304" pitchFamily="18" charset="0"/>
              </a:rPr>
              <a:t>和</a:t>
            </a:r>
            <a:r>
              <a:rPr lang="en-US" altLang="zh-CN" sz="1800" kern="100" dirty="0">
                <a:effectLst/>
                <a:latin typeface="等线" panose="02010600030101010101" charset="-122"/>
                <a:ea typeface="等线" panose="02010600030101010101" charset="-122"/>
                <a:cs typeface="Times New Roman" panose="02020603050405020304" pitchFamily="18" charset="0"/>
              </a:rPr>
              <a:t>victim cache</a:t>
            </a:r>
            <a:r>
              <a:rPr lang="zh-CN" altLang="zh-CN" sz="1800" kern="100" dirty="0">
                <a:effectLst/>
                <a:latin typeface="等线" panose="02010600030101010101" charset="-122"/>
                <a:ea typeface="等线" panose="02010600030101010101" charset="-122"/>
                <a:cs typeface="Times New Roman" panose="02020603050405020304" pitchFamily="18" charset="0"/>
              </a:rPr>
              <a:t>两者之间数据会做交换。</a:t>
            </a:r>
            <a:endParaRPr lang="en-US" altLang="zh-CN" sz="1800" kern="100" dirty="0">
              <a:effectLst/>
              <a:latin typeface="等线" panose="02010600030101010101" charset="-122"/>
              <a:ea typeface="等线" panose="02010600030101010101" charset="-122"/>
              <a:cs typeface="Times New Roman" panose="02020603050405020304" pitchFamily="18" charset="0"/>
            </a:endParaRPr>
          </a:p>
          <a:p>
            <a:r>
              <a:rPr lang="zh-CN" altLang="en-US" dirty="0"/>
              <a:t>可能有实现，但是没表现出来吧。</a:t>
            </a:r>
            <a:endParaRPr lang="zh-CN" altLang="en-US" dirty="0"/>
          </a:p>
          <a:p>
            <a:endParaRPr lang="en-US" altLang="zh-CN" dirty="0"/>
          </a:p>
          <a:p>
            <a:pPr rtl="0"/>
            <a:r>
              <a:rPr lang="zh-CN" altLang="en-US" dirty="0">
                <a:solidFill>
                  <a:srgbClr val="000000"/>
                </a:solidFill>
                <a:effectLst/>
              </a:rPr>
              <a:t>当 </a:t>
            </a:r>
            <a:r>
              <a:rPr lang="en-US" altLang="zh-CN" dirty="0">
                <a:solidFill>
                  <a:srgbClr val="000000"/>
                </a:solidFill>
                <a:effectLst/>
              </a:rPr>
              <a:t>ST </a:t>
            </a:r>
            <a:r>
              <a:rPr lang="zh-CN" altLang="en-US" dirty="0">
                <a:solidFill>
                  <a:srgbClr val="000000"/>
                </a:solidFill>
                <a:effectLst/>
              </a:rPr>
              <a:t>临时更新条目时，必须保留旧值以防事务中止。 如果旧值驻留在事务缓存中并且是</a:t>
            </a:r>
            <a:r>
              <a:rPr lang="en-US" altLang="zh-CN" dirty="0">
                <a:solidFill>
                  <a:srgbClr val="000000"/>
                </a:solidFill>
                <a:effectLst/>
              </a:rPr>
              <a:t>dirty</a:t>
            </a:r>
            <a:r>
              <a:rPr lang="zh-CN" altLang="en-US" dirty="0">
                <a:solidFill>
                  <a:srgbClr val="000000"/>
                </a:solidFill>
                <a:effectLst/>
              </a:rPr>
              <a:t>的，则必须将其标记为 </a:t>
            </a:r>
            <a:r>
              <a:rPr lang="en-US" altLang="zh-CN" dirty="0">
                <a:solidFill>
                  <a:srgbClr val="000000"/>
                </a:solidFill>
                <a:effectLst/>
              </a:rPr>
              <a:t>XCOMMIT</a:t>
            </a:r>
            <a:r>
              <a:rPr lang="zh-CN" altLang="en-US" dirty="0">
                <a:solidFill>
                  <a:srgbClr val="000000"/>
                </a:solidFill>
                <a:effectLst/>
              </a:rPr>
              <a:t>，或者必须将其写回内存。</a:t>
            </a:r>
            <a:endParaRPr lang="en-US" altLang="zh-CN" dirty="0">
              <a:solidFill>
                <a:srgbClr val="000000"/>
              </a:solidFill>
              <a:effectLst/>
            </a:endParaRPr>
          </a:p>
          <a:p>
            <a:pPr rtl="0"/>
            <a:r>
              <a:rPr lang="zh-CN" altLang="en-US" dirty="0">
                <a:solidFill>
                  <a:srgbClr val="000000"/>
                </a:solidFill>
                <a:effectLst/>
              </a:rPr>
              <a:t>当处理器重复执行访问相同位置的事务时，避免这种写回可以显着提高性能。 </a:t>
            </a:r>
            <a:endParaRPr lang="en-US" altLang="zh-CN" dirty="0">
              <a:solidFill>
                <a:srgbClr val="000000"/>
              </a:solidFill>
              <a:effectLst/>
            </a:endParaRPr>
          </a:p>
          <a:p>
            <a:pPr rtl="0"/>
            <a:r>
              <a:rPr lang="zh-CN" altLang="en-US" dirty="0">
                <a:solidFill>
                  <a:srgbClr val="000000"/>
                </a:solidFill>
                <a:effectLst/>
              </a:rPr>
              <a:t>如果争用较低，则事务通常会命中事务缓存中的脏条目。 因此 </a:t>
            </a:r>
            <a:r>
              <a:rPr lang="en-US" altLang="zh-CN" dirty="0"/>
              <a:t>XCOMMIT</a:t>
            </a:r>
            <a:r>
              <a:rPr lang="zh-CN" altLang="en-US" dirty="0"/>
              <a:t>条目可以提高性能，其实他的设置也就是为了提高性能</a:t>
            </a:r>
            <a:endParaRPr lang="en-US" altLang="zh-CN" dirty="0"/>
          </a:p>
          <a:p>
            <a:r>
              <a:rPr lang="zh-CN" altLang="en-US" dirty="0"/>
              <a:t>但如果</a:t>
            </a:r>
            <a:r>
              <a:rPr lang="en-US" altLang="zh-CN" dirty="0"/>
              <a:t>XCOMMIT</a:t>
            </a:r>
            <a:r>
              <a:rPr lang="zh-CN" altLang="en-US" dirty="0"/>
              <a:t>条目</a:t>
            </a:r>
            <a:r>
              <a:rPr lang="zh-CN" altLang="en-US" b="0" i="0" dirty="0">
                <a:solidFill>
                  <a:srgbClr val="4D4D4D"/>
                </a:solidFill>
                <a:effectLst/>
                <a:latin typeface="-apple-system"/>
              </a:rPr>
              <a:t>被修改过（</a:t>
            </a:r>
            <a:r>
              <a:rPr lang="en-US" altLang="zh-CN" b="0" i="0" dirty="0">
                <a:solidFill>
                  <a:srgbClr val="4D4D4D"/>
                </a:solidFill>
                <a:effectLst/>
                <a:latin typeface="-apple-system"/>
              </a:rPr>
              <a:t>dirty</a:t>
            </a:r>
            <a:r>
              <a:rPr lang="zh-CN" altLang="en-US" b="0" i="0" dirty="0">
                <a:solidFill>
                  <a:srgbClr val="4D4D4D"/>
                </a:solidFill>
                <a:effectLst/>
                <a:latin typeface="-apple-system"/>
              </a:rPr>
              <a:t>）</a:t>
            </a:r>
            <a:r>
              <a:rPr lang="zh-CN" altLang="en-US" dirty="0"/>
              <a:t>，标记为</a:t>
            </a:r>
            <a:r>
              <a:rPr lang="en-US" altLang="zh-CN" dirty="0"/>
              <a:t>M</a:t>
            </a:r>
            <a:r>
              <a:rPr lang="zh-CN" altLang="en-US" dirty="0"/>
              <a:t>，则必须将其写回。</a:t>
            </a:r>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 备注：</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CPU </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通过总线接口单元与外部交换一次信息，称为一次总线操作，所耗用的时间称为一个总线周期 </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(Bus Cycle)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 ，也称机器周期（ </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Machine Cycle </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包括这六个总线循环，</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READ</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会获取对于</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cache line </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的共享所有权 </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RFO</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则是独占所有权。</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WRITE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则用于协议确定要写回，或者已修改的项目将被替换</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另外，类似遵循于</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MESI</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总线监听协议，如果被修改过后的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cache line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被别的处理器读取，那么内存会进行更新。</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T_READ T_RFO</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是这片文章提出的新加的两个总线循环，类似于</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read</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和</a:t>
            </a:r>
            <a:r>
              <a:rPr lang="en-US" altLang="zh-CN" sz="1200" b="0" i="0" kern="1200" dirty="0" err="1">
                <a:solidFill>
                  <a:srgbClr val="4D4D4D"/>
                </a:solidFill>
                <a:effectLst/>
                <a:latin typeface="宋体" panose="02010600030101010101" pitchFamily="2" charset="-122"/>
                <a:ea typeface="宋体" panose="02010600030101010101" pitchFamily="2" charset="-122"/>
                <a:cs typeface="+mn-cs"/>
              </a:rPr>
              <a:t>rfo</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，只是以事务方式请求</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cache line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。也能猜到这里和前面指令里的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LT LTX</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是对应的了</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另外这个会先看其他</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cache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，没有响应再从</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shared memory</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里面读取。</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事务性请求可以通过使用</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BUSY</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进行响应来拒绝。</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BUSY</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有助于防止事务相互中止过多。当事务收到繁忙响应时，它会中止并重试，以防止死锁或持续的相互中止。</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该策略在理论上是受饥饿影响的。</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每个处理器维护两个标志：</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TACTIVE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 标志指示事务是否正在进行，</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事务状态（</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TSTATUS</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）标志指示事务是</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active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True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）还是</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False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err="1">
                <a:solidFill>
                  <a:srgbClr val="4D4D4D"/>
                </a:solidFill>
                <a:effectLst/>
                <a:latin typeface="宋体" panose="02010600030101010101" pitchFamily="2" charset="-122"/>
                <a:ea typeface="宋体" panose="02010600030101010101" pitchFamily="2" charset="-122"/>
                <a:cs typeface="+mn-cs"/>
              </a:rPr>
              <a:t>TACIlVE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标志在事务执行其第一个事务操作时隐式设置。（这种隐式方法似乎比提供显式</a:t>
            </a:r>
            <a:r>
              <a:rPr lang="en-US" altLang="zh-CN" sz="1200" b="0" i="0" kern="1200" dirty="0" err="1">
                <a:solidFill>
                  <a:srgbClr val="4D4D4D"/>
                </a:solidFill>
                <a:effectLst/>
                <a:latin typeface="宋体" panose="02010600030101010101" pitchFamily="2" charset="-122"/>
                <a:ea typeface="宋体" panose="02010600030101010101" pitchFamily="2" charset="-122"/>
                <a:cs typeface="+mn-cs"/>
              </a:rPr>
              <a:t>sturt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事务指令更方便。）</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strike="sngStrike" kern="1200" dirty="0">
                <a:solidFill>
                  <a:srgbClr val="4D4D4D"/>
                </a:solidFill>
                <a:effectLst/>
                <a:latin typeface="宋体" panose="02010600030101010101" pitchFamily="2" charset="-122"/>
                <a:ea typeface="宋体" panose="02010600030101010101" pitchFamily="2" charset="-122"/>
                <a:cs typeface="+mn-cs"/>
              </a:rPr>
              <a:t>非事务操作的行为与古德曼的原始协议完全相同。</a:t>
            </a:r>
            <a:endParaRPr lang="en-US" altLang="zh-CN" sz="1200" b="0" i="0" strike="sngStrike"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中止的事务发出的事务指令不会导致总线循环，并且可能返回任意值</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这个</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LT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操作根据论文加上我的理解我画了个流程图，总的来说是三个步骤，首先看本地修改单没提交的“副本”里有没有，如果有就返回。</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再看</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normal</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，也就是提交过的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cache line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里面有没有这个地址，如果有，那么因为执行了一次事务操作，所以要设置两个事务操作的条目，首先直接把</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NORMAL</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标记改为</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XABORT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，再设一个</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XCOMMIT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条目，映射的地址和值都一样   </a:t>
            </a:r>
            <a:r>
              <a:rPr lang="en-US" altLang="zh-CN" dirty="0"/>
              <a:t>XCOMMIT </a:t>
            </a:r>
            <a:r>
              <a:rPr lang="zh-CN" altLang="en-US" dirty="0"/>
              <a:t>行包含旧数据，</a:t>
            </a:r>
            <a:r>
              <a:rPr lang="en-US" altLang="zh-CN" dirty="0"/>
              <a:t>XABORT </a:t>
            </a:r>
            <a:r>
              <a:rPr lang="zh-CN" altLang="en-US" dirty="0"/>
              <a:t>行包含暂时修改的数据</a:t>
            </a:r>
            <a:endParaRPr lang="en-US" altLang="zh-CN" dirty="0"/>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如果这两个标记的条目都没命中再做一次</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T_READ</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bus cycle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，成功的话也是创两个条目</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如果</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bus cycle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返回</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BUSY</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，那就直接中止这个事务，至于中止对应的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processor action</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之后再说，除了之后说的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processor action</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，还有要把</a:t>
            </a:r>
            <a:r>
              <a:rPr lang="en-US" altLang="zh-CN" dirty="0"/>
              <a:t>XABORT </a:t>
            </a:r>
            <a:r>
              <a:rPr lang="zh-CN" altLang="en-US" dirty="0"/>
              <a:t>条目被丢弃（设置为</a:t>
            </a:r>
            <a:r>
              <a:rPr lang="en-US" altLang="zh-CN" dirty="0"/>
              <a:t>EMPTY</a:t>
            </a:r>
            <a:r>
              <a:rPr lang="zh-CN" altLang="en-US" dirty="0"/>
              <a:t>），</a:t>
            </a:r>
            <a:r>
              <a:rPr lang="en-US" altLang="zh-CN" dirty="0"/>
              <a:t>XCOMMIT </a:t>
            </a:r>
            <a:r>
              <a:rPr lang="zh-CN" altLang="en-US" dirty="0"/>
              <a:t>整个条目将更改为</a:t>
            </a:r>
            <a:r>
              <a:rPr lang="en-US" altLang="zh-CN" dirty="0"/>
              <a:t>NORMAL</a:t>
            </a:r>
            <a:r>
              <a:rPr lang="zh-CN" altLang="en-US" dirty="0"/>
              <a:t>，也就是之前说</a:t>
            </a:r>
            <a:r>
              <a:rPr lang="en-US" altLang="zh-CN" dirty="0"/>
              <a:t>tag</a:t>
            </a:r>
            <a:r>
              <a:rPr lang="zh-CN" altLang="en-US" dirty="0"/>
              <a:t>时候提到的</a:t>
            </a:r>
            <a:endParaRPr lang="en-US" altLang="zh-CN" dirty="0"/>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至于为啥不访问</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XABORT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，因为这里面存的是旧数据，所以不会读。</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LTX</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和</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LT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的不同就是它的读取时为了写，所以其实只有最后</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·else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的时候会不一样，不会使用</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T_READ</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而是</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T_RFO</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。另外由于是互斥读，所以成功了的话需要把</a:t>
            </a:r>
            <a:r>
              <a:rPr lang="en-US" altLang="zh-CN" sz="1200" b="0" i="0" kern="1200" dirty="0" err="1">
                <a:solidFill>
                  <a:srgbClr val="4D4D4D"/>
                </a:solidFill>
                <a:effectLst/>
                <a:latin typeface="宋体" panose="02010600030101010101" pitchFamily="2" charset="-122"/>
                <a:ea typeface="宋体" panose="02010600030101010101" pitchFamily="2" charset="-122"/>
                <a:cs typeface="+mn-cs"/>
              </a:rPr>
              <a:t>cacheline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的状态改为</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reserved</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ST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操作和</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LTX</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都类似，只是要更新</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XABORT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里面的数据</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第一部分会介绍一下一些重要的概念和这个系统的预期用途</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如果</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，把标记当前事务正在运行的标志改为</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false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，然后把</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TSTATUS</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改为</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true</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是因为</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之后不代表这个事不干了，还得重启这个事务。</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Validate </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是看是否是</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的，所以直接查看 </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 STATUS </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标志 如果是</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会返回</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false</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zh-CN" altLang="en-US" sz="1200" b="0" i="0" kern="1200" dirty="0">
                <a:solidFill>
                  <a:srgbClr val="4D4D4D"/>
                </a:solidFill>
                <a:effectLst/>
                <a:latin typeface="宋体" panose="02010600030101010101" pitchFamily="2" charset="-122"/>
                <a:ea typeface="宋体" panose="02010600030101010101" pitchFamily="2" charset="-122"/>
                <a:cs typeface="+mn-cs"/>
              </a:rPr>
              <a:t>然后如果事务标志是</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，那里么需要真的</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abort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他</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a:p>
            <a:r>
              <a:rPr lang="en-US" altLang="zh-CN" sz="1200" b="0" i="0" kern="1200" dirty="0">
                <a:solidFill>
                  <a:srgbClr val="4D4D4D"/>
                </a:solidFill>
                <a:effectLst/>
                <a:latin typeface="宋体" panose="02010600030101010101" pitchFamily="2" charset="-122"/>
                <a:ea typeface="宋体" panose="02010600030101010101" pitchFamily="2" charset="-122"/>
                <a:cs typeface="+mn-cs"/>
              </a:rPr>
              <a:t>Commit</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的话也是返回</a:t>
            </a:r>
            <a:r>
              <a:rPr lang="en-US" altLang="zh-CN" sz="1200" b="0" i="0" kern="1200" dirty="0">
                <a:solidFill>
                  <a:srgbClr val="4D4D4D"/>
                </a:solidFill>
                <a:effectLst/>
                <a:latin typeface="宋体" panose="02010600030101010101" pitchFamily="2" charset="-122"/>
                <a:ea typeface="宋体" panose="02010600030101010101" pitchFamily="2" charset="-122"/>
                <a:cs typeface="+mn-cs"/>
              </a:rPr>
              <a:t>TSTATUS</a:t>
            </a:r>
            <a:r>
              <a:rPr lang="zh-CN" altLang="en-US" sz="1200" b="0" i="0" kern="1200" dirty="0">
                <a:solidFill>
                  <a:srgbClr val="4D4D4D"/>
                </a:solidFill>
                <a:effectLst/>
                <a:latin typeface="宋体" panose="02010600030101010101" pitchFamily="2" charset="-122"/>
                <a:ea typeface="宋体" panose="02010600030101010101" pitchFamily="2" charset="-122"/>
                <a:cs typeface="+mn-cs"/>
              </a:rPr>
              <a:t>的状态，然后标记；</a:t>
            </a:r>
            <a:endParaRPr lang="en-US" altLang="zh-CN" sz="1200" b="0" i="0" kern="1200" dirty="0">
              <a:solidFill>
                <a:srgbClr val="4D4D4D"/>
              </a:solidFill>
              <a:effectLst/>
              <a:latin typeface="宋体" panose="02010600030101010101" pitchFamily="2" charset="-122"/>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第三部分主要讲一下实验结果，以及这个论文提出的方法的</a:t>
            </a:r>
            <a:r>
              <a:rPr lang="zh-CN" altLang="en-US" dirty="0"/>
              <a:t>局限性</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这个测试结果是用了一个</a:t>
            </a:r>
            <a:r>
              <a:rPr lang="en-US" altLang="zh-CN" dirty="0"/>
              <a:t>32</a:t>
            </a:r>
            <a:r>
              <a:rPr lang="zh-CN" altLang="en-US" dirty="0"/>
              <a:t>个处理器的结构，常规</a:t>
            </a:r>
            <a:r>
              <a:rPr lang="en-US" altLang="zh-CN" dirty="0"/>
              <a:t>cache</a:t>
            </a:r>
            <a:r>
              <a:rPr lang="zh-CN" altLang="en-US" dirty="0"/>
              <a:t>是一个</a:t>
            </a:r>
            <a:r>
              <a:rPr lang="en-US" altLang="zh-CN" dirty="0"/>
              <a:t>2048*8 BYTES</a:t>
            </a:r>
            <a:r>
              <a:rPr lang="zh-CN" altLang="en-US" dirty="0"/>
              <a:t>的直接映射的</a:t>
            </a:r>
            <a:r>
              <a:rPr lang="en-US" altLang="zh-CN" dirty="0"/>
              <a:t>cache</a:t>
            </a:r>
            <a:r>
              <a:rPr lang="zh-CN" altLang="en-US" dirty="0"/>
              <a:t>，事务性缓存时一个</a:t>
            </a:r>
            <a:r>
              <a:rPr lang="en-US" altLang="zh-CN" dirty="0"/>
              <a:t>64*8Bytes</a:t>
            </a:r>
            <a:r>
              <a:rPr lang="zh-CN" altLang="en-US" dirty="0"/>
              <a:t>的缓存</a:t>
            </a:r>
            <a:endParaRPr lang="en-US" altLang="zh-CN" dirty="0"/>
          </a:p>
          <a:p>
            <a:r>
              <a:rPr lang="zh-CN" altLang="en-US" dirty="0"/>
              <a:t>没有竞争的话两者每次内存请求都需要</a:t>
            </a:r>
            <a:r>
              <a:rPr lang="en-US" altLang="zh-CN" dirty="0"/>
              <a:t>4</a:t>
            </a:r>
            <a:r>
              <a:rPr lang="zh-CN" altLang="en-US" dirty="0"/>
              <a:t>个周期，每级线路和交换机延迟为</a:t>
            </a:r>
            <a:r>
              <a:rPr lang="en-US" altLang="zh-CN" dirty="0"/>
              <a:t>1</a:t>
            </a:r>
            <a:r>
              <a:rPr lang="zh-CN" altLang="en-US" dirty="0"/>
              <a:t>个周期</a:t>
            </a:r>
            <a:endParaRPr lang="en-US" altLang="zh-CN" dirty="0"/>
          </a:p>
          <a:p>
            <a:r>
              <a:rPr lang="zh-CN" altLang="en-US" dirty="0"/>
              <a:t>对于两种</a:t>
            </a:r>
            <a:r>
              <a:rPr lang="en-US" altLang="zh-CN" dirty="0"/>
              <a:t>cache</a:t>
            </a:r>
            <a:r>
              <a:rPr lang="zh-CN" altLang="en-US" dirty="0"/>
              <a:t>的访问，包括提交都是一个周期。</a:t>
            </a:r>
            <a:endParaRPr lang="en-US" altLang="zh-CN" dirty="0"/>
          </a:p>
          <a:p>
            <a:r>
              <a:rPr lang="zh-CN" altLang="en-US" dirty="0"/>
              <a:t>这个实验结果正对应之前</a:t>
            </a:r>
            <a:r>
              <a:rPr lang="en-US" altLang="zh-CN" dirty="0"/>
              <a:t>example</a:t>
            </a:r>
            <a:r>
              <a:rPr lang="zh-CN" altLang="en-US" dirty="0"/>
              <a:t>部分说的那个代码</a:t>
            </a:r>
            <a:endParaRPr lang="en-US" altLang="zh-CN" dirty="0"/>
          </a:p>
          <a:p>
            <a:r>
              <a:rPr lang="zh-CN" altLang="en-US" dirty="0"/>
              <a:t>是</a:t>
            </a:r>
            <a:r>
              <a:rPr lang="en-US" altLang="zh-CN" dirty="0"/>
              <a:t>n</a:t>
            </a:r>
            <a:r>
              <a:rPr lang="zh-CN" altLang="en-US" dirty="0"/>
              <a:t>个进程中的每一个进程都将一个共享计数器增加</a:t>
            </a:r>
            <a:r>
              <a:rPr lang="en-US" altLang="zh-CN" dirty="0"/>
              <a:t>216/n</a:t>
            </a:r>
            <a:r>
              <a:rPr lang="zh-CN" altLang="en-US" dirty="0"/>
              <a:t>次， </a:t>
            </a:r>
            <a:r>
              <a:rPr lang="en-US" altLang="zh-CN" dirty="0"/>
              <a:t>n</a:t>
            </a:r>
            <a:r>
              <a:rPr lang="zh-CN" altLang="en-US" dirty="0"/>
              <a:t>从</a:t>
            </a:r>
            <a:r>
              <a:rPr lang="en-US" altLang="zh-CN" dirty="0"/>
              <a:t>1-32</a:t>
            </a:r>
            <a:endParaRPr lang="en-US" altLang="zh-CN" dirty="0"/>
          </a:p>
          <a:p>
            <a:r>
              <a:rPr lang="zh-CN" altLang="en-US" dirty="0"/>
              <a:t>正如前面所说，这个样例的竞争很高，临界区很短。</a:t>
            </a:r>
            <a:endParaRPr lang="en-US" altLang="zh-CN" dirty="0"/>
          </a:p>
          <a:p>
            <a:r>
              <a:rPr lang="zh-CN" altLang="en-US" dirty="0"/>
              <a:t>这个结果里，纵轴显示完成基准测试所需的周期数，横轴显示并发进程数。</a:t>
            </a:r>
            <a:endParaRPr lang="en-US" altLang="zh-CN" dirty="0"/>
          </a:p>
          <a:p>
            <a:r>
              <a:rPr lang="zh-CN" altLang="en-US" dirty="0"/>
              <a:t>除了</a:t>
            </a:r>
            <a:r>
              <a:rPr lang="en-US" altLang="zh-CN" dirty="0"/>
              <a:t>LL/SC</a:t>
            </a:r>
            <a:r>
              <a:rPr lang="zh-CN" altLang="en-US" dirty="0"/>
              <a:t>之外，</a:t>
            </a:r>
            <a:r>
              <a:rPr lang="en-US" altLang="zh-CN" dirty="0"/>
              <a:t>TM</a:t>
            </a:r>
            <a:r>
              <a:rPr lang="zh-CN" altLang="en-US" dirty="0"/>
              <a:t>的吞吐量都远远高于其他机制。比如</a:t>
            </a:r>
            <a:r>
              <a:rPr lang="en-US" altLang="zh-CN" dirty="0"/>
              <a:t>TTS</a:t>
            </a:r>
            <a:r>
              <a:rPr lang="zh-CN" altLang="en-US" dirty="0"/>
              <a:t>自旋锁，对于每次</a:t>
            </a:r>
            <a:r>
              <a:rPr lang="en-US" altLang="zh-CN" dirty="0"/>
              <a:t>++</a:t>
            </a:r>
            <a:r>
              <a:rPr lang="zh-CN" altLang="en-US" dirty="0"/>
              <a:t>，首先要用</a:t>
            </a:r>
            <a:r>
              <a:rPr lang="en-US" altLang="zh-CN" dirty="0" err="1"/>
              <a:t>testandset</a:t>
            </a:r>
            <a:r>
              <a:rPr lang="zh-CN" altLang="en-US" dirty="0"/>
              <a:t>，读取并修改</a:t>
            </a:r>
            <a:r>
              <a:rPr lang="en-US" altLang="zh-CN" dirty="0"/>
              <a:t>lock</a:t>
            </a:r>
            <a:r>
              <a:rPr lang="zh-CN" altLang="en-US" dirty="0"/>
              <a:t>的值，然后对临界区内的数据</a:t>
            </a:r>
            <a:r>
              <a:rPr lang="en-US" altLang="zh-CN" dirty="0"/>
              <a:t>read </a:t>
            </a:r>
            <a:r>
              <a:rPr lang="zh-CN" altLang="en-US" dirty="0"/>
              <a:t>，</a:t>
            </a:r>
            <a:r>
              <a:rPr lang="en-US" altLang="zh-CN" dirty="0"/>
              <a:t>write</a:t>
            </a:r>
            <a:r>
              <a:rPr lang="zh-CN" altLang="en-US" dirty="0"/>
              <a:t>，最后再修改</a:t>
            </a:r>
            <a:r>
              <a:rPr lang="en-US" altLang="zh-CN" dirty="0"/>
              <a:t>lock</a:t>
            </a:r>
            <a:r>
              <a:rPr lang="zh-CN" altLang="en-US" dirty="0"/>
              <a:t>的值，来释放锁。</a:t>
            </a:r>
            <a:endParaRPr lang="en-US" altLang="zh-CN" dirty="0"/>
          </a:p>
          <a:p>
            <a:r>
              <a:rPr lang="zh-CN" altLang="en-US" dirty="0"/>
              <a:t>相反，事务性内存只需要三次共享内存访问（对计数器的</a:t>
            </a:r>
            <a:r>
              <a:rPr lang="en-US" altLang="zh-CN" dirty="0"/>
              <a:t>LD</a:t>
            </a:r>
            <a:r>
              <a:rPr lang="zh-CN" altLang="en-US" dirty="0"/>
              <a:t>和</a:t>
            </a:r>
            <a:r>
              <a:rPr lang="en-US" altLang="zh-CN" dirty="0"/>
              <a:t>ST</a:t>
            </a:r>
            <a:r>
              <a:rPr lang="zh-CN" altLang="en-US" dirty="0"/>
              <a:t>，还有</a:t>
            </a:r>
            <a:r>
              <a:rPr lang="en-US" altLang="zh-CN" dirty="0"/>
              <a:t>commit</a:t>
            </a:r>
            <a:r>
              <a:rPr lang="zh-CN" altLang="en-US" dirty="0"/>
              <a:t>，但不会导致总线周期）</a:t>
            </a:r>
            <a:endParaRPr lang="en-US" altLang="zh-CN" dirty="0"/>
          </a:p>
          <a:p>
            <a:r>
              <a:rPr lang="zh-CN" altLang="en-US" dirty="0"/>
              <a:t>唯一优于事务性内存的实现是直接将</a:t>
            </a:r>
            <a:r>
              <a:rPr lang="en-US" altLang="zh-CN" dirty="0"/>
              <a:t>LL/SC</a:t>
            </a:r>
            <a:r>
              <a:rPr lang="zh-CN" altLang="en-US" dirty="0"/>
              <a:t>应用于计数器，而不使用锁变量。</a:t>
            </a:r>
            <a:r>
              <a:rPr lang="zh-CN" altLang="en-US" dirty="0">
                <a:solidFill>
                  <a:srgbClr val="333333"/>
                </a:solidFill>
                <a:effectLst/>
                <a:latin typeface="微软雅黑" panose="020B0503020204020204" charset="-122"/>
                <a:ea typeface="微软雅黑" panose="020B0503020204020204" charset="-122"/>
                <a:sym typeface="+mn-ea"/>
              </a:rPr>
              <a:t>在</a:t>
            </a:r>
            <a:r>
              <a:rPr lang="en-US" altLang="zh-CN" dirty="0">
                <a:solidFill>
                  <a:srgbClr val="333333"/>
                </a:solidFill>
                <a:effectLst/>
                <a:latin typeface="微软雅黑" panose="020B0503020204020204" charset="-122"/>
                <a:ea typeface="微软雅黑" panose="020B0503020204020204" charset="-122"/>
                <a:sym typeface="+mn-ea"/>
              </a:rPr>
              <a:t>MIPS</a:t>
            </a:r>
            <a:r>
              <a:rPr lang="zh-CN" altLang="en-US" dirty="0">
                <a:solidFill>
                  <a:srgbClr val="333333"/>
                </a:solidFill>
                <a:effectLst/>
                <a:latin typeface="微软雅黑" panose="020B0503020204020204" charset="-122"/>
                <a:ea typeface="微软雅黑" panose="020B0503020204020204" charset="-122"/>
                <a:sym typeface="+mn-ea"/>
              </a:rPr>
              <a:t>中，是通过特殊的</a:t>
            </a:r>
            <a:r>
              <a:rPr lang="en-US" altLang="zh-CN" dirty="0">
                <a:solidFill>
                  <a:srgbClr val="333333"/>
                </a:solidFill>
                <a:effectLst/>
                <a:latin typeface="微软雅黑" panose="020B0503020204020204" charset="-122"/>
                <a:ea typeface="微软雅黑" panose="020B0503020204020204" charset="-122"/>
                <a:sym typeface="+mn-ea"/>
              </a:rPr>
              <a:t>Load</a:t>
            </a:r>
            <a:r>
              <a:rPr lang="zh-CN" altLang="en-US" dirty="0">
                <a:solidFill>
                  <a:srgbClr val="333333"/>
                </a:solidFill>
                <a:effectLst/>
                <a:latin typeface="微软雅黑" panose="020B0503020204020204" charset="-122"/>
                <a:ea typeface="微软雅黑" panose="020B0503020204020204" charset="-122"/>
                <a:sym typeface="+mn-ea"/>
              </a:rPr>
              <a:t>，</a:t>
            </a:r>
            <a:r>
              <a:rPr lang="en-US" altLang="zh-CN" dirty="0">
                <a:solidFill>
                  <a:srgbClr val="333333"/>
                </a:solidFill>
                <a:effectLst/>
                <a:latin typeface="微软雅黑" panose="020B0503020204020204" charset="-122"/>
                <a:ea typeface="微软雅黑" panose="020B0503020204020204" charset="-122"/>
                <a:sym typeface="+mn-ea"/>
              </a:rPr>
              <a:t>Store</a:t>
            </a:r>
            <a:r>
              <a:rPr lang="zh-CN" altLang="en-US" dirty="0">
                <a:solidFill>
                  <a:srgbClr val="333333"/>
                </a:solidFill>
                <a:effectLst/>
                <a:latin typeface="微软雅黑" panose="020B0503020204020204" charset="-122"/>
                <a:ea typeface="微软雅黑" panose="020B0503020204020204" charset="-122"/>
                <a:sym typeface="+mn-ea"/>
              </a:rPr>
              <a:t>操作</a:t>
            </a:r>
            <a:r>
              <a:rPr lang="en-US" altLang="zh-CN" dirty="0">
                <a:solidFill>
                  <a:srgbClr val="333333"/>
                </a:solidFill>
                <a:effectLst/>
                <a:latin typeface="微软雅黑" panose="020B0503020204020204" charset="-122"/>
                <a:ea typeface="微软雅黑" panose="020B0503020204020204" charset="-122"/>
                <a:sym typeface="+mn-ea"/>
              </a:rPr>
              <a:t>LL</a:t>
            </a:r>
            <a:r>
              <a:rPr lang="zh-CN" altLang="en-US" dirty="0">
                <a:solidFill>
                  <a:srgbClr val="333333"/>
                </a:solidFill>
                <a:effectLst/>
                <a:latin typeface="微软雅黑" panose="020B0503020204020204" charset="-122"/>
                <a:ea typeface="微软雅黑" panose="020B0503020204020204" charset="-122"/>
                <a:sym typeface="+mn-ea"/>
              </a:rPr>
              <a:t>（</a:t>
            </a:r>
            <a:r>
              <a:rPr lang="en-US" altLang="zh-CN" dirty="0">
                <a:solidFill>
                  <a:srgbClr val="333333"/>
                </a:solidFill>
                <a:effectLst/>
                <a:latin typeface="微软雅黑" panose="020B0503020204020204" charset="-122"/>
                <a:ea typeface="微软雅黑" panose="020B0503020204020204" charset="-122"/>
                <a:sym typeface="+mn-ea"/>
              </a:rPr>
              <a:t>Load Linked</a:t>
            </a:r>
            <a:r>
              <a:rPr lang="zh-CN" altLang="en-US" dirty="0">
                <a:solidFill>
                  <a:srgbClr val="333333"/>
                </a:solidFill>
                <a:effectLst/>
                <a:latin typeface="微软雅黑" panose="020B0503020204020204" charset="-122"/>
                <a:ea typeface="微软雅黑" panose="020B0503020204020204" charset="-122"/>
                <a:sym typeface="+mn-ea"/>
              </a:rPr>
              <a:t>，链接加载）以及</a:t>
            </a:r>
            <a:r>
              <a:rPr lang="en-US" altLang="zh-CN" dirty="0">
                <a:solidFill>
                  <a:srgbClr val="333333"/>
                </a:solidFill>
                <a:effectLst/>
                <a:latin typeface="微软雅黑" panose="020B0503020204020204" charset="-122"/>
                <a:ea typeface="微软雅黑" panose="020B0503020204020204" charset="-122"/>
                <a:sym typeface="+mn-ea"/>
              </a:rPr>
              <a:t>SC</a:t>
            </a:r>
            <a:r>
              <a:rPr lang="zh-CN" altLang="en-US" dirty="0">
                <a:solidFill>
                  <a:srgbClr val="333333"/>
                </a:solidFill>
                <a:effectLst/>
                <a:latin typeface="微软雅黑" panose="020B0503020204020204" charset="-122"/>
                <a:ea typeface="微软雅黑" panose="020B0503020204020204" charset="-122"/>
                <a:sym typeface="+mn-ea"/>
              </a:rPr>
              <a:t>（</a:t>
            </a:r>
            <a:r>
              <a:rPr lang="en-US" altLang="zh-CN" dirty="0">
                <a:solidFill>
                  <a:srgbClr val="333333"/>
                </a:solidFill>
                <a:effectLst/>
                <a:latin typeface="微软雅黑" panose="020B0503020204020204" charset="-122"/>
                <a:ea typeface="微软雅黑" panose="020B0503020204020204" charset="-122"/>
                <a:sym typeface="+mn-ea"/>
              </a:rPr>
              <a:t>Store Conditional</a:t>
            </a:r>
            <a:r>
              <a:rPr lang="zh-CN" altLang="en-US" dirty="0">
                <a:solidFill>
                  <a:srgbClr val="333333"/>
                </a:solidFill>
                <a:effectLst/>
                <a:latin typeface="微软雅黑" panose="020B0503020204020204" charset="-122"/>
                <a:ea typeface="微软雅黑" panose="020B0503020204020204" charset="-122"/>
                <a:sym typeface="+mn-ea"/>
              </a:rPr>
              <a:t>，条件存储）完成的。</a:t>
            </a:r>
            <a:endParaRPr lang="en-US" altLang="zh-CN" dirty="0"/>
          </a:p>
          <a:p>
            <a:r>
              <a:rPr lang="en-US" altLang="zh-CN" dirty="0"/>
              <a:t>Direct LL/SC</a:t>
            </a:r>
            <a:r>
              <a:rPr lang="zh-CN" altLang="en-US" dirty="0"/>
              <a:t>不需要提交操作，因此可以保存缓存引用。</a:t>
            </a:r>
            <a:endParaRPr lang="en-US" altLang="zh-CN" dirty="0"/>
          </a:p>
          <a:p>
            <a:r>
              <a:rPr lang="zh-CN" altLang="en-US" dirty="0"/>
              <a:t>然而，在其他基准测试中，由于共享对象跨越多个</a:t>
            </a:r>
            <a:r>
              <a:rPr lang="en-US" altLang="zh-CN" dirty="0"/>
              <a:t>word</a:t>
            </a:r>
            <a:r>
              <a:rPr lang="zh-CN" altLang="en-US" dirty="0"/>
              <a:t>，因此这一优势就失去了，因此使用</a:t>
            </a:r>
            <a:r>
              <a:rPr lang="en-US" altLang="zh-CN" dirty="0"/>
              <a:t>LL/SC</a:t>
            </a:r>
            <a:r>
              <a:rPr lang="zh-CN" altLang="en-US" dirty="0"/>
              <a:t>的唯一方法是自旋锁，其他的样例测试再处理器达到</a:t>
            </a:r>
            <a:r>
              <a:rPr lang="en-US" altLang="zh-CN" dirty="0"/>
              <a:t>10</a:t>
            </a:r>
            <a:r>
              <a:rPr lang="zh-CN" altLang="en-US" dirty="0"/>
              <a:t>个以上就都是</a:t>
            </a:r>
            <a:r>
              <a:rPr lang="en-US" altLang="zh-CN" dirty="0"/>
              <a:t>TM</a:t>
            </a:r>
            <a:r>
              <a:rPr lang="zh-CN" altLang="en-US" dirty="0"/>
              <a:t>的吞吐量最高</a:t>
            </a:r>
            <a:r>
              <a:rPr lang="zh-CN" altLang="en-US" dirty="0"/>
              <a:t>了</a:t>
            </a:r>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a:p>
            <a:r>
              <a:rPr lang="zh-CN" altLang="en-US" dirty="0"/>
              <a:t>第一点，</a:t>
            </a:r>
            <a:r>
              <a:rPr lang="en-US" altLang="zh-CN" dirty="0"/>
              <a:t>TM</a:t>
            </a:r>
            <a:r>
              <a:rPr lang="zh-CN" altLang="en-US" dirty="0"/>
              <a:t>实现依赖于一个假设，即事务持续时间短，数据集小。事务运行的时间越长，被中断或同步冲突中止的可能性就越大。数据集越大，所需的事务缓存越大，并且（可能）发生同步冲突的可能性越大。</a:t>
            </a:r>
            <a:endParaRPr lang="en-US" altLang="zh-CN" dirty="0"/>
          </a:p>
          <a:p>
            <a:r>
              <a:rPr lang="zh-CN" altLang="en-US" dirty="0"/>
              <a:t>这种大小和长度限制对于本应使用较短临界区的应用是合理的，但对于本应长时间锁定大型对象的应用则不合理。支持更大、更长的事务将需要更复杂的硬件机制。</a:t>
            </a:r>
            <a:endParaRPr lang="zh-CN" altLang="en-US" dirty="0"/>
          </a:p>
          <a:p>
            <a:r>
              <a:rPr lang="zh-CN" altLang="en-US" dirty="0"/>
              <a:t>第二点就是，</a:t>
            </a:r>
            <a:r>
              <a:rPr lang="en-US" altLang="zh-CN" dirty="0"/>
              <a:t>TM</a:t>
            </a:r>
            <a:r>
              <a:rPr lang="zh-CN" altLang="en-US" dirty="0"/>
              <a:t>使用的是自适应退避策略来降低终止率，因此其实是不能保障其一定能让程序运行，</a:t>
            </a:r>
            <a:r>
              <a:rPr lang="en-US" altLang="zh-CN" dirty="0"/>
              <a:t>simulation</a:t>
            </a:r>
            <a:r>
              <a:rPr lang="zh-CN" altLang="en-US" dirty="0"/>
              <a:t>表明，当冲突交易的持续时间大致相同时，自适应退避效果相当好。但是，如果持续时间不同，则较长的事务更有可能中止。不过还是存在机制可能会缓解这一限制。不过这篇文章</a:t>
            </a:r>
            <a:r>
              <a:rPr lang="zh-CN" altLang="en-US" dirty="0"/>
              <a:t>没有实现</a:t>
            </a:r>
            <a:endParaRPr lang="zh-CN" altLang="en-US" dirty="0"/>
          </a:p>
          <a:p>
            <a:r>
              <a:rPr lang="zh-CN" altLang="en-US" dirty="0"/>
              <a:t>第三点就是这篇文章没提到的，就是对于共享变量的定义如何实现，如何和私有变量区分，这部分的设计在论文中没有说明，也不算是局限性把，是我的一个</a:t>
            </a:r>
            <a:r>
              <a:rPr lang="zh-CN" altLang="en-US" dirty="0"/>
              <a:t>困惑。</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04040"/>
                </a:solidFill>
                <a:effectLst/>
                <a:latin typeface="-apple-system"/>
              </a:rPr>
              <a:t>在介绍</a:t>
            </a:r>
            <a:r>
              <a:rPr lang="en-US" altLang="zh-CN" b="0" i="0" dirty="0">
                <a:solidFill>
                  <a:srgbClr val="404040"/>
                </a:solidFill>
                <a:effectLst/>
                <a:latin typeface="-apple-system"/>
              </a:rPr>
              <a:t>transactional memory</a:t>
            </a:r>
            <a:r>
              <a:rPr lang="zh-CN" altLang="en-US" b="0" i="0" dirty="0">
                <a:solidFill>
                  <a:srgbClr val="404040"/>
                </a:solidFill>
                <a:effectLst/>
                <a:latin typeface="-apple-system"/>
              </a:rPr>
              <a:t>之前，首先介绍一下</a:t>
            </a:r>
            <a:r>
              <a:rPr lang="en-US" altLang="zh-CN" b="0" i="0" dirty="0">
                <a:solidFill>
                  <a:srgbClr val="404040"/>
                </a:solidFill>
                <a:effectLst/>
                <a:latin typeface="-apple-system"/>
              </a:rPr>
              <a:t>transaction</a:t>
            </a:r>
            <a:r>
              <a:rPr lang="zh-CN" altLang="en-US" b="0" i="0" dirty="0">
                <a:solidFill>
                  <a:srgbClr val="404040"/>
                </a:solidFill>
                <a:effectLst/>
                <a:latin typeface="-apple-system"/>
              </a:rPr>
              <a:t>这个概念。中文翻译为事务</a:t>
            </a:r>
            <a:endParaRPr lang="en-US" altLang="zh-CN" b="0" i="0" dirty="0">
              <a:solidFill>
                <a:srgbClr val="404040"/>
              </a:solidFill>
              <a:effectLst/>
              <a:latin typeface="-apple-system"/>
            </a:endParaRPr>
          </a:p>
          <a:p>
            <a:r>
              <a:rPr lang="zh-CN" altLang="en-US" b="0" i="0" dirty="0">
                <a:solidFill>
                  <a:srgbClr val="404040"/>
                </a:solidFill>
                <a:effectLst/>
                <a:latin typeface="-apple-system"/>
              </a:rPr>
              <a:t>事务是由单个进程执行的有限的机器指令序列，满足以下特性：</a:t>
            </a:r>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可串行化：是指事务看起来是串行执行的，这意味着一个事务的步骤从来不会与另一个事务的步骤交错。提交的事务不会被不同的处理器观察到以不同的顺序执行。</a:t>
            </a:r>
            <a:endParaRPr lang="en-US" altLang="zh-CN" b="0" i="0" dirty="0">
              <a:solidFill>
                <a:srgbClr val="404040"/>
              </a:solidFill>
              <a:effectLst/>
              <a:latin typeface="-apple-system"/>
            </a:endParaRPr>
          </a:p>
          <a:p>
            <a:pPr marL="228600" indent="-228600">
              <a:buAutoNum type="arabicPeriod"/>
            </a:pPr>
            <a:r>
              <a:rPr lang="zh-CN" altLang="en-US" b="0" i="0" dirty="0">
                <a:solidFill>
                  <a:srgbClr val="404040"/>
                </a:solidFill>
                <a:effectLst/>
                <a:latin typeface="-apple-system"/>
              </a:rPr>
              <a:t>原子性：每个事务对共享内存进行一系列临时更改。当事务完成时，它要么提交，使其更改对其他进程（有效地）即时可见，要么中止，导致其更改被拒绝。</a:t>
            </a:r>
            <a:endParaRPr lang="en-US" altLang="zh-CN" b="0" i="0" dirty="0">
              <a:solidFill>
                <a:srgbClr val="404040"/>
              </a:solidFill>
              <a:effectLst/>
              <a:latin typeface="-apple-system"/>
            </a:endParaRPr>
          </a:p>
          <a:p>
            <a:pPr marL="228600" indent="-228600">
              <a:buAutoNum type="arabicPeriod"/>
            </a:pPr>
            <a:endParaRPr lang="en-US" altLang="zh-CN" b="0" i="0" dirty="0">
              <a:solidFill>
                <a:srgbClr val="404040"/>
              </a:solidFill>
              <a:effectLst/>
              <a:latin typeface="-apple-system"/>
            </a:endParaRPr>
          </a:p>
          <a:p>
            <a:pPr marL="0" indent="0">
              <a:buNone/>
            </a:pPr>
            <a:r>
              <a:rPr lang="zh-CN" altLang="en-US" b="0" i="0" dirty="0">
                <a:solidFill>
                  <a:srgbClr val="404040"/>
                </a:solidFill>
                <a:effectLst/>
                <a:latin typeface="-apple-system"/>
              </a:rPr>
              <a:t>其实事务这个给概念是从数据库里面来的，其实可串行化其实在数据库的事务的概念中，就是</a:t>
            </a:r>
            <a:r>
              <a:rPr lang="zh-CN" altLang="en-US" b="0" i="0" dirty="0">
                <a:solidFill>
                  <a:srgbClr val="121212"/>
                </a:solidFill>
                <a:effectLst/>
                <a:latin typeface="-apple-system"/>
              </a:rPr>
              <a:t>隔离性。数据库的隔离性是指如果</a:t>
            </a:r>
            <a:r>
              <a:rPr lang="en-US" altLang="zh-CN" b="0" i="0" dirty="0">
                <a:solidFill>
                  <a:srgbClr val="121212"/>
                </a:solidFill>
                <a:effectLst/>
                <a:latin typeface="-apple-system"/>
              </a:rPr>
              <a:t>2</a:t>
            </a:r>
            <a:r>
              <a:rPr lang="zh-CN" altLang="en-US" b="0" i="0" dirty="0">
                <a:solidFill>
                  <a:srgbClr val="121212"/>
                </a:solidFill>
                <a:effectLst/>
                <a:latin typeface="-apple-system"/>
              </a:rPr>
              <a:t>个事务 </a:t>
            </a:r>
            <a:r>
              <a:rPr lang="en-US" altLang="zh-CN" b="0" i="0" dirty="0">
                <a:solidFill>
                  <a:srgbClr val="121212"/>
                </a:solidFill>
                <a:effectLst/>
                <a:latin typeface="-apple-system"/>
              </a:rPr>
              <a:t>T1 </a:t>
            </a:r>
            <a:r>
              <a:rPr lang="zh-CN" altLang="en-US" b="0" i="0" dirty="0">
                <a:solidFill>
                  <a:srgbClr val="121212"/>
                </a:solidFill>
                <a:effectLst/>
                <a:latin typeface="-apple-system"/>
              </a:rPr>
              <a:t>和 </a:t>
            </a:r>
            <a:r>
              <a:rPr lang="en-US" altLang="zh-CN" b="0" i="0" dirty="0">
                <a:solidFill>
                  <a:srgbClr val="121212"/>
                </a:solidFill>
                <a:effectLst/>
                <a:latin typeface="-apple-system"/>
              </a:rPr>
              <a:t>T2 </a:t>
            </a:r>
            <a:r>
              <a:rPr lang="zh-CN" altLang="en-US" b="0" i="0" dirty="0">
                <a:solidFill>
                  <a:srgbClr val="121212"/>
                </a:solidFill>
                <a:effectLst/>
                <a:latin typeface="-apple-system"/>
              </a:rPr>
              <a:t>同时运行，事务 </a:t>
            </a:r>
            <a:r>
              <a:rPr lang="en-US" altLang="zh-CN" b="0" i="0" dirty="0">
                <a:solidFill>
                  <a:srgbClr val="121212"/>
                </a:solidFill>
                <a:effectLst/>
                <a:latin typeface="-apple-system"/>
              </a:rPr>
              <a:t>T1 </a:t>
            </a:r>
            <a:r>
              <a:rPr lang="zh-CN" altLang="en-US" b="0" i="0" dirty="0">
                <a:solidFill>
                  <a:srgbClr val="121212"/>
                </a:solidFill>
                <a:effectLst/>
                <a:latin typeface="-apple-system"/>
              </a:rPr>
              <a:t>和 </a:t>
            </a:r>
            <a:r>
              <a:rPr lang="en-US" altLang="zh-CN" b="0" i="0" dirty="0">
                <a:solidFill>
                  <a:srgbClr val="121212"/>
                </a:solidFill>
                <a:effectLst/>
                <a:latin typeface="-apple-system"/>
              </a:rPr>
              <a:t>T2 </a:t>
            </a:r>
            <a:r>
              <a:rPr lang="zh-CN" altLang="en-US" b="0" i="0" dirty="0">
                <a:solidFill>
                  <a:srgbClr val="121212"/>
                </a:solidFill>
                <a:effectLst/>
                <a:latin typeface="-apple-system"/>
              </a:rPr>
              <a:t>最终的结果是相同的，不管 </a:t>
            </a:r>
            <a:r>
              <a:rPr lang="en-US" altLang="zh-CN" b="0" i="0" dirty="0">
                <a:solidFill>
                  <a:srgbClr val="121212"/>
                </a:solidFill>
                <a:effectLst/>
                <a:latin typeface="-apple-system"/>
              </a:rPr>
              <a:t>T1</a:t>
            </a:r>
            <a:r>
              <a:rPr lang="zh-CN" altLang="en-US" b="0" i="0" dirty="0">
                <a:solidFill>
                  <a:srgbClr val="121212"/>
                </a:solidFill>
                <a:effectLst/>
                <a:latin typeface="-apple-system"/>
              </a:rPr>
              <a:t>和</a:t>
            </a:r>
            <a:r>
              <a:rPr lang="en-US" altLang="zh-CN" b="0" i="0" dirty="0">
                <a:solidFill>
                  <a:srgbClr val="121212"/>
                </a:solidFill>
                <a:effectLst/>
                <a:latin typeface="-apple-system"/>
              </a:rPr>
              <a:t>T2</a:t>
            </a:r>
            <a:r>
              <a:rPr lang="zh-CN" altLang="en-US" b="0" i="0" dirty="0">
                <a:solidFill>
                  <a:srgbClr val="121212"/>
                </a:solidFill>
                <a:effectLst/>
                <a:latin typeface="-apple-system"/>
              </a:rPr>
              <a:t>谁先结束。</a:t>
            </a:r>
            <a:endParaRPr lang="en-US" altLang="zh-CN" b="0" i="0" dirty="0">
              <a:solidFill>
                <a:srgbClr val="121212"/>
              </a:solidFill>
              <a:effectLst/>
              <a:latin typeface="-apple-system"/>
            </a:endParaRPr>
          </a:p>
          <a:p>
            <a:pPr marL="0" indent="0">
              <a:buNone/>
            </a:pPr>
            <a:r>
              <a:rPr lang="zh-CN" altLang="en-US" b="0" i="0" dirty="0">
                <a:solidFill>
                  <a:srgbClr val="121212"/>
                </a:solidFill>
                <a:effectLst/>
                <a:latin typeface="-apple-system"/>
              </a:rPr>
              <a:t>当然数据库的事务还有一些别的性质，</a:t>
            </a:r>
            <a:r>
              <a:rPr lang="en-US" altLang="zh-CN" b="1" i="0" dirty="0">
                <a:solidFill>
                  <a:srgbClr val="333333"/>
                </a:solidFill>
                <a:effectLst/>
                <a:latin typeface="Helvetica Neue"/>
              </a:rPr>
              <a:t>ACID</a:t>
            </a:r>
            <a:r>
              <a:rPr lang="zh-CN" altLang="en-US" b="1" i="0" dirty="0">
                <a:solidFill>
                  <a:srgbClr val="333333"/>
                </a:solidFill>
                <a:effectLst/>
                <a:latin typeface="Helvetica Neue"/>
              </a:rPr>
              <a:t>特性 还有一致性和持久性。</a:t>
            </a:r>
            <a:endParaRPr lang="en-US" altLang="zh-CN" b="0" i="0" dirty="0">
              <a:solidFill>
                <a:srgbClr val="404040"/>
              </a:solidFill>
              <a:effectLst/>
              <a:latin typeface="-apple-system"/>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一开始我说了，</a:t>
            </a:r>
            <a:r>
              <a:rPr lang="zh-CN" altLang="en-US" b="0" i="0" dirty="0">
                <a:solidFill>
                  <a:srgbClr val="404040"/>
                </a:solidFill>
                <a:effectLst/>
                <a:latin typeface="-apple-system"/>
              </a:rPr>
              <a:t>事务性内存，他首先是实现了系统层面对无锁数据结构的支持。</a:t>
            </a:r>
            <a:endParaRPr lang="en-US" altLang="zh-CN" dirty="0"/>
          </a:p>
          <a:p>
            <a:r>
              <a:rPr lang="zh-CN" altLang="en-US" dirty="0"/>
              <a:t>其中，无锁数据结构是指：如果共享数据结构的操作不需要互斥，则它是</a:t>
            </a:r>
            <a:r>
              <a:rPr lang="en-US" altLang="zh-CN" dirty="0"/>
              <a:t>Lock-Free</a:t>
            </a:r>
            <a:r>
              <a:rPr lang="zh-CN" altLang="en-US" dirty="0"/>
              <a:t>的。在</a:t>
            </a:r>
            <a:r>
              <a:rPr lang="en-US" altLang="zh-CN" dirty="0"/>
              <a:t>Lock Free</a:t>
            </a:r>
            <a:r>
              <a:rPr lang="zh-CN" altLang="en-US" dirty="0"/>
              <a:t>的的结构下，如果一个进程在操作的中间被中断，其他进程将不被阻止在该对象上运行。</a:t>
            </a:r>
            <a:endParaRPr lang="en-US" altLang="zh-CN" dirty="0"/>
          </a:p>
          <a:p>
            <a:r>
              <a:rPr lang="zh-CN" altLang="en-US" dirty="0"/>
              <a:t>那么为什么要无锁数据结构？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无锁数据结构的好处是避免了与传统锁定技术的以下四个问题：</a:t>
            </a:r>
            <a:endParaRPr lang="en-US" altLang="zh-CN" dirty="0"/>
          </a:p>
          <a:p>
            <a:r>
              <a:rPr lang="zh-CN" altLang="en-US" b="0" i="0" dirty="0">
                <a:solidFill>
                  <a:schemeClr val="tx1"/>
                </a:solidFill>
                <a:effectLst/>
                <a:latin typeface="+mn-lt"/>
              </a:rPr>
              <a:t>优先级反转，锁护航，死锁，和复杂的编程。针对前三个我画了几个简图做简单的介绍。</a:t>
            </a:r>
            <a:endParaRPr lang="en-US" altLang="zh-CN" b="0" i="0" dirty="0">
              <a:solidFill>
                <a:srgbClr val="404040"/>
              </a:solidFill>
              <a:effectLst/>
              <a:latin typeface="-apple-system"/>
            </a:endParaRPr>
          </a:p>
          <a:p>
            <a:endParaRPr lang="en-US" altLang="zh-CN" b="0" i="0" dirty="0">
              <a:solidFill>
                <a:srgbClr val="404040"/>
              </a:solidFill>
              <a:effectLst/>
              <a:latin typeface="-apple-system"/>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首先是优先级抢占问题。</a:t>
            </a:r>
            <a:endParaRPr lang="zh-CN" altLang="en-US" dirty="0"/>
          </a:p>
          <a:p>
            <a:r>
              <a:rPr lang="zh-CN" altLang="en-US" dirty="0"/>
              <a:t>比如有三个线程</a:t>
            </a:r>
            <a:r>
              <a:rPr lang="en-US" altLang="zh-CN" dirty="0"/>
              <a:t> </a:t>
            </a:r>
            <a:r>
              <a:rPr lang="zh-CN" altLang="en-US" dirty="0"/>
              <a:t>分别是高优先级我们命名为线程</a:t>
            </a:r>
            <a:r>
              <a:rPr lang="en-US" altLang="zh-CN" dirty="0"/>
              <a:t>2 </a:t>
            </a:r>
            <a:r>
              <a:rPr lang="zh-CN" altLang="en-US" dirty="0"/>
              <a:t>高优先级，线程</a:t>
            </a:r>
            <a:r>
              <a:rPr lang="en-US" altLang="zh-CN" dirty="0"/>
              <a:t>1 </a:t>
            </a:r>
            <a:r>
              <a:rPr lang="zh-CN" altLang="en-US" dirty="0"/>
              <a:t>中优先级，线程</a:t>
            </a:r>
            <a:r>
              <a:rPr lang="en-US" altLang="zh-CN" dirty="0"/>
              <a:t>0</a:t>
            </a:r>
            <a:r>
              <a:rPr lang="zh-CN" altLang="en-US" dirty="0"/>
              <a:t>低优先级  </a:t>
            </a:r>
            <a:r>
              <a:rPr lang="zh-CN" altLang="en-US" dirty="0">
                <a:sym typeface="+mn-ea"/>
              </a:rPr>
              <a:t>线程</a:t>
            </a:r>
            <a:r>
              <a:rPr lang="en-US" altLang="zh-CN" dirty="0">
                <a:sym typeface="+mn-ea"/>
              </a:rPr>
              <a:t>0</a:t>
            </a:r>
            <a:r>
              <a:rPr lang="zh-CN" altLang="en-US" dirty="0"/>
              <a:t>与</a:t>
            </a:r>
            <a:r>
              <a:rPr lang="zh-CN" altLang="en-US" dirty="0">
                <a:sym typeface="+mn-ea"/>
              </a:rPr>
              <a:t>线程</a:t>
            </a:r>
            <a:r>
              <a:rPr lang="en-US" altLang="zh-CN" dirty="0">
                <a:sym typeface="+mn-ea"/>
              </a:rPr>
              <a:t>2</a:t>
            </a:r>
            <a:r>
              <a:rPr lang="zh-CN" altLang="en-US" dirty="0"/>
              <a:t>堆同一资源争抢，存在临界区</a:t>
            </a:r>
            <a:endParaRPr lang="zh-CN" altLang="en-US" dirty="0"/>
          </a:p>
          <a:p>
            <a:r>
              <a:rPr lang="zh-CN" altLang="en-US" dirty="0"/>
              <a:t>线程</a:t>
            </a:r>
            <a:r>
              <a:rPr lang="en-US" altLang="zh-CN" dirty="0"/>
              <a:t>0</a:t>
            </a:r>
            <a:r>
              <a:rPr lang="zh-CN" altLang="en-US" dirty="0"/>
              <a:t>进行</a:t>
            </a:r>
            <a:r>
              <a:rPr lang="en-US" altLang="zh-CN" dirty="0"/>
              <a:t>1</a:t>
            </a:r>
            <a:r>
              <a:rPr lang="zh-CN" altLang="en-US" dirty="0"/>
              <a:t>个时间片后，访问临界区，加锁，然后到第四个时间片时，线程</a:t>
            </a:r>
            <a:r>
              <a:rPr lang="en-US" altLang="zh-CN" dirty="0"/>
              <a:t>1</a:t>
            </a:r>
            <a:r>
              <a:rPr lang="zh-CN" altLang="en-US" dirty="0"/>
              <a:t>的优先级高，抢占，</a:t>
            </a:r>
            <a:endParaRPr lang="en-US" altLang="zh-CN" dirty="0"/>
          </a:p>
          <a:p>
            <a:r>
              <a:rPr lang="zh-CN" altLang="en-US" dirty="0"/>
              <a:t>运行到</a:t>
            </a:r>
            <a:r>
              <a:rPr lang="en-US" altLang="zh-CN" dirty="0"/>
              <a:t>6</a:t>
            </a:r>
            <a:r>
              <a:rPr lang="zh-CN" altLang="en-US" dirty="0"/>
              <a:t>时，此时线程</a:t>
            </a:r>
            <a:r>
              <a:rPr lang="en-US" altLang="zh-CN" dirty="0"/>
              <a:t>2</a:t>
            </a:r>
            <a:r>
              <a:rPr lang="zh-CN" altLang="en-US" dirty="0"/>
              <a:t>想抢占运行，按优先级来说是合理的，可是此时由于其需要访问的临界区被线程</a:t>
            </a:r>
            <a:r>
              <a:rPr lang="en-US" altLang="zh-CN" dirty="0"/>
              <a:t>0</a:t>
            </a:r>
            <a:r>
              <a:rPr lang="zh-CN" altLang="en-US" dirty="0"/>
              <a:t>占据，因此线程</a:t>
            </a:r>
            <a:r>
              <a:rPr lang="en-US" altLang="zh-CN" dirty="0"/>
              <a:t>2</a:t>
            </a:r>
            <a:r>
              <a:rPr lang="zh-CN" altLang="en-US" dirty="0"/>
              <a:t>无法运行，需要等到线程</a:t>
            </a:r>
            <a:r>
              <a:rPr lang="en-US" altLang="zh-CN" dirty="0"/>
              <a:t>1</a:t>
            </a:r>
            <a:r>
              <a:rPr lang="zh-CN" altLang="en-US" dirty="0"/>
              <a:t>运行完，线程</a:t>
            </a:r>
            <a:r>
              <a:rPr lang="en-US" altLang="zh-CN" dirty="0"/>
              <a:t>0</a:t>
            </a:r>
            <a:r>
              <a:rPr lang="zh-CN" altLang="en-US" dirty="0"/>
              <a:t>释放锁之后，线程</a:t>
            </a:r>
            <a:r>
              <a:rPr lang="en-US" altLang="zh-CN" dirty="0"/>
              <a:t>2</a:t>
            </a:r>
            <a:r>
              <a:rPr lang="zh-CN" altLang="en-US" dirty="0"/>
              <a:t>才能继续运行</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第二个叫护航现象</a:t>
            </a:r>
            <a:endParaRPr lang="zh-CN" altLang="en-US" dirty="0"/>
          </a:p>
          <a:p>
            <a:r>
              <a:rPr lang="zh-CN" altLang="en-US" dirty="0"/>
              <a:t>当多个相同优先级的线程频繁地争抢同一个锁时可能会引起</a:t>
            </a:r>
            <a:r>
              <a:rPr lang="zh-CN" dirty="0"/>
              <a:t>这个</a:t>
            </a:r>
            <a:r>
              <a:rPr lang="zh-CN" altLang="en-US" dirty="0"/>
              <a:t>问题，一般而言，锁护航并不会像死锁或活锁那样造成应用逻辑停止不前，相反地，遭受</a:t>
            </a:r>
            <a:r>
              <a:rPr lang="zh-CN" altLang="en-US" dirty="0">
                <a:sym typeface="+mn-ea"/>
              </a:rPr>
              <a:t>锁护航</a:t>
            </a:r>
            <a:r>
              <a:rPr lang="zh-CN" altLang="en-US" dirty="0"/>
              <a:t>的系统或应用程序仍然往前运行，但是，由于线程们频繁地争抢锁而导致过多的线程环境切换，从而使得系统的运行效率大为降低，</a:t>
            </a:r>
            <a:endParaRPr lang="zh-CN" altLang="en-US" dirty="0"/>
          </a:p>
          <a:p>
            <a:r>
              <a:rPr lang="zh-CN" altLang="en-US" dirty="0"/>
              <a:t>而且，</a:t>
            </a:r>
            <a:r>
              <a:rPr lang="zh-CN" altLang="en-US" b="1" dirty="0"/>
              <a:t>若存在同等优先级下不参与锁争抢的线程，则它们可以获得相对较多的处理器资源，从而造成系统调度的不公平性。</a:t>
            </a:r>
            <a:endParaRPr lang="zh-CN" altLang="en-US" b="1" dirty="0"/>
          </a:p>
          <a:p>
            <a:endParaRPr lang="zh-CN" altLang="en-US" b="1" dirty="0"/>
          </a:p>
          <a:p>
            <a:r>
              <a:rPr lang="zh-CN" altLang="en-US" b="1" dirty="0"/>
              <a:t>假设线程A获取到了锁，这时发生了线程调度中断，它的时间片用完了，于是，系统调度器交给下一个线程执行，</a:t>
            </a:r>
            <a:endParaRPr lang="zh-CN" altLang="en-US" b="1" dirty="0"/>
          </a:p>
          <a:p>
            <a:r>
              <a:rPr lang="zh-CN" altLang="en-US" b="1" dirty="0"/>
              <a:t>不妨设线程B获得了执行权。由于此锁被线程A获取，所以，当线程B执行到获取锁的操作时，虽然时间片未用完，但不得不放弃执行权。同理</a:t>
            </a:r>
            <a:r>
              <a:rPr lang="en-US" altLang="zh-CN" b="1" dirty="0"/>
              <a:t>c </a:t>
            </a:r>
            <a:r>
              <a:rPr lang="en-US" altLang="zh-CN" b="1" dirty="0" err="1"/>
              <a:t>如此继续，所有同等优先级且要竞争此锁的线程都被阻塞</a:t>
            </a:r>
            <a:r>
              <a:rPr lang="en-US" altLang="zh-CN" b="1" dirty="0"/>
              <a:t>。</a:t>
            </a:r>
            <a:endParaRPr lang="en-US" altLang="zh-CN" b="1" dirty="0"/>
          </a:p>
          <a:p>
            <a:r>
              <a:rPr lang="en-US" altLang="zh-CN" b="1" dirty="0"/>
              <a:t>调度器再次回到线程A，很快地线程A释放了锁。在操作系统中，释放一个锁，意味着内核中如果有线程正在等待该锁，则它的状态就可以变成运行态。比如，线程B的获取操作成功。但此时，内核只是将线程B标记为锁的所有者，而线程A继续执行。由于该锁已经被标记给线程B了，所以线程A不得不放弃时间片，将控制权交给调度器。</a:t>
            </a:r>
            <a:r>
              <a:rPr lang="zh-CN" altLang="en-US" b="1" dirty="0"/>
              <a:t>同理</a:t>
            </a:r>
            <a:r>
              <a:rPr lang="en-US" altLang="zh-CN" b="1" dirty="0"/>
              <a:t> b c</a:t>
            </a:r>
            <a:endParaRPr lang="en-US" altLang="zh-CN" b="1" dirty="0"/>
          </a:p>
          <a:p>
            <a:r>
              <a:rPr lang="zh-CN" altLang="en-US" b="1" dirty="0"/>
              <a:t>而在此过程中，相同优先级的进程</a:t>
            </a:r>
            <a:r>
              <a:rPr lang="en-US" altLang="zh-CN" b="1" dirty="0"/>
              <a:t>X</a:t>
            </a:r>
            <a:r>
              <a:rPr lang="zh-CN" altLang="en-US" b="1" dirty="0"/>
              <a:t>，由于没有临界区访问的</a:t>
            </a:r>
            <a:r>
              <a:rPr lang="en-US" altLang="zh-CN" b="1" dirty="0"/>
              <a:t>X</a:t>
            </a:r>
            <a:r>
              <a:rPr lang="zh-CN" altLang="en-US" b="1" dirty="0"/>
              <a:t>则一直可以运行整个时间片</a:t>
            </a:r>
            <a:endParaRPr lang="zh-CN" altLang="en-US" b="1" dirty="0"/>
          </a:p>
          <a:p>
            <a:endParaRPr lang="zh-CN" altLang="en-US" b="1"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第三个是死锁   </a:t>
            </a:r>
            <a:r>
              <a:rPr lang="zh-CN" altLang="en-US" b="1" dirty="0"/>
              <a:t>所有进程都被阻塞</a:t>
            </a:r>
            <a:endParaRPr lang="zh-CN" altLang="en-US" b="1"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04040"/>
                </a:solidFill>
                <a:effectLst/>
                <a:latin typeface="-apple-system"/>
              </a:rPr>
              <a:t>此外，</a:t>
            </a:r>
            <a:r>
              <a:rPr lang="en-US" altLang="zh-CN" b="0" i="0" dirty="0">
                <a:solidFill>
                  <a:srgbClr val="404040"/>
                </a:solidFill>
                <a:effectLst/>
                <a:latin typeface="-apple-system"/>
              </a:rPr>
              <a:t>transactional memory</a:t>
            </a:r>
            <a:r>
              <a:rPr lang="zh-CN" altLang="en-US" b="0" i="0" dirty="0">
                <a:solidFill>
                  <a:srgbClr val="404040"/>
                </a:solidFill>
                <a:effectLst/>
                <a:latin typeface="-apple-system"/>
              </a:rPr>
              <a:t>还旨在使无锁同步与基于互斥的传统技术一样高效且易于使用，</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404040"/>
                </a:solidFill>
                <a:effectLst/>
                <a:latin typeface="-apple-system"/>
              </a:rPr>
              <a:t>其实在这之前基于无锁数据结构的系统的研究也很多，但是在没有优先级反转、保护和死锁的情况下，他们的工作结果表明，无锁都不如有锁的情况</a:t>
            </a:r>
            <a:endParaRPr lang="en-US" altLang="zh-CN" b="0" i="0" dirty="0">
              <a:solidFill>
                <a:srgbClr val="404040"/>
              </a:solidFill>
              <a:effectLst/>
              <a:latin typeface="-apple-system"/>
            </a:endParaRPr>
          </a:p>
          <a:p>
            <a:r>
              <a:rPr lang="zh-CN" altLang="en-US" b="0" i="0" dirty="0">
                <a:solidFill>
                  <a:srgbClr val="404040"/>
                </a:solidFill>
                <a:effectLst/>
                <a:latin typeface="-apple-system"/>
              </a:rPr>
              <a:t>而在这篇文章的</a:t>
            </a:r>
            <a:r>
              <a:rPr lang="en-US" altLang="zh-CN" b="0" i="0" dirty="0">
                <a:solidFill>
                  <a:srgbClr val="404040"/>
                </a:solidFill>
                <a:effectLst/>
                <a:latin typeface="-apple-system"/>
              </a:rPr>
              <a:t>simulation</a:t>
            </a:r>
            <a:r>
              <a:rPr lang="zh-CN" altLang="en-US" b="0" i="0" dirty="0">
                <a:solidFill>
                  <a:srgbClr val="404040"/>
                </a:solidFill>
                <a:effectLst/>
                <a:latin typeface="-apple-system"/>
              </a:rPr>
              <a:t>部分，对于简单的基准测试，即使在没有优先级反转、保护和死锁的情况下，事务性内存也能匹配或优于最著名的锁定技术</a:t>
            </a:r>
            <a:endParaRPr lang="en-US" altLang="zh-CN" b="0" i="0" dirty="0">
              <a:solidFill>
                <a:srgbClr val="404040"/>
              </a:solidFill>
              <a:effectLst/>
              <a:latin typeface="-apple-system"/>
            </a:endParaRPr>
          </a:p>
          <a:p>
            <a:endParaRPr lang="en-US" altLang="zh-CN" b="0" i="0" dirty="0">
              <a:solidFill>
                <a:srgbClr val="404040"/>
              </a:solidFill>
              <a:effectLst/>
              <a:latin typeface="-apple-system"/>
            </a:endParaRPr>
          </a:p>
          <a:p>
            <a:endParaRPr lang="en-US" altLang="zh-CN" b="0" i="0" dirty="0">
              <a:solidFill>
                <a:srgbClr val="404040"/>
              </a:solidFill>
              <a:effectLst/>
              <a:latin typeface="-apple-system"/>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404040"/>
                </a:solidFill>
                <a:effectLst/>
                <a:latin typeface="-apple-system"/>
              </a:rPr>
              <a:t>说完事务性内存。再来说这个事务性内存是用来干啥的。</a:t>
            </a:r>
            <a:endParaRPr lang="en-US" altLang="zh-CN" b="0" i="0" dirty="0">
              <a:solidFill>
                <a:srgbClr val="404040"/>
              </a:solidFill>
              <a:effectLst/>
              <a:latin typeface="-apple-system"/>
            </a:endParaRPr>
          </a:p>
          <a:p>
            <a:r>
              <a:rPr lang="zh-CN" altLang="en-US" b="0" i="0" dirty="0">
                <a:solidFill>
                  <a:srgbClr val="404040"/>
                </a:solidFill>
                <a:effectLst/>
                <a:latin typeface="-apple-system"/>
              </a:rPr>
              <a:t>首先是可以替换短临界区，为啥短？与数据库事务类似，这篇文章中提到的的事务是短期活动，访问主内存中相对较少的内存位置。</a:t>
            </a:r>
            <a:endParaRPr lang="en-US" altLang="zh-CN" b="0" i="0" dirty="0">
              <a:solidFill>
                <a:srgbClr val="404040"/>
              </a:solidFill>
              <a:effectLst/>
              <a:latin typeface="-apple-system"/>
            </a:endParaRPr>
          </a:p>
          <a:p>
            <a:r>
              <a:rPr lang="zh-CN" altLang="en-US" b="0" i="0" dirty="0">
                <a:solidFill>
                  <a:srgbClr val="404040"/>
                </a:solidFill>
                <a:effectLst/>
                <a:latin typeface="-apple-system"/>
              </a:rPr>
              <a:t>这个替换主要通过一下几个访问内存的指令和状态指令来实现。具体流程见下一张</a:t>
            </a:r>
            <a:r>
              <a:rPr lang="en-US" altLang="zh-CN" b="0" i="0" dirty="0">
                <a:solidFill>
                  <a:srgbClr val="404040"/>
                </a:solidFill>
                <a:effectLst/>
                <a:latin typeface="-apple-system"/>
              </a:rPr>
              <a:t>ppt</a:t>
            </a:r>
            <a:endParaRPr lang="en-US" altLang="zh-CN" b="0" i="0" dirty="0">
              <a:solidFill>
                <a:srgbClr val="404040"/>
              </a:solidFill>
              <a:effectLst/>
              <a:latin typeface="-apple-system"/>
            </a:endParaRPr>
          </a:p>
          <a:p>
            <a:r>
              <a:rPr lang="zh-CN" altLang="en-US" b="0" i="0" dirty="0">
                <a:solidFill>
                  <a:srgbClr val="404040"/>
                </a:solidFill>
                <a:effectLst/>
                <a:latin typeface="-apple-system"/>
              </a:rPr>
              <a:t>简单的介绍一些这几个指令和状态。</a:t>
            </a:r>
            <a:endParaRPr lang="en-US" altLang="zh-CN" b="0" i="0" dirty="0">
              <a:solidFill>
                <a:srgbClr val="404040"/>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404040"/>
                </a:solidFill>
                <a:effectLst/>
                <a:latin typeface="-apple-system"/>
              </a:rPr>
              <a:t>LT</a:t>
            </a:r>
            <a:r>
              <a:rPr lang="zh-CN" altLang="en-US" b="0" i="0" dirty="0">
                <a:solidFill>
                  <a:srgbClr val="404040"/>
                </a:solidFill>
                <a:effectLst/>
                <a:latin typeface="-apple-system"/>
              </a:rPr>
              <a:t>：将共享内存位置的值读取到专用寄存器</a:t>
            </a:r>
            <a:r>
              <a:rPr lang="en-US" altLang="zh-CN" dirty="0"/>
              <a:t>reads value of a shared memory location to a private register</a:t>
            </a:r>
            <a:endParaRPr lang="en-US" altLang="zh-CN" b="0" i="0" dirty="0">
              <a:solidFill>
                <a:srgbClr val="404040"/>
              </a:solidFill>
              <a:effectLst/>
              <a:latin typeface="-apple-system"/>
            </a:endParaRPr>
          </a:p>
          <a:p>
            <a:r>
              <a:rPr lang="en-US" altLang="zh-CN" dirty="0"/>
              <a:t>LTX: </a:t>
            </a:r>
            <a:r>
              <a:rPr lang="zh-CN" altLang="en-US" dirty="0"/>
              <a:t>和</a:t>
            </a:r>
            <a:r>
              <a:rPr lang="en-US" altLang="zh-CN" dirty="0"/>
              <a:t>LT</a:t>
            </a:r>
            <a:r>
              <a:rPr lang="zh-CN" altLang="en-US" dirty="0"/>
              <a:t>不一样的是，</a:t>
            </a:r>
            <a:r>
              <a:rPr lang="en-US" altLang="zh-CN" dirty="0"/>
              <a:t>LTX</a:t>
            </a:r>
            <a:r>
              <a:rPr lang="zh-CN" altLang="en-US" dirty="0"/>
              <a:t>读取共享的值内存位置到专用寄存器，是用于写入的。如果</a:t>
            </a:r>
            <a:r>
              <a:rPr lang="en-US" altLang="zh-CN" dirty="0"/>
              <a:t>cache-miss</a:t>
            </a:r>
            <a:r>
              <a:rPr lang="zh-CN" altLang="en-US" dirty="0"/>
              <a:t>，这个指令会请求数据所有权</a:t>
            </a:r>
            <a:endParaRPr lang="en-US" altLang="zh-CN" dirty="0"/>
          </a:p>
          <a:p>
            <a:r>
              <a:rPr lang="en-US" altLang="zh-CN" dirty="0"/>
              <a:t>ST:  </a:t>
            </a:r>
            <a:r>
              <a:rPr lang="zh-CN" altLang="en-US" dirty="0"/>
              <a:t>临时将一个私有寄存器里的值写到共享内存里。这个新值直到事务成功提交后才对其他处理器可见。</a:t>
            </a:r>
            <a:endParaRPr lang="en-US" altLang="zh-CN" dirty="0"/>
          </a:p>
          <a:p>
            <a:r>
              <a:rPr lang="zh-CN" altLang="en-US" dirty="0"/>
              <a:t>而事务的读集是</a:t>
            </a:r>
            <a:r>
              <a:rPr lang="en-US" altLang="zh-CN" dirty="0"/>
              <a:t>LT</a:t>
            </a:r>
            <a:r>
              <a:rPr lang="zh-CN" altLang="en-US" dirty="0"/>
              <a:t>访问的位置集，而写集是</a:t>
            </a:r>
            <a:r>
              <a:rPr lang="en-US" altLang="zh-CN" dirty="0"/>
              <a:t>LTX</a:t>
            </a:r>
            <a:r>
              <a:rPr lang="zh-CN" altLang="en-US" dirty="0"/>
              <a:t>或</a:t>
            </a:r>
            <a:r>
              <a:rPr lang="en-US" altLang="zh-CN" dirty="0"/>
              <a:t>ST</a:t>
            </a:r>
            <a:r>
              <a:rPr lang="zh-CN" altLang="en-US" dirty="0"/>
              <a:t>访问的位置集。它的数据集是读集和写集的并集。</a:t>
            </a:r>
            <a:endParaRPr lang="zh-CN" altLang="en-US" dirty="0"/>
          </a:p>
          <a:p>
            <a:r>
              <a:rPr lang="en-US" altLang="zh-CN" b="0" i="0" dirty="0">
                <a:solidFill>
                  <a:srgbClr val="404040"/>
                </a:solidFill>
                <a:effectLst/>
                <a:latin typeface="-apple-system"/>
              </a:rPr>
              <a:t>Commit</a:t>
            </a:r>
            <a:r>
              <a:rPr lang="zh-CN" altLang="en-US" b="0" i="0" dirty="0">
                <a:solidFill>
                  <a:srgbClr val="404040"/>
                </a:solidFill>
                <a:effectLst/>
                <a:latin typeface="-apple-system"/>
              </a:rPr>
              <a:t>：提交内存更改 成功条件是</a:t>
            </a:r>
            <a:r>
              <a:rPr lang="en-US" altLang="zh-CN" b="0" i="0" dirty="0">
                <a:solidFill>
                  <a:srgbClr val="404040"/>
                </a:solidFill>
                <a:effectLst/>
                <a:latin typeface="-apple-system"/>
              </a:rPr>
              <a:t>read set</a:t>
            </a:r>
            <a:r>
              <a:rPr lang="zh-CN" altLang="en-US" b="0" i="0" dirty="0">
                <a:solidFill>
                  <a:srgbClr val="404040"/>
                </a:solidFill>
                <a:effectLst/>
                <a:latin typeface="-apple-system"/>
              </a:rPr>
              <a:t>和</a:t>
            </a:r>
            <a:r>
              <a:rPr lang="en-US" altLang="zh-CN" b="0" i="0" dirty="0">
                <a:solidFill>
                  <a:srgbClr val="404040"/>
                </a:solidFill>
                <a:effectLst/>
                <a:latin typeface="-apple-system"/>
              </a:rPr>
              <a:t>write set</a:t>
            </a:r>
            <a:r>
              <a:rPr lang="zh-CN" altLang="en-US" b="0" i="0" dirty="0">
                <a:solidFill>
                  <a:srgbClr val="404040"/>
                </a:solidFill>
                <a:effectLst/>
                <a:latin typeface="-apple-system"/>
              </a:rPr>
              <a:t>里面每个地址都没有修改，</a:t>
            </a:r>
            <a:r>
              <a:rPr lang="en-US" altLang="zh-CN" b="0" i="0" dirty="0">
                <a:solidFill>
                  <a:srgbClr val="404040"/>
                </a:solidFill>
                <a:effectLst/>
                <a:latin typeface="-apple-system"/>
              </a:rPr>
              <a:t>write set</a:t>
            </a:r>
            <a:r>
              <a:rPr lang="zh-CN" altLang="en-US" b="0" i="0" dirty="0">
                <a:solidFill>
                  <a:srgbClr val="404040"/>
                </a:solidFill>
                <a:effectLst/>
                <a:latin typeface="-apple-system"/>
              </a:rPr>
              <a:t>里任何位置没被读。这既保证了每个事务的隔离性，有同时不产生脏读。</a:t>
            </a:r>
            <a:endParaRPr lang="en-US" altLang="zh-CN" b="0" i="0" dirty="0">
              <a:solidFill>
                <a:srgbClr val="404040"/>
              </a:solidFill>
              <a:effectLst/>
              <a:latin typeface="-apple-system"/>
            </a:endParaRPr>
          </a:p>
          <a:p>
            <a:r>
              <a:rPr lang="en-US" altLang="zh-CN" b="0" i="0" dirty="0">
                <a:solidFill>
                  <a:srgbClr val="404040"/>
                </a:solidFill>
                <a:effectLst/>
                <a:latin typeface="-apple-system"/>
              </a:rPr>
              <a:t>Abort </a:t>
            </a:r>
            <a:r>
              <a:rPr lang="zh-CN" altLang="en-US" b="0" i="0" dirty="0">
                <a:solidFill>
                  <a:srgbClr val="404040"/>
                </a:solidFill>
                <a:effectLst/>
                <a:latin typeface="-apple-system"/>
              </a:rPr>
              <a:t>丢弃写更改（通常由中断，上下文切换引发）</a:t>
            </a:r>
            <a:endParaRPr lang="en-US" altLang="zh-CN" b="0" i="0" dirty="0">
              <a:solidFill>
                <a:srgbClr val="404040"/>
              </a:solidFill>
              <a:effectLst/>
              <a:latin typeface="-apple-system"/>
            </a:endParaRPr>
          </a:p>
          <a:p>
            <a:r>
              <a:rPr lang="en-US" altLang="zh-CN" b="0" i="0" dirty="0">
                <a:solidFill>
                  <a:srgbClr val="404040"/>
                </a:solidFill>
                <a:effectLst/>
                <a:latin typeface="-apple-system"/>
              </a:rPr>
              <a:t>Validate  </a:t>
            </a:r>
            <a:r>
              <a:rPr lang="zh-CN" altLang="en-US" b="0" i="0" dirty="0">
                <a:solidFill>
                  <a:srgbClr val="404040"/>
                </a:solidFill>
                <a:effectLst/>
                <a:latin typeface="-apple-system"/>
              </a:rPr>
              <a:t>查询事务状态，当前</a:t>
            </a:r>
            <a:r>
              <a:rPr lang="en-US" altLang="zh-CN" b="0" i="0" dirty="0">
                <a:solidFill>
                  <a:srgbClr val="404040"/>
                </a:solidFill>
                <a:effectLst/>
                <a:latin typeface="-apple-system"/>
              </a:rPr>
              <a:t>abort</a:t>
            </a:r>
            <a:r>
              <a:rPr lang="zh-CN" altLang="en-US" b="0" i="0" dirty="0">
                <a:solidFill>
                  <a:srgbClr val="404040"/>
                </a:solidFill>
                <a:effectLst/>
                <a:latin typeface="-apple-system"/>
              </a:rPr>
              <a:t>则</a:t>
            </a:r>
            <a:r>
              <a:rPr lang="en-US" altLang="zh-CN" b="0" i="0" dirty="0">
                <a:solidFill>
                  <a:srgbClr val="404040"/>
                </a:solidFill>
                <a:effectLst/>
                <a:latin typeface="-apple-system"/>
              </a:rPr>
              <a:t>false</a:t>
            </a:r>
            <a:endParaRPr lang="en-US" altLang="zh-CN" b="0" i="0" dirty="0">
              <a:solidFill>
                <a:srgbClr val="404040"/>
              </a:solidFill>
              <a:effectLst/>
              <a:latin typeface="-apple-system"/>
            </a:endParaRPr>
          </a:p>
          <a:p>
            <a:r>
              <a:rPr lang="zh-CN" altLang="en-US" b="0" i="0" dirty="0">
                <a:solidFill>
                  <a:srgbClr val="404040"/>
                </a:solidFill>
                <a:effectLst/>
                <a:latin typeface="-apple-system"/>
              </a:rPr>
              <a:t>此外，这个系统还提供非事务性指令的支持 比如</a:t>
            </a:r>
            <a:r>
              <a:rPr lang="en-US" altLang="zh-CN" b="0" i="0" dirty="0">
                <a:solidFill>
                  <a:srgbClr val="404040"/>
                </a:solidFill>
                <a:effectLst/>
                <a:latin typeface="-apple-system"/>
              </a:rPr>
              <a:t>read store</a:t>
            </a:r>
            <a:r>
              <a:rPr lang="zh-CN" altLang="en-US" b="0" i="0" dirty="0">
                <a:solidFill>
                  <a:srgbClr val="404040"/>
                </a:solidFill>
                <a:effectLst/>
                <a:latin typeface="-apple-system"/>
              </a:rPr>
              <a:t>（具体实现文章里有）</a:t>
            </a:r>
            <a:endParaRPr lang="en-US" altLang="zh-CN" b="0" i="0" dirty="0">
              <a:solidFill>
                <a:srgbClr val="404040"/>
              </a:solidFill>
              <a:effectLst/>
              <a:latin typeface="-apple-system"/>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B800561-387F-40BD-94DD-A7B9B16B5BD6}"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en-US" altLang="zh-CN"/>
              <a:t>2.1</a:t>
            </a:r>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B7675BB-6D13-44E6-955F-8538A523E484}"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en-US" altLang="zh-CN"/>
              <a:t>2.1</a:t>
            </a:r>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D5BA52C6-19A2-45B3-83CF-F958C79816C5}"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en-US" altLang="zh-CN"/>
              <a:t>2.1</a:t>
            </a:r>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835CF91E-F862-42B8-B99B-7434F2E310EF}"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en-US" altLang="zh-CN"/>
              <a:t>2.1</a:t>
            </a:r>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9ACC163E-5DC9-467B-9C12-DC15F967F613}" type="datetime1">
              <a:rPr kumimoji="1" lang="zh-CN" altLang="en-US" smtClean="0"/>
            </a:fld>
            <a:endParaRPr kumimoji="1" lang="zh-CN" altLang="en-US"/>
          </a:p>
        </p:txBody>
      </p:sp>
      <p:sp>
        <p:nvSpPr>
          <p:cNvPr id="5" name="页脚占位符 4"/>
          <p:cNvSpPr>
            <a:spLocks noGrp="1"/>
          </p:cNvSpPr>
          <p:nvPr>
            <p:ph type="ftr" sz="quarter" idx="11"/>
          </p:nvPr>
        </p:nvSpPr>
        <p:spPr/>
        <p:txBody>
          <a:bodyPr/>
          <a:lstStyle/>
          <a:p>
            <a:r>
              <a:rPr kumimoji="1" lang="en-US" altLang="zh-CN"/>
              <a:t>2.1</a:t>
            </a:r>
            <a:endParaRPr kumimoji="1" lang="zh-CN" altLang="en-US"/>
          </a:p>
        </p:txBody>
      </p:sp>
      <p:sp>
        <p:nvSpPr>
          <p:cNvPr id="6" name="灯片编号占位符 5"/>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60864FF1-CB55-4E54-A153-392F951160D2}"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r>
              <a:rPr kumimoji="1" lang="en-US" altLang="zh-CN"/>
              <a:t>2.1</a:t>
            </a:r>
            <a:endParaRPr kumimoji="1" lang="zh-CN" altLang="en-US"/>
          </a:p>
        </p:txBody>
      </p:sp>
      <p:sp>
        <p:nvSpPr>
          <p:cNvPr id="7" name="灯片编号占位符 6"/>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D727CDB7-E00B-4D3A-ADFA-36ADF5066C0E}" type="datetime1">
              <a:rPr kumimoji="1" lang="zh-CN" altLang="en-US" smtClean="0"/>
            </a:fld>
            <a:endParaRPr kumimoji="1" lang="zh-CN" altLang="en-US"/>
          </a:p>
        </p:txBody>
      </p:sp>
      <p:sp>
        <p:nvSpPr>
          <p:cNvPr id="8" name="页脚占位符 7"/>
          <p:cNvSpPr>
            <a:spLocks noGrp="1"/>
          </p:cNvSpPr>
          <p:nvPr>
            <p:ph type="ftr" sz="quarter" idx="11"/>
          </p:nvPr>
        </p:nvSpPr>
        <p:spPr/>
        <p:txBody>
          <a:bodyPr/>
          <a:lstStyle/>
          <a:p>
            <a:r>
              <a:rPr kumimoji="1" lang="en-US" altLang="zh-CN"/>
              <a:t>2.1</a:t>
            </a:r>
            <a:endParaRPr kumimoji="1" lang="zh-CN" altLang="en-US"/>
          </a:p>
        </p:txBody>
      </p:sp>
      <p:sp>
        <p:nvSpPr>
          <p:cNvPr id="9" name="灯片编号占位符 8"/>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E157E7D1-001A-4B73-9BEC-4ADF62E9C460}" type="datetime1">
              <a:rPr kumimoji="1" lang="zh-CN" altLang="en-US" smtClean="0"/>
            </a:fld>
            <a:endParaRPr kumimoji="1" lang="zh-CN" altLang="en-US"/>
          </a:p>
        </p:txBody>
      </p:sp>
      <p:sp>
        <p:nvSpPr>
          <p:cNvPr id="4" name="页脚占位符 3"/>
          <p:cNvSpPr>
            <a:spLocks noGrp="1"/>
          </p:cNvSpPr>
          <p:nvPr>
            <p:ph type="ftr" sz="quarter" idx="11"/>
          </p:nvPr>
        </p:nvSpPr>
        <p:spPr/>
        <p:txBody>
          <a:bodyPr/>
          <a:lstStyle/>
          <a:p>
            <a:r>
              <a:rPr kumimoji="1" lang="en-US" altLang="zh-CN"/>
              <a:t>2.1</a:t>
            </a:r>
            <a:endParaRPr kumimoji="1" lang="zh-CN" altLang="en-US"/>
          </a:p>
        </p:txBody>
      </p:sp>
      <p:sp>
        <p:nvSpPr>
          <p:cNvPr id="5" name="灯片编号占位符 4"/>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A46FB0-3AAC-4AC0-B67E-9A7FC3E2B40A}"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r>
              <a:rPr kumimoji="1" lang="en-US" altLang="zh-CN"/>
              <a:t>2.1</a:t>
            </a:r>
            <a:endParaRPr kumimoji="1" lang="zh-CN" altLang="en-US"/>
          </a:p>
        </p:txBody>
      </p:sp>
      <p:sp>
        <p:nvSpPr>
          <p:cNvPr id="4" name="灯片编号占位符 3"/>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852AC37A-96F0-4D22-8763-EFBF33CB840B}"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r>
              <a:rPr kumimoji="1" lang="en-US" altLang="zh-CN"/>
              <a:t>2.1</a:t>
            </a:r>
            <a:endParaRPr kumimoji="1" lang="zh-CN" altLang="en-US"/>
          </a:p>
        </p:txBody>
      </p:sp>
      <p:sp>
        <p:nvSpPr>
          <p:cNvPr id="7" name="灯片编号占位符 6"/>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C0AEDC0B-5F9A-4B1F-ABD2-3E276E4E745D}" type="datetime1">
              <a:rPr kumimoji="1" lang="zh-CN" altLang="en-US" smtClean="0"/>
            </a:fld>
            <a:endParaRPr kumimoji="1" lang="zh-CN" altLang="en-US"/>
          </a:p>
        </p:txBody>
      </p:sp>
      <p:sp>
        <p:nvSpPr>
          <p:cNvPr id="6" name="页脚占位符 5"/>
          <p:cNvSpPr>
            <a:spLocks noGrp="1"/>
          </p:cNvSpPr>
          <p:nvPr>
            <p:ph type="ftr" sz="quarter" idx="11"/>
          </p:nvPr>
        </p:nvSpPr>
        <p:spPr/>
        <p:txBody>
          <a:bodyPr/>
          <a:lstStyle/>
          <a:p>
            <a:r>
              <a:rPr kumimoji="1" lang="en-US" altLang="zh-CN"/>
              <a:t>2.1</a:t>
            </a:r>
            <a:endParaRPr kumimoji="1" lang="zh-CN" altLang="en-US"/>
          </a:p>
        </p:txBody>
      </p:sp>
      <p:sp>
        <p:nvSpPr>
          <p:cNvPr id="7" name="灯片编号占位符 6"/>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93733"/>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D361CB-2E29-4BA4-8712-83D7BC4FE454}" type="datetime1">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zh-CN"/>
              <a:t>2.1</a:t>
            </a:r>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02C1F-FECB-3F4B-A508-74C8F5CFF95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1022"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1960880" y="436880"/>
            <a:ext cx="8008620" cy="1014730"/>
          </a:xfrm>
          <a:prstGeom prst="rect">
            <a:avLst/>
          </a:prstGeom>
          <a:noFill/>
        </p:spPr>
        <p:txBody>
          <a:bodyPr wrap="square" rtlCol="0">
            <a:spAutoFit/>
          </a:bodyPr>
          <a:lstStyle/>
          <a:p>
            <a:pPr algn="ctr"/>
            <a:r>
              <a:rPr kumimoji="1" lang="en-US" altLang="zh-CN" sz="2000" b="1" dirty="0">
                <a:solidFill>
                  <a:schemeClr val="bg1">
                    <a:lumMod val="50000"/>
                  </a:schemeClr>
                </a:solidFill>
                <a:latin typeface="Avenir Heavy" panose="02000503020000020003" pitchFamily="2" charset="0"/>
              </a:rPr>
              <a:t>ACM SIGARCH Computer Architecture News</a:t>
            </a:r>
            <a:endParaRPr kumimoji="1" lang="en-US" altLang="zh-CN" sz="2000" b="1" dirty="0">
              <a:solidFill>
                <a:schemeClr val="bg1">
                  <a:lumMod val="50000"/>
                </a:schemeClr>
              </a:solidFill>
              <a:latin typeface="Avenir Heavy" panose="02000503020000020003" pitchFamily="2" charset="0"/>
            </a:endParaRPr>
          </a:p>
          <a:p>
            <a:pPr algn="ctr"/>
            <a:r>
              <a:rPr kumimoji="1" lang="en-US" altLang="zh-CN" sz="2000" b="1" dirty="0">
                <a:solidFill>
                  <a:schemeClr val="bg1">
                    <a:lumMod val="50000"/>
                  </a:schemeClr>
                </a:solidFill>
                <a:latin typeface="Avenir Heavy" panose="02000503020000020003" pitchFamily="2" charset="0"/>
              </a:rPr>
              <a:t>Volume 21, Issue 2·May </a:t>
            </a:r>
            <a:r>
              <a:rPr kumimoji="1" lang="en-US" altLang="zh-CN" sz="2000" b="1" dirty="0">
                <a:solidFill>
                  <a:schemeClr val="bg1">
                    <a:lumMod val="50000"/>
                  </a:schemeClr>
                </a:solidFill>
                <a:latin typeface="Avenir Heavy" panose="02000503020000020003" pitchFamily="2" charset="0"/>
                <a:sym typeface="+mn-ea"/>
              </a:rPr>
              <a:t>·</a:t>
            </a:r>
            <a:r>
              <a:rPr kumimoji="1" lang="en-US" altLang="zh-CN" sz="2000" b="1" dirty="0">
                <a:solidFill>
                  <a:schemeClr val="bg1">
                    <a:lumMod val="50000"/>
                  </a:schemeClr>
                </a:solidFill>
                <a:latin typeface="Avenir Heavy" panose="02000503020000020003" pitchFamily="2" charset="0"/>
              </a:rPr>
              <a:t>1993</a:t>
            </a:r>
            <a:r>
              <a:rPr kumimoji="1" lang="en-US" altLang="zh-CN" sz="2000" b="1" dirty="0">
                <a:solidFill>
                  <a:schemeClr val="bg1">
                    <a:lumMod val="50000"/>
                  </a:schemeClr>
                </a:solidFill>
                <a:latin typeface="Avenir Heavy" panose="02000503020000020003" pitchFamily="2" charset="0"/>
                <a:sym typeface="+mn-ea"/>
              </a:rPr>
              <a:t>·</a:t>
            </a:r>
            <a:r>
              <a:rPr kumimoji="1" lang="en-US" altLang="zh-CN" sz="2000" b="1" dirty="0">
                <a:solidFill>
                  <a:schemeClr val="bg1">
                    <a:lumMod val="50000"/>
                  </a:schemeClr>
                </a:solidFill>
                <a:latin typeface="Avenir Heavy" panose="02000503020000020003" pitchFamily="2" charset="0"/>
              </a:rPr>
              <a:t> pp 289–300</a:t>
            </a:r>
            <a:r>
              <a:rPr kumimoji="1" lang="en-US" altLang="zh-CN" sz="2000" b="1" dirty="0">
                <a:solidFill>
                  <a:schemeClr val="bg1">
                    <a:lumMod val="50000"/>
                  </a:schemeClr>
                </a:solidFill>
                <a:latin typeface="Avenir Heavy" panose="02000503020000020003" pitchFamily="2" charset="0"/>
                <a:sym typeface="+mn-ea"/>
              </a:rPr>
              <a:t>·</a:t>
            </a:r>
            <a:endParaRPr kumimoji="1" lang="en-US" altLang="zh-CN" sz="2000" b="1" dirty="0">
              <a:solidFill>
                <a:schemeClr val="bg1">
                  <a:lumMod val="50000"/>
                </a:schemeClr>
              </a:solidFill>
              <a:latin typeface="Avenir Heavy" panose="02000503020000020003" pitchFamily="2" charset="0"/>
              <a:sym typeface="+mn-ea"/>
            </a:endParaRPr>
          </a:p>
          <a:p>
            <a:pPr algn="ctr"/>
            <a:r>
              <a:rPr kumimoji="1" lang="en-US" altLang="zh-CN" sz="2000" b="1" dirty="0">
                <a:solidFill>
                  <a:schemeClr val="bg1">
                    <a:lumMod val="50000"/>
                  </a:schemeClr>
                </a:solidFill>
                <a:latin typeface="Avenir Heavy" panose="02000503020000020003" pitchFamily="2" charset="0"/>
              </a:rPr>
              <a:t>https://doi.org/10.1145/173682.165164</a:t>
            </a:r>
            <a:endParaRPr kumimoji="1" lang="en-US" altLang="zh-CN" sz="2000" b="1" dirty="0">
              <a:solidFill>
                <a:schemeClr val="bg1">
                  <a:lumMod val="50000"/>
                </a:schemeClr>
              </a:solidFill>
              <a:latin typeface="Avenir Heavy" panose="02000503020000020003" pitchFamily="2" charset="0"/>
            </a:endParaRPr>
          </a:p>
        </p:txBody>
      </p:sp>
      <p:sp>
        <p:nvSpPr>
          <p:cNvPr id="10" name="文本框 9"/>
          <p:cNvSpPr txBox="1"/>
          <p:nvPr/>
        </p:nvSpPr>
        <p:spPr>
          <a:xfrm>
            <a:off x="4916317" y="4613759"/>
            <a:ext cx="2278380" cy="583565"/>
          </a:xfrm>
          <a:prstGeom prst="rect">
            <a:avLst/>
          </a:prstGeom>
          <a:noFill/>
        </p:spPr>
        <p:txBody>
          <a:bodyPr wrap="none" rtlCol="0">
            <a:spAutoFit/>
          </a:bodyPr>
          <a:lstStyle/>
          <a:p>
            <a:pPr algn="ctr"/>
            <a:r>
              <a:rPr kumimoji="1" lang="en-US" altLang="zh-CN" sz="1600" spc="300" dirty="0">
                <a:solidFill>
                  <a:srgbClr val="C00000"/>
                </a:solidFill>
                <a:latin typeface="黑体" panose="02010609060101010101" pitchFamily="49" charset="-122"/>
                <a:ea typeface="黑体" panose="02010609060101010101" pitchFamily="49" charset="-122"/>
                <a:cs typeface="Alibaba PuHuiTi M" pitchFamily="18" charset="-122"/>
              </a:rPr>
              <a:t>Maurice Herlihy</a:t>
            </a:r>
            <a:endParaRPr kumimoji="1" lang="en-US" altLang="zh-CN" sz="1600" spc="300" dirty="0">
              <a:solidFill>
                <a:srgbClr val="C00000"/>
              </a:solidFill>
              <a:latin typeface="黑体" panose="02010609060101010101" pitchFamily="49" charset="-122"/>
              <a:ea typeface="黑体" panose="02010609060101010101" pitchFamily="49" charset="-122"/>
              <a:cs typeface="Alibaba PuHuiTi M" pitchFamily="18" charset="-122"/>
            </a:endParaRPr>
          </a:p>
          <a:p>
            <a:pPr algn="ctr"/>
            <a:r>
              <a:rPr kumimoji="1" lang="en-US" altLang="zh-CN" sz="1600" spc="300" dirty="0">
                <a:solidFill>
                  <a:srgbClr val="C00000"/>
                </a:solidFill>
                <a:latin typeface="黑体" panose="02010609060101010101" pitchFamily="49" charset="-122"/>
                <a:ea typeface="黑体" panose="02010609060101010101" pitchFamily="49" charset="-122"/>
                <a:cs typeface="Alibaba PuHuiTi M" pitchFamily="18" charset="-122"/>
              </a:rPr>
              <a:t>J.Eliot B.Moss </a:t>
            </a:r>
            <a:endParaRPr kumimoji="1" lang="en-US" altLang="zh-CN" sz="1600" spc="300" dirty="0">
              <a:solidFill>
                <a:srgbClr val="C00000"/>
              </a:solidFill>
              <a:latin typeface="黑体" panose="02010609060101010101" pitchFamily="49" charset="-122"/>
              <a:ea typeface="黑体" panose="02010609060101010101" pitchFamily="49" charset="-122"/>
              <a:cs typeface="Alibaba PuHuiTi M" pitchFamily="18" charset="-122"/>
            </a:endParaRPr>
          </a:p>
        </p:txBody>
      </p:sp>
      <p:cxnSp>
        <p:nvCxnSpPr>
          <p:cNvPr id="11" name="直线连接符 10"/>
          <p:cNvCxnSpPr/>
          <p:nvPr/>
        </p:nvCxnSpPr>
        <p:spPr>
          <a:xfrm>
            <a:off x="7263530" y="4783036"/>
            <a:ext cx="99804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923200" y="4783036"/>
            <a:ext cx="91705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607336" y="2087425"/>
            <a:ext cx="6975756" cy="830997"/>
          </a:xfrm>
          <a:prstGeom prst="rect">
            <a:avLst/>
          </a:prstGeom>
          <a:noFill/>
        </p:spPr>
        <p:txBody>
          <a:bodyPr wrap="none" rtlCol="0">
            <a:spAutoFit/>
          </a:bodyPr>
          <a:lstStyle/>
          <a:p>
            <a:pPr algn="ctr"/>
            <a:r>
              <a:rPr kumimoji="1" lang="en-US" sz="4800" b="1" spc="300" dirty="0">
                <a:solidFill>
                  <a:srgbClr val="C00000"/>
                </a:solidFill>
                <a:latin typeface="Times New Roman" panose="02020603050405020304" pitchFamily="18" charset="0"/>
                <a:ea typeface="方正小标宋简体" panose="03000509000000000000" charset="-122"/>
                <a:cs typeface="Times New Roman" panose="02020603050405020304" pitchFamily="18" charset="0"/>
              </a:rPr>
              <a:t>Transactional Memory</a:t>
            </a:r>
            <a:endParaRPr kumimoji="1" lang="en-US" sz="4800" b="1" spc="300" dirty="0">
              <a:solidFill>
                <a:srgbClr val="C00000"/>
              </a:solidFill>
              <a:latin typeface="Times New Roman" panose="02020603050405020304" pitchFamily="18" charset="0"/>
              <a:ea typeface="方正小标宋简体" panose="03000509000000000000" charset="-122"/>
              <a:cs typeface="Times New Roman" panose="02020603050405020304" pitchFamily="18" charset="0"/>
            </a:endParaRPr>
          </a:p>
        </p:txBody>
      </p:sp>
      <p:sp>
        <p:nvSpPr>
          <p:cNvPr id="3" name="文本框 2"/>
          <p:cNvSpPr txBox="1"/>
          <p:nvPr/>
        </p:nvSpPr>
        <p:spPr>
          <a:xfrm>
            <a:off x="1050365" y="3249475"/>
            <a:ext cx="10090968" cy="523220"/>
          </a:xfrm>
          <a:prstGeom prst="rect">
            <a:avLst/>
          </a:prstGeom>
          <a:noFill/>
        </p:spPr>
        <p:txBody>
          <a:bodyPr wrap="none" rtlCol="0">
            <a:spAutoFit/>
          </a:bodyPr>
          <a:lstStyle/>
          <a:p>
            <a:pPr algn="ctr"/>
            <a:r>
              <a:rPr kumimoji="1" lang="en-US" sz="2800" b="1" spc="300" dirty="0">
                <a:solidFill>
                  <a:srgbClr val="C00000"/>
                </a:solidFill>
                <a:latin typeface="Times New Roman" panose="02020603050405020304" pitchFamily="18" charset="0"/>
                <a:ea typeface="方正小标宋简体" panose="03000509000000000000" charset="-122"/>
                <a:cs typeface="Times New Roman" panose="02020603050405020304" pitchFamily="18" charset="0"/>
              </a:rPr>
              <a:t>Architectursl Support for Lock-Free Data Structure</a:t>
            </a:r>
            <a:endParaRPr kumimoji="1" lang="en-US" sz="2800" b="1" spc="300" dirty="0">
              <a:solidFill>
                <a:srgbClr val="C00000"/>
              </a:solidFill>
              <a:latin typeface="Times New Roman" panose="02020603050405020304" pitchFamily="18" charset="0"/>
              <a:ea typeface="方正小标宋简体" panose="03000509000000000000" charset="-122"/>
              <a:cs typeface="Times New Roman" panose="02020603050405020304" pitchFamily="18" charset="0"/>
            </a:endParaRPr>
          </a:p>
        </p:txBody>
      </p:sp>
      <p:sp>
        <p:nvSpPr>
          <p:cNvPr id="4" name="页脚占位符 3"/>
          <p:cNvSpPr>
            <a:spLocks noGrp="1"/>
          </p:cNvSpPr>
          <p:nvPr>
            <p:ph type="ftr" sz="quarter" idx="11"/>
          </p:nvPr>
        </p:nvSpPr>
        <p:spPr/>
        <p:txBody>
          <a:bodyPr/>
          <a:lstStyle/>
          <a:p>
            <a:r>
              <a:rPr kumimoji="1" lang="zh-CN" altLang="en-US" dirty="0"/>
              <a:t>刘娟 </a:t>
            </a:r>
            <a:r>
              <a:rPr kumimoji="1" lang="en-US" altLang="zh-CN" dirty="0"/>
              <a:t>S211000862</a:t>
            </a:r>
            <a:endParaRPr kumimoji="1" lang="zh-CN" altLang="en-US" dirty="0"/>
          </a:p>
        </p:txBody>
      </p:sp>
      <p:sp>
        <p:nvSpPr>
          <p:cNvPr id="5" name="灯片编号占位符 4"/>
          <p:cNvSpPr>
            <a:spLocks noGrp="1"/>
          </p:cNvSpPr>
          <p:nvPr>
            <p:ph type="sldNum" sz="quarter" idx="12"/>
          </p:nvPr>
        </p:nvSpPr>
        <p:spPr/>
        <p:txBody>
          <a:bodyPr/>
          <a:lstStyle/>
          <a:p>
            <a:fld id="{A3F02C1F-FECB-3F4B-A508-74C8F5CFF95E}" type="slidenum">
              <a:rPr kumimoji="1" lang="zh-CN" altLang="en-US" smtClean="0"/>
            </a:fld>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512"/>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Why lock-free?</a:t>
            </a:r>
            <a:endParaRPr lang="en-US" altLang="zh-CN"/>
          </a:p>
          <a:p>
            <a:r>
              <a:rPr lang="en-US" altLang="zh-CN" dirty="0"/>
              <a:t>Priority inversion</a:t>
            </a:r>
            <a:endParaRPr lang="en-US" altLang="zh-CN" dirty="0"/>
          </a:p>
          <a:p>
            <a:r>
              <a:rPr lang="en-US" altLang="zh-CN" dirty="0"/>
              <a:t>Convoying </a:t>
            </a:r>
            <a:endParaRPr lang="en-US" altLang="zh-CN" dirty="0"/>
          </a:p>
          <a:p>
            <a:r>
              <a:rPr lang="en-US" altLang="zh-CN" dirty="0"/>
              <a:t>Deadlock</a:t>
            </a:r>
            <a:endParaRPr lang="en-US" altLang="zh-CN" dirty="0"/>
          </a:p>
          <a:p>
            <a:r>
              <a:rPr lang="en-US" altLang="zh-CN" dirty="0"/>
              <a:t>Nasty programming!..</a:t>
            </a:r>
            <a:endParaRPr lang="en-US" altLang="zh-CN" dirty="0"/>
          </a:p>
        </p:txBody>
      </p:sp>
      <p:sp>
        <p:nvSpPr>
          <p:cNvPr id="5" name="文本框 4"/>
          <p:cNvSpPr txBox="1"/>
          <p:nvPr/>
        </p:nvSpPr>
        <p:spPr>
          <a:xfrm>
            <a:off x="1027057" y="1424211"/>
            <a:ext cx="10202779" cy="4869475"/>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Typical process:</a:t>
            </a:r>
            <a:endParaRPr lang="en-US" altLang="zh-CN" sz="30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LT/ LTX to read from locations</a:t>
            </a:r>
            <a:endParaRPr lang="en-US" altLang="zh-CN" sz="24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Validate</a:t>
            </a:r>
            <a:endParaRPr lang="en-US" altLang="zh-CN" sz="24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ST to modify locations</a:t>
            </a:r>
            <a:endParaRPr lang="en-US" altLang="zh-CN" sz="24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Commit</a:t>
            </a:r>
            <a:endParaRPr lang="en-US" altLang="zh-CN" sz="24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If fail rinse and repeat</a:t>
            </a:r>
            <a:endParaRPr lang="en-US" altLang="zh-CN" sz="24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When contention is high, use adaptive backoff before retrying.</a:t>
            </a:r>
            <a:endParaRPr lang="en-US" altLang="zh-CN" sz="3000" dirty="0">
              <a:solidFill>
                <a:prstClr val="black"/>
              </a:solidFill>
            </a:endParaRPr>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Intended Use con</a:t>
              </a:r>
              <a:r>
                <a:rPr kumimoji="1" lang="zh-CN" altLang="en-US" sz="3600" dirty="0">
                  <a:solidFill>
                    <a:schemeClr val="tx1"/>
                  </a:solidFill>
                  <a:latin typeface="Times New Roman" panose="02020603050405020304" pitchFamily="18" charset="0"/>
                  <a:cs typeface="Times New Roman" panose="02020603050405020304" pitchFamily="18" charset="0"/>
                </a:rPr>
                <a:t>’</a:t>
              </a:r>
              <a:r>
                <a:rPr kumimoji="1" lang="en-US" altLang="zh-CN" sz="3600" dirty="0">
                  <a:solidFill>
                    <a:schemeClr val="tx1"/>
                  </a:solidFill>
                  <a:latin typeface="Times New Roman" panose="02020603050405020304" pitchFamily="18" charset="0"/>
                  <a:cs typeface="Times New Roman" panose="02020603050405020304" pitchFamily="18" charset="0"/>
                </a:rPr>
                <a:t>t</a:t>
              </a:r>
              <a:endParaRPr kumimoji="1"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Example</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pic>
        <p:nvPicPr>
          <p:cNvPr id="9" name="Picture 2"/>
          <p:cNvPicPr>
            <a:picLocks noGrp="1" noChangeAspect="1" noChangeArrowheads="1"/>
          </p:cNvPicPr>
          <p:nvPr/>
        </p:nvPicPr>
        <p:blipFill>
          <a:blip r:embed="rId1"/>
          <a:srcRect/>
          <a:stretch>
            <a:fillRect/>
          </a:stretch>
        </p:blipFill>
        <p:spPr>
          <a:xfrm>
            <a:off x="4000500" y="1379855"/>
            <a:ext cx="4191000" cy="53403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5" name="矩形 4"/>
          <p:cNvSpPr/>
          <p:nvPr/>
        </p:nvSpPr>
        <p:spPr>
          <a:xfrm>
            <a:off x="270387" y="2291013"/>
            <a:ext cx="11651226" cy="2275974"/>
          </a:xfrm>
          <a:prstGeom prst="rect">
            <a:avLst/>
          </a:prstGeom>
          <a:gradFill flip="none" rotWithShape="1">
            <a:gsLst>
              <a:gs pos="0">
                <a:srgbClr val="A93733">
                  <a:alpha val="91000"/>
                </a:srgbClr>
              </a:gs>
              <a:gs pos="100000">
                <a:srgbClr val="A9373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平行四边形 5"/>
          <p:cNvSpPr/>
          <p:nvPr/>
        </p:nvSpPr>
        <p:spPr>
          <a:xfrm>
            <a:off x="7138737" y="2291013"/>
            <a:ext cx="3529263" cy="2275974"/>
          </a:xfrm>
          <a:prstGeom prst="parallelogram">
            <a:avLst>
              <a:gd name="adj" fmla="val 1323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763215" y="2705724"/>
            <a:ext cx="748923" cy="1446550"/>
          </a:xfrm>
          <a:prstGeom prst="rect">
            <a:avLst/>
          </a:prstGeom>
          <a:noFill/>
        </p:spPr>
        <p:txBody>
          <a:bodyPr wrap="none" rtlCol="0">
            <a:spAutoFit/>
          </a:bodyPr>
          <a:lstStyle/>
          <a:p>
            <a:r>
              <a:rPr kumimoji="1" lang="en-US" altLang="zh-CN" sz="8800" dirty="0">
                <a:solidFill>
                  <a:schemeClr val="bg1"/>
                </a:solidFill>
                <a:latin typeface="Times New Roman" panose="02020603050405020304" pitchFamily="18" charset="0"/>
                <a:ea typeface="Lantinghei SC Demibold" panose="02000000000000000000" pitchFamily="2" charset="-122"/>
                <a:cs typeface="Times New Roman" panose="02020603050405020304" pitchFamily="18" charset="0"/>
              </a:rPr>
              <a:t>2</a:t>
            </a:r>
            <a:endParaRPr kumimoji="1" lang="zh-CN" altLang="en-US" sz="8800" dirty="0">
              <a:solidFill>
                <a:schemeClr val="bg1"/>
              </a:solidFill>
              <a:latin typeface="Times New Roman" panose="02020603050405020304" pitchFamily="18" charset="0"/>
              <a:ea typeface="Lantinghei SC Demibold" panose="02000000000000000000" pitchFamily="2" charset="-122"/>
              <a:cs typeface="Times New Roman" panose="02020603050405020304" pitchFamily="18" charset="0"/>
            </a:endParaRPr>
          </a:p>
        </p:txBody>
      </p:sp>
      <p:sp>
        <p:nvSpPr>
          <p:cNvPr id="9" name="矩形 8"/>
          <p:cNvSpPr/>
          <p:nvPr/>
        </p:nvSpPr>
        <p:spPr>
          <a:xfrm>
            <a:off x="2777613" y="3192568"/>
            <a:ext cx="4361124" cy="1993238"/>
          </a:xfrm>
          <a:prstGeom prst="rect">
            <a:avLst/>
          </a:prstGeom>
        </p:spPr>
        <p:txBody>
          <a:bodyPr wrap="square">
            <a:spAutoFit/>
          </a:bodyPr>
          <a:lstStyle/>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Cache Implementation</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Bus Cycles</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Processor Flags</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Scenarios</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endParaRPr lang="zh-CN" altLang="en-US"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endParaRPr lang="zh-CN" altLang="en-US" sz="14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2541982" y="2597815"/>
            <a:ext cx="2986715" cy="584775"/>
          </a:xfrm>
          <a:prstGeom prst="rect">
            <a:avLst/>
          </a:prstGeom>
          <a:noFill/>
        </p:spPr>
        <p:txBody>
          <a:bodyPr wrap="none" rtlCol="0">
            <a:spAutoFit/>
          </a:bodyPr>
          <a:lstStyle/>
          <a:p>
            <a:pPr algn="l"/>
            <a:r>
              <a:rPr kumimoji="1" lang="en-US" altLang="zh-CN" sz="3200" b="1" dirty="0">
                <a:solidFill>
                  <a:schemeClr val="bg1"/>
                </a:solidFill>
                <a:latin typeface="Times New Roman" panose="02020603050405020304" pitchFamily="18" charset="0"/>
                <a:cs typeface="Times New Roman" panose="02020603050405020304" pitchFamily="18" charset="0"/>
              </a:rPr>
              <a:t>Implementation</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512"/>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Why lock-free?</a:t>
            </a:r>
            <a:endParaRPr lang="en-US" altLang="zh-CN"/>
          </a:p>
          <a:p>
            <a:r>
              <a:rPr lang="en-US" altLang="zh-CN" dirty="0"/>
              <a:t>Priority inversion</a:t>
            </a:r>
            <a:endParaRPr lang="en-US" altLang="zh-CN" dirty="0"/>
          </a:p>
          <a:p>
            <a:r>
              <a:rPr lang="en-US" altLang="zh-CN" dirty="0"/>
              <a:t>Convoying </a:t>
            </a:r>
            <a:endParaRPr lang="en-US" altLang="zh-CN" dirty="0"/>
          </a:p>
          <a:p>
            <a:r>
              <a:rPr lang="en-US" altLang="zh-CN" dirty="0"/>
              <a:t>Deadlock</a:t>
            </a:r>
            <a:endParaRPr lang="en-US" altLang="zh-CN" dirty="0"/>
          </a:p>
          <a:p>
            <a:r>
              <a:rPr lang="en-US" altLang="zh-CN" dirty="0"/>
              <a:t>Nasty programming!..</a:t>
            </a:r>
            <a:endParaRPr lang="en-US" altLang="zh-CN" dirty="0"/>
          </a:p>
        </p:txBody>
      </p:sp>
      <p:sp>
        <p:nvSpPr>
          <p:cNvPr id="5" name="文本框 4"/>
          <p:cNvSpPr txBox="1"/>
          <p:nvPr/>
        </p:nvSpPr>
        <p:spPr>
          <a:xfrm>
            <a:off x="839244" y="1417953"/>
            <a:ext cx="10358145" cy="5284973"/>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Two types of cache: </a:t>
            </a:r>
            <a:endParaRPr lang="en-US" altLang="zh-CN" sz="30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Regular:</a:t>
            </a:r>
            <a:r>
              <a:rPr lang="zh-CN" altLang="en-US" sz="2400" dirty="0">
                <a:solidFill>
                  <a:prstClr val="black"/>
                </a:solidFill>
              </a:rPr>
              <a:t> </a:t>
            </a:r>
            <a:r>
              <a:rPr lang="en-US" altLang="zh-CN" sz="2400" dirty="0">
                <a:solidFill>
                  <a:prstClr val="black"/>
                </a:solidFill>
              </a:rPr>
              <a:t>direct-mapped</a:t>
            </a:r>
            <a:endParaRPr lang="en-US" altLang="zh-CN" sz="2400" dirty="0">
              <a:solidFill>
                <a:prstClr val="black"/>
              </a:solidFill>
            </a:endParaRPr>
          </a:p>
          <a:p>
            <a:pPr marL="742950" lvl="1" indent="-285750">
              <a:lnSpc>
                <a:spcPct val="150000"/>
              </a:lnSpc>
              <a:buClr>
                <a:schemeClr val="accent2"/>
              </a:buClr>
              <a:buFont typeface="Wingdings" panose="05000000000000000000" pitchFamily="2" charset="2"/>
              <a:buChar char="p"/>
            </a:pPr>
            <a:r>
              <a:rPr lang="en-US" altLang="zh-CN" sz="2400" dirty="0">
                <a:solidFill>
                  <a:prstClr val="black"/>
                </a:solidFill>
              </a:rPr>
              <a:t>Transactional:</a:t>
            </a:r>
            <a:r>
              <a:rPr lang="zh-CN" altLang="en-US" sz="2400" dirty="0">
                <a:solidFill>
                  <a:prstClr val="black"/>
                </a:solidFill>
              </a:rPr>
              <a:t> </a:t>
            </a:r>
            <a:r>
              <a:rPr lang="en-US" altLang="zh-CN" sz="2400" dirty="0">
                <a:solidFill>
                  <a:prstClr val="black"/>
                </a:solidFill>
              </a:rPr>
              <a:t>fully-associative (with additional logic</a:t>
            </a:r>
            <a:r>
              <a:rPr lang="zh-CN" altLang="en-US" sz="2400" dirty="0">
                <a:solidFill>
                  <a:prstClr val="black"/>
                </a:solidFill>
              </a:rPr>
              <a:t>）</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Caches “snoop” on shared bus and react via cache coherence protocol. </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Cache lines can be in either regular or transactional caches, both not both (same processor)..</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endParaRPr lang="en-US" altLang="zh-CN" sz="3000" dirty="0">
              <a:solidFill>
                <a:prstClr val="black"/>
              </a:solidFill>
            </a:endParaRPr>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Cache Implementation</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Cache Line States</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grpSp>
        <p:nvGrpSpPr>
          <p:cNvPr id="33" name="Group 4"/>
          <p:cNvGrpSpPr/>
          <p:nvPr/>
        </p:nvGrpSpPr>
        <p:grpSpPr bwMode="auto">
          <a:xfrm>
            <a:off x="2286000" y="3890898"/>
            <a:ext cx="7543800" cy="2438400"/>
            <a:chOff x="624" y="1680"/>
            <a:chExt cx="4752" cy="1536"/>
          </a:xfrm>
        </p:grpSpPr>
        <p:grpSp>
          <p:nvGrpSpPr>
            <p:cNvPr id="37" name="Group 5"/>
            <p:cNvGrpSpPr/>
            <p:nvPr/>
          </p:nvGrpSpPr>
          <p:grpSpPr bwMode="auto">
            <a:xfrm>
              <a:off x="1824" y="2784"/>
              <a:ext cx="2352" cy="432"/>
              <a:chOff x="1824" y="2784"/>
              <a:chExt cx="2352" cy="432"/>
            </a:xfrm>
          </p:grpSpPr>
          <p:sp>
            <p:nvSpPr>
              <p:cNvPr id="57" name="Rectangle 6"/>
              <p:cNvSpPr>
                <a:spLocks noChangeArrowheads="1"/>
              </p:cNvSpPr>
              <p:nvPr/>
            </p:nvSpPr>
            <p:spPr bwMode="auto">
              <a:xfrm>
                <a:off x="1824" y="2784"/>
                <a:ext cx="2352" cy="432"/>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sp>
            <p:nvSpPr>
              <p:cNvPr id="58" name="Text Box 7"/>
              <p:cNvSpPr txBox="1">
                <a:spLocks noChangeArrowheads="1"/>
              </p:cNvSpPr>
              <p:nvPr/>
            </p:nvSpPr>
            <p:spPr bwMode="auto">
              <a:xfrm>
                <a:off x="2304" y="2832"/>
                <a:ext cx="1483"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Shared Memory</a:t>
                </a:r>
                <a:endParaRPr lang="en-US"/>
              </a:p>
            </p:txBody>
          </p:sp>
        </p:grpSp>
        <p:sp>
          <p:nvSpPr>
            <p:cNvPr id="38" name="Line 8"/>
            <p:cNvSpPr>
              <a:spLocks noChangeShapeType="1"/>
            </p:cNvSpPr>
            <p:nvPr/>
          </p:nvSpPr>
          <p:spPr bwMode="auto">
            <a:xfrm>
              <a:off x="624" y="2496"/>
              <a:ext cx="4752"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39" name="Text Box 9"/>
            <p:cNvSpPr txBox="1">
              <a:spLocks noChangeArrowheads="1"/>
            </p:cNvSpPr>
            <p:nvPr/>
          </p:nvSpPr>
          <p:spPr bwMode="auto">
            <a:xfrm>
              <a:off x="4896" y="2448"/>
              <a:ext cx="447"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Bus</a:t>
              </a:r>
              <a:endParaRPr lang="en-US"/>
            </a:p>
          </p:txBody>
        </p:sp>
        <p:sp>
          <p:nvSpPr>
            <p:cNvPr id="40" name="Line 10"/>
            <p:cNvSpPr>
              <a:spLocks noChangeShapeType="1"/>
            </p:cNvSpPr>
            <p:nvPr/>
          </p:nvSpPr>
          <p:spPr bwMode="auto">
            <a:xfrm flipV="1">
              <a:off x="2976" y="2496"/>
              <a:ext cx="0" cy="288"/>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41" name="Rectangle 11"/>
            <p:cNvSpPr>
              <a:spLocks noChangeArrowheads="1"/>
            </p:cNvSpPr>
            <p:nvPr/>
          </p:nvSpPr>
          <p:spPr bwMode="auto">
            <a:xfrm>
              <a:off x="3408" y="1824"/>
              <a:ext cx="1488" cy="480"/>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grpSp>
          <p:nvGrpSpPr>
            <p:cNvPr id="42" name="Group 12"/>
            <p:cNvGrpSpPr/>
            <p:nvPr/>
          </p:nvGrpSpPr>
          <p:grpSpPr bwMode="auto">
            <a:xfrm>
              <a:off x="720" y="1824"/>
              <a:ext cx="1536" cy="480"/>
              <a:chOff x="720" y="1824"/>
              <a:chExt cx="1536" cy="480"/>
            </a:xfrm>
          </p:grpSpPr>
          <p:sp>
            <p:nvSpPr>
              <p:cNvPr id="47" name="Rectangle 13"/>
              <p:cNvSpPr>
                <a:spLocks noChangeArrowheads="1"/>
              </p:cNvSpPr>
              <p:nvPr/>
            </p:nvSpPr>
            <p:spPr bwMode="auto">
              <a:xfrm>
                <a:off x="768" y="1824"/>
                <a:ext cx="1488" cy="480"/>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sp>
            <p:nvSpPr>
              <p:cNvPr id="48" name="Line 14"/>
              <p:cNvSpPr>
                <a:spLocks noChangeShapeType="1"/>
              </p:cNvSpPr>
              <p:nvPr/>
            </p:nvSpPr>
            <p:spPr bwMode="auto">
              <a:xfrm>
                <a:off x="768" y="1968"/>
                <a:ext cx="1488"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49" name="Line 15"/>
              <p:cNvSpPr>
                <a:spLocks noChangeShapeType="1"/>
              </p:cNvSpPr>
              <p:nvPr/>
            </p:nvSpPr>
            <p:spPr bwMode="auto">
              <a:xfrm>
                <a:off x="768" y="2112"/>
                <a:ext cx="1488"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50" name="Text Box 16"/>
              <p:cNvSpPr txBox="1">
                <a:spLocks noChangeArrowheads="1"/>
              </p:cNvSpPr>
              <p:nvPr/>
            </p:nvSpPr>
            <p:spPr bwMode="auto">
              <a:xfrm>
                <a:off x="720" y="1939"/>
                <a:ext cx="483"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address</a:t>
                </a:r>
                <a:endParaRPr lang="en-US" sz="1200" b="1"/>
              </a:p>
            </p:txBody>
          </p:sp>
          <p:sp>
            <p:nvSpPr>
              <p:cNvPr id="51" name="Line 17"/>
              <p:cNvSpPr>
                <a:spLocks noChangeShapeType="1"/>
              </p:cNvSpPr>
              <p:nvPr/>
            </p:nvSpPr>
            <p:spPr bwMode="auto">
              <a:xfrm>
                <a:off x="1200"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52" name="Text Box 18"/>
              <p:cNvSpPr txBox="1">
                <a:spLocks noChangeArrowheads="1"/>
              </p:cNvSpPr>
              <p:nvPr/>
            </p:nvSpPr>
            <p:spPr bwMode="auto">
              <a:xfrm>
                <a:off x="1175" y="1939"/>
                <a:ext cx="361"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value</a:t>
                </a:r>
                <a:endParaRPr lang="en-US" sz="1200" b="1"/>
              </a:p>
            </p:txBody>
          </p:sp>
          <p:sp>
            <p:nvSpPr>
              <p:cNvPr id="53" name="Text Box 19"/>
              <p:cNvSpPr txBox="1">
                <a:spLocks noChangeArrowheads="1"/>
              </p:cNvSpPr>
              <p:nvPr/>
            </p:nvSpPr>
            <p:spPr bwMode="auto">
              <a:xfrm>
                <a:off x="1533" y="1939"/>
                <a:ext cx="339"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state</a:t>
                </a:r>
                <a:endParaRPr lang="en-US" sz="1200" b="1"/>
              </a:p>
            </p:txBody>
          </p:sp>
          <p:sp>
            <p:nvSpPr>
              <p:cNvPr id="54" name="Text Box 20"/>
              <p:cNvSpPr txBox="1">
                <a:spLocks noChangeArrowheads="1"/>
              </p:cNvSpPr>
              <p:nvPr/>
            </p:nvSpPr>
            <p:spPr bwMode="auto">
              <a:xfrm>
                <a:off x="1872" y="1939"/>
                <a:ext cx="313"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tags</a:t>
                </a:r>
                <a:endParaRPr lang="en-US" sz="1200" b="1"/>
              </a:p>
            </p:txBody>
          </p:sp>
          <p:sp>
            <p:nvSpPr>
              <p:cNvPr id="55" name="Line 21"/>
              <p:cNvSpPr>
                <a:spLocks noChangeShapeType="1"/>
              </p:cNvSpPr>
              <p:nvPr/>
            </p:nvSpPr>
            <p:spPr bwMode="auto">
              <a:xfrm>
                <a:off x="1536"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56" name="Line 22"/>
              <p:cNvSpPr>
                <a:spLocks noChangeShapeType="1"/>
              </p:cNvSpPr>
              <p:nvPr/>
            </p:nvSpPr>
            <p:spPr bwMode="auto">
              <a:xfrm>
                <a:off x="1872"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grpSp>
        <p:sp>
          <p:nvSpPr>
            <p:cNvPr id="43" name="Line 23"/>
            <p:cNvSpPr>
              <a:spLocks noChangeShapeType="1"/>
            </p:cNvSpPr>
            <p:nvPr/>
          </p:nvSpPr>
          <p:spPr bwMode="auto">
            <a:xfrm>
              <a:off x="1440" y="2304"/>
              <a:ext cx="0" cy="192"/>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44" name="Line 24"/>
            <p:cNvSpPr>
              <a:spLocks noChangeShapeType="1"/>
            </p:cNvSpPr>
            <p:nvPr/>
          </p:nvSpPr>
          <p:spPr bwMode="auto">
            <a:xfrm>
              <a:off x="4176" y="2304"/>
              <a:ext cx="0" cy="192"/>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45" name="Text Box 25"/>
            <p:cNvSpPr txBox="1">
              <a:spLocks noChangeArrowheads="1"/>
            </p:cNvSpPr>
            <p:nvPr/>
          </p:nvSpPr>
          <p:spPr bwMode="auto">
            <a:xfrm>
              <a:off x="3883" y="1872"/>
              <a:ext cx="629"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cache</a:t>
              </a:r>
              <a:endParaRPr lang="en-US"/>
            </a:p>
          </p:txBody>
        </p:sp>
        <p:sp>
          <p:nvSpPr>
            <p:cNvPr id="46" name="Text Box 26"/>
            <p:cNvSpPr txBox="1">
              <a:spLocks noChangeArrowheads="1"/>
            </p:cNvSpPr>
            <p:nvPr/>
          </p:nvSpPr>
          <p:spPr bwMode="auto">
            <a:xfrm>
              <a:off x="2496" y="1680"/>
              <a:ext cx="672" cy="519"/>
            </a:xfrm>
            <a:prstGeom prst="rect">
              <a:avLst/>
            </a:prstGeom>
            <a:noFill/>
            <a:ln w="9525">
              <a:noFill/>
              <a:miter lim="800000"/>
            </a:ln>
          </p:spPr>
          <p:txBody>
            <a:bodyPr>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spcBef>
                  <a:spcPct val="50000"/>
                </a:spcBef>
              </a:pPr>
              <a:r>
                <a:rPr lang="en-US" sz="4800" b="1"/>
                <a:t>. . .</a:t>
              </a:r>
              <a:endParaRPr lang="en-US" sz="4800" b="1"/>
            </a:p>
          </p:txBody>
        </p:sp>
      </p:grpSp>
      <p:pic>
        <p:nvPicPr>
          <p:cNvPr id="34" name="table"/>
          <p:cNvPicPr>
            <a:picLocks noGrp="1"/>
          </p:cNvPicPr>
          <p:nvPr/>
        </p:nvPicPr>
        <p:blipFill>
          <a:blip r:embed="rId1"/>
          <a:stretch>
            <a:fillRect/>
          </a:stretch>
        </p:blipFill>
        <p:spPr>
          <a:xfrm>
            <a:off x="5638800" y="1681098"/>
            <a:ext cx="4267200" cy="1828800"/>
          </a:xfrm>
          <a:prstGeom prst="rect">
            <a:avLst/>
          </a:prstGeom>
        </p:spPr>
      </p:pic>
      <p:sp>
        <p:nvSpPr>
          <p:cNvPr id="35" name="Line 73"/>
          <p:cNvSpPr>
            <a:spLocks noChangeShapeType="1"/>
          </p:cNvSpPr>
          <p:nvPr/>
        </p:nvSpPr>
        <p:spPr bwMode="auto">
          <a:xfrm flipH="1">
            <a:off x="4038600" y="2595498"/>
            <a:ext cx="1524000"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36" name="Line 74"/>
          <p:cNvSpPr>
            <a:spLocks noChangeShapeType="1"/>
          </p:cNvSpPr>
          <p:nvPr/>
        </p:nvSpPr>
        <p:spPr bwMode="auto">
          <a:xfrm>
            <a:off x="4038600" y="2595498"/>
            <a:ext cx="0" cy="1752600"/>
          </a:xfrm>
          <a:prstGeom prst="line">
            <a:avLst/>
          </a:prstGeom>
          <a:noFill/>
          <a:ln w="9525">
            <a:solidFill>
              <a:schemeClr val="tx1"/>
            </a:solidFill>
            <a:round/>
            <a:tailEnd type="triangle" w="med" len="me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Transactional Tags</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sp>
        <p:nvSpPr>
          <p:cNvPr id="30" name="Content Placeholder 2"/>
          <p:cNvSpPr>
            <a:spLocks noGrp="1"/>
          </p:cNvSpPr>
          <p:nvPr/>
        </p:nvSpPr>
        <p:spPr>
          <a:xfrm>
            <a:off x="1552011" y="1371601"/>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a:buFont typeface="Wingdings" panose="05000000000000000000" pitchFamily="2" charset="2"/>
              <a:buNone/>
            </a:pPr>
            <a:endParaRPr lang="en-US"/>
          </a:p>
        </p:txBody>
      </p:sp>
      <p:grpSp>
        <p:nvGrpSpPr>
          <p:cNvPr id="32" name="Group 4"/>
          <p:cNvGrpSpPr/>
          <p:nvPr/>
        </p:nvGrpSpPr>
        <p:grpSpPr bwMode="auto">
          <a:xfrm>
            <a:off x="1248005" y="3810001"/>
            <a:ext cx="7543800" cy="2438400"/>
            <a:chOff x="624" y="1680"/>
            <a:chExt cx="4752" cy="1536"/>
          </a:xfrm>
        </p:grpSpPr>
        <p:grpSp>
          <p:nvGrpSpPr>
            <p:cNvPr id="62" name="Group 5"/>
            <p:cNvGrpSpPr/>
            <p:nvPr/>
          </p:nvGrpSpPr>
          <p:grpSpPr bwMode="auto">
            <a:xfrm>
              <a:off x="1824" y="2784"/>
              <a:ext cx="2352" cy="432"/>
              <a:chOff x="1824" y="2784"/>
              <a:chExt cx="2352" cy="432"/>
            </a:xfrm>
          </p:grpSpPr>
          <p:sp>
            <p:nvSpPr>
              <p:cNvPr id="82" name="Rectangle 6"/>
              <p:cNvSpPr>
                <a:spLocks noChangeArrowheads="1"/>
              </p:cNvSpPr>
              <p:nvPr/>
            </p:nvSpPr>
            <p:spPr bwMode="auto">
              <a:xfrm>
                <a:off x="1824" y="2784"/>
                <a:ext cx="2352" cy="432"/>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sp>
            <p:nvSpPr>
              <p:cNvPr id="83" name="Text Box 7"/>
              <p:cNvSpPr txBox="1">
                <a:spLocks noChangeArrowheads="1"/>
              </p:cNvSpPr>
              <p:nvPr/>
            </p:nvSpPr>
            <p:spPr bwMode="auto">
              <a:xfrm>
                <a:off x="2304" y="2832"/>
                <a:ext cx="1483"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Shared Memory</a:t>
                </a:r>
                <a:endParaRPr lang="en-US"/>
              </a:p>
            </p:txBody>
          </p:sp>
        </p:grpSp>
        <p:sp>
          <p:nvSpPr>
            <p:cNvPr id="63" name="Line 8"/>
            <p:cNvSpPr>
              <a:spLocks noChangeShapeType="1"/>
            </p:cNvSpPr>
            <p:nvPr/>
          </p:nvSpPr>
          <p:spPr bwMode="auto">
            <a:xfrm>
              <a:off x="624" y="2496"/>
              <a:ext cx="4752"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64" name="Text Box 9"/>
            <p:cNvSpPr txBox="1">
              <a:spLocks noChangeArrowheads="1"/>
            </p:cNvSpPr>
            <p:nvPr/>
          </p:nvSpPr>
          <p:spPr bwMode="auto">
            <a:xfrm>
              <a:off x="4896" y="2448"/>
              <a:ext cx="447"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Bus</a:t>
              </a:r>
              <a:endParaRPr lang="en-US"/>
            </a:p>
          </p:txBody>
        </p:sp>
        <p:sp>
          <p:nvSpPr>
            <p:cNvPr id="65" name="Line 10"/>
            <p:cNvSpPr>
              <a:spLocks noChangeShapeType="1"/>
            </p:cNvSpPr>
            <p:nvPr/>
          </p:nvSpPr>
          <p:spPr bwMode="auto">
            <a:xfrm flipV="1">
              <a:off x="2976" y="2496"/>
              <a:ext cx="0" cy="288"/>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66" name="Rectangle 11"/>
            <p:cNvSpPr>
              <a:spLocks noChangeArrowheads="1"/>
            </p:cNvSpPr>
            <p:nvPr/>
          </p:nvSpPr>
          <p:spPr bwMode="auto">
            <a:xfrm>
              <a:off x="3408" y="1824"/>
              <a:ext cx="1488" cy="480"/>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grpSp>
          <p:nvGrpSpPr>
            <p:cNvPr id="67" name="Group 12"/>
            <p:cNvGrpSpPr/>
            <p:nvPr/>
          </p:nvGrpSpPr>
          <p:grpSpPr bwMode="auto">
            <a:xfrm>
              <a:off x="720" y="1824"/>
              <a:ext cx="1536" cy="480"/>
              <a:chOff x="720" y="1824"/>
              <a:chExt cx="1536" cy="480"/>
            </a:xfrm>
          </p:grpSpPr>
          <p:sp>
            <p:nvSpPr>
              <p:cNvPr id="72" name="Rectangle 13"/>
              <p:cNvSpPr>
                <a:spLocks noChangeArrowheads="1"/>
              </p:cNvSpPr>
              <p:nvPr/>
            </p:nvSpPr>
            <p:spPr bwMode="auto">
              <a:xfrm>
                <a:off x="768" y="1824"/>
                <a:ext cx="1488" cy="480"/>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sp>
            <p:nvSpPr>
              <p:cNvPr id="73" name="Line 14"/>
              <p:cNvSpPr>
                <a:spLocks noChangeShapeType="1"/>
              </p:cNvSpPr>
              <p:nvPr/>
            </p:nvSpPr>
            <p:spPr bwMode="auto">
              <a:xfrm>
                <a:off x="768" y="1968"/>
                <a:ext cx="1488"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74" name="Line 15"/>
              <p:cNvSpPr>
                <a:spLocks noChangeShapeType="1"/>
              </p:cNvSpPr>
              <p:nvPr/>
            </p:nvSpPr>
            <p:spPr bwMode="auto">
              <a:xfrm>
                <a:off x="768" y="2112"/>
                <a:ext cx="1488"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75" name="Text Box 16"/>
              <p:cNvSpPr txBox="1">
                <a:spLocks noChangeArrowheads="1"/>
              </p:cNvSpPr>
              <p:nvPr/>
            </p:nvSpPr>
            <p:spPr bwMode="auto">
              <a:xfrm>
                <a:off x="720" y="1939"/>
                <a:ext cx="483"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dirty="0"/>
                  <a:t>address</a:t>
                </a:r>
                <a:endParaRPr lang="en-US" sz="1200" b="1" dirty="0"/>
              </a:p>
            </p:txBody>
          </p:sp>
          <p:sp>
            <p:nvSpPr>
              <p:cNvPr id="76" name="Line 17"/>
              <p:cNvSpPr>
                <a:spLocks noChangeShapeType="1"/>
              </p:cNvSpPr>
              <p:nvPr/>
            </p:nvSpPr>
            <p:spPr bwMode="auto">
              <a:xfrm>
                <a:off x="1200"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77" name="Text Box 18"/>
              <p:cNvSpPr txBox="1">
                <a:spLocks noChangeArrowheads="1"/>
              </p:cNvSpPr>
              <p:nvPr/>
            </p:nvSpPr>
            <p:spPr bwMode="auto">
              <a:xfrm>
                <a:off x="1175" y="1939"/>
                <a:ext cx="361"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value</a:t>
                </a:r>
                <a:endParaRPr lang="en-US" sz="1200" b="1"/>
              </a:p>
            </p:txBody>
          </p:sp>
          <p:sp>
            <p:nvSpPr>
              <p:cNvPr id="78" name="Text Box 19"/>
              <p:cNvSpPr txBox="1">
                <a:spLocks noChangeArrowheads="1"/>
              </p:cNvSpPr>
              <p:nvPr/>
            </p:nvSpPr>
            <p:spPr bwMode="auto">
              <a:xfrm>
                <a:off x="1533" y="1939"/>
                <a:ext cx="339"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state</a:t>
                </a:r>
                <a:endParaRPr lang="en-US" sz="1200" b="1"/>
              </a:p>
            </p:txBody>
          </p:sp>
          <p:sp>
            <p:nvSpPr>
              <p:cNvPr id="79" name="Text Box 20"/>
              <p:cNvSpPr txBox="1">
                <a:spLocks noChangeArrowheads="1"/>
              </p:cNvSpPr>
              <p:nvPr/>
            </p:nvSpPr>
            <p:spPr bwMode="auto">
              <a:xfrm>
                <a:off x="1872" y="1939"/>
                <a:ext cx="313"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tags</a:t>
                </a:r>
                <a:endParaRPr lang="en-US" sz="1200" b="1"/>
              </a:p>
            </p:txBody>
          </p:sp>
          <p:sp>
            <p:nvSpPr>
              <p:cNvPr id="80" name="Line 21"/>
              <p:cNvSpPr>
                <a:spLocks noChangeShapeType="1"/>
              </p:cNvSpPr>
              <p:nvPr/>
            </p:nvSpPr>
            <p:spPr bwMode="auto">
              <a:xfrm>
                <a:off x="1536"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81" name="Line 22"/>
              <p:cNvSpPr>
                <a:spLocks noChangeShapeType="1"/>
              </p:cNvSpPr>
              <p:nvPr/>
            </p:nvSpPr>
            <p:spPr bwMode="auto">
              <a:xfrm>
                <a:off x="1872"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grpSp>
        <p:sp>
          <p:nvSpPr>
            <p:cNvPr id="68" name="Line 23"/>
            <p:cNvSpPr>
              <a:spLocks noChangeShapeType="1"/>
            </p:cNvSpPr>
            <p:nvPr/>
          </p:nvSpPr>
          <p:spPr bwMode="auto">
            <a:xfrm>
              <a:off x="1440" y="2304"/>
              <a:ext cx="0" cy="192"/>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69" name="Line 24"/>
            <p:cNvSpPr>
              <a:spLocks noChangeShapeType="1"/>
            </p:cNvSpPr>
            <p:nvPr/>
          </p:nvSpPr>
          <p:spPr bwMode="auto">
            <a:xfrm>
              <a:off x="4176" y="2304"/>
              <a:ext cx="0" cy="192"/>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70" name="Text Box 25"/>
            <p:cNvSpPr txBox="1">
              <a:spLocks noChangeArrowheads="1"/>
            </p:cNvSpPr>
            <p:nvPr/>
          </p:nvSpPr>
          <p:spPr bwMode="auto">
            <a:xfrm>
              <a:off x="3883" y="1872"/>
              <a:ext cx="629"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cache</a:t>
              </a:r>
              <a:endParaRPr lang="en-US"/>
            </a:p>
          </p:txBody>
        </p:sp>
        <p:sp>
          <p:nvSpPr>
            <p:cNvPr id="71" name="Text Box 26"/>
            <p:cNvSpPr txBox="1">
              <a:spLocks noChangeArrowheads="1"/>
            </p:cNvSpPr>
            <p:nvPr/>
          </p:nvSpPr>
          <p:spPr bwMode="auto">
            <a:xfrm>
              <a:off x="2496" y="1680"/>
              <a:ext cx="672" cy="519"/>
            </a:xfrm>
            <a:prstGeom prst="rect">
              <a:avLst/>
            </a:prstGeom>
            <a:noFill/>
            <a:ln w="9525">
              <a:noFill/>
              <a:miter lim="800000"/>
            </a:ln>
          </p:spPr>
          <p:txBody>
            <a:bodyPr>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spcBef>
                  <a:spcPct val="50000"/>
                </a:spcBef>
              </a:pPr>
              <a:r>
                <a:rPr lang="en-US" sz="4800" b="1"/>
                <a:t>. . .</a:t>
              </a:r>
              <a:endParaRPr lang="en-US" sz="4800" b="1"/>
            </a:p>
          </p:txBody>
        </p:sp>
      </p:grpSp>
      <p:pic>
        <p:nvPicPr>
          <p:cNvPr id="59" name="table"/>
          <p:cNvPicPr/>
          <p:nvPr/>
        </p:nvPicPr>
        <p:blipFill>
          <a:blip r:embed="rId1"/>
          <a:stretch>
            <a:fillRect/>
          </a:stretch>
        </p:blipFill>
        <p:spPr>
          <a:xfrm>
            <a:off x="4753205" y="1828801"/>
            <a:ext cx="4114800" cy="1828800"/>
          </a:xfrm>
          <a:prstGeom prst="rect">
            <a:avLst/>
          </a:prstGeom>
        </p:spPr>
      </p:pic>
      <p:sp>
        <p:nvSpPr>
          <p:cNvPr id="60" name="Line 60"/>
          <p:cNvSpPr>
            <a:spLocks noChangeShapeType="1"/>
          </p:cNvSpPr>
          <p:nvPr/>
        </p:nvSpPr>
        <p:spPr bwMode="auto">
          <a:xfrm flipH="1">
            <a:off x="3457805" y="2743201"/>
            <a:ext cx="1295400"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61" name="Line 61"/>
          <p:cNvSpPr>
            <a:spLocks noChangeShapeType="1"/>
          </p:cNvSpPr>
          <p:nvPr/>
        </p:nvSpPr>
        <p:spPr bwMode="auto">
          <a:xfrm>
            <a:off x="3457805" y="2743201"/>
            <a:ext cx="0" cy="1524000"/>
          </a:xfrm>
          <a:prstGeom prst="line">
            <a:avLst/>
          </a:prstGeom>
          <a:noFill/>
          <a:ln w="9525">
            <a:solidFill>
              <a:schemeClr val="tx1"/>
            </a:solidFill>
            <a:round/>
            <a:tailEnd type="triangle" w="med" len="me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2" name="文本框 1"/>
          <p:cNvSpPr txBox="1"/>
          <p:nvPr/>
        </p:nvSpPr>
        <p:spPr>
          <a:xfrm>
            <a:off x="-12848" y="1504216"/>
            <a:ext cx="4766052" cy="1015663"/>
          </a:xfrm>
          <a:prstGeom prst="rect">
            <a:avLst/>
          </a:prstGeom>
          <a:noFill/>
        </p:spPr>
        <p:txBody>
          <a:bodyPr wrap="square" rtlCol="0">
            <a:spAutoFit/>
          </a:bodyPr>
          <a:lstStyle/>
          <a:p>
            <a:pPr marL="457200" indent="-457200">
              <a:buFont typeface="Arial" panose="020B0604020202020204" pitchFamily="34" charset="0"/>
              <a:buChar char="•"/>
            </a:pPr>
            <a:r>
              <a:rPr lang="en-US" altLang="zh-CN" sz="2000" dirty="0"/>
              <a:t>Commit</a:t>
            </a:r>
            <a:endParaRPr lang="en-US" altLang="zh-CN" sz="2000" dirty="0"/>
          </a:p>
          <a:p>
            <a:pPr lvl="1"/>
            <a:r>
              <a:rPr lang="en-US" altLang="zh-CN" sz="2000" dirty="0"/>
              <a:t>XCOMMIT entries discarded, </a:t>
            </a:r>
            <a:endParaRPr lang="en-US" altLang="zh-CN" sz="2000" dirty="0"/>
          </a:p>
          <a:p>
            <a:pPr lvl="1"/>
            <a:r>
              <a:rPr lang="en-US" altLang="zh-CN" sz="2000" dirty="0"/>
              <a:t>XABORT entries change to NORMAL </a:t>
            </a:r>
            <a:endParaRPr lang="en-US" altLang="zh-CN" sz="2000" dirty="0"/>
          </a:p>
        </p:txBody>
      </p:sp>
      <p:sp>
        <p:nvSpPr>
          <p:cNvPr id="84" name="文本框 83"/>
          <p:cNvSpPr txBox="1"/>
          <p:nvPr/>
        </p:nvSpPr>
        <p:spPr>
          <a:xfrm>
            <a:off x="7648805" y="5550070"/>
            <a:ext cx="4679814" cy="1015663"/>
          </a:xfrm>
          <a:prstGeom prst="rect">
            <a:avLst/>
          </a:prstGeom>
          <a:noFill/>
        </p:spPr>
        <p:txBody>
          <a:bodyPr wrap="square">
            <a:spAutoFit/>
          </a:bodyPr>
          <a:lstStyle/>
          <a:p>
            <a:pPr marL="457200" indent="-457200">
              <a:buFont typeface="Arial" panose="020B0604020202020204" pitchFamily="34" charset="0"/>
              <a:buChar char="•"/>
            </a:pPr>
            <a:r>
              <a:rPr lang="en-US" altLang="zh-CN" sz="2000" dirty="0"/>
              <a:t>Abort</a:t>
            </a:r>
            <a:endParaRPr lang="en-US" altLang="zh-CN" sz="2000" dirty="0"/>
          </a:p>
          <a:p>
            <a:pPr lvl="1"/>
            <a:r>
              <a:rPr lang="en-US" altLang="zh-CN" sz="2000" dirty="0"/>
              <a:t>XABORT entries discarded,</a:t>
            </a:r>
            <a:endParaRPr lang="en-US" altLang="zh-CN" sz="2000" dirty="0"/>
          </a:p>
          <a:p>
            <a:pPr lvl="1"/>
            <a:r>
              <a:rPr lang="en-US" altLang="zh-CN" sz="2000" dirty="0"/>
              <a:t>XCOMMIT </a:t>
            </a:r>
            <a:r>
              <a:rPr lang="en-US" altLang="zh-CN" sz="2000" dirty="0" err="1"/>
              <a:t>entires</a:t>
            </a:r>
            <a:r>
              <a:rPr lang="en-US" altLang="zh-CN" sz="2000" dirty="0"/>
              <a:t> change to normal</a:t>
            </a: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27934"/>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Why lock-free?</a:t>
            </a:r>
            <a:endParaRPr lang="en-US" altLang="zh-CN" dirty="0"/>
          </a:p>
          <a:p>
            <a:r>
              <a:rPr lang="en-US" altLang="zh-CN" dirty="0"/>
              <a:t>Priority inversion</a:t>
            </a:r>
            <a:endParaRPr lang="en-US" altLang="zh-CN" dirty="0"/>
          </a:p>
          <a:p>
            <a:r>
              <a:rPr lang="en-US" altLang="zh-CN" dirty="0"/>
              <a:t>Convoying </a:t>
            </a:r>
            <a:endParaRPr lang="en-US" altLang="zh-CN" dirty="0"/>
          </a:p>
          <a:p>
            <a:r>
              <a:rPr lang="en-US" altLang="zh-CN" dirty="0"/>
              <a:t>Deadlock</a:t>
            </a:r>
            <a:endParaRPr lang="en-US" altLang="zh-CN" dirty="0"/>
          </a:p>
          <a:p>
            <a:r>
              <a:rPr lang="en-US" altLang="zh-CN" dirty="0"/>
              <a:t>Nasty programming!..</a:t>
            </a:r>
            <a:endParaRPr lang="en-US" altLang="zh-CN" dirty="0"/>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Bus Cycles</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9" name="Content Placeholder 2"/>
          <p:cNvSpPr>
            <a:spLocks noGrp="1"/>
          </p:cNvSpPr>
          <p:nvPr/>
        </p:nvSpPr>
        <p:spPr>
          <a:xfrm>
            <a:off x="1981200" y="1066800"/>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endParaRPr lang="en-US"/>
          </a:p>
        </p:txBody>
      </p:sp>
      <p:grpSp>
        <p:nvGrpSpPr>
          <p:cNvPr id="11" name="Group 4"/>
          <p:cNvGrpSpPr/>
          <p:nvPr/>
        </p:nvGrpSpPr>
        <p:grpSpPr bwMode="auto">
          <a:xfrm>
            <a:off x="2286000" y="1446008"/>
            <a:ext cx="7543800" cy="2438400"/>
            <a:chOff x="624" y="1680"/>
            <a:chExt cx="4752" cy="1536"/>
          </a:xfrm>
        </p:grpSpPr>
        <p:grpSp>
          <p:nvGrpSpPr>
            <p:cNvPr id="15" name="Group 5"/>
            <p:cNvGrpSpPr/>
            <p:nvPr/>
          </p:nvGrpSpPr>
          <p:grpSpPr bwMode="auto">
            <a:xfrm>
              <a:off x="1824" y="2784"/>
              <a:ext cx="2352" cy="432"/>
              <a:chOff x="1824" y="2784"/>
              <a:chExt cx="2352" cy="432"/>
            </a:xfrm>
          </p:grpSpPr>
          <p:sp>
            <p:nvSpPr>
              <p:cNvPr id="39" name="Rectangle 6"/>
              <p:cNvSpPr>
                <a:spLocks noChangeArrowheads="1"/>
              </p:cNvSpPr>
              <p:nvPr/>
            </p:nvSpPr>
            <p:spPr bwMode="auto">
              <a:xfrm>
                <a:off x="1824" y="2784"/>
                <a:ext cx="2352" cy="432"/>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sp>
            <p:nvSpPr>
              <p:cNvPr id="40" name="Text Box 7"/>
              <p:cNvSpPr txBox="1">
                <a:spLocks noChangeArrowheads="1"/>
              </p:cNvSpPr>
              <p:nvPr/>
            </p:nvSpPr>
            <p:spPr bwMode="auto">
              <a:xfrm>
                <a:off x="2304" y="2832"/>
                <a:ext cx="1483"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dirty="0"/>
                  <a:t>Shared Memory</a:t>
                </a:r>
                <a:endParaRPr lang="en-US" dirty="0"/>
              </a:p>
            </p:txBody>
          </p:sp>
        </p:grpSp>
        <p:sp>
          <p:nvSpPr>
            <p:cNvPr id="16" name="Line 8"/>
            <p:cNvSpPr>
              <a:spLocks noChangeShapeType="1"/>
            </p:cNvSpPr>
            <p:nvPr/>
          </p:nvSpPr>
          <p:spPr bwMode="auto">
            <a:xfrm>
              <a:off x="624" y="2496"/>
              <a:ext cx="4752"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17" name="Text Box 9"/>
            <p:cNvSpPr txBox="1">
              <a:spLocks noChangeArrowheads="1"/>
            </p:cNvSpPr>
            <p:nvPr/>
          </p:nvSpPr>
          <p:spPr bwMode="auto">
            <a:xfrm>
              <a:off x="4896" y="2448"/>
              <a:ext cx="447"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Bus</a:t>
              </a:r>
              <a:endParaRPr lang="en-US"/>
            </a:p>
          </p:txBody>
        </p:sp>
        <p:sp>
          <p:nvSpPr>
            <p:cNvPr id="18" name="Line 10"/>
            <p:cNvSpPr>
              <a:spLocks noChangeShapeType="1"/>
            </p:cNvSpPr>
            <p:nvPr/>
          </p:nvSpPr>
          <p:spPr bwMode="auto">
            <a:xfrm flipV="1">
              <a:off x="2976" y="2496"/>
              <a:ext cx="0" cy="288"/>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19" name="Rectangle 11"/>
            <p:cNvSpPr>
              <a:spLocks noChangeArrowheads="1"/>
            </p:cNvSpPr>
            <p:nvPr/>
          </p:nvSpPr>
          <p:spPr bwMode="auto">
            <a:xfrm>
              <a:off x="3408" y="1824"/>
              <a:ext cx="1488" cy="480"/>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grpSp>
          <p:nvGrpSpPr>
            <p:cNvPr id="20" name="Group 12"/>
            <p:cNvGrpSpPr/>
            <p:nvPr/>
          </p:nvGrpSpPr>
          <p:grpSpPr bwMode="auto">
            <a:xfrm>
              <a:off x="720" y="1824"/>
              <a:ext cx="1536" cy="480"/>
              <a:chOff x="720" y="1824"/>
              <a:chExt cx="1536" cy="480"/>
            </a:xfrm>
          </p:grpSpPr>
          <p:sp>
            <p:nvSpPr>
              <p:cNvPr id="25" name="Rectangle 13"/>
              <p:cNvSpPr>
                <a:spLocks noChangeArrowheads="1"/>
              </p:cNvSpPr>
              <p:nvPr/>
            </p:nvSpPr>
            <p:spPr bwMode="auto">
              <a:xfrm>
                <a:off x="768" y="1824"/>
                <a:ext cx="1488" cy="480"/>
              </a:xfrm>
              <a:prstGeom prst="rect">
                <a:avLst/>
              </a:prstGeom>
              <a:noFill/>
              <a:ln w="9525">
                <a:solidFill>
                  <a:schemeClr val="tx1"/>
                </a:solidFill>
                <a:miter lim="800000"/>
              </a:ln>
            </p:spPr>
            <p:txBody>
              <a:bodyPr wrap="none" anchor="ct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endParaRPr lang="en-US"/>
              </a:p>
            </p:txBody>
          </p:sp>
          <p:sp>
            <p:nvSpPr>
              <p:cNvPr id="26" name="Line 14"/>
              <p:cNvSpPr>
                <a:spLocks noChangeShapeType="1"/>
              </p:cNvSpPr>
              <p:nvPr/>
            </p:nvSpPr>
            <p:spPr bwMode="auto">
              <a:xfrm>
                <a:off x="768" y="1968"/>
                <a:ext cx="1488"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31" name="Line 15"/>
              <p:cNvSpPr>
                <a:spLocks noChangeShapeType="1"/>
              </p:cNvSpPr>
              <p:nvPr/>
            </p:nvSpPr>
            <p:spPr bwMode="auto">
              <a:xfrm>
                <a:off x="768" y="2112"/>
                <a:ext cx="1488" cy="0"/>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32" name="Text Box 16"/>
              <p:cNvSpPr txBox="1">
                <a:spLocks noChangeArrowheads="1"/>
              </p:cNvSpPr>
              <p:nvPr/>
            </p:nvSpPr>
            <p:spPr bwMode="auto">
              <a:xfrm>
                <a:off x="720" y="1939"/>
                <a:ext cx="483"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address</a:t>
                </a:r>
                <a:endParaRPr lang="en-US" sz="1200" b="1"/>
              </a:p>
            </p:txBody>
          </p:sp>
          <p:sp>
            <p:nvSpPr>
              <p:cNvPr id="33" name="Line 17"/>
              <p:cNvSpPr>
                <a:spLocks noChangeShapeType="1"/>
              </p:cNvSpPr>
              <p:nvPr/>
            </p:nvSpPr>
            <p:spPr bwMode="auto">
              <a:xfrm>
                <a:off x="1200"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34" name="Text Box 18"/>
              <p:cNvSpPr txBox="1">
                <a:spLocks noChangeArrowheads="1"/>
              </p:cNvSpPr>
              <p:nvPr/>
            </p:nvSpPr>
            <p:spPr bwMode="auto">
              <a:xfrm>
                <a:off x="1175" y="1939"/>
                <a:ext cx="361"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value</a:t>
                </a:r>
                <a:endParaRPr lang="en-US" sz="1200" b="1"/>
              </a:p>
            </p:txBody>
          </p:sp>
          <p:sp>
            <p:nvSpPr>
              <p:cNvPr id="35" name="Text Box 19"/>
              <p:cNvSpPr txBox="1">
                <a:spLocks noChangeArrowheads="1"/>
              </p:cNvSpPr>
              <p:nvPr/>
            </p:nvSpPr>
            <p:spPr bwMode="auto">
              <a:xfrm>
                <a:off x="1533" y="1939"/>
                <a:ext cx="339"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state</a:t>
                </a:r>
                <a:endParaRPr lang="en-US" sz="1200" b="1"/>
              </a:p>
            </p:txBody>
          </p:sp>
          <p:sp>
            <p:nvSpPr>
              <p:cNvPr id="36" name="Text Box 20"/>
              <p:cNvSpPr txBox="1">
                <a:spLocks noChangeArrowheads="1"/>
              </p:cNvSpPr>
              <p:nvPr/>
            </p:nvSpPr>
            <p:spPr bwMode="auto">
              <a:xfrm>
                <a:off x="1872" y="1939"/>
                <a:ext cx="313" cy="173"/>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sz="1200" b="1"/>
                  <a:t>tags</a:t>
                </a:r>
                <a:endParaRPr lang="en-US" sz="1200" b="1"/>
              </a:p>
            </p:txBody>
          </p:sp>
          <p:sp>
            <p:nvSpPr>
              <p:cNvPr id="37" name="Line 21"/>
              <p:cNvSpPr>
                <a:spLocks noChangeShapeType="1"/>
              </p:cNvSpPr>
              <p:nvPr/>
            </p:nvSpPr>
            <p:spPr bwMode="auto">
              <a:xfrm>
                <a:off x="1536"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38" name="Line 22"/>
              <p:cNvSpPr>
                <a:spLocks noChangeShapeType="1"/>
              </p:cNvSpPr>
              <p:nvPr/>
            </p:nvSpPr>
            <p:spPr bwMode="auto">
              <a:xfrm>
                <a:off x="1872" y="1968"/>
                <a:ext cx="0" cy="144"/>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grpSp>
        <p:sp>
          <p:nvSpPr>
            <p:cNvPr id="21" name="Line 23"/>
            <p:cNvSpPr>
              <a:spLocks noChangeShapeType="1"/>
            </p:cNvSpPr>
            <p:nvPr/>
          </p:nvSpPr>
          <p:spPr bwMode="auto">
            <a:xfrm>
              <a:off x="1440" y="2304"/>
              <a:ext cx="0" cy="192"/>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22" name="Line 24"/>
            <p:cNvSpPr>
              <a:spLocks noChangeShapeType="1"/>
            </p:cNvSpPr>
            <p:nvPr/>
          </p:nvSpPr>
          <p:spPr bwMode="auto">
            <a:xfrm>
              <a:off x="4176" y="2304"/>
              <a:ext cx="0" cy="192"/>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23" name="Text Box 25"/>
            <p:cNvSpPr txBox="1">
              <a:spLocks noChangeArrowheads="1"/>
            </p:cNvSpPr>
            <p:nvPr/>
          </p:nvSpPr>
          <p:spPr bwMode="auto">
            <a:xfrm>
              <a:off x="3883" y="1872"/>
              <a:ext cx="629" cy="288"/>
            </a:xfrm>
            <a:prstGeom prst="rect">
              <a:avLst/>
            </a:prstGeom>
            <a:noFill/>
            <a:ln w="9525">
              <a:noFill/>
              <a:miter lim="800000"/>
            </a:ln>
          </p:spPr>
          <p:txBody>
            <a:bodyPr wrap="none">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r>
                <a:rPr lang="en-US"/>
                <a:t>cache</a:t>
              </a:r>
              <a:endParaRPr lang="en-US"/>
            </a:p>
          </p:txBody>
        </p:sp>
        <p:sp>
          <p:nvSpPr>
            <p:cNvPr id="24" name="Text Box 26"/>
            <p:cNvSpPr txBox="1">
              <a:spLocks noChangeArrowheads="1"/>
            </p:cNvSpPr>
            <p:nvPr/>
          </p:nvSpPr>
          <p:spPr bwMode="auto">
            <a:xfrm>
              <a:off x="2496" y="1680"/>
              <a:ext cx="672" cy="519"/>
            </a:xfrm>
            <a:prstGeom prst="rect">
              <a:avLst/>
            </a:prstGeom>
            <a:noFill/>
            <a:ln w="9525">
              <a:noFill/>
              <a:miter lim="800000"/>
            </a:ln>
          </p:spPr>
          <p:txBody>
            <a:bodyPr>
              <a:spAutoFit/>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pPr eaLnBrk="0" hangingPunct="0">
                <a:spcBef>
                  <a:spcPct val="50000"/>
                </a:spcBef>
              </a:pPr>
              <a:r>
                <a:rPr lang="en-US" sz="4800" b="1"/>
                <a:t>. . .</a:t>
              </a:r>
              <a:endParaRPr lang="en-US" sz="4800" b="1"/>
            </a:p>
          </p:txBody>
        </p:sp>
      </p:grpSp>
      <p:pic>
        <p:nvPicPr>
          <p:cNvPr id="12" name="table"/>
          <p:cNvPicPr/>
          <p:nvPr/>
        </p:nvPicPr>
        <p:blipFill>
          <a:blip r:embed="rId1"/>
          <a:stretch>
            <a:fillRect/>
          </a:stretch>
        </p:blipFill>
        <p:spPr>
          <a:xfrm>
            <a:off x="3638289" y="4140679"/>
            <a:ext cx="5029200" cy="2133600"/>
          </a:xfrm>
          <a:prstGeom prst="rect">
            <a:avLst/>
          </a:prstGeom>
        </p:spPr>
      </p:pic>
      <p:sp>
        <p:nvSpPr>
          <p:cNvPr id="13" name="Line 80"/>
          <p:cNvSpPr>
            <a:spLocks noChangeShapeType="1"/>
          </p:cNvSpPr>
          <p:nvPr/>
        </p:nvSpPr>
        <p:spPr bwMode="auto">
          <a:xfrm flipH="1" flipV="1">
            <a:off x="2209801" y="5216481"/>
            <a:ext cx="1452562" cy="3289"/>
          </a:xfrm>
          <a:prstGeom prst="line">
            <a:avLst/>
          </a:prstGeom>
          <a:noFill/>
          <a:ln w="9525">
            <a:solidFill>
              <a:schemeClr val="tx1"/>
            </a:solidFill>
            <a:roun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
        <p:nvSpPr>
          <p:cNvPr id="14" name="Line 81"/>
          <p:cNvSpPr>
            <a:spLocks noChangeShapeType="1"/>
          </p:cNvSpPr>
          <p:nvPr/>
        </p:nvSpPr>
        <p:spPr bwMode="auto">
          <a:xfrm flipV="1">
            <a:off x="2209801" y="2781370"/>
            <a:ext cx="838200" cy="2438400"/>
          </a:xfrm>
          <a:prstGeom prst="line">
            <a:avLst/>
          </a:prstGeom>
          <a:noFill/>
          <a:ln w="9525">
            <a:solidFill>
              <a:schemeClr val="tx1"/>
            </a:solidFill>
            <a:round/>
            <a:tailEnd type="triangle" w="med" len="med"/>
          </a:ln>
        </p:spPr>
        <p:txBody>
          <a:bodyPr/>
          <a:lstStyle>
            <a:defPPr>
              <a:defRPr lang="en-US"/>
            </a:defPPr>
            <a:lvl1pPr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Arial" panose="020B0604020202020204" pitchFamily="34" charset="0"/>
                <a:ea typeface="MS PGothic" panose="020B0600070205080204" charset="-128"/>
                <a:cs typeface="MS PGothic" panose="020B0600070205080204" charset="-128"/>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charset="-128"/>
                <a:cs typeface="MS PGothic" panose="020B0600070205080204" charset="-128"/>
              </a:defRPr>
            </a:lvl9p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27934"/>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TSTATUS indicates whether the transaction is active (True)</a:t>
            </a:r>
            <a:endParaRPr lang="en-US" altLang="zh-CN" dirty="0"/>
          </a:p>
          <a:p>
            <a:r>
              <a:rPr lang="en-US" altLang="zh-CN" dirty="0"/>
              <a:t>TACTIVE is set when first </a:t>
            </a:r>
            <a:r>
              <a:rPr lang="en-US" altLang="zh-CN" u="sng" dirty="0"/>
              <a:t>transactional</a:t>
            </a:r>
            <a:r>
              <a:rPr lang="en-US" altLang="zh-CN" dirty="0"/>
              <a:t> operation is executed within transaction.</a:t>
            </a:r>
            <a:endParaRPr lang="en-US" altLang="zh-CN" dirty="0"/>
          </a:p>
          <a:p>
            <a:r>
              <a:rPr lang="en-US" altLang="zh-CN" dirty="0"/>
              <a:t>Used directly by Commit, Abort, Validate instructions.</a:t>
            </a:r>
            <a:endParaRPr lang="en-US" altLang="zh-CN" dirty="0"/>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Processor Actions </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9" name="Content Placeholder 2"/>
          <p:cNvSpPr>
            <a:spLocks noGrp="1"/>
          </p:cNvSpPr>
          <p:nvPr/>
        </p:nvSpPr>
        <p:spPr>
          <a:xfrm>
            <a:off x="1981200" y="1066800"/>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endParaRPr lang="en-US"/>
          </a:p>
        </p:txBody>
      </p:sp>
      <p:sp>
        <p:nvSpPr>
          <p:cNvPr id="41" name="文本框 40"/>
          <p:cNvSpPr txBox="1"/>
          <p:nvPr/>
        </p:nvSpPr>
        <p:spPr>
          <a:xfrm>
            <a:off x="994610" y="1599576"/>
            <a:ext cx="10202779" cy="2791983"/>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TSTATUS indicates whether the transaction is active (True)</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TACTIVE is set when first transactional operation is executed within transaction.</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Used directly by Commit, Abort, Validate instructions.</a:t>
            </a:r>
            <a:endParaRPr lang="en-US" altLang="zh-CN" sz="3000" dirty="0">
              <a:solidFill>
                <a:prstClr val="black"/>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27934"/>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TSTATUS indicates whether the transaction is active (True)</a:t>
            </a:r>
            <a:endParaRPr lang="en-US" altLang="zh-CN" dirty="0"/>
          </a:p>
          <a:p>
            <a:r>
              <a:rPr lang="en-US" altLang="zh-CN" dirty="0"/>
              <a:t>TACTIVE is set when first </a:t>
            </a:r>
            <a:r>
              <a:rPr lang="en-US" altLang="zh-CN" u="sng" dirty="0"/>
              <a:t>transactional</a:t>
            </a:r>
            <a:r>
              <a:rPr lang="en-US" altLang="zh-CN" dirty="0"/>
              <a:t> operation is executed within transaction.</a:t>
            </a:r>
            <a:endParaRPr lang="en-US" altLang="zh-CN" dirty="0"/>
          </a:p>
          <a:p>
            <a:r>
              <a:rPr lang="en-US" altLang="zh-CN" dirty="0"/>
              <a:t>Used directly by Commit, Abort, Validate instructions.</a:t>
            </a:r>
            <a:endParaRPr lang="en-US" altLang="zh-CN" dirty="0"/>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Scenarios</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9" name="Content Placeholder 2"/>
          <p:cNvSpPr>
            <a:spLocks noGrp="1"/>
          </p:cNvSpPr>
          <p:nvPr/>
        </p:nvSpPr>
        <p:spPr>
          <a:xfrm>
            <a:off x="1981200" y="1066800"/>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endParaRPr lang="en-US"/>
          </a:p>
        </p:txBody>
      </p:sp>
      <p:sp>
        <p:nvSpPr>
          <p:cNvPr id="12" name="Rectangle 3"/>
          <p:cNvSpPr>
            <a:spLocks noGrp="1" noChangeArrowheads="1"/>
          </p:cNvSpPr>
          <p:nvPr/>
        </p:nvSpPr>
        <p:spPr>
          <a:xfrm>
            <a:off x="839244" y="1508342"/>
            <a:ext cx="10358145"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eaLnBrk="1" hangingPunct="1">
              <a:lnSpc>
                <a:spcPct val="150000"/>
              </a:lnSpc>
              <a:buClr>
                <a:srgbClr val="C00000"/>
              </a:buClr>
            </a:pPr>
            <a:r>
              <a:rPr lang="en-US" dirty="0">
                <a:solidFill>
                  <a:prstClr val="black"/>
                </a:solidFill>
              </a:rPr>
              <a:t>LT instruction</a:t>
            </a:r>
            <a:endParaRPr lang="en-US" dirty="0">
              <a:solidFill>
                <a:prstClr val="black"/>
              </a:solidFill>
            </a:endParaRPr>
          </a:p>
          <a:p>
            <a:pPr lvl="1" eaLnBrk="1" hangingPunct="1">
              <a:lnSpc>
                <a:spcPct val="150000"/>
              </a:lnSpc>
              <a:buFont typeface="Wingdings" panose="05000000000000000000" pitchFamily="2" charset="2"/>
              <a:buChar char="p"/>
            </a:pPr>
            <a:r>
              <a:rPr lang="en-US" sz="2400" dirty="0">
                <a:solidFill>
                  <a:prstClr val="black"/>
                </a:solidFill>
                <a:latin typeface="+mn-lt"/>
              </a:rPr>
              <a:t>If XABORT entry in transactional cache: return value</a:t>
            </a:r>
            <a:endParaRPr lang="en-US" sz="2400" dirty="0">
              <a:solidFill>
                <a:prstClr val="black"/>
              </a:solidFill>
              <a:latin typeface="+mn-lt"/>
            </a:endParaRPr>
          </a:p>
          <a:p>
            <a:pPr lvl="1" eaLnBrk="1" hangingPunct="1">
              <a:lnSpc>
                <a:spcPct val="150000"/>
              </a:lnSpc>
              <a:buFont typeface="Wingdings" panose="05000000000000000000" pitchFamily="2" charset="2"/>
              <a:buChar char="p"/>
            </a:pPr>
            <a:r>
              <a:rPr lang="en-US" sz="2400" dirty="0">
                <a:solidFill>
                  <a:prstClr val="black"/>
                </a:solidFill>
                <a:latin typeface="+mn-lt"/>
              </a:rPr>
              <a:t>If NORMAL entry</a:t>
            </a:r>
            <a:endParaRPr lang="en-US" sz="2400" dirty="0">
              <a:solidFill>
                <a:prstClr val="black"/>
              </a:solidFill>
              <a:latin typeface="+mn-lt"/>
            </a:endParaRPr>
          </a:p>
          <a:p>
            <a:pPr lvl="2">
              <a:lnSpc>
                <a:spcPct val="80000"/>
              </a:lnSpc>
              <a:buFont typeface="Wingdings" panose="05000000000000000000" pitchFamily="2" charset="2"/>
              <a:buChar char="l"/>
            </a:pPr>
            <a:r>
              <a:rPr lang="en-US" sz="2000" dirty="0"/>
              <a:t>Change NORMAL to XABORT</a:t>
            </a:r>
            <a:endParaRPr lang="en-US" sz="2000" dirty="0"/>
          </a:p>
          <a:p>
            <a:pPr lvl="2">
              <a:lnSpc>
                <a:spcPct val="80000"/>
              </a:lnSpc>
              <a:buFont typeface="Wingdings" panose="05000000000000000000" pitchFamily="2" charset="2"/>
              <a:buChar char="l"/>
            </a:pPr>
            <a:r>
              <a:rPr lang="en-US" sz="2000" dirty="0"/>
              <a:t>Allocate second entry with XCOMMIT (same data)</a:t>
            </a:r>
            <a:endParaRPr lang="en-US" sz="2000" dirty="0"/>
          </a:p>
          <a:p>
            <a:pPr lvl="2">
              <a:lnSpc>
                <a:spcPct val="80000"/>
              </a:lnSpc>
              <a:buFont typeface="Wingdings" panose="05000000000000000000" pitchFamily="2" charset="2"/>
              <a:buChar char="l"/>
            </a:pPr>
            <a:r>
              <a:rPr lang="en-US" sz="2000" dirty="0"/>
              <a:t>Return value</a:t>
            </a:r>
            <a:endParaRPr lang="en-US" sz="2000" dirty="0"/>
          </a:p>
          <a:p>
            <a:pPr lvl="1" eaLnBrk="1" hangingPunct="1">
              <a:lnSpc>
                <a:spcPct val="150000"/>
              </a:lnSpc>
              <a:buFont typeface="Wingdings" panose="05000000000000000000" pitchFamily="2" charset="2"/>
              <a:buChar char="p"/>
            </a:pPr>
            <a:r>
              <a:rPr lang="en-US" sz="2400" dirty="0">
                <a:solidFill>
                  <a:prstClr val="black"/>
                </a:solidFill>
                <a:latin typeface="+mn-lt"/>
              </a:rPr>
              <a:t>Otherwise</a:t>
            </a:r>
            <a:endParaRPr lang="en-US" sz="2400" dirty="0">
              <a:solidFill>
                <a:prstClr val="black"/>
              </a:solidFill>
              <a:latin typeface="+mn-lt"/>
            </a:endParaRPr>
          </a:p>
          <a:p>
            <a:pPr lvl="2">
              <a:lnSpc>
                <a:spcPct val="80000"/>
              </a:lnSpc>
              <a:buFont typeface="Wingdings" panose="05000000000000000000" pitchFamily="2" charset="2"/>
              <a:buChar char="l"/>
            </a:pPr>
            <a:r>
              <a:rPr lang="en-US" sz="2000" dirty="0"/>
              <a:t>Issue T_READ bus cycle</a:t>
            </a:r>
            <a:endParaRPr lang="en-US" sz="2000" dirty="0"/>
          </a:p>
          <a:p>
            <a:pPr lvl="3">
              <a:lnSpc>
                <a:spcPct val="80000"/>
              </a:lnSpc>
              <a:buFont typeface="Wingdings" panose="05000000000000000000" pitchFamily="2" charset="2"/>
              <a:buChar char="Ø"/>
            </a:pPr>
            <a:r>
              <a:rPr lang="en-US" dirty="0"/>
              <a:t>Successful: set up XABORT/XCOMMIT entries</a:t>
            </a:r>
            <a:endParaRPr lang="en-US" dirty="0"/>
          </a:p>
          <a:p>
            <a:pPr lvl="3">
              <a:lnSpc>
                <a:spcPct val="80000"/>
              </a:lnSpc>
              <a:buFont typeface="Wingdings" panose="05000000000000000000" pitchFamily="2" charset="2"/>
              <a:buChar char="Ø"/>
            </a:pPr>
            <a:r>
              <a:rPr lang="en-US" dirty="0"/>
              <a:t>BUSY: abort transaction</a:t>
            </a:r>
            <a:endParaRPr lang="en-US" dirty="0"/>
          </a:p>
        </p:txBody>
      </p:sp>
      <p:pic>
        <p:nvPicPr>
          <p:cNvPr id="6" name="图片 5"/>
          <p:cNvPicPr>
            <a:picLocks noChangeAspect="1"/>
          </p:cNvPicPr>
          <p:nvPr/>
        </p:nvPicPr>
        <p:blipFill>
          <a:blip r:embed="rId1"/>
          <a:stretch>
            <a:fillRect/>
          </a:stretch>
        </p:blipFill>
        <p:spPr>
          <a:xfrm>
            <a:off x="8259669" y="2120048"/>
            <a:ext cx="3506577" cy="41481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27934"/>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TSTATUS indicates whether the transaction is active (True)</a:t>
            </a:r>
            <a:endParaRPr lang="en-US" altLang="zh-CN" dirty="0"/>
          </a:p>
          <a:p>
            <a:r>
              <a:rPr lang="en-US" altLang="zh-CN" dirty="0"/>
              <a:t>TACTIVE is set when first </a:t>
            </a:r>
            <a:r>
              <a:rPr lang="en-US" altLang="zh-CN" u="sng" dirty="0"/>
              <a:t>transactional</a:t>
            </a:r>
            <a:r>
              <a:rPr lang="en-US" altLang="zh-CN" dirty="0"/>
              <a:t> operation is executed within transaction.</a:t>
            </a:r>
            <a:endParaRPr lang="en-US" altLang="zh-CN" dirty="0"/>
          </a:p>
          <a:p>
            <a:r>
              <a:rPr lang="en-US" altLang="zh-CN" dirty="0"/>
              <a:t>Used directly by Commit, Abort, Validate instructions.</a:t>
            </a:r>
            <a:endParaRPr lang="en-US" altLang="zh-CN" dirty="0"/>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Scenarios </a:t>
              </a:r>
              <a:r>
                <a:rPr kumimoji="1" lang="en-US" altLang="zh-CN" sz="3600" dirty="0" err="1">
                  <a:solidFill>
                    <a:schemeClr val="tx1"/>
                  </a:solidFill>
                  <a:latin typeface="Times New Roman" panose="02020603050405020304" pitchFamily="18" charset="0"/>
                  <a:cs typeface="Times New Roman" panose="02020603050405020304" pitchFamily="18" charset="0"/>
                </a:rPr>
                <a:t>con’t</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9" name="Content Placeholder 2"/>
          <p:cNvSpPr>
            <a:spLocks noGrp="1"/>
          </p:cNvSpPr>
          <p:nvPr/>
        </p:nvSpPr>
        <p:spPr>
          <a:xfrm>
            <a:off x="1981200" y="1066800"/>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endParaRPr lang="en-US"/>
          </a:p>
        </p:txBody>
      </p:sp>
      <p:sp>
        <p:nvSpPr>
          <p:cNvPr id="12" name="Rectangle 3"/>
          <p:cNvSpPr>
            <a:spLocks noGrp="1" noChangeArrowheads="1"/>
          </p:cNvSpPr>
          <p:nvPr/>
        </p:nvSpPr>
        <p:spPr>
          <a:xfrm>
            <a:off x="1331456" y="1578951"/>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eaLnBrk="1" hangingPunct="1">
              <a:lnSpc>
                <a:spcPct val="150000"/>
              </a:lnSpc>
              <a:buClr>
                <a:srgbClr val="C00000"/>
              </a:buClr>
            </a:pPr>
            <a:r>
              <a:rPr lang="en-US" dirty="0">
                <a:solidFill>
                  <a:prstClr val="black"/>
                </a:solidFill>
              </a:rPr>
              <a:t>LTX instruction</a:t>
            </a:r>
            <a:endParaRPr lang="en-US" dirty="0">
              <a:solidFill>
                <a:prstClr val="black"/>
              </a:solidFill>
            </a:endParaRPr>
          </a:p>
          <a:p>
            <a:pPr lvl="1" eaLnBrk="1" hangingPunct="1">
              <a:lnSpc>
                <a:spcPct val="150000"/>
              </a:lnSpc>
              <a:buFont typeface="Wingdings" panose="05000000000000000000" pitchFamily="2" charset="2"/>
              <a:buChar char="p"/>
            </a:pPr>
            <a:r>
              <a:rPr lang="en-US" sz="2400" dirty="0">
                <a:solidFill>
                  <a:prstClr val="black"/>
                </a:solidFill>
                <a:latin typeface="+mn-lt"/>
              </a:rPr>
              <a:t>Same as LT instruction except that T_RFO bus cycle is used instead </a:t>
            </a:r>
            <a:endParaRPr lang="en-US" sz="2400" dirty="0">
              <a:solidFill>
                <a:prstClr val="black"/>
              </a:solidFill>
              <a:latin typeface="+mn-lt"/>
            </a:endParaRPr>
          </a:p>
          <a:p>
            <a:pPr lvl="1" eaLnBrk="1" hangingPunct="1">
              <a:lnSpc>
                <a:spcPct val="150000"/>
              </a:lnSpc>
              <a:buFont typeface="Wingdings" panose="05000000000000000000" pitchFamily="2" charset="2"/>
              <a:buChar char="p"/>
            </a:pPr>
            <a:r>
              <a:rPr lang="en-US" sz="2400" dirty="0">
                <a:solidFill>
                  <a:prstClr val="black"/>
                </a:solidFill>
                <a:latin typeface="+mn-lt"/>
              </a:rPr>
              <a:t>Change cache state to RESERVED if T_RFO succeeds</a:t>
            </a:r>
            <a:endParaRPr lang="en-US" sz="2400" dirty="0">
              <a:solidFill>
                <a:prstClr val="black"/>
              </a:solidFill>
              <a:latin typeface="+mn-lt"/>
            </a:endParaRPr>
          </a:p>
          <a:p>
            <a:pPr marL="342900" lvl="1" indent="-342900" eaLnBrk="1" hangingPunct="1">
              <a:lnSpc>
                <a:spcPct val="150000"/>
              </a:lnSpc>
              <a:buClr>
                <a:srgbClr val="C00000"/>
              </a:buClr>
              <a:buSzPct val="75000"/>
              <a:buFont typeface="Wingdings" panose="05000000000000000000" pitchFamily="2" charset="2"/>
              <a:buChar char="n"/>
            </a:pPr>
            <a:r>
              <a:rPr lang="en-US" sz="3000" dirty="0">
                <a:solidFill>
                  <a:prstClr val="black"/>
                </a:solidFill>
                <a:latin typeface="+mn-lt"/>
              </a:rPr>
              <a:t>ST instruction</a:t>
            </a:r>
            <a:endParaRPr lang="en-US" sz="3000" dirty="0">
              <a:solidFill>
                <a:prstClr val="black"/>
              </a:solidFill>
              <a:latin typeface="+mn-lt"/>
            </a:endParaRPr>
          </a:p>
          <a:p>
            <a:pPr lvl="1" eaLnBrk="1" hangingPunct="1">
              <a:lnSpc>
                <a:spcPct val="150000"/>
              </a:lnSpc>
              <a:buFont typeface="Wingdings" panose="05000000000000000000" pitchFamily="2" charset="2"/>
              <a:buChar char="p"/>
            </a:pPr>
            <a:r>
              <a:rPr lang="en-US" sz="2400" dirty="0">
                <a:solidFill>
                  <a:prstClr val="black"/>
                </a:solidFill>
                <a:latin typeface="+mn-lt"/>
              </a:rPr>
              <a:t>Same as LTX except that the XABORT value is updated</a:t>
            </a:r>
            <a:endParaRPr lang="en-US" sz="2400" dirty="0">
              <a:solidFill>
                <a:prstClr val="black"/>
              </a:solidFill>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5" name="矩形 4"/>
          <p:cNvSpPr/>
          <p:nvPr/>
        </p:nvSpPr>
        <p:spPr>
          <a:xfrm>
            <a:off x="270387" y="2291013"/>
            <a:ext cx="11651226" cy="2275974"/>
          </a:xfrm>
          <a:prstGeom prst="rect">
            <a:avLst/>
          </a:prstGeom>
          <a:gradFill flip="none" rotWithShape="1">
            <a:gsLst>
              <a:gs pos="0">
                <a:srgbClr val="A93733">
                  <a:alpha val="91000"/>
                </a:srgbClr>
              </a:gs>
              <a:gs pos="100000">
                <a:srgbClr val="A9373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平行四边形 5"/>
          <p:cNvSpPr/>
          <p:nvPr/>
        </p:nvSpPr>
        <p:spPr>
          <a:xfrm>
            <a:off x="7138737" y="2291013"/>
            <a:ext cx="3529263" cy="2275974"/>
          </a:xfrm>
          <a:prstGeom prst="parallelogram">
            <a:avLst>
              <a:gd name="adj" fmla="val 1323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763215" y="2705724"/>
            <a:ext cx="748923" cy="1446550"/>
          </a:xfrm>
          <a:prstGeom prst="rect">
            <a:avLst/>
          </a:prstGeom>
          <a:noFill/>
        </p:spPr>
        <p:txBody>
          <a:bodyPr wrap="none" rtlCol="0">
            <a:spAutoFit/>
          </a:bodyPr>
          <a:lstStyle/>
          <a:p>
            <a:r>
              <a:rPr kumimoji="1" lang="en-US" altLang="zh-CN" sz="8800" dirty="0">
                <a:solidFill>
                  <a:schemeClr val="bg1"/>
                </a:solidFill>
                <a:latin typeface="Times New Roman" panose="02020603050405020304" pitchFamily="18" charset="0"/>
                <a:ea typeface="Lantinghei SC Demibold" panose="02000000000000000000" pitchFamily="2" charset="-122"/>
                <a:cs typeface="Times New Roman" panose="02020603050405020304" pitchFamily="18" charset="0"/>
              </a:rPr>
              <a:t>1</a:t>
            </a:r>
            <a:endParaRPr kumimoji="1" lang="zh-CN" altLang="en-US" sz="8800" dirty="0">
              <a:solidFill>
                <a:schemeClr val="bg1"/>
              </a:solidFill>
              <a:latin typeface="Times New Roman" panose="02020603050405020304" pitchFamily="18" charset="0"/>
              <a:ea typeface="Lantinghei SC Demibold" panose="02000000000000000000" pitchFamily="2" charset="-122"/>
              <a:cs typeface="Times New Roman" panose="02020603050405020304" pitchFamily="18" charset="0"/>
            </a:endParaRPr>
          </a:p>
        </p:txBody>
      </p:sp>
      <p:sp>
        <p:nvSpPr>
          <p:cNvPr id="9" name="矩形 8"/>
          <p:cNvSpPr/>
          <p:nvPr/>
        </p:nvSpPr>
        <p:spPr>
          <a:xfrm>
            <a:off x="2777613" y="3284553"/>
            <a:ext cx="4361124" cy="1346907"/>
          </a:xfrm>
          <a:prstGeom prst="rect">
            <a:avLst/>
          </a:prstGeom>
        </p:spPr>
        <p:txBody>
          <a:bodyPr wrap="square">
            <a:spAutoFit/>
          </a:bodyPr>
          <a:lstStyle/>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Introduction of transaction</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Transactional memory</a:t>
            </a:r>
            <a:endParaRPr lang="zh-CN" altLang="en-US"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Intended use</a:t>
            </a:r>
            <a:endParaRPr lang="zh-CN" altLang="en-US"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endParaRPr lang="zh-CN" altLang="en-US" sz="14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2541982" y="2597815"/>
            <a:ext cx="5086649" cy="584775"/>
          </a:xfrm>
          <a:prstGeom prst="rect">
            <a:avLst/>
          </a:prstGeom>
          <a:noFill/>
        </p:spPr>
        <p:txBody>
          <a:bodyPr wrap="none" rtlCol="0">
            <a:spAutoFit/>
          </a:bodyPr>
          <a:lstStyle/>
          <a:p>
            <a:pPr algn="l"/>
            <a:r>
              <a:rPr kumimoji="1" lang="en-US" altLang="zh-CN" sz="3200" b="1" dirty="0">
                <a:solidFill>
                  <a:schemeClr val="bg1"/>
                </a:solidFill>
                <a:latin typeface="Times New Roman" panose="02020603050405020304" pitchFamily="18" charset="0"/>
                <a:cs typeface="Times New Roman" panose="02020603050405020304" pitchFamily="18" charset="0"/>
              </a:rPr>
              <a:t>Concepts and Intended Use </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27934"/>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 TSTATUS indicates whether the transaction is active (True)</a:t>
            </a:r>
            <a:endParaRPr lang="en-US" altLang="zh-CN" dirty="0"/>
          </a:p>
          <a:p>
            <a:r>
              <a:rPr lang="en-US" altLang="zh-CN" dirty="0"/>
              <a:t>TACTIVE is set when first </a:t>
            </a:r>
            <a:r>
              <a:rPr lang="en-US" altLang="zh-CN" u="sng" dirty="0"/>
              <a:t>transactional</a:t>
            </a:r>
            <a:r>
              <a:rPr lang="en-US" altLang="zh-CN" dirty="0"/>
              <a:t> operation is executed within transaction.</a:t>
            </a:r>
            <a:endParaRPr lang="en-US" altLang="zh-CN" dirty="0"/>
          </a:p>
          <a:p>
            <a:r>
              <a:rPr lang="en-US" altLang="zh-CN" dirty="0"/>
              <a:t>Used directly by Commit, Abort, Validate instructions.</a:t>
            </a:r>
            <a:endParaRPr lang="en-US" altLang="zh-CN" dirty="0"/>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Scenarios </a:t>
              </a:r>
              <a:r>
                <a:rPr kumimoji="1" lang="en-US" altLang="zh-CN" sz="3600" dirty="0" err="1">
                  <a:solidFill>
                    <a:schemeClr val="tx1"/>
                  </a:solidFill>
                  <a:latin typeface="Times New Roman" panose="02020603050405020304" pitchFamily="18" charset="0"/>
                  <a:cs typeface="Times New Roman" panose="02020603050405020304" pitchFamily="18" charset="0"/>
                </a:rPr>
                <a:t>con’t</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9" name="Content Placeholder 2"/>
          <p:cNvSpPr>
            <a:spLocks noGrp="1"/>
          </p:cNvSpPr>
          <p:nvPr/>
        </p:nvSpPr>
        <p:spPr>
          <a:xfrm>
            <a:off x="1981200" y="1066800"/>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endParaRPr lang="en-US"/>
          </a:p>
        </p:txBody>
      </p:sp>
      <p:sp>
        <p:nvSpPr>
          <p:cNvPr id="11" name="Content Placeholder 2"/>
          <p:cNvSpPr>
            <a:spLocks noGrp="1"/>
          </p:cNvSpPr>
          <p:nvPr/>
        </p:nvSpPr>
        <p:spPr>
          <a:xfrm>
            <a:off x="839244" y="1254502"/>
            <a:ext cx="10513511" cy="580551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eaLnBrk="1" hangingPunct="1">
              <a:lnSpc>
                <a:spcPct val="150000"/>
              </a:lnSpc>
              <a:buClr>
                <a:srgbClr val="C00000"/>
              </a:buClr>
            </a:pPr>
            <a:r>
              <a:rPr lang="en-US" altLang="zh-CN" dirty="0">
                <a:solidFill>
                  <a:prstClr val="black"/>
                </a:solidFill>
              </a:rPr>
              <a:t>Abort</a:t>
            </a:r>
            <a:endParaRPr lang="en-US" altLang="zh-CN" dirty="0">
              <a:solidFill>
                <a:prstClr val="black"/>
              </a:solidFill>
            </a:endParaRPr>
          </a:p>
          <a:p>
            <a:pPr lvl="1" eaLnBrk="1" hangingPunct="1">
              <a:lnSpc>
                <a:spcPct val="150000"/>
              </a:lnSpc>
              <a:buFont typeface="Wingdings" panose="05000000000000000000" pitchFamily="2" charset="2"/>
              <a:buChar char="p"/>
            </a:pPr>
            <a:r>
              <a:rPr lang="en-US" altLang="zh-CN" sz="2400" dirty="0">
                <a:solidFill>
                  <a:prstClr val="black"/>
                </a:solidFill>
                <a:latin typeface="+mn-lt"/>
              </a:rPr>
              <a:t>Sets TSTATUS to True </a:t>
            </a:r>
            <a:r>
              <a:rPr lang="zh-CN" altLang="en-US" sz="2400" dirty="0">
                <a:solidFill>
                  <a:prstClr val="black"/>
                </a:solidFill>
                <a:latin typeface="+mn-lt"/>
              </a:rPr>
              <a:t>，</a:t>
            </a:r>
            <a:r>
              <a:rPr lang="en-US" altLang="zh-CN" sz="2400" dirty="0">
                <a:solidFill>
                  <a:prstClr val="black"/>
                </a:solidFill>
                <a:latin typeface="+mn-lt"/>
              </a:rPr>
              <a:t>TACTIVE to False</a:t>
            </a:r>
            <a:endParaRPr lang="en-US" altLang="zh-CN" sz="2400" dirty="0">
              <a:solidFill>
                <a:prstClr val="black"/>
              </a:solidFill>
              <a:latin typeface="+mn-lt"/>
            </a:endParaRPr>
          </a:p>
          <a:p>
            <a:pPr eaLnBrk="1" hangingPunct="1">
              <a:lnSpc>
                <a:spcPct val="150000"/>
              </a:lnSpc>
              <a:buClr>
                <a:srgbClr val="C00000"/>
              </a:buClr>
            </a:pPr>
            <a:r>
              <a:rPr lang="en-US" dirty="0">
                <a:solidFill>
                  <a:prstClr val="black"/>
                </a:solidFill>
              </a:rPr>
              <a:t>Validate</a:t>
            </a:r>
            <a:endParaRPr lang="en-US" dirty="0">
              <a:solidFill>
                <a:prstClr val="black"/>
              </a:solidFill>
            </a:endParaRPr>
          </a:p>
          <a:p>
            <a:pPr lvl="1" eaLnBrk="1" hangingPunct="1">
              <a:lnSpc>
                <a:spcPct val="150000"/>
              </a:lnSpc>
              <a:buFont typeface="Wingdings" panose="05000000000000000000" pitchFamily="2" charset="2"/>
              <a:buChar char="p"/>
            </a:pPr>
            <a:r>
              <a:rPr lang="en-US" sz="2400" dirty="0">
                <a:solidFill>
                  <a:prstClr val="black"/>
                </a:solidFill>
                <a:latin typeface="+mn-lt"/>
              </a:rPr>
              <a:t>Returns TSTATUS flag</a:t>
            </a:r>
            <a:endParaRPr lang="en-US" sz="2400" dirty="0">
              <a:solidFill>
                <a:prstClr val="black"/>
              </a:solidFill>
              <a:latin typeface="+mn-lt"/>
            </a:endParaRPr>
          </a:p>
          <a:p>
            <a:pPr marL="857250" lvl="2" indent="0">
              <a:buNone/>
            </a:pPr>
            <a:r>
              <a:rPr lang="en-US" altLang="zh-CN" sz="2000" dirty="0">
                <a:solidFill>
                  <a:prstClr val="black"/>
                </a:solidFill>
                <a:latin typeface="+mn-lt"/>
              </a:rPr>
              <a:t>    I</a:t>
            </a:r>
            <a:r>
              <a:rPr lang="en-US" altLang="zh-CN" sz="2000" dirty="0">
                <a:solidFill>
                  <a:prstClr val="black"/>
                </a:solidFill>
              </a:rPr>
              <a:t>f</a:t>
            </a:r>
            <a:r>
              <a:rPr lang="zh-CN" altLang="en-US" sz="2000" dirty="0">
                <a:solidFill>
                  <a:prstClr val="black"/>
                </a:solidFill>
              </a:rPr>
              <a:t> </a:t>
            </a:r>
            <a:r>
              <a:rPr lang="en-US" altLang="zh-CN" sz="2000" dirty="0">
                <a:solidFill>
                  <a:prstClr val="black"/>
                </a:solidFill>
              </a:rPr>
              <a:t>f</a:t>
            </a:r>
            <a:r>
              <a:rPr lang="en-US" altLang="zh-CN" sz="2000" dirty="0">
                <a:solidFill>
                  <a:prstClr val="black"/>
                </a:solidFill>
                <a:latin typeface="+mn-lt"/>
              </a:rPr>
              <a:t>alse:  </a:t>
            </a:r>
            <a:r>
              <a:rPr lang="en-US" sz="2000" dirty="0"/>
              <a:t>set TACTIVE to Fals</a:t>
            </a:r>
            <a:r>
              <a:rPr lang="en-US" altLang="zh-CN" sz="2000" dirty="0"/>
              <a:t>e  </a:t>
            </a:r>
            <a:r>
              <a:rPr lang="en-US" sz="2000" dirty="0"/>
              <a:t>TSTATUS to True</a:t>
            </a:r>
            <a:endParaRPr lang="en-US" sz="2000" dirty="0"/>
          </a:p>
          <a:p>
            <a:pPr eaLnBrk="1" hangingPunct="1">
              <a:lnSpc>
                <a:spcPct val="150000"/>
              </a:lnSpc>
              <a:buClr>
                <a:srgbClr val="C00000"/>
              </a:buClr>
            </a:pPr>
            <a:r>
              <a:rPr lang="en-US" dirty="0">
                <a:solidFill>
                  <a:prstClr val="black"/>
                </a:solidFill>
              </a:rPr>
              <a:t>Commit</a:t>
            </a:r>
            <a:endParaRPr lang="en-US" dirty="0">
              <a:solidFill>
                <a:prstClr val="black"/>
              </a:solidFill>
            </a:endParaRPr>
          </a:p>
          <a:p>
            <a:pPr lvl="1" eaLnBrk="1" hangingPunct="1">
              <a:lnSpc>
                <a:spcPct val="150000"/>
              </a:lnSpc>
              <a:buFont typeface="Wingdings" panose="05000000000000000000" pitchFamily="2" charset="2"/>
              <a:buChar char="p"/>
            </a:pPr>
            <a:r>
              <a:rPr lang="en-US" sz="2400" dirty="0">
                <a:solidFill>
                  <a:prstClr val="black"/>
                </a:solidFill>
                <a:latin typeface="+mn-lt"/>
              </a:rPr>
              <a:t>Returns TSTATUS</a:t>
            </a:r>
            <a:endParaRPr lang="en-US" sz="2400" dirty="0">
              <a:solidFill>
                <a:prstClr val="black"/>
              </a:solidFill>
              <a:latin typeface="+mn-lt"/>
            </a:endParaRPr>
          </a:p>
          <a:p>
            <a:pPr lvl="1" eaLnBrk="1" hangingPunct="1">
              <a:lnSpc>
                <a:spcPct val="150000"/>
              </a:lnSpc>
              <a:buFont typeface="Wingdings" panose="05000000000000000000" pitchFamily="2" charset="2"/>
              <a:buChar char="p"/>
            </a:pPr>
            <a:r>
              <a:rPr lang="en-US" sz="2400" dirty="0">
                <a:solidFill>
                  <a:prstClr val="black"/>
                </a:solidFill>
                <a:latin typeface="+mn-lt"/>
              </a:rPr>
              <a:t>Sets TSTATUS to True</a:t>
            </a:r>
            <a:r>
              <a:rPr lang="zh-CN" altLang="en-US" sz="2400" dirty="0">
                <a:solidFill>
                  <a:prstClr val="black"/>
                </a:solidFill>
                <a:latin typeface="+mn-lt"/>
              </a:rPr>
              <a:t>，</a:t>
            </a:r>
            <a:r>
              <a:rPr lang="en-US" sz="2400" dirty="0">
                <a:solidFill>
                  <a:prstClr val="black"/>
                </a:solidFill>
                <a:latin typeface="+mn-lt"/>
              </a:rPr>
              <a:t>TACTIVE to False</a:t>
            </a:r>
            <a:endParaRPr lang="en-US" sz="2400" dirty="0">
              <a:solidFill>
                <a:prstClr val="black"/>
              </a:solidFill>
              <a:latin typeface="+mn-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p:cNvSpPr txBox="1"/>
          <p:nvPr/>
        </p:nvSpPr>
        <p:spPr>
          <a:xfrm>
            <a:off x="2541982" y="1396657"/>
            <a:ext cx="7108036" cy="3770263"/>
          </a:xfrm>
          <a:prstGeom prst="rect">
            <a:avLst/>
          </a:prstGeom>
          <a:noFill/>
        </p:spPr>
        <p:txBody>
          <a:bodyPr wrap="none" rtlCol="0">
            <a:spAutoFit/>
          </a:bodyPr>
          <a:lstStyle/>
          <a:p>
            <a:r>
              <a:rPr kumimoji="1" lang="en-US" altLang="zh-CN" sz="23900" b="1" dirty="0">
                <a:solidFill>
                  <a:schemeClr val="bg1">
                    <a:lumMod val="95000"/>
                  </a:schemeClr>
                </a:solidFill>
                <a:latin typeface="Avenir Heavy" panose="02000503020000020003" pitchFamily="2" charset="0"/>
              </a:rPr>
              <a:t>HNU</a:t>
            </a:r>
            <a:endParaRPr kumimoji="1" lang="zh-CN" altLang="en-US" sz="23900" b="1" dirty="0">
              <a:solidFill>
                <a:schemeClr val="bg1">
                  <a:lumMod val="95000"/>
                </a:schemeClr>
              </a:solidFill>
              <a:latin typeface="Avenir Heavy" panose="02000503020000020003" pitchFamily="2" charset="0"/>
            </a:endParaRPr>
          </a:p>
        </p:txBody>
      </p:sp>
      <p:sp>
        <p:nvSpPr>
          <p:cNvPr id="5" name="矩形 4"/>
          <p:cNvSpPr/>
          <p:nvPr/>
        </p:nvSpPr>
        <p:spPr>
          <a:xfrm>
            <a:off x="270387" y="2291013"/>
            <a:ext cx="11651226" cy="2275974"/>
          </a:xfrm>
          <a:prstGeom prst="rect">
            <a:avLst/>
          </a:prstGeom>
          <a:gradFill flip="none" rotWithShape="1">
            <a:gsLst>
              <a:gs pos="0">
                <a:srgbClr val="A93733">
                  <a:alpha val="91000"/>
                </a:srgbClr>
              </a:gs>
              <a:gs pos="100000">
                <a:srgbClr val="A9373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平行四边形 5"/>
          <p:cNvSpPr/>
          <p:nvPr/>
        </p:nvSpPr>
        <p:spPr>
          <a:xfrm>
            <a:off x="7138737" y="2291013"/>
            <a:ext cx="3529263" cy="2275974"/>
          </a:xfrm>
          <a:prstGeom prst="parallelogram">
            <a:avLst>
              <a:gd name="adj" fmla="val 13237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763215" y="2705724"/>
            <a:ext cx="748923" cy="1446550"/>
          </a:xfrm>
          <a:prstGeom prst="rect">
            <a:avLst/>
          </a:prstGeom>
          <a:noFill/>
        </p:spPr>
        <p:txBody>
          <a:bodyPr wrap="none" rtlCol="0">
            <a:spAutoFit/>
          </a:bodyPr>
          <a:lstStyle/>
          <a:p>
            <a:r>
              <a:rPr kumimoji="1" lang="en-US" altLang="zh-CN" sz="8800" dirty="0">
                <a:solidFill>
                  <a:schemeClr val="bg1"/>
                </a:solidFill>
                <a:latin typeface="Times New Roman" panose="02020603050405020304" pitchFamily="18" charset="0"/>
                <a:ea typeface="Lantinghei SC Demibold" panose="02000000000000000000" pitchFamily="2" charset="-122"/>
                <a:cs typeface="Times New Roman" panose="02020603050405020304" pitchFamily="18" charset="0"/>
              </a:rPr>
              <a:t>3</a:t>
            </a:r>
            <a:endParaRPr kumimoji="1" lang="zh-CN" altLang="en-US" sz="8800" dirty="0">
              <a:solidFill>
                <a:schemeClr val="bg1"/>
              </a:solidFill>
              <a:latin typeface="Times New Roman" panose="02020603050405020304" pitchFamily="18" charset="0"/>
              <a:ea typeface="Lantinghei SC Demibold" panose="02000000000000000000" pitchFamily="2" charset="-122"/>
              <a:cs typeface="Times New Roman" panose="02020603050405020304" pitchFamily="18" charset="0"/>
            </a:endParaRPr>
          </a:p>
        </p:txBody>
      </p:sp>
      <p:sp>
        <p:nvSpPr>
          <p:cNvPr id="9" name="矩形 8"/>
          <p:cNvSpPr/>
          <p:nvPr/>
        </p:nvSpPr>
        <p:spPr>
          <a:xfrm>
            <a:off x="2777613" y="3192568"/>
            <a:ext cx="4361124" cy="1346907"/>
          </a:xfrm>
          <a:prstGeom prst="rect">
            <a:avLst/>
          </a:prstGeom>
        </p:spPr>
        <p:txBody>
          <a:bodyPr wrap="square">
            <a:spAutoFit/>
          </a:bodyPr>
          <a:lstStyle/>
          <a:p>
            <a:pPr marL="228600" indent="-228600" algn="just">
              <a:lnSpc>
                <a:spcPct val="150000"/>
              </a:lnSpc>
              <a:buAutoNum type="arabicPeriod"/>
            </a:pPr>
            <a:r>
              <a:rPr lang="en-US" altLang="zh-CN" sz="1400" dirty="0">
                <a:solidFill>
                  <a:schemeClr val="bg1"/>
                </a:solidFill>
                <a:latin typeface="微软雅黑" panose="020B0503020204020204" charset="-122"/>
                <a:ea typeface="微软雅黑" panose="020B0503020204020204" charset="-122"/>
              </a:rPr>
              <a:t>Performance</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r>
              <a:rPr lang="en-US" altLang="zh-CN" sz="1400" dirty="0" err="1">
                <a:solidFill>
                  <a:schemeClr val="bg1"/>
                </a:solidFill>
                <a:latin typeface="微软雅黑" panose="020B0503020204020204" charset="-122"/>
                <a:ea typeface="微软雅黑" panose="020B0503020204020204" charset="-122"/>
              </a:rPr>
              <a:t>Limitaion</a:t>
            </a:r>
            <a:endParaRPr lang="en-US" altLang="zh-CN"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endParaRPr lang="zh-CN" altLang="en-US" sz="1400" dirty="0">
              <a:solidFill>
                <a:schemeClr val="bg1"/>
              </a:solidFill>
              <a:latin typeface="微软雅黑" panose="020B0503020204020204" charset="-122"/>
              <a:ea typeface="微软雅黑" panose="020B0503020204020204" charset="-122"/>
            </a:endParaRPr>
          </a:p>
          <a:p>
            <a:pPr marL="228600" indent="-228600" algn="just">
              <a:lnSpc>
                <a:spcPct val="150000"/>
              </a:lnSpc>
              <a:buAutoNum type="arabicPeriod"/>
            </a:pPr>
            <a:endParaRPr lang="zh-CN" altLang="en-US" sz="14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2541982" y="2597815"/>
            <a:ext cx="5197257" cy="584775"/>
          </a:xfrm>
          <a:prstGeom prst="rect">
            <a:avLst/>
          </a:prstGeom>
          <a:noFill/>
        </p:spPr>
        <p:txBody>
          <a:bodyPr wrap="none" rtlCol="0">
            <a:spAutoFit/>
          </a:bodyPr>
          <a:lstStyle/>
          <a:p>
            <a:pPr algn="l"/>
            <a:r>
              <a:rPr kumimoji="1" lang="en-US" altLang="zh-CN" sz="3200" b="1" dirty="0">
                <a:solidFill>
                  <a:schemeClr val="bg1"/>
                </a:solidFill>
                <a:latin typeface="Times New Roman" panose="02020603050405020304" pitchFamily="18" charset="0"/>
                <a:cs typeface="Times New Roman" panose="02020603050405020304" pitchFamily="18" charset="0"/>
              </a:rPr>
              <a:t>Performance and Limitation</a:t>
            </a:r>
            <a:endParaRPr kumimoji="1" lang="zh-CN" altLang="en-US" sz="3200" b="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Performance (Counting Benchmark)</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sp>
        <p:nvSpPr>
          <p:cNvPr id="30" name="Content Placeholder 2"/>
          <p:cNvSpPr>
            <a:spLocks noGrp="1"/>
          </p:cNvSpPr>
          <p:nvPr/>
        </p:nvSpPr>
        <p:spPr>
          <a:xfrm>
            <a:off x="1552011" y="1371601"/>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a:buFont typeface="Wingdings" panose="05000000000000000000" pitchFamily="2" charset="2"/>
              <a:buNone/>
            </a:pPr>
            <a:endParaRPr lang="en-US"/>
          </a:p>
        </p:txBody>
      </p:sp>
      <p:pic>
        <p:nvPicPr>
          <p:cNvPr id="34" name="Picture 2"/>
          <p:cNvPicPr>
            <a:picLocks noGrp="1" noChangeAspect="1" noChangeArrowheads="1"/>
          </p:cNvPicPr>
          <p:nvPr>
            <p:ph idx="1"/>
          </p:nvPr>
        </p:nvPicPr>
        <p:blipFill>
          <a:blip r:embed="rId1"/>
          <a:srcRect/>
          <a:stretch>
            <a:fillRect/>
          </a:stretch>
        </p:blipFill>
        <p:spPr>
          <a:xfrm>
            <a:off x="3096019" y="1379855"/>
            <a:ext cx="3662363" cy="5168900"/>
          </a:xfrm>
        </p:spPr>
      </p:pic>
      <p:sp>
        <p:nvSpPr>
          <p:cNvPr id="35" name="TextBox 5"/>
          <p:cNvSpPr txBox="1">
            <a:spLocks noChangeArrowheads="1"/>
          </p:cNvSpPr>
          <p:nvPr/>
        </p:nvSpPr>
        <p:spPr bwMode="auto">
          <a:xfrm>
            <a:off x="6595910" y="1868666"/>
            <a:ext cx="766557" cy="276999"/>
          </a:xfrm>
          <a:prstGeom prst="rect">
            <a:avLst/>
          </a:prstGeom>
          <a:noFill/>
          <a:ln w="9525">
            <a:noFill/>
            <a:miter lim="800000"/>
          </a:ln>
        </p:spPr>
        <p:txBody>
          <a:bodyPr wrap="none">
            <a:spAutoFit/>
          </a:bodyPr>
          <a:lstStyle/>
          <a:p>
            <a:pPr eaLnBrk="0" hangingPunct="0"/>
            <a:r>
              <a:rPr lang="en-US" sz="1200" dirty="0"/>
              <a:t>TTS Lock</a:t>
            </a:r>
            <a:endParaRPr lang="en-US" sz="1200" dirty="0"/>
          </a:p>
        </p:txBody>
      </p:sp>
      <p:sp>
        <p:nvSpPr>
          <p:cNvPr id="36" name="TextBox 6"/>
          <p:cNvSpPr txBox="1">
            <a:spLocks noChangeArrowheads="1"/>
          </p:cNvSpPr>
          <p:nvPr/>
        </p:nvSpPr>
        <p:spPr bwMode="auto">
          <a:xfrm>
            <a:off x="6648763" y="3597275"/>
            <a:ext cx="835485" cy="276999"/>
          </a:xfrm>
          <a:prstGeom prst="rect">
            <a:avLst/>
          </a:prstGeom>
          <a:noFill/>
          <a:ln w="9525">
            <a:noFill/>
            <a:miter lim="800000"/>
          </a:ln>
        </p:spPr>
        <p:txBody>
          <a:bodyPr wrap="none">
            <a:spAutoFit/>
          </a:bodyPr>
          <a:lstStyle/>
          <a:p>
            <a:pPr eaLnBrk="0" hangingPunct="0"/>
            <a:r>
              <a:rPr lang="en-US" sz="1200"/>
              <a:t>MCS Lock</a:t>
            </a:r>
            <a:endParaRPr lang="en-US" sz="1200"/>
          </a:p>
        </p:txBody>
      </p:sp>
      <p:sp>
        <p:nvSpPr>
          <p:cNvPr id="37" name="TextBox 7"/>
          <p:cNvSpPr txBox="1">
            <a:spLocks noChangeArrowheads="1"/>
          </p:cNvSpPr>
          <p:nvPr/>
        </p:nvSpPr>
        <p:spPr bwMode="auto">
          <a:xfrm>
            <a:off x="6631032" y="4220776"/>
            <a:ext cx="583814" cy="276999"/>
          </a:xfrm>
          <a:prstGeom prst="rect">
            <a:avLst/>
          </a:prstGeom>
          <a:noFill/>
          <a:ln w="9525">
            <a:noFill/>
            <a:miter lim="800000"/>
          </a:ln>
        </p:spPr>
        <p:txBody>
          <a:bodyPr wrap="none">
            <a:spAutoFit/>
          </a:bodyPr>
          <a:lstStyle/>
          <a:p>
            <a:pPr eaLnBrk="0" hangingPunct="0"/>
            <a:r>
              <a:rPr lang="en-US" sz="1200"/>
              <a:t>QOSB</a:t>
            </a:r>
            <a:endParaRPr lang="en-US" sz="1200"/>
          </a:p>
        </p:txBody>
      </p:sp>
      <p:sp>
        <p:nvSpPr>
          <p:cNvPr id="38" name="TextBox 9"/>
          <p:cNvSpPr txBox="1">
            <a:spLocks noChangeArrowheads="1"/>
          </p:cNvSpPr>
          <p:nvPr/>
        </p:nvSpPr>
        <p:spPr bwMode="auto">
          <a:xfrm>
            <a:off x="6595910" y="4969650"/>
            <a:ext cx="407988" cy="276225"/>
          </a:xfrm>
          <a:prstGeom prst="rect">
            <a:avLst/>
          </a:prstGeom>
          <a:noFill/>
          <a:ln w="9525">
            <a:noFill/>
            <a:miter lim="800000"/>
          </a:ln>
        </p:spPr>
        <p:txBody>
          <a:bodyPr wrap="none">
            <a:spAutoFit/>
          </a:bodyPr>
          <a:lstStyle/>
          <a:p>
            <a:pPr eaLnBrk="0" hangingPunct="0"/>
            <a:r>
              <a:rPr lang="en-US" sz="1200"/>
              <a:t>TM</a:t>
            </a:r>
            <a:endParaRPr lang="en-US" sz="1200"/>
          </a:p>
        </p:txBody>
      </p:sp>
      <p:sp>
        <p:nvSpPr>
          <p:cNvPr id="39" name="TextBox 10"/>
          <p:cNvSpPr txBox="1">
            <a:spLocks noChangeArrowheads="1"/>
          </p:cNvSpPr>
          <p:nvPr/>
        </p:nvSpPr>
        <p:spPr bwMode="auto">
          <a:xfrm>
            <a:off x="6595910" y="5427394"/>
            <a:ext cx="992579" cy="276999"/>
          </a:xfrm>
          <a:prstGeom prst="rect">
            <a:avLst/>
          </a:prstGeom>
          <a:noFill/>
          <a:ln w="9525">
            <a:noFill/>
            <a:miter lim="800000"/>
          </a:ln>
        </p:spPr>
        <p:txBody>
          <a:bodyPr wrap="none">
            <a:spAutoFit/>
          </a:bodyPr>
          <a:lstStyle/>
          <a:p>
            <a:pPr eaLnBrk="0" hangingPunct="0"/>
            <a:r>
              <a:rPr lang="en-US" sz="1200" dirty="0"/>
              <a:t>LL/SC Direct</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Limitation</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sp>
        <p:nvSpPr>
          <p:cNvPr id="30" name="Content Placeholder 2"/>
          <p:cNvSpPr>
            <a:spLocks noGrp="1"/>
          </p:cNvSpPr>
          <p:nvPr/>
        </p:nvSpPr>
        <p:spPr>
          <a:xfrm>
            <a:off x="1552011" y="1371601"/>
            <a:ext cx="8229600" cy="464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a:buFont typeface="Wingdings" panose="05000000000000000000" pitchFamily="2" charset="2"/>
              <a:buNone/>
            </a:pPr>
            <a:endParaRPr lang="en-US"/>
          </a:p>
        </p:txBody>
      </p:sp>
      <p:sp>
        <p:nvSpPr>
          <p:cNvPr id="11" name="Content Placeholder 2"/>
          <p:cNvSpPr>
            <a:spLocks noGrp="1"/>
          </p:cNvSpPr>
          <p:nvPr/>
        </p:nvSpPr>
        <p:spPr>
          <a:xfrm>
            <a:off x="500380" y="1379855"/>
            <a:ext cx="10815955" cy="580580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eaLnBrk="1" hangingPunct="1">
              <a:lnSpc>
                <a:spcPct val="150000"/>
              </a:lnSpc>
              <a:buClr>
                <a:srgbClr val="C00000"/>
              </a:buClr>
            </a:pPr>
            <a:r>
              <a:rPr lang="en-US" altLang="zh-CN" dirty="0">
                <a:solidFill>
                  <a:prstClr val="black"/>
                </a:solidFill>
              </a:rPr>
              <a:t>Lock large objects for long periods of time</a:t>
            </a:r>
            <a:r>
              <a:rPr lang="zh-CN" altLang="en-US" dirty="0">
                <a:solidFill>
                  <a:prstClr val="black"/>
                </a:solidFill>
              </a:rPr>
              <a:t>？</a:t>
            </a:r>
            <a:endParaRPr lang="en-US" altLang="zh-CN" dirty="0">
              <a:solidFill>
                <a:prstClr val="black"/>
              </a:solidFill>
            </a:endParaRPr>
          </a:p>
          <a:p>
            <a:pPr eaLnBrk="1" hangingPunct="1">
              <a:lnSpc>
                <a:spcPct val="150000"/>
              </a:lnSpc>
              <a:buClr>
                <a:srgbClr val="C00000"/>
              </a:buClr>
            </a:pPr>
            <a:r>
              <a:rPr lang="en-US" dirty="0">
                <a:solidFill>
                  <a:prstClr val="black"/>
                </a:solidFill>
              </a:rPr>
              <a:t>Conflicting transactions have  </a:t>
            </a:r>
            <a:r>
              <a:rPr lang="en-US" dirty="0">
                <a:solidFill>
                  <a:prstClr val="black"/>
                </a:solidFill>
              </a:rPr>
              <a:t>different duration</a:t>
            </a:r>
            <a:endParaRPr lang="en-US" dirty="0">
              <a:solidFill>
                <a:prstClr val="black"/>
              </a:solidFill>
            </a:endParaRPr>
          </a:p>
          <a:p>
            <a:pPr algn="l" eaLnBrk="1" hangingPunct="1">
              <a:lnSpc>
                <a:spcPct val="150000"/>
              </a:lnSpc>
              <a:buClr>
                <a:srgbClr val="C00000"/>
              </a:buClr>
            </a:pPr>
            <a:r>
              <a:rPr lang="en-US" sz="3000" dirty="0">
                <a:solidFill>
                  <a:prstClr val="black"/>
                </a:solidFill>
                <a:latin typeface="+mn-lt"/>
              </a:rPr>
              <a:t>How to define shared variable</a:t>
            </a:r>
            <a:r>
              <a:rPr lang="zh-CN" altLang="en-US" sz="3000" dirty="0">
                <a:solidFill>
                  <a:prstClr val="black"/>
                </a:solidFill>
                <a:latin typeface="+mn-lt"/>
              </a:rPr>
              <a:t>？</a:t>
            </a:r>
            <a:endParaRPr lang="zh-CN" altLang="en-US" sz="3000" dirty="0">
              <a:solidFill>
                <a:prstClr val="black"/>
              </a:solidFill>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70387" y="265471"/>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p:cNvSpPr txBox="1"/>
          <p:nvPr/>
        </p:nvSpPr>
        <p:spPr>
          <a:xfrm>
            <a:off x="818628" y="2136811"/>
            <a:ext cx="9825990" cy="2646045"/>
          </a:xfrm>
          <a:prstGeom prst="rect">
            <a:avLst/>
          </a:prstGeom>
          <a:noFill/>
        </p:spPr>
        <p:txBody>
          <a:bodyPr wrap="none" rtlCol="0">
            <a:spAutoFit/>
          </a:bodyPr>
          <a:lstStyle/>
          <a:p>
            <a:r>
              <a:rPr kumimoji="1" lang="en-US" altLang="zh-CN" sz="16600" b="1" dirty="0">
                <a:solidFill>
                  <a:schemeClr val="bg1">
                    <a:lumMod val="95000"/>
                  </a:schemeClr>
                </a:solidFill>
                <a:latin typeface="Avenir Heavy" panose="02000503020000020003" pitchFamily="2" charset="0"/>
              </a:rPr>
              <a:t>THANKS</a:t>
            </a:r>
            <a:endParaRPr kumimoji="1" lang="en-US" altLang="zh-CN" sz="16600" b="1" dirty="0">
              <a:solidFill>
                <a:schemeClr val="bg1">
                  <a:lumMod val="95000"/>
                </a:schemeClr>
              </a:solidFill>
              <a:latin typeface="Avenir Heavy" panose="02000503020000020003" pitchFamily="2" charset="0"/>
            </a:endParaRPr>
          </a:p>
        </p:txBody>
      </p:sp>
      <p:sp>
        <p:nvSpPr>
          <p:cNvPr id="10" name="文本框 9"/>
          <p:cNvSpPr txBox="1"/>
          <p:nvPr/>
        </p:nvSpPr>
        <p:spPr>
          <a:xfrm>
            <a:off x="4873136" y="4613759"/>
            <a:ext cx="2364751" cy="338554"/>
          </a:xfrm>
          <a:prstGeom prst="rect">
            <a:avLst/>
          </a:prstGeom>
          <a:noFill/>
        </p:spPr>
        <p:txBody>
          <a:bodyPr wrap="none" rtlCol="0">
            <a:spAutoFit/>
          </a:bodyPr>
          <a:lstStyle/>
          <a:p>
            <a:pPr algn="ctr"/>
            <a:r>
              <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rPr>
              <a:t>刘娟  </a:t>
            </a:r>
            <a:r>
              <a:rPr kumimoji="1" lang="en-US" altLang="zh-CN" sz="1600" spc="300" dirty="0">
                <a:solidFill>
                  <a:srgbClr val="C00000"/>
                </a:solidFill>
                <a:latin typeface="黑体" panose="02010609060101010101" pitchFamily="49" charset="-122"/>
                <a:ea typeface="黑体" panose="02010609060101010101" pitchFamily="49" charset="-122"/>
                <a:cs typeface="Alibaba PuHuiTi M" pitchFamily="18" charset="-122"/>
              </a:rPr>
              <a:t>S211000862</a:t>
            </a:r>
            <a:endParaRPr kumimoji="1" lang="zh-CN" altLang="en-US" sz="1600" spc="300" dirty="0">
              <a:solidFill>
                <a:srgbClr val="C00000"/>
              </a:solidFill>
              <a:latin typeface="黑体" panose="02010609060101010101" pitchFamily="49" charset="-122"/>
              <a:ea typeface="黑体" panose="02010609060101010101" pitchFamily="49" charset="-122"/>
              <a:cs typeface="Alibaba PuHuiTi M" pitchFamily="18" charset="-122"/>
            </a:endParaRPr>
          </a:p>
        </p:txBody>
      </p:sp>
      <p:cxnSp>
        <p:nvCxnSpPr>
          <p:cNvPr id="11" name="直线连接符 10"/>
          <p:cNvCxnSpPr/>
          <p:nvPr/>
        </p:nvCxnSpPr>
        <p:spPr>
          <a:xfrm>
            <a:off x="7263530" y="4783036"/>
            <a:ext cx="998043"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p:cNvCxnSpPr/>
          <p:nvPr/>
        </p:nvCxnSpPr>
        <p:spPr>
          <a:xfrm>
            <a:off x="3923200" y="4783036"/>
            <a:ext cx="917055" cy="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370187" y="2960722"/>
            <a:ext cx="9451626" cy="830997"/>
          </a:xfrm>
          <a:prstGeom prst="rect">
            <a:avLst/>
          </a:prstGeom>
          <a:noFill/>
        </p:spPr>
        <p:txBody>
          <a:bodyPr wrap="none" rtlCol="0">
            <a:spAutoFit/>
          </a:bodyPr>
          <a:lstStyle/>
          <a:p>
            <a:pPr algn="ctr"/>
            <a:r>
              <a:rPr kumimoji="1" lang="en-US" altLang="zh-CN" sz="4800" b="1" spc="300" dirty="0">
                <a:solidFill>
                  <a:srgbClr val="C00000"/>
                </a:solidFill>
                <a:latin typeface="Bradley Hand ITC" panose="03070402050302030203" pitchFamily="66" charset="0"/>
                <a:ea typeface="方正小标宋简体" panose="03000509000000000000" charset="-122"/>
                <a:cs typeface="Times New Roman" panose="02020603050405020304" pitchFamily="18" charset="0"/>
              </a:rPr>
              <a:t>THANK YOU FOR WATCHING</a:t>
            </a:r>
            <a:endParaRPr kumimoji="1" lang="zh-CN" altLang="en-US" sz="4800" b="1" spc="300" dirty="0">
              <a:solidFill>
                <a:srgbClr val="C00000"/>
              </a:solidFill>
              <a:latin typeface="Bradley Hand ITC" panose="03070402050302030203" pitchFamily="66" charset="0"/>
              <a:ea typeface="方正小标宋简体" panose="03000509000000000000"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512"/>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t> efficient</a:t>
            </a:r>
            <a:endParaRPr kumimoji="1" lang="zh-CN" altLang="en-US"/>
          </a:p>
        </p:txBody>
      </p:sp>
      <p:grpSp>
        <p:nvGrpSpPr>
          <p:cNvPr id="17" name="组合 16"/>
          <p:cNvGrpSpPr/>
          <p:nvPr/>
        </p:nvGrpSpPr>
        <p:grpSpPr>
          <a:xfrm>
            <a:off x="839245" y="701458"/>
            <a:ext cx="10358145" cy="695199"/>
            <a:chOff x="994611" y="852219"/>
            <a:chExt cx="10202779" cy="544438"/>
          </a:xfrm>
        </p:grpSpPr>
        <p:sp>
          <p:nvSpPr>
            <p:cNvPr id="10"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Introduction of transaction</a:t>
              </a:r>
              <a:endParaRPr kumimoji="1" lang="en-US" altLang="zh-CN" sz="3600" dirty="0">
                <a:solidFill>
                  <a:schemeClr val="tx1"/>
                </a:solidFill>
                <a:latin typeface="Times New Roman" panose="02020603050405020304" pitchFamily="18" charset="0"/>
                <a:cs typeface="Times New Roman" panose="02020603050405020304" pitchFamily="18" charset="0"/>
              </a:endParaRPr>
            </a:p>
          </p:txBody>
        </p:sp>
        <p:sp>
          <p:nvSpPr>
            <p:cNvPr id="13"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12"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
        <p:nvSpPr>
          <p:cNvPr id="11" name="Rectangle 3"/>
          <p:cNvSpPr>
            <a:spLocks noGrp="1" noChangeArrowheads="1"/>
          </p:cNvSpPr>
          <p:nvPr/>
        </p:nvSpPr>
        <p:spPr>
          <a:xfrm>
            <a:off x="839245" y="1591625"/>
            <a:ext cx="10358143"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1"/>
              </a:buClr>
              <a:buSzPct val="75000"/>
              <a:buFont typeface="Wingdings" panose="05000000000000000000" pitchFamily="2" charset="2"/>
              <a:buChar char="n"/>
              <a:defRPr sz="3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mj-lt"/>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a:solidFill>
                  <a:schemeClr val="tx1"/>
                </a:solidFill>
                <a:latin typeface="+mj-lt"/>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anose="05000000000000000000" pitchFamily="2" charset="2"/>
              <a:buChar char="§"/>
              <a:defRPr sz="2000">
                <a:solidFill>
                  <a:schemeClr val="tx1"/>
                </a:solidFill>
                <a:latin typeface="+mn-lt"/>
              </a:defRPr>
            </a:lvl9pPr>
          </a:lstStyle>
          <a:p>
            <a:pPr eaLnBrk="1" hangingPunct="1">
              <a:lnSpc>
                <a:spcPct val="150000"/>
              </a:lnSpc>
              <a:buClr>
                <a:srgbClr val="C00000"/>
              </a:buClr>
            </a:pPr>
            <a:r>
              <a:rPr lang="en-US" dirty="0">
                <a:solidFill>
                  <a:prstClr val="black"/>
                </a:solidFill>
              </a:rPr>
              <a:t>Transaction: a finite sequence of machine instructions, executed by a single process, that satisfies the following:</a:t>
            </a:r>
            <a:endParaRPr lang="en-US" dirty="0">
              <a:solidFill>
                <a:prstClr val="black"/>
              </a:solidFill>
            </a:endParaRPr>
          </a:p>
          <a:p>
            <a:pPr lvl="1" eaLnBrk="1" hangingPunct="1"/>
            <a:r>
              <a:rPr lang="en-US" sz="2400" dirty="0">
                <a:latin typeface="+mn-lt"/>
              </a:rPr>
              <a:t>Serializability/Isolation</a:t>
            </a:r>
            <a:endParaRPr lang="en-US" sz="2400" dirty="0">
              <a:latin typeface="+mn-lt"/>
            </a:endParaRPr>
          </a:p>
          <a:p>
            <a:pPr lvl="1" eaLnBrk="1" hangingPunct="1"/>
            <a:r>
              <a:rPr lang="en-US" sz="2400" dirty="0">
                <a:latin typeface="+mn-lt"/>
              </a:rPr>
              <a:t>Atomicity</a:t>
            </a:r>
            <a:endParaRPr lang="en-US" sz="2400" dirty="0">
              <a:latin typeface="+mn-lt"/>
            </a:endParaRPr>
          </a:p>
          <a:p>
            <a:pPr eaLnBrk="1" hangingPunct="1">
              <a:lnSpc>
                <a:spcPct val="150000"/>
              </a:lnSpc>
              <a:buClr>
                <a:srgbClr val="C00000"/>
              </a:buClr>
            </a:pPr>
            <a:r>
              <a:rPr lang="en-US" dirty="0">
                <a:solidFill>
                  <a:prstClr val="black"/>
                </a:solidFill>
              </a:rPr>
              <a:t>Concept “borrowed” from databases..</a:t>
            </a:r>
            <a:endParaRPr lang="en-US" dirty="0">
              <a:solidFill>
                <a:prstClr val="blac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512"/>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Why lock-free?</a:t>
            </a:r>
            <a:endParaRPr lang="en-US" altLang="zh-CN"/>
          </a:p>
          <a:p>
            <a:r>
              <a:rPr lang="en-US" altLang="zh-CN" dirty="0"/>
              <a:t>Priority inversion</a:t>
            </a:r>
            <a:endParaRPr lang="en-US" altLang="zh-CN" dirty="0"/>
          </a:p>
          <a:p>
            <a:r>
              <a:rPr lang="en-US" altLang="zh-CN" dirty="0"/>
              <a:t>Convoying </a:t>
            </a:r>
            <a:endParaRPr lang="en-US" altLang="zh-CN" dirty="0"/>
          </a:p>
          <a:p>
            <a:r>
              <a:rPr lang="en-US" altLang="zh-CN" dirty="0"/>
              <a:t>Deadlock</a:t>
            </a:r>
            <a:endParaRPr lang="en-US" altLang="zh-CN" dirty="0"/>
          </a:p>
          <a:p>
            <a:r>
              <a:rPr lang="en-US" altLang="zh-CN" dirty="0"/>
              <a:t>Nasty programming!..</a:t>
            </a:r>
            <a:endParaRPr lang="en-US" altLang="zh-CN" dirty="0"/>
          </a:p>
        </p:txBody>
      </p:sp>
      <p:sp>
        <p:nvSpPr>
          <p:cNvPr id="5" name="文本框 4"/>
          <p:cNvSpPr txBox="1"/>
          <p:nvPr/>
        </p:nvSpPr>
        <p:spPr>
          <a:xfrm>
            <a:off x="839245" y="1647291"/>
            <a:ext cx="10358144" cy="4329519"/>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Allows for concurrent, lock-free synchronization of shared memory using transactions on a multicore platform</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Why</a:t>
            </a:r>
            <a:r>
              <a:rPr lang="zh-CN" altLang="en-US" sz="3000" dirty="0">
                <a:solidFill>
                  <a:prstClr val="black"/>
                </a:solidFill>
              </a:rPr>
              <a:t> </a:t>
            </a:r>
            <a:r>
              <a:rPr lang="en-US" altLang="zh-CN" sz="3000" dirty="0">
                <a:solidFill>
                  <a:prstClr val="black"/>
                </a:solidFill>
              </a:rPr>
              <a:t>lock-free?</a:t>
            </a:r>
            <a:endParaRPr lang="en-US" altLang="zh-CN" sz="3000" dirty="0">
              <a:solidFill>
                <a:prstClr val="black"/>
              </a:solidFill>
            </a:endParaRPr>
          </a:p>
          <a:p>
            <a:pPr marL="742950" lvl="1" indent="-285750">
              <a:lnSpc>
                <a:spcPct val="150000"/>
              </a:lnSpc>
              <a:buClr>
                <a:schemeClr val="accent2"/>
              </a:buClr>
              <a:buFont typeface="Wingdings" panose="05000000000000000000" pitchFamily="2" charset="2"/>
              <a:buChar char="p"/>
            </a:pPr>
            <a:r>
              <a:rPr kumimoji="0" lang="en-US" altLang="zh-CN" sz="2400" b="0" i="0" u="none" strike="noStrike" kern="1200" cap="none" spc="0" normalizeH="0" baseline="0" noProof="0" dirty="0">
                <a:ln>
                  <a:noFill/>
                </a:ln>
                <a:solidFill>
                  <a:prstClr val="black"/>
                </a:solidFill>
                <a:effectLst/>
                <a:uLnTx/>
                <a:uFillTx/>
                <a:ea typeface="+mn-ea"/>
                <a:cs typeface="+mn-cs"/>
              </a:rPr>
              <a:t>Priority inversion</a:t>
            </a:r>
            <a:endParaRPr kumimoji="0" lang="en-US" altLang="zh-CN" sz="2400" b="0" i="0" u="none" strike="noStrike" kern="1200" cap="none" spc="0" normalizeH="0" baseline="0" noProof="0" dirty="0">
              <a:ln>
                <a:noFill/>
              </a:ln>
              <a:solidFill>
                <a:prstClr val="black"/>
              </a:solidFill>
              <a:effectLst/>
              <a:uLnTx/>
              <a:uFillTx/>
              <a:ea typeface="+mn-ea"/>
              <a:cs typeface="+mn-cs"/>
            </a:endParaRPr>
          </a:p>
          <a:p>
            <a:pPr marL="742950" lvl="1" indent="-285750">
              <a:lnSpc>
                <a:spcPct val="150000"/>
              </a:lnSpc>
              <a:buClr>
                <a:schemeClr val="accent2"/>
              </a:buClr>
              <a:buFont typeface="Wingdings" panose="05000000000000000000" pitchFamily="2" charset="2"/>
              <a:buChar char="p"/>
            </a:pPr>
            <a:r>
              <a:rPr kumimoji="0" lang="en-US" altLang="zh-CN" sz="2400" b="0" i="0" u="none" strike="noStrike" kern="1200" cap="none" spc="0" normalizeH="0" baseline="0" noProof="0" dirty="0">
                <a:ln>
                  <a:noFill/>
                </a:ln>
                <a:solidFill>
                  <a:prstClr val="black"/>
                </a:solidFill>
                <a:effectLst/>
                <a:uLnTx/>
                <a:uFillTx/>
                <a:ea typeface="+mn-ea"/>
                <a:cs typeface="+mn-cs"/>
              </a:rPr>
              <a:t>Convoying </a:t>
            </a:r>
            <a:endParaRPr kumimoji="0" lang="en-US" altLang="zh-CN" sz="2400" b="0" i="0" u="none" strike="noStrike" kern="1200" cap="none" spc="0" normalizeH="0" baseline="0" noProof="0" dirty="0">
              <a:ln>
                <a:noFill/>
              </a:ln>
              <a:solidFill>
                <a:prstClr val="black"/>
              </a:solidFill>
              <a:effectLst/>
              <a:uLnTx/>
              <a:uFillTx/>
              <a:ea typeface="+mn-ea"/>
              <a:cs typeface="+mn-cs"/>
            </a:endParaRPr>
          </a:p>
          <a:p>
            <a:pPr marL="742950" lvl="1" indent="-285750">
              <a:lnSpc>
                <a:spcPct val="150000"/>
              </a:lnSpc>
              <a:buClr>
                <a:schemeClr val="accent2"/>
              </a:buClr>
              <a:buFont typeface="Wingdings" panose="05000000000000000000" pitchFamily="2" charset="2"/>
              <a:buChar char="p"/>
            </a:pPr>
            <a:r>
              <a:rPr kumimoji="0" lang="en-US" altLang="zh-CN" sz="2400" b="0" i="0" u="none" strike="noStrike" kern="1200" cap="none" spc="0" normalizeH="0" baseline="0" noProof="0" dirty="0">
                <a:ln>
                  <a:noFill/>
                </a:ln>
                <a:solidFill>
                  <a:prstClr val="black"/>
                </a:solidFill>
                <a:effectLst/>
                <a:uLnTx/>
                <a:uFillTx/>
                <a:ea typeface="+mn-ea"/>
                <a:cs typeface="+mn-cs"/>
              </a:rPr>
              <a:t>Deadlock</a:t>
            </a:r>
            <a:endParaRPr kumimoji="0" lang="en-US" altLang="zh-CN" sz="2400" b="0" i="0" u="none" strike="noStrike" kern="1200" cap="none" spc="0" normalizeH="0" baseline="0" noProof="0" dirty="0">
              <a:ln>
                <a:noFill/>
              </a:ln>
              <a:solidFill>
                <a:prstClr val="black"/>
              </a:solidFill>
              <a:effectLst/>
              <a:uLnTx/>
              <a:uFillTx/>
              <a:ea typeface="+mn-ea"/>
              <a:cs typeface="+mn-cs"/>
            </a:endParaRPr>
          </a:p>
          <a:p>
            <a:pPr marL="742950" lvl="1" indent="-285750">
              <a:lnSpc>
                <a:spcPct val="150000"/>
              </a:lnSpc>
              <a:buClr>
                <a:schemeClr val="accent2"/>
              </a:buClr>
              <a:buFont typeface="Wingdings" panose="05000000000000000000" pitchFamily="2" charset="2"/>
              <a:buChar char="p"/>
            </a:pPr>
            <a:r>
              <a:rPr kumimoji="0" lang="en-US" altLang="zh-CN" sz="2400" b="0" i="0" u="none" strike="noStrike" kern="1200" cap="none" spc="0" normalizeH="0" baseline="0" noProof="0" dirty="0">
                <a:ln>
                  <a:noFill/>
                </a:ln>
                <a:solidFill>
                  <a:prstClr val="black"/>
                </a:solidFill>
                <a:effectLst/>
                <a:uLnTx/>
                <a:uFillTx/>
                <a:ea typeface="+mn-ea"/>
                <a:cs typeface="+mn-cs"/>
              </a:rPr>
              <a:t>Nasty programming!..</a:t>
            </a:r>
            <a:endParaRPr kumimoji="0" lang="en-US" altLang="zh-CN" sz="2400" b="0" i="0" u="none" strike="noStrike" kern="1200" cap="none" spc="0" normalizeH="0" baseline="0" noProof="0" dirty="0">
              <a:ln>
                <a:noFill/>
              </a:ln>
              <a:solidFill>
                <a:prstClr val="black"/>
              </a:solidFill>
              <a:effectLst/>
              <a:uLnTx/>
              <a:uFillTx/>
              <a:ea typeface="+mn-ea"/>
              <a:cs typeface="+mn-cs"/>
            </a:endParaRPr>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Transactional Memory</a:t>
              </a:r>
              <a:endParaRPr kumimoji="1"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987843" y="1694943"/>
            <a:ext cx="10256520" cy="2261325"/>
          </a:xfrm>
          <a:prstGeom prst="rect">
            <a:avLst/>
          </a:prstGeom>
        </p:spPr>
        <p:txBody>
          <a:bodyPr wrap="square">
            <a:spAutoFit/>
          </a:bodyPr>
          <a:lstStyle/>
          <a:p>
            <a:pPr marL="457200" indent="-457200">
              <a:lnSpc>
                <a:spcPct val="150000"/>
              </a:lnSpc>
              <a:buClrTx/>
              <a:buSzTx/>
              <a:buFontTx/>
              <a:buAutoNum type="arabicPeriod"/>
            </a:pPr>
            <a:r>
              <a:rPr lang="en-US" sz="3000" dirty="0">
                <a:latin typeface="微软雅黑" panose="020B0503020204020204" charset="-122"/>
                <a:ea typeface="微软雅黑" panose="020B0503020204020204" charset="-122"/>
              </a:rPr>
              <a:t>Priority Inversion</a:t>
            </a:r>
            <a:endParaRPr lang="en-US" sz="3000" dirty="0">
              <a:latin typeface="微软雅黑" panose="020B0503020204020204" charset="-122"/>
              <a:ea typeface="微软雅黑" panose="020B0503020204020204" charset="-122"/>
            </a:endParaRPr>
          </a:p>
          <a:p>
            <a:pPr indent="0">
              <a:lnSpc>
                <a:spcPct val="150000"/>
              </a:lnSpc>
              <a:buClrTx/>
              <a:buSzTx/>
              <a:buFontTx/>
              <a:buNone/>
            </a:pPr>
            <a:endParaRPr sz="3000" dirty="0">
              <a:latin typeface="微软雅黑" panose="020B0503020204020204" charset="-122"/>
              <a:ea typeface="微软雅黑" panose="020B0503020204020204" charset="-122"/>
            </a:endParaRPr>
          </a:p>
          <a:p>
            <a:pPr indent="0">
              <a:lnSpc>
                <a:spcPct val="200000"/>
              </a:lnSpc>
              <a:buNone/>
            </a:pPr>
            <a:endParaRPr sz="3000" dirty="0">
              <a:latin typeface="微软雅黑" panose="020B0503020204020204" charset="-122"/>
              <a:ea typeface="微软雅黑" panose="020B0503020204020204" charset="-122"/>
            </a:endParaRPr>
          </a:p>
        </p:txBody>
      </p:sp>
      <p:graphicFrame>
        <p:nvGraphicFramePr>
          <p:cNvPr id="7" name="图表 6"/>
          <p:cNvGraphicFramePr/>
          <p:nvPr/>
        </p:nvGraphicFramePr>
        <p:xfrm>
          <a:off x="1600200" y="2658110"/>
          <a:ext cx="9683750" cy="3181350"/>
        </p:xfrm>
        <a:graphic>
          <a:graphicData uri="http://schemas.openxmlformats.org/drawingml/2006/chart">
            <c:chart xmlns:c="http://schemas.openxmlformats.org/drawingml/2006/chart" xmlns:r="http://schemas.openxmlformats.org/officeDocument/2006/relationships" r:id="rId1"/>
          </a:graphicData>
        </a:graphic>
      </p:graphicFrame>
      <p:cxnSp>
        <p:nvCxnSpPr>
          <p:cNvPr id="31" name="直接箭头连接符 30"/>
          <p:cNvCxnSpPr/>
          <p:nvPr/>
        </p:nvCxnSpPr>
        <p:spPr>
          <a:xfrm>
            <a:off x="2916555" y="5225415"/>
            <a:ext cx="0" cy="774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2577465" y="6000115"/>
            <a:ext cx="678180"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t>lock</a:t>
            </a:r>
            <a:endParaRPr lang="en-US" altLang="zh-CN" sz="1600" dirty="0"/>
          </a:p>
        </p:txBody>
      </p:sp>
      <p:cxnSp>
        <p:nvCxnSpPr>
          <p:cNvPr id="36" name="直接箭头连接符 35"/>
          <p:cNvCxnSpPr/>
          <p:nvPr/>
        </p:nvCxnSpPr>
        <p:spPr>
          <a:xfrm>
            <a:off x="8943340" y="5225415"/>
            <a:ext cx="0" cy="875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297545" y="6100445"/>
            <a:ext cx="1292225"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600" dirty="0"/>
              <a:t>unlock</a:t>
            </a:r>
            <a:endParaRPr lang="en-US" altLang="zh-CN" sz="1600" dirty="0"/>
          </a:p>
        </p:txBody>
      </p:sp>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Why lock-free?</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839036" y="3429000"/>
            <a:ext cx="683791" cy="2031325"/>
          </a:xfrm>
          <a:prstGeom prst="rect">
            <a:avLst/>
          </a:prstGeom>
          <a:noFill/>
        </p:spPr>
        <p:txBody>
          <a:bodyPr wrap="square" rtlCol="0">
            <a:spAutoFit/>
          </a:bodyPr>
          <a:lstStyle/>
          <a:p>
            <a:r>
              <a:rPr lang="en-US" altLang="zh-CN" dirty="0"/>
              <a:t>T2</a:t>
            </a:r>
            <a:endParaRPr lang="en-US" altLang="zh-CN" dirty="0"/>
          </a:p>
          <a:p>
            <a:endParaRPr lang="en-US" altLang="zh-CN" dirty="0"/>
          </a:p>
          <a:p>
            <a:endParaRPr lang="en-US" altLang="zh-CN" dirty="0"/>
          </a:p>
          <a:p>
            <a:r>
              <a:rPr lang="en-US" altLang="zh-CN" dirty="0"/>
              <a:t>T1</a:t>
            </a:r>
            <a:endParaRPr lang="en-US" altLang="zh-CN" dirty="0"/>
          </a:p>
          <a:p>
            <a:endParaRPr lang="en-US" altLang="zh-CN" dirty="0"/>
          </a:p>
          <a:p>
            <a:endParaRPr lang="en-US" altLang="zh-CN" dirty="0"/>
          </a:p>
          <a:p>
            <a:r>
              <a:rPr lang="en-US" altLang="zh-CN" dirty="0"/>
              <a:t>T0</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981292" y="1711398"/>
            <a:ext cx="10256520" cy="1568827"/>
          </a:xfrm>
          <a:prstGeom prst="rect">
            <a:avLst/>
          </a:prstGeom>
        </p:spPr>
        <p:txBody>
          <a:bodyPr wrap="square">
            <a:spAutoFit/>
          </a:bodyPr>
          <a:lstStyle/>
          <a:p>
            <a:pPr marL="457200" indent="-457200" algn="just">
              <a:lnSpc>
                <a:spcPct val="150000"/>
              </a:lnSpc>
              <a:buClrTx/>
              <a:buSzTx/>
              <a:buFont typeface="+mj-lt"/>
              <a:buAutoNum type="arabicPeriod" startAt="2"/>
            </a:pPr>
            <a:r>
              <a:rPr lang="en-US" sz="3000" dirty="0">
                <a:latin typeface="微软雅黑" panose="020B0503020204020204" charset="-122"/>
                <a:ea typeface="微软雅黑" panose="020B0503020204020204" charset="-122"/>
              </a:rPr>
              <a:t>Convoying</a:t>
            </a:r>
            <a:endParaRPr sz="3000" dirty="0">
              <a:latin typeface="微软雅黑" panose="020B0503020204020204" charset="-122"/>
              <a:ea typeface="微软雅黑" panose="020B0503020204020204" charset="-122"/>
            </a:endParaRPr>
          </a:p>
          <a:p>
            <a:pPr indent="0" algn="just">
              <a:lnSpc>
                <a:spcPct val="200000"/>
              </a:lnSpc>
              <a:buNone/>
            </a:pPr>
            <a:endParaRPr sz="3000" dirty="0">
              <a:latin typeface="微软雅黑" panose="020B0503020204020204" charset="-122"/>
              <a:ea typeface="微软雅黑" panose="020B0503020204020204" charset="-122"/>
            </a:endParaRPr>
          </a:p>
        </p:txBody>
      </p:sp>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b="1" dirty="0">
                <a:solidFill>
                  <a:schemeClr val="bg1"/>
                </a:solidFill>
                <a:latin typeface="Times New Roman" panose="02020603050405020304" pitchFamily="18" charset="0"/>
                <a:cs typeface="Times New Roman" panose="02020603050405020304" pitchFamily="18" charset="0"/>
              </a:rPr>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Why lock-free?</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graphicFrame>
        <p:nvGraphicFramePr>
          <p:cNvPr id="4" name="图表 3"/>
          <p:cNvGraphicFramePr/>
          <p:nvPr/>
        </p:nvGraphicFramePr>
        <p:xfrm>
          <a:off x="1192948" y="2495811"/>
          <a:ext cx="10017760" cy="35629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2"/>
          <p:cNvSpPr/>
          <p:nvPr/>
        </p:nvSpPr>
        <p:spPr>
          <a:xfrm>
            <a:off x="635" y="0"/>
            <a:ext cx="12191365" cy="1379855"/>
          </a:xfrm>
          <a:prstGeom prst="rect">
            <a:avLst/>
          </a:pr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 </a:t>
            </a:r>
            <a:r>
              <a:rPr kumimoji="1" lang="en-US" altLang="zh-CN" sz="3600" b="1" dirty="0">
                <a:solidFill>
                  <a:schemeClr val="bg1"/>
                </a:solidFill>
                <a:latin typeface="Times New Roman" panose="02020603050405020304" pitchFamily="18" charset="0"/>
                <a:cs typeface="Times New Roman" panose="02020603050405020304" pitchFamily="18" charset="0"/>
                <a:sym typeface="+mn-ea"/>
              </a:rPr>
              <a:t>Conventional locking techniques</a:t>
            </a:r>
            <a:endParaRPr kumimoji="1" lang="en-US" altLang="zh-CN" sz="3600" b="1" dirty="0">
              <a:solidFill>
                <a:schemeClr val="bg1"/>
              </a:solidFill>
              <a:latin typeface="Times New Roman" panose="02020603050405020304" pitchFamily="18" charset="0"/>
              <a:cs typeface="Times New Roman" panose="02020603050405020304" pitchFamily="18" charset="0"/>
              <a:sym typeface="+mn-ea"/>
            </a:endParaRPr>
          </a:p>
        </p:txBody>
      </p:sp>
      <p:sp>
        <p:nvSpPr>
          <p:cNvPr id="6" name="椭圆 5"/>
          <p:cNvSpPr/>
          <p:nvPr/>
        </p:nvSpPr>
        <p:spPr>
          <a:xfrm>
            <a:off x="2246602" y="2937770"/>
            <a:ext cx="1381991" cy="1054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Process A</a:t>
            </a:r>
            <a:endParaRPr lang="zh-CN" altLang="en-US" dirty="0"/>
          </a:p>
        </p:txBody>
      </p:sp>
      <p:cxnSp>
        <p:nvCxnSpPr>
          <p:cNvPr id="11" name="直接箭头连接符 10"/>
          <p:cNvCxnSpPr>
            <a:stCxn id="6" idx="6"/>
            <a:endCxn id="43" idx="1"/>
          </p:cNvCxnSpPr>
          <p:nvPr/>
        </p:nvCxnSpPr>
        <p:spPr>
          <a:xfrm flipV="1">
            <a:off x="3628593" y="3441901"/>
            <a:ext cx="4423063" cy="23294"/>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2" name="文本框 11"/>
          <p:cNvSpPr txBox="1"/>
          <p:nvPr/>
        </p:nvSpPr>
        <p:spPr>
          <a:xfrm>
            <a:off x="5059723" y="2937770"/>
            <a:ext cx="1560802" cy="584775"/>
          </a:xfrm>
          <a:prstGeom prst="rect">
            <a:avLst/>
          </a:prstGeom>
          <a:noFill/>
        </p:spPr>
        <p:txBody>
          <a:bodyPr wrap="square" rtlCol="0">
            <a:spAutoFit/>
          </a:bodyPr>
          <a:lstStyle/>
          <a:p>
            <a:pPr algn="ctr"/>
            <a:r>
              <a:rPr lang="zh-CN" altLang="en-US" sz="3200" dirty="0"/>
              <a:t>🔒</a:t>
            </a:r>
            <a:endParaRPr lang="zh-CN" altLang="en-US" sz="3200" dirty="0"/>
          </a:p>
        </p:txBody>
      </p:sp>
      <p:sp>
        <p:nvSpPr>
          <p:cNvPr id="14" name="椭圆 13"/>
          <p:cNvSpPr/>
          <p:nvPr/>
        </p:nvSpPr>
        <p:spPr>
          <a:xfrm>
            <a:off x="2246602" y="4976521"/>
            <a:ext cx="1381991" cy="10548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Process B</a:t>
            </a:r>
            <a:endParaRPr lang="zh-CN" altLang="en-US" dirty="0"/>
          </a:p>
        </p:txBody>
      </p:sp>
      <p:sp>
        <p:nvSpPr>
          <p:cNvPr id="16" name="矩形 15"/>
          <p:cNvSpPr/>
          <p:nvPr/>
        </p:nvSpPr>
        <p:spPr>
          <a:xfrm>
            <a:off x="8051656" y="4976522"/>
            <a:ext cx="1560802" cy="10548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a:t>Resource 2</a:t>
            </a:r>
            <a:endParaRPr lang="zh-CN" altLang="en-US" dirty="0"/>
          </a:p>
        </p:txBody>
      </p:sp>
      <p:cxnSp>
        <p:nvCxnSpPr>
          <p:cNvPr id="17" name="直接箭头连接符 16"/>
          <p:cNvCxnSpPr>
            <a:stCxn id="14" idx="6"/>
            <a:endCxn id="16" idx="1"/>
          </p:cNvCxnSpPr>
          <p:nvPr/>
        </p:nvCxnSpPr>
        <p:spPr>
          <a:xfrm>
            <a:off x="3628593" y="5503946"/>
            <a:ext cx="4423063" cy="1"/>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8" name="文本框 17"/>
          <p:cNvSpPr txBox="1"/>
          <p:nvPr/>
        </p:nvSpPr>
        <p:spPr>
          <a:xfrm>
            <a:off x="5059074" y="4942465"/>
            <a:ext cx="1560802" cy="584775"/>
          </a:xfrm>
          <a:prstGeom prst="rect">
            <a:avLst/>
          </a:prstGeom>
          <a:noFill/>
        </p:spPr>
        <p:txBody>
          <a:bodyPr wrap="square" rtlCol="0">
            <a:spAutoFit/>
          </a:bodyPr>
          <a:lstStyle/>
          <a:p>
            <a:pPr algn="ctr"/>
            <a:r>
              <a:rPr lang="zh-CN" altLang="en-US" sz="3200" dirty="0"/>
              <a:t>🔒</a:t>
            </a:r>
            <a:endParaRPr lang="zh-CN" altLang="en-US" sz="3200" dirty="0"/>
          </a:p>
        </p:txBody>
      </p:sp>
      <p:cxnSp>
        <p:nvCxnSpPr>
          <p:cNvPr id="23" name="直接箭头连接符 22"/>
          <p:cNvCxnSpPr>
            <a:stCxn id="6" idx="6"/>
            <a:endCxn id="16" idx="1"/>
          </p:cNvCxnSpPr>
          <p:nvPr/>
        </p:nvCxnSpPr>
        <p:spPr>
          <a:xfrm>
            <a:off x="3628593" y="3465195"/>
            <a:ext cx="4423063" cy="2038752"/>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文本框 23"/>
          <p:cNvSpPr txBox="1"/>
          <p:nvPr/>
        </p:nvSpPr>
        <p:spPr>
          <a:xfrm>
            <a:off x="3813984" y="3721786"/>
            <a:ext cx="1756063" cy="369332"/>
          </a:xfrm>
          <a:prstGeom prst="rect">
            <a:avLst/>
          </a:prstGeom>
          <a:noFill/>
        </p:spPr>
        <p:txBody>
          <a:bodyPr wrap="square" rtlCol="0">
            <a:spAutoFit/>
          </a:bodyPr>
          <a:lstStyle/>
          <a:p>
            <a:pPr algn="ctr"/>
            <a:r>
              <a:rPr lang="en-US" altLang="zh-CN" dirty="0"/>
              <a:t>Request</a:t>
            </a:r>
            <a:endParaRPr lang="zh-CN" altLang="en-US" dirty="0"/>
          </a:p>
        </p:txBody>
      </p:sp>
      <p:cxnSp>
        <p:nvCxnSpPr>
          <p:cNvPr id="25" name="直接箭头连接符 24"/>
          <p:cNvCxnSpPr>
            <a:stCxn id="14" idx="6"/>
            <a:endCxn id="43" idx="1"/>
          </p:cNvCxnSpPr>
          <p:nvPr/>
        </p:nvCxnSpPr>
        <p:spPr>
          <a:xfrm flipV="1">
            <a:off x="3628593" y="3441901"/>
            <a:ext cx="4423063" cy="2062045"/>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文本框 27"/>
          <p:cNvSpPr txBox="1"/>
          <p:nvPr/>
        </p:nvSpPr>
        <p:spPr>
          <a:xfrm>
            <a:off x="6104445" y="3749681"/>
            <a:ext cx="1756063" cy="369332"/>
          </a:xfrm>
          <a:prstGeom prst="rect">
            <a:avLst/>
          </a:prstGeom>
          <a:noFill/>
        </p:spPr>
        <p:txBody>
          <a:bodyPr wrap="square" rtlCol="0">
            <a:spAutoFit/>
          </a:bodyPr>
          <a:lstStyle/>
          <a:p>
            <a:pPr algn="ctr"/>
            <a:r>
              <a:rPr lang="en-US" altLang="zh-CN" dirty="0"/>
              <a:t>Request</a:t>
            </a:r>
            <a:endParaRPr lang="zh-CN" altLang="en-US" dirty="0"/>
          </a:p>
        </p:txBody>
      </p:sp>
      <p:sp>
        <p:nvSpPr>
          <p:cNvPr id="43" name="矩形 42"/>
          <p:cNvSpPr/>
          <p:nvPr/>
        </p:nvSpPr>
        <p:spPr>
          <a:xfrm>
            <a:off x="8051656" y="2914476"/>
            <a:ext cx="1560802" cy="105485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a:t>Resource 1</a:t>
            </a:r>
            <a:endParaRPr lang="zh-CN" altLang="en-US" dirty="0"/>
          </a:p>
        </p:txBody>
      </p:sp>
      <p:sp>
        <p:nvSpPr>
          <p:cNvPr id="19" name="矩形 18"/>
          <p:cNvSpPr/>
          <p:nvPr/>
        </p:nvSpPr>
        <p:spPr>
          <a:xfrm>
            <a:off x="986787" y="1709486"/>
            <a:ext cx="10256520" cy="703206"/>
          </a:xfrm>
          <a:prstGeom prst="rect">
            <a:avLst/>
          </a:prstGeom>
        </p:spPr>
        <p:txBody>
          <a:bodyPr wrap="square">
            <a:spAutoFit/>
          </a:bodyPr>
          <a:lstStyle/>
          <a:p>
            <a:pPr marL="457200" indent="-457200" algn="just">
              <a:lnSpc>
                <a:spcPct val="150000"/>
              </a:lnSpc>
              <a:buClrTx/>
              <a:buSzTx/>
              <a:buFont typeface="+mj-lt"/>
              <a:buAutoNum type="arabicPeriod" startAt="3"/>
            </a:pPr>
            <a:r>
              <a:rPr lang="en-US" sz="3000" dirty="0">
                <a:latin typeface="微软雅黑" panose="020B0503020204020204" charset="-122"/>
                <a:ea typeface="微软雅黑" panose="020B0503020204020204" charset="-122"/>
              </a:rPr>
              <a:t>D</a:t>
            </a:r>
            <a:r>
              <a:rPr lang="en-US" altLang="zh-CN" sz="3000" dirty="0">
                <a:latin typeface="微软雅黑" panose="020B0503020204020204" charset="-122"/>
                <a:ea typeface="微软雅黑" panose="020B0503020204020204" charset="-122"/>
              </a:rPr>
              <a:t>eadlock</a:t>
            </a:r>
            <a:endParaRPr sz="3000" dirty="0">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512"/>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Why lock-free?</a:t>
            </a:r>
            <a:endParaRPr lang="en-US" altLang="zh-CN"/>
          </a:p>
          <a:p>
            <a:r>
              <a:rPr lang="en-US" altLang="zh-CN" dirty="0"/>
              <a:t>Priority inversion</a:t>
            </a:r>
            <a:endParaRPr lang="en-US" altLang="zh-CN" dirty="0"/>
          </a:p>
          <a:p>
            <a:r>
              <a:rPr lang="en-US" altLang="zh-CN" dirty="0"/>
              <a:t>Convoying </a:t>
            </a:r>
            <a:endParaRPr lang="en-US" altLang="zh-CN" dirty="0"/>
          </a:p>
          <a:p>
            <a:r>
              <a:rPr lang="en-US" altLang="zh-CN" dirty="0"/>
              <a:t>Deadlock</a:t>
            </a:r>
            <a:endParaRPr lang="en-US" altLang="zh-CN" dirty="0"/>
          </a:p>
          <a:p>
            <a:r>
              <a:rPr lang="en-US" altLang="zh-CN" dirty="0"/>
              <a:t>Nasty programming!..</a:t>
            </a:r>
            <a:endParaRPr lang="en-US" altLang="zh-CN" dirty="0"/>
          </a:p>
        </p:txBody>
      </p:sp>
      <p:sp>
        <p:nvSpPr>
          <p:cNvPr id="5" name="文本框 4"/>
          <p:cNvSpPr txBox="1"/>
          <p:nvPr/>
        </p:nvSpPr>
        <p:spPr>
          <a:xfrm>
            <a:off x="1331456" y="1693516"/>
            <a:ext cx="10202779" cy="3618235"/>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n"/>
            </a:pPr>
            <a:r>
              <a:rPr lang="en-US" altLang="zh-CN" sz="3000" dirty="0">
                <a:solidFill>
                  <a:prstClr val="black"/>
                </a:solidFill>
              </a:rPr>
              <a:t>Allows for concurrent, lock-free synchronization of shared memory using transactions on a multicore platform</a:t>
            </a:r>
            <a:endParaRPr lang="en-US" altLang="zh-CN" sz="3000" dirty="0">
              <a:solidFill>
                <a:prstClr val="black"/>
              </a:solidFill>
            </a:endParaRPr>
          </a:p>
          <a:p>
            <a:pPr marL="342900" indent="-342900">
              <a:lnSpc>
                <a:spcPct val="150000"/>
              </a:lnSpc>
              <a:buClr>
                <a:srgbClr val="C00000"/>
              </a:buClr>
              <a:buFont typeface="Wingdings" panose="05000000000000000000" pitchFamily="2" charset="2"/>
              <a:buChar char="n"/>
            </a:pPr>
            <a:r>
              <a:rPr lang="en-US" altLang="zh-CN" sz="3200" dirty="0"/>
              <a:t>Make lock-free synchronization as efficient (and easy to use) as conventional techniques based on mutual exclusion</a:t>
            </a:r>
            <a:endParaRPr kumimoji="0" lang="en-US" altLang="zh-CN" sz="2400" b="1" i="0" u="none" strike="noStrike" kern="1200" cap="none" spc="0" normalizeH="0" baseline="0" noProof="0" dirty="0">
              <a:ln>
                <a:noFill/>
              </a:ln>
              <a:solidFill>
                <a:prstClr val="black"/>
              </a:solidFill>
              <a:effectLst/>
              <a:uLnTx/>
              <a:uFillTx/>
              <a:ea typeface="+mn-ea"/>
              <a:cs typeface="+mn-cs"/>
            </a:endParaRPr>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Transactional Memory </a:t>
              </a:r>
              <a:r>
                <a:rPr kumimoji="1" lang="en-US" altLang="zh-CN" sz="3600" dirty="0" err="1">
                  <a:solidFill>
                    <a:schemeClr val="tx1"/>
                  </a:solidFill>
                  <a:latin typeface="Times New Roman" panose="02020603050405020304" pitchFamily="18" charset="0"/>
                  <a:cs typeface="Times New Roman" panose="02020603050405020304" pitchFamily="18" charset="0"/>
                </a:rPr>
                <a:t>con’t</a:t>
              </a:r>
              <a:endParaRPr kumimoji="1"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0387" y="265512"/>
            <a:ext cx="11651226" cy="6327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Why lock-free?</a:t>
            </a:r>
            <a:endParaRPr lang="en-US" altLang="zh-CN"/>
          </a:p>
          <a:p>
            <a:r>
              <a:rPr lang="en-US" altLang="zh-CN" dirty="0"/>
              <a:t>Priority inversion</a:t>
            </a:r>
            <a:endParaRPr lang="en-US" altLang="zh-CN" dirty="0"/>
          </a:p>
          <a:p>
            <a:r>
              <a:rPr lang="en-US" altLang="zh-CN" dirty="0"/>
              <a:t>Convoying </a:t>
            </a:r>
            <a:endParaRPr lang="en-US" altLang="zh-CN" dirty="0"/>
          </a:p>
          <a:p>
            <a:r>
              <a:rPr lang="en-US" altLang="zh-CN" dirty="0"/>
              <a:t>Deadlock</a:t>
            </a:r>
            <a:endParaRPr lang="en-US" altLang="zh-CN" dirty="0"/>
          </a:p>
          <a:p>
            <a:r>
              <a:rPr lang="en-US" altLang="zh-CN" dirty="0"/>
              <a:t>Nasty programming!..</a:t>
            </a:r>
            <a:endParaRPr lang="en-US" altLang="zh-CN" dirty="0"/>
          </a:p>
        </p:txBody>
      </p:sp>
      <p:sp>
        <p:nvSpPr>
          <p:cNvPr id="5" name="文本框 4"/>
          <p:cNvSpPr txBox="1"/>
          <p:nvPr/>
        </p:nvSpPr>
        <p:spPr>
          <a:xfrm>
            <a:off x="916927" y="1491801"/>
            <a:ext cx="10202779" cy="4662943"/>
          </a:xfrm>
          <a:prstGeom prst="rect">
            <a:avLst/>
          </a:prstGeom>
          <a:noFill/>
        </p:spPr>
        <p:txBody>
          <a:bodyPr wrap="square" rtlCol="0">
            <a:spAutoFit/>
          </a:bodyPr>
          <a:lstStyle/>
          <a:p>
            <a:pPr>
              <a:lnSpc>
                <a:spcPts val="4000"/>
              </a:lnSpc>
              <a:buClr>
                <a:srgbClr val="C00000"/>
              </a:buClr>
            </a:pPr>
            <a:r>
              <a:rPr lang="en-US" altLang="zh-CN" sz="3000" dirty="0">
                <a:solidFill>
                  <a:prstClr val="black"/>
                </a:solidFill>
              </a:rPr>
              <a:t>To replace </a:t>
            </a:r>
            <a:r>
              <a:rPr lang="en-US" altLang="zh-CN" sz="3000" u="sng" dirty="0">
                <a:solidFill>
                  <a:prstClr val="black"/>
                </a:solidFill>
              </a:rPr>
              <a:t>short </a:t>
            </a:r>
            <a:r>
              <a:rPr lang="en-US" altLang="zh-CN" sz="3000" dirty="0">
                <a:solidFill>
                  <a:prstClr val="black"/>
                </a:solidFill>
              </a:rPr>
              <a:t>critical sections.</a:t>
            </a:r>
            <a:endParaRPr lang="en-US" altLang="zh-CN" sz="3000" dirty="0">
              <a:solidFill>
                <a:prstClr val="black"/>
              </a:solidFill>
            </a:endParaRPr>
          </a:p>
          <a:p>
            <a:pPr marL="342900" indent="-342900">
              <a:lnSpc>
                <a:spcPts val="4000"/>
              </a:lnSpc>
              <a:buClr>
                <a:srgbClr val="C00000"/>
              </a:buClr>
              <a:buFont typeface="Wingdings" panose="05000000000000000000" pitchFamily="2" charset="2"/>
              <a:buChar char="n"/>
            </a:pPr>
            <a:r>
              <a:rPr lang="en-US" altLang="zh-CN" sz="3000" dirty="0">
                <a:solidFill>
                  <a:prstClr val="black"/>
                </a:solidFill>
              </a:rPr>
              <a:t>Instructions for accessing memory:</a:t>
            </a:r>
            <a:endParaRPr lang="en-US" altLang="zh-CN" sz="3000" dirty="0">
              <a:solidFill>
                <a:prstClr val="black"/>
              </a:solidFill>
            </a:endParaRPr>
          </a:p>
          <a:p>
            <a:pPr marL="800100" lvl="1" indent="-342900">
              <a:lnSpc>
                <a:spcPts val="4000"/>
              </a:lnSpc>
              <a:buClr>
                <a:schemeClr val="accent2"/>
              </a:buClr>
              <a:buFont typeface="Wingdings" panose="05000000000000000000" pitchFamily="2" charset="2"/>
              <a:buChar char="l"/>
            </a:pPr>
            <a:r>
              <a:rPr lang="en-US" altLang="zh-CN" sz="2400" dirty="0">
                <a:solidFill>
                  <a:prstClr val="black"/>
                </a:solidFill>
              </a:rPr>
              <a:t>LT (Load-transactional)</a:t>
            </a:r>
            <a:endParaRPr lang="en-US" altLang="zh-CN" sz="2400" dirty="0">
              <a:solidFill>
                <a:prstClr val="black"/>
              </a:solidFill>
            </a:endParaRPr>
          </a:p>
          <a:p>
            <a:pPr marL="800100" lvl="1" indent="-342900">
              <a:lnSpc>
                <a:spcPts val="4000"/>
              </a:lnSpc>
              <a:buClr>
                <a:schemeClr val="accent2"/>
              </a:buClr>
              <a:buFont typeface="Wingdings" panose="05000000000000000000" pitchFamily="2" charset="2"/>
              <a:buChar char="l"/>
            </a:pPr>
            <a:r>
              <a:rPr lang="en-US" altLang="zh-CN" sz="2400" dirty="0">
                <a:solidFill>
                  <a:prstClr val="black"/>
                </a:solidFill>
              </a:rPr>
              <a:t>LTX (Load-transactional-exclusive)</a:t>
            </a:r>
            <a:endParaRPr lang="en-US" altLang="zh-CN" sz="2400" dirty="0">
              <a:solidFill>
                <a:prstClr val="black"/>
              </a:solidFill>
            </a:endParaRPr>
          </a:p>
          <a:p>
            <a:pPr marL="800100" lvl="1" indent="-342900">
              <a:lnSpc>
                <a:spcPts val="4000"/>
              </a:lnSpc>
              <a:buClr>
                <a:schemeClr val="accent2"/>
              </a:buClr>
              <a:buFont typeface="Wingdings" panose="05000000000000000000" pitchFamily="2" charset="2"/>
              <a:buChar char="l"/>
            </a:pPr>
            <a:r>
              <a:rPr lang="en-US" altLang="zh-CN" sz="2400" dirty="0">
                <a:solidFill>
                  <a:prstClr val="black"/>
                </a:solidFill>
              </a:rPr>
              <a:t>ST (Store-transactional)</a:t>
            </a:r>
            <a:endParaRPr lang="en-US" altLang="zh-CN" sz="2400" dirty="0">
              <a:solidFill>
                <a:prstClr val="black"/>
              </a:solidFill>
            </a:endParaRPr>
          </a:p>
          <a:p>
            <a:pPr marL="342900" indent="-342900">
              <a:lnSpc>
                <a:spcPts val="4000"/>
              </a:lnSpc>
              <a:buClr>
                <a:srgbClr val="C00000"/>
              </a:buClr>
              <a:buFont typeface="Wingdings" panose="05000000000000000000" pitchFamily="2" charset="2"/>
              <a:buChar char="n"/>
            </a:pPr>
            <a:r>
              <a:rPr lang="en-US" altLang="zh-CN" sz="3000" dirty="0">
                <a:solidFill>
                  <a:prstClr val="black"/>
                </a:solidFill>
              </a:rPr>
              <a:t>Instructions to manipulate transaction state:</a:t>
            </a:r>
            <a:endParaRPr lang="en-US" altLang="zh-CN" sz="3000" dirty="0">
              <a:solidFill>
                <a:prstClr val="black"/>
              </a:solidFill>
            </a:endParaRPr>
          </a:p>
          <a:p>
            <a:pPr marL="800100" lvl="1" indent="-342900">
              <a:lnSpc>
                <a:spcPts val="4000"/>
              </a:lnSpc>
              <a:buClr>
                <a:schemeClr val="accent2"/>
              </a:buClr>
              <a:buFont typeface="Wingdings" panose="05000000000000000000" pitchFamily="2" charset="2"/>
              <a:buChar char="l"/>
            </a:pPr>
            <a:r>
              <a:rPr lang="en-US" altLang="zh-CN" sz="2400" dirty="0">
                <a:solidFill>
                  <a:prstClr val="black"/>
                </a:solidFill>
              </a:rPr>
              <a:t>Commit</a:t>
            </a:r>
            <a:endParaRPr lang="en-US" altLang="zh-CN" sz="2400" dirty="0">
              <a:solidFill>
                <a:prstClr val="black"/>
              </a:solidFill>
            </a:endParaRPr>
          </a:p>
          <a:p>
            <a:pPr marL="800100" lvl="1" indent="-342900">
              <a:lnSpc>
                <a:spcPts val="4000"/>
              </a:lnSpc>
              <a:buClr>
                <a:schemeClr val="accent2"/>
              </a:buClr>
              <a:buFont typeface="Wingdings" panose="05000000000000000000" pitchFamily="2" charset="2"/>
              <a:buChar char="l"/>
            </a:pPr>
            <a:r>
              <a:rPr lang="en-US" altLang="zh-CN" sz="2400" dirty="0">
                <a:solidFill>
                  <a:prstClr val="black"/>
                </a:solidFill>
              </a:rPr>
              <a:t>Abort </a:t>
            </a:r>
            <a:endParaRPr lang="en-US" altLang="zh-CN" sz="2400" dirty="0">
              <a:solidFill>
                <a:prstClr val="black"/>
              </a:solidFill>
            </a:endParaRPr>
          </a:p>
          <a:p>
            <a:pPr marL="800100" lvl="1" indent="-342900">
              <a:lnSpc>
                <a:spcPts val="4000"/>
              </a:lnSpc>
              <a:buClr>
                <a:schemeClr val="accent2"/>
              </a:buClr>
              <a:buFont typeface="Wingdings" panose="05000000000000000000" pitchFamily="2" charset="2"/>
              <a:buChar char="l"/>
            </a:pPr>
            <a:r>
              <a:rPr lang="en-US" altLang="zh-CN" sz="2400" dirty="0">
                <a:solidFill>
                  <a:prstClr val="black"/>
                </a:solidFill>
              </a:rPr>
              <a:t>Validate</a:t>
            </a:r>
            <a:endParaRPr lang="en-US" altLang="zh-CN" sz="2400" dirty="0">
              <a:solidFill>
                <a:prstClr val="black"/>
              </a:solidFill>
            </a:endParaRPr>
          </a:p>
        </p:txBody>
      </p:sp>
      <p:grpSp>
        <p:nvGrpSpPr>
          <p:cNvPr id="27" name="组合 26"/>
          <p:cNvGrpSpPr/>
          <p:nvPr/>
        </p:nvGrpSpPr>
        <p:grpSpPr>
          <a:xfrm>
            <a:off x="839245" y="701458"/>
            <a:ext cx="10358145" cy="695199"/>
            <a:chOff x="994611" y="852219"/>
            <a:chExt cx="10202779" cy="544438"/>
          </a:xfrm>
        </p:grpSpPr>
        <p:sp>
          <p:nvSpPr>
            <p:cNvPr id="28" name="圆角矩形 9"/>
            <p:cNvSpPr/>
            <p:nvPr/>
          </p:nvSpPr>
          <p:spPr>
            <a:xfrm>
              <a:off x="994611" y="852219"/>
              <a:ext cx="10202779" cy="544438"/>
            </a:xfrm>
            <a:prstGeom prst="roundRect">
              <a:avLst>
                <a:gd name="adj" fmla="val 262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a:solidFill>
                    <a:schemeClr val="tx1"/>
                  </a:solidFill>
                  <a:latin typeface="Times New Roman" panose="02020603050405020304" pitchFamily="18" charset="0"/>
                  <a:cs typeface="Times New Roman" panose="02020603050405020304" pitchFamily="18" charset="0"/>
                </a:rPr>
                <a:t>Intended use</a:t>
              </a:r>
              <a:endParaRPr kumimoji="1" lang="zh-CN" altLang="en-US" sz="3600" dirty="0">
                <a:solidFill>
                  <a:schemeClr val="tx1"/>
                </a:solidFill>
                <a:latin typeface="Times New Roman" panose="02020603050405020304" pitchFamily="18" charset="0"/>
                <a:cs typeface="Times New Roman" panose="02020603050405020304" pitchFamily="18" charset="0"/>
              </a:endParaRPr>
            </a:p>
          </p:txBody>
        </p:sp>
        <p:sp>
          <p:nvSpPr>
            <p:cNvPr id="29" name="任意形状 12"/>
            <p:cNvSpPr/>
            <p:nvPr/>
          </p:nvSpPr>
          <p:spPr>
            <a:xfrm>
              <a:off x="994611" y="852219"/>
              <a:ext cx="969657" cy="544438"/>
            </a:xfrm>
            <a:custGeom>
              <a:avLst/>
              <a:gdLst>
                <a:gd name="connsiteX0" fmla="*/ 142697 w 969657"/>
                <a:gd name="connsiteY0" fmla="*/ 0 h 544438"/>
                <a:gd name="connsiteX1" fmla="*/ 969657 w 969657"/>
                <a:gd name="connsiteY1" fmla="*/ 0 h 544438"/>
                <a:gd name="connsiteX2" fmla="*/ 969657 w 969657"/>
                <a:gd name="connsiteY2" fmla="*/ 544438 h 544438"/>
                <a:gd name="connsiteX3" fmla="*/ 142697 w 969657"/>
                <a:gd name="connsiteY3" fmla="*/ 544438 h 544438"/>
                <a:gd name="connsiteX4" fmla="*/ 0 w 969657"/>
                <a:gd name="connsiteY4" fmla="*/ 401741 h 544438"/>
                <a:gd name="connsiteX5" fmla="*/ 0 w 969657"/>
                <a:gd name="connsiteY5" fmla="*/ 142697 h 544438"/>
                <a:gd name="connsiteX6" fmla="*/ 142697 w 969657"/>
                <a:gd name="connsiteY6" fmla="*/ 0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9657" h="544438">
                  <a:moveTo>
                    <a:pt x="142697" y="0"/>
                  </a:moveTo>
                  <a:lnTo>
                    <a:pt x="969657" y="0"/>
                  </a:lnTo>
                  <a:lnTo>
                    <a:pt x="969657" y="544438"/>
                  </a:lnTo>
                  <a:lnTo>
                    <a:pt x="142697" y="544438"/>
                  </a:lnTo>
                  <a:cubicBezTo>
                    <a:pt x="63888" y="544438"/>
                    <a:pt x="0" y="480550"/>
                    <a:pt x="0" y="401741"/>
                  </a:cubicBezTo>
                  <a:lnTo>
                    <a:pt x="0" y="142697"/>
                  </a:lnTo>
                  <a:cubicBezTo>
                    <a:pt x="0" y="63888"/>
                    <a:pt x="63888" y="0"/>
                    <a:pt x="142697"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30" name="任意形状 11"/>
            <p:cNvSpPr/>
            <p:nvPr/>
          </p:nvSpPr>
          <p:spPr>
            <a:xfrm>
              <a:off x="10227733" y="852219"/>
              <a:ext cx="969656" cy="544438"/>
            </a:xfrm>
            <a:custGeom>
              <a:avLst/>
              <a:gdLst>
                <a:gd name="connsiteX0" fmla="*/ 0 w 969656"/>
                <a:gd name="connsiteY0" fmla="*/ 0 h 544438"/>
                <a:gd name="connsiteX1" fmla="*/ 826959 w 969656"/>
                <a:gd name="connsiteY1" fmla="*/ 0 h 544438"/>
                <a:gd name="connsiteX2" fmla="*/ 969656 w 969656"/>
                <a:gd name="connsiteY2" fmla="*/ 142697 h 544438"/>
                <a:gd name="connsiteX3" fmla="*/ 969656 w 969656"/>
                <a:gd name="connsiteY3" fmla="*/ 401741 h 544438"/>
                <a:gd name="connsiteX4" fmla="*/ 826959 w 969656"/>
                <a:gd name="connsiteY4" fmla="*/ 544438 h 544438"/>
                <a:gd name="connsiteX5" fmla="*/ 0 w 969656"/>
                <a:gd name="connsiteY5" fmla="*/ 544438 h 5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56" h="544438">
                  <a:moveTo>
                    <a:pt x="0" y="0"/>
                  </a:moveTo>
                  <a:lnTo>
                    <a:pt x="826959" y="0"/>
                  </a:lnTo>
                  <a:cubicBezTo>
                    <a:pt x="905768" y="0"/>
                    <a:pt x="969656" y="63888"/>
                    <a:pt x="969656" y="142697"/>
                  </a:cubicBezTo>
                  <a:lnTo>
                    <a:pt x="969656" y="401741"/>
                  </a:lnTo>
                  <a:cubicBezTo>
                    <a:pt x="969656" y="480550"/>
                    <a:pt x="905768" y="544438"/>
                    <a:pt x="826959" y="544438"/>
                  </a:cubicBezTo>
                  <a:lnTo>
                    <a:pt x="0" y="544438"/>
                  </a:lnTo>
                  <a:close/>
                </a:path>
              </a:pathLst>
            </a:custGeom>
            <a:solidFill>
              <a:srgbClr val="A937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4616</Words>
  <Application>WPS 演示</Application>
  <PresentationFormat>宽屏</PresentationFormat>
  <Paragraphs>325</Paragraphs>
  <Slides>24</Slides>
  <Notes>23</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24</vt:i4>
      </vt:variant>
    </vt:vector>
  </HeadingPairs>
  <TitlesOfParts>
    <vt:vector size="45" baseType="lpstr">
      <vt:lpstr>Arial</vt:lpstr>
      <vt:lpstr>宋体</vt:lpstr>
      <vt:lpstr>Wingdings</vt:lpstr>
      <vt:lpstr>Avenir Heavy</vt:lpstr>
      <vt:lpstr>DejaVu Math TeX Gyre</vt:lpstr>
      <vt:lpstr>黑体</vt:lpstr>
      <vt:lpstr>Alibaba PuHuiTi M</vt:lpstr>
      <vt:lpstr>Times New Roman</vt:lpstr>
      <vt:lpstr>方正小标宋简体</vt:lpstr>
      <vt:lpstr>Lantinghei SC Demibold</vt:lpstr>
      <vt:lpstr>微软雅黑</vt:lpstr>
      <vt:lpstr>-apple-system</vt:lpstr>
      <vt:lpstr>Segoe Print</vt:lpstr>
      <vt:lpstr>Helvetica Neue</vt:lpstr>
      <vt:lpstr>等线</vt:lpstr>
      <vt:lpstr>Arial Unicode MS</vt:lpstr>
      <vt:lpstr>等线 Light</vt:lpstr>
      <vt:lpstr>Calibri</vt:lpstr>
      <vt:lpstr>MS PGothic</vt:lpstr>
      <vt:lpstr>Bradley Hand ITC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ADDLEHEAD</cp:lastModifiedBy>
  <cp:revision>59</cp:revision>
  <dcterms:created xsi:type="dcterms:W3CDTF">2021-11-09T08:21:00Z</dcterms:created>
  <dcterms:modified xsi:type="dcterms:W3CDTF">2021-12-15T06:56:08Z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0517C5611C294104B39D7C23E1EE5107</vt:lpwstr>
  </property>
</Properties>
</file>