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3"/>
  </p:notesMasterIdLst>
  <p:sldIdLst>
    <p:sldId id="256" r:id="rId3"/>
    <p:sldId id="257" r:id="rId4"/>
    <p:sldId id="261" r:id="rId5"/>
    <p:sldId id="259" r:id="rId6"/>
    <p:sldId id="295" r:id="rId7"/>
    <p:sldId id="262" r:id="rId8"/>
    <p:sldId id="296" r:id="rId9"/>
    <p:sldId id="265" r:id="rId10"/>
    <p:sldId id="298" r:id="rId11"/>
    <p:sldId id="299" r:id="rId12"/>
    <p:sldId id="300" r:id="rId13"/>
    <p:sldId id="297" r:id="rId14"/>
    <p:sldId id="301" r:id="rId15"/>
    <p:sldId id="302" r:id="rId16"/>
    <p:sldId id="268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12" r:id="rId25"/>
    <p:sldId id="310" r:id="rId26"/>
    <p:sldId id="314" r:id="rId27"/>
    <p:sldId id="313" r:id="rId28"/>
    <p:sldId id="315" r:id="rId29"/>
    <p:sldId id="316" r:id="rId30"/>
    <p:sldId id="317" r:id="rId31"/>
    <p:sldId id="294" r:id="rId32"/>
  </p:sldIdLst>
  <p:sldSz cx="9144000" cy="5143500" type="screen16x9"/>
  <p:notesSz cx="6858000" cy="9144000"/>
  <p:embeddedFontLst>
    <p:embeddedFont>
      <p:font typeface="Source Sans Pro" panose="020B0604020202020204" charset="0"/>
      <p:regular r:id="rId34"/>
      <p:bold r:id="rId35"/>
      <p:italic r:id="rId36"/>
      <p:boldItalic r:id="rId37"/>
    </p:embeddedFont>
    <p:embeddedFont>
      <p:font typeface="Josefin Slab SemiBold" panose="020B0604020202020204" charset="0"/>
      <p:regular r:id="rId38"/>
      <p:bold r:id="rId39"/>
      <p:italic r:id="rId40"/>
      <p:boldItalic r:id="rId41"/>
    </p:embeddedFont>
    <p:embeddedFont>
      <p:font typeface="Proxima Nova Semibold" panose="020B0604020202020204" charset="0"/>
      <p:regular r:id="rId42"/>
      <p:bold r:id="rId43"/>
      <p:boldItalic r:id="rId44"/>
    </p:embeddedFont>
    <p:embeddedFont>
      <p:font typeface="Proxima Nova" panose="020B0604020202020204" charset="0"/>
      <p:regular r:id="rId45"/>
      <p:bold r:id="rId46"/>
      <p:italic r:id="rId47"/>
      <p:boldItalic r:id="rId48"/>
    </p:embeddedFont>
    <p:embeddedFont>
      <p:font typeface="Montserrat" panose="020B0604020202020204" charset="0"/>
      <p:regular r:id="rId49"/>
      <p:bold r:id="rId50"/>
      <p:italic r:id="rId51"/>
      <p:boldItalic r:id="rId52"/>
    </p:embeddedFont>
    <p:embeddedFont>
      <p:font typeface="Lato" panose="020F0502020204030203" pitchFamily="34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E4C1F0F-6D46-4B77-8A69-EA90A5983D52}">
  <a:tblStyle styleId="{0E4C1F0F-6D46-4B77-8A69-EA90A5983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2922" autoAdjust="0"/>
  </p:normalViewPr>
  <p:slideViewPr>
    <p:cSldViewPr>
      <p:cViewPr>
        <p:scale>
          <a:sx n="66" d="100"/>
          <a:sy n="66" d="100"/>
        </p:scale>
        <p:origin x="-1464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8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8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477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Google Shape;11293;ge49ec3022a_1_1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4" name="Google Shape;11294;ge49ec3022a_1_1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71" r:id="rId7"/>
    <p:sldLayoutId id="2147483672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2pc.cs.illinois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98"/>
          <p:cNvGrpSpPr/>
          <p:nvPr/>
        </p:nvGrpSpPr>
        <p:grpSpPr>
          <a:xfrm>
            <a:off x="667019" y="454719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6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929224" y="1472135"/>
            <a:ext cx="6824443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Designing Vertical Processors in Monolithic 3D</a:t>
            </a:r>
            <a:endParaRPr sz="4000" dirty="0"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1802504" y="3172775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Mohammed Baabou LY2021037</a:t>
            </a:r>
            <a:endParaRPr b="1"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161948" y="3662975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2" name="Google Shape;882;p33"/>
          <p:cNvGrpSpPr/>
          <p:nvPr/>
        </p:nvGrpSpPr>
        <p:grpSpPr>
          <a:xfrm rot="-2700000">
            <a:off x="6959992" y="438501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2"/>
          <p:cNvSpPr txBox="1">
            <a:spLocks noGrp="1"/>
          </p:cNvSpPr>
          <p:nvPr>
            <p:ph type="title"/>
          </p:nvPr>
        </p:nvSpPr>
        <p:spPr>
          <a:xfrm>
            <a:off x="1619672" y="267494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Comparing M3D to TSV3D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696152" y="1203598"/>
            <a:ext cx="810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Table 1 compares the area overhead of an MIV and a TSV to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 32-bit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adder and a 32-bit SRAM cell at 15nm technology. The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areas of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 adder and SRAM cell are obtained from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Intel.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Note that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because an MIV is so small, it is assumed to be a square. For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 TSV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we consider both our aggressive design with a 1.3μm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diameter, and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 most recent TSV design produced in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research,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which has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 5μm diameter. For the TSV, we add the area of the Keep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Out Zone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(KOZ) around it; for the MIV, there is no need for a KOZ.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91830"/>
            <a:ext cx="7594659" cy="101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7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63838"/>
            <a:ext cx="4392488" cy="12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7543" y="1088650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Thermal Properties. TSV3D stacks have die-to-die (D2D)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layers in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between the dies. Such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layers have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≈13-16x higher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thermal resistance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than metal and silicon layers [1]. Therefore, vertical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thermal conductance is relatively limited in TSV3D, and there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are substantial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temperature differences across layers.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M3D integration requires only a few metal layers in the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bottom layer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as they route mostly local wires. Hence, the two active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layers in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M3D are physically close to each other — typically less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than 1μm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apart, even with 3-4 metal layers [2, 25]. Therefore,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thermal coupling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between the layers is high. In addition, the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inter-layer dielectric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is only 100nm thick. </a:t>
            </a:r>
          </a:p>
        </p:txBody>
      </p:sp>
    </p:spTree>
    <p:extLst>
      <p:ext uri="{BB962C8B-B14F-4D97-AF65-F5344CB8AC3E}">
        <p14:creationId xmlns:p14="http://schemas.microsoft.com/office/powerpoint/2010/main" val="22376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611560" y="2931790"/>
            <a:ext cx="8208911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it-IT" sz="3200" dirty="0"/>
              <a:t>PARTITIONING A CORE IN </a:t>
            </a:r>
            <a:r>
              <a:rPr lang="it-IT" sz="3200" dirty="0" smtClean="0"/>
              <a:t>M3D</a:t>
            </a:r>
            <a:endParaRPr lang="it-IT" sz="3200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330451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6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2"/>
          <p:cNvSpPr txBox="1">
            <a:spLocks noGrp="1"/>
          </p:cNvSpPr>
          <p:nvPr>
            <p:ph type="title"/>
          </p:nvPr>
        </p:nvSpPr>
        <p:spPr>
          <a:xfrm>
            <a:off x="1619672" y="267494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Logic </a:t>
            </a:r>
            <a:r>
              <a:rPr lang="en-US" b="0" dirty="0" smtClean="0"/>
              <a:t>Stages 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696152" y="1275606"/>
            <a:ext cx="81003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These wires comprise most of the intra-stage critical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path wire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delay. To optimize these wires, the best approach is to use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CAD tools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for place and route. It has been shown that 3D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floor-planners customized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for M3D integration reduce the lengths of local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wires by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up to 25%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. There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is little scope for further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optimization of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local wires using micro-architectural insights.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Semi-global wires connect one logic block to another logic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block within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 stage. These wires are often critical to performance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from a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micro-architectural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viewpoint. M3D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integration of a pipeline stage can reduce the footprint of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 stage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by up to 50% — in this case reducing the distance traversed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by the semi-global wires by up to 50%. Like in Black et al.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we estimate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that a 3D organization reduces the latency of the load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to use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and branch misprediction notification paths, possibly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saving one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cycle or more in each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path. </a:t>
            </a:r>
          </a:p>
        </p:txBody>
      </p:sp>
    </p:spTree>
    <p:extLst>
      <p:ext uri="{BB962C8B-B14F-4D97-AF65-F5344CB8AC3E}">
        <p14:creationId xmlns:p14="http://schemas.microsoft.com/office/powerpoint/2010/main" val="10199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2"/>
          <p:cNvSpPr txBox="1">
            <a:spLocks noGrp="1"/>
          </p:cNvSpPr>
          <p:nvPr>
            <p:ph type="title"/>
          </p:nvPr>
        </p:nvSpPr>
        <p:spPr>
          <a:xfrm>
            <a:off x="1619672" y="267494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Logic </a:t>
            </a:r>
            <a:r>
              <a:rPr lang="en-US" b="0" dirty="0" smtClean="0"/>
              <a:t>Stages 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696152" y="1275606"/>
            <a:ext cx="8100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Global wires span a significant section of the chip and may take multiple clock cycles. The global footprint reduction reduces the length of a global wire. An example of global wire is a link in a Network-on-Chip (NoC). If we manage to fold each core into about half of its original area, two cores can share a single NoC router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stop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To verify the impact of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wire length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reduction in logic stages,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we synthesize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and lay out a 64-bit adder along with a bypass path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in 45nm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technology. We use the M3D place and route tools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developed by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Lim et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al.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 results show that a two-layer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M3D implementation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achieves a 15% higher frequency. Moreover,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 footprint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reduction observed is 41%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61" y="3507854"/>
            <a:ext cx="4386773" cy="133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Storage Structures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576531" y="1275606"/>
            <a:ext cx="59747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storage structures in a core consist of SRAM structures such as</a:t>
            </a:r>
          </a:p>
          <a:p>
            <a:r>
              <a:rPr lang="en-US" dirty="0">
                <a:solidFill>
                  <a:schemeClr val="tx1"/>
                </a:solidFill>
              </a:rPr>
              <a:t>the register file and branch prediction table, and CAM structures</a:t>
            </a:r>
          </a:p>
          <a:p>
            <a:r>
              <a:rPr lang="en-US" dirty="0">
                <a:solidFill>
                  <a:schemeClr val="tx1"/>
                </a:solidFill>
              </a:rPr>
              <a:t>such as the issue queue and load/store queue. CAM and RAM structures</a:t>
            </a:r>
          </a:p>
          <a:p>
            <a:r>
              <a:rPr lang="en-US" dirty="0">
                <a:solidFill>
                  <a:schemeClr val="tx1"/>
                </a:solidFill>
              </a:rPr>
              <a:t>are structurally very similar in their layout. Therefore, we</a:t>
            </a:r>
          </a:p>
          <a:p>
            <a:r>
              <a:rPr lang="en-US" dirty="0">
                <a:solidFill>
                  <a:schemeClr val="tx1"/>
                </a:solidFill>
              </a:rPr>
              <a:t>treat them similarly for the purpose of partitioning them in 3D.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63888" y="2819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Bit Partitioning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131840" y="3291830"/>
            <a:ext cx="57807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BP spreads half of each word in each</a:t>
            </a:r>
          </a:p>
          <a:p>
            <a:r>
              <a:rPr lang="en-US" dirty="0">
                <a:solidFill>
                  <a:schemeClr val="tx1"/>
                </a:solidFill>
              </a:rPr>
              <a:t>layer, and places a driver in each layer. As a result, the effective</a:t>
            </a:r>
          </a:p>
          <a:p>
            <a:r>
              <a:rPr lang="en-US" dirty="0">
                <a:solidFill>
                  <a:schemeClr val="tx1"/>
                </a:solidFill>
              </a:rPr>
              <a:t>length of each </a:t>
            </a:r>
            <a:r>
              <a:rPr lang="en-US" dirty="0" smtClean="0">
                <a:solidFill>
                  <a:schemeClr val="tx1"/>
                </a:solidFill>
              </a:rPr>
              <a:t>word line </a:t>
            </a:r>
            <a:r>
              <a:rPr lang="en-US" dirty="0">
                <a:solidFill>
                  <a:schemeClr val="tx1"/>
                </a:solidFill>
              </a:rPr>
              <a:t>is halved. Each word requires a via across</a:t>
            </a:r>
          </a:p>
          <a:p>
            <a:r>
              <a:rPr lang="en-US" dirty="0">
                <a:solidFill>
                  <a:schemeClr val="tx1"/>
                </a:solidFill>
              </a:rPr>
              <a:t>the layers (Figure 3(a)). Table 3 shows the percentage of improvement</a:t>
            </a:r>
          </a:p>
          <a:p>
            <a:r>
              <a:rPr lang="en-US" dirty="0">
                <a:solidFill>
                  <a:schemeClr val="tx1"/>
                </a:solidFill>
              </a:rPr>
              <a:t>we attain by bit partitioning our two structures using M3D</a:t>
            </a:r>
          </a:p>
          <a:p>
            <a:r>
              <a:rPr lang="en-US" dirty="0">
                <a:solidFill>
                  <a:schemeClr val="tx1"/>
                </a:solidFill>
              </a:rPr>
              <a:t>and TSV3D, compared to a 2D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Storage Structures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9622"/>
            <a:ext cx="5091910" cy="95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448679" y="2571750"/>
            <a:ext cx="55258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Word Partitioning (WP). </a:t>
            </a:r>
            <a:r>
              <a:rPr lang="en-US" dirty="0" smtClean="0">
                <a:solidFill>
                  <a:schemeClr val="tx1"/>
                </a:solidFill>
              </a:rPr>
              <a:t>WP spreads </a:t>
            </a:r>
            <a:r>
              <a:rPr lang="en-US" dirty="0">
                <a:solidFill>
                  <a:schemeClr val="tx1"/>
                </a:solidFill>
              </a:rPr>
              <a:t>half of </a:t>
            </a:r>
            <a:r>
              <a:rPr lang="en-US" dirty="0" smtClean="0">
                <a:solidFill>
                  <a:schemeClr val="tx1"/>
                </a:solidFill>
              </a:rPr>
              <a:t>the words </a:t>
            </a:r>
            <a:r>
              <a:rPr lang="en-US" dirty="0">
                <a:solidFill>
                  <a:schemeClr val="tx1"/>
                </a:solidFill>
              </a:rPr>
              <a:t>in each</a:t>
            </a:r>
          </a:p>
          <a:p>
            <a:r>
              <a:rPr lang="en-US" dirty="0">
                <a:solidFill>
                  <a:schemeClr val="tx1"/>
                </a:solidFill>
              </a:rPr>
              <a:t>layer, and places a driver in each layer. As a result, the effective</a:t>
            </a:r>
          </a:p>
          <a:p>
            <a:r>
              <a:rPr lang="en-US" dirty="0">
                <a:solidFill>
                  <a:schemeClr val="tx1"/>
                </a:solidFill>
              </a:rPr>
              <a:t>length of each </a:t>
            </a:r>
            <a:r>
              <a:rPr lang="en-US" dirty="0" err="1">
                <a:solidFill>
                  <a:schemeClr val="tx1"/>
                </a:solidFill>
              </a:rPr>
              <a:t>bitline</a:t>
            </a:r>
            <a:r>
              <a:rPr lang="en-US" dirty="0">
                <a:solidFill>
                  <a:schemeClr val="tx1"/>
                </a:solidFill>
              </a:rPr>
              <a:t> is halved. The number of </a:t>
            </a:r>
            <a:r>
              <a:rPr lang="en-US" dirty="0" err="1">
                <a:solidFill>
                  <a:schemeClr val="tx1"/>
                </a:solidFill>
              </a:rPr>
              <a:t>vias</a:t>
            </a:r>
            <a:r>
              <a:rPr lang="en-US" dirty="0">
                <a:solidFill>
                  <a:schemeClr val="tx1"/>
                </a:solidFill>
              </a:rPr>
              <a:t> needed is equal</a:t>
            </a:r>
          </a:p>
          <a:p>
            <a:r>
              <a:rPr lang="en-US" dirty="0">
                <a:solidFill>
                  <a:schemeClr val="tx1"/>
                </a:solidFill>
              </a:rPr>
              <a:t>to the array width (Figure 3(b)). Table 4 shows the percentage of</a:t>
            </a:r>
          </a:p>
          <a:p>
            <a:r>
              <a:rPr lang="en-US" dirty="0">
                <a:solidFill>
                  <a:schemeClr val="tx1"/>
                </a:solidFill>
              </a:rPr>
              <a:t>improvement we attain by word partitioning our two structures</a:t>
            </a:r>
          </a:p>
          <a:p>
            <a:r>
              <a:rPr lang="en-US" dirty="0">
                <a:solidFill>
                  <a:schemeClr val="tx1"/>
                </a:solidFill>
              </a:rPr>
              <a:t>using M3D and TSV3D, compared to a 2D structure.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80" y="3973203"/>
            <a:ext cx="5032380" cy="98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3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Storage Structures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1737730" y="1323628"/>
            <a:ext cx="56685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Port Partitioning (PP). PP places the SRAM bit cell with half</a:t>
            </a:r>
          </a:p>
          <a:p>
            <a:r>
              <a:rPr lang="en-US" dirty="0">
                <a:solidFill>
                  <a:schemeClr val="tx1"/>
                </a:solidFill>
              </a:rPr>
              <a:t>of its ports in one layer and the rest of the ports with their access</a:t>
            </a:r>
          </a:p>
          <a:p>
            <a:r>
              <a:rPr lang="en-US" dirty="0">
                <a:solidFill>
                  <a:schemeClr val="tx1"/>
                </a:solidFill>
              </a:rPr>
              <a:t>transistors in the second layer. It needs two </a:t>
            </a:r>
            <a:r>
              <a:rPr lang="en-US" dirty="0" err="1">
                <a:solidFill>
                  <a:schemeClr val="tx1"/>
                </a:solidFill>
              </a:rPr>
              <a:t>vias</a:t>
            </a:r>
            <a:r>
              <a:rPr lang="en-US" dirty="0">
                <a:solidFill>
                  <a:schemeClr val="tx1"/>
                </a:solidFill>
              </a:rPr>
              <a:t> per SRAM bit cell as</a:t>
            </a:r>
          </a:p>
          <a:p>
            <a:r>
              <a:rPr lang="en-US" dirty="0">
                <a:solidFill>
                  <a:schemeClr val="tx1"/>
                </a:solidFill>
              </a:rPr>
              <a:t>shown in Figure 3(c). Table 5 shows the percentage of improvement</a:t>
            </a:r>
          </a:p>
          <a:p>
            <a:r>
              <a:rPr lang="en-US" dirty="0">
                <a:solidFill>
                  <a:schemeClr val="tx1"/>
                </a:solidFill>
              </a:rPr>
              <a:t>we attain by port partitioning our two structures using M3D and</a:t>
            </a:r>
          </a:p>
          <a:p>
            <a:r>
              <a:rPr lang="en-US" dirty="0">
                <a:solidFill>
                  <a:schemeClr val="tx1"/>
                </a:solidFill>
              </a:rPr>
              <a:t>TSV3D, compared to a 2D structure.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31" y="3111589"/>
            <a:ext cx="5354550" cy="99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9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611560" y="2931790"/>
            <a:ext cx="8208911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en-US" sz="3200" dirty="0"/>
              <a:t>HETERO-LAYER PARTITIONING</a:t>
            </a:r>
            <a:endParaRPr lang="it-IT" sz="3200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330451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0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83568" y="699542"/>
            <a:ext cx="59105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Low temperature processing of the top layer in M3D causes the top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layer to have lower performance than the bottom one. As indicated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in Section 2.4.2, Shi et al. [45] found that the delay of an inverter in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 top layer is 17% higher than in the bottom one. Consequently,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we modify the core partitioning algorithms of Section 3 to alleviate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 impact of the slowdown. With these algorithms, we design a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hetero-layer M3D core.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64" y="2905282"/>
            <a:ext cx="4203262" cy="126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1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</a:t>
            </a:r>
            <a:r>
              <a:rPr lang="en" dirty="0" smtClean="0"/>
              <a:t>THIS PRSENTATION</a:t>
            </a:r>
            <a:endParaRPr dirty="0"/>
          </a:p>
        </p:txBody>
      </p:sp>
      <p:sp>
        <p:nvSpPr>
          <p:cNvPr id="902" name="Google Shape;902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2500" dirty="0" smtClean="0"/>
              <a:t>BRIEF INTRODUCTION ABOUT THE PAPER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2500" dirty="0"/>
              <a:t>3D MONOLITHIC </a:t>
            </a:r>
            <a:r>
              <a:rPr lang="fr-FR" sz="2500" dirty="0" smtClean="0"/>
              <a:t>INTEGRATION AND COMPARISON M3D </a:t>
            </a:r>
            <a:r>
              <a:rPr lang="fr-FR" sz="2500" dirty="0"/>
              <a:t>to </a:t>
            </a:r>
            <a:r>
              <a:rPr lang="fr-FR" sz="2500" dirty="0" smtClean="0"/>
              <a:t>TSV3D</a:t>
            </a:r>
          </a:p>
          <a:p>
            <a:pPr marL="228600" lvl="0" indent="-228600">
              <a:buFont typeface="+mj-lt"/>
              <a:buAutoNum type="arabicPeriod"/>
            </a:pPr>
            <a:r>
              <a:rPr lang="it-IT" sz="2500" dirty="0"/>
              <a:t>PARTITIONING A CORE IN </a:t>
            </a:r>
            <a:r>
              <a:rPr lang="it-IT" sz="2500" dirty="0" smtClean="0"/>
              <a:t>M3D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2500" dirty="0"/>
              <a:t>HETERO-LAYER </a:t>
            </a:r>
            <a:r>
              <a:rPr lang="fr-FR" sz="2500" dirty="0" smtClean="0"/>
              <a:t>PARTITIONING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2500" dirty="0" smtClean="0"/>
              <a:t>ARCHITECTURES ENABLED BY M3D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2500" dirty="0" smtClean="0"/>
              <a:t>EVALUATION </a:t>
            </a:r>
            <a:r>
              <a:rPr lang="fr-FR" sz="2500" dirty="0"/>
              <a:t>SETUP</a:t>
            </a:r>
            <a:endParaRPr sz="2500" dirty="0"/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" name="组合 98"/>
          <p:cNvGrpSpPr/>
          <p:nvPr/>
        </p:nvGrpSpPr>
        <p:grpSpPr>
          <a:xfrm>
            <a:off x="667019" y="454719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6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265936" y="788730"/>
            <a:ext cx="5921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In storage structures, the critical path spans the entire array.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Hence, we cannot use the same approach as for the logic. Instead,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we use two separate techniques based on the partitioning strategy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applied in Section 3.2. Specifically, in port partitioning, we exploit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 fact that the two inverters in the SRAM bit cell are in the bottom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layer</a:t>
            </a:r>
          </a:p>
        </p:txBody>
      </p:sp>
      <p:sp>
        <p:nvSpPr>
          <p:cNvPr id="7" name="Google Shape;1219;p45"/>
          <p:cNvSpPr txBox="1">
            <a:spLocks noGrp="1"/>
          </p:cNvSpPr>
          <p:nvPr>
            <p:ph type="title"/>
          </p:nvPr>
        </p:nvSpPr>
        <p:spPr>
          <a:xfrm>
            <a:off x="1547664" y="257175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Logic Stages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3066" y="3363838"/>
            <a:ext cx="57919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Partitioning an Integer Execution Unit. Figure 5 shows a 64-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bit carry skip adder. The critical path is shown shaded. It consists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of a carry propagate block, a sum block, 15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mixes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and a final sum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959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44142" y="987573"/>
            <a:ext cx="6122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Partitioning Decode. Modern x86 processors have a set of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simple decoders and a complex decoder. Most common instructions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that translate into a single </a:t>
            </a:r>
            <a:r>
              <a:rPr lang="en-US" sz="1600" dirty="0" err="1" smtClean="0">
                <a:solidFill>
                  <a:schemeClr val="tx1"/>
                </a:solidFill>
                <a:latin typeface="Source Sans Pro" panose="020B0604020202020204" charset="0"/>
              </a:rPr>
              <a:t>μop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are processed by the simple decoders.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11710"/>
            <a:ext cx="5051052" cy="194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3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9;p45"/>
          <p:cNvSpPr txBox="1">
            <a:spLocks noGrp="1"/>
          </p:cNvSpPr>
          <p:nvPr>
            <p:ph type="title"/>
          </p:nvPr>
        </p:nvSpPr>
        <p:spPr>
          <a:xfrm>
            <a:off x="1475655" y="627534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Storage </a:t>
            </a:r>
            <a:r>
              <a:rPr lang="en-US" dirty="0"/>
              <a:t>Structures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655" y="1586855"/>
            <a:ext cx="59124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Port Partitioning (PP). As shown in Table 6, PP is the best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strategy for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multipored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arrays such as the RF, IQ, SQ, LQ, and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RAT. In a port-partitioned cell, the two inverters are left in the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bottom layer, while the ports are divided between the two layers. In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89" y="2859782"/>
            <a:ext cx="6770513" cy="101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1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661682" y="2731616"/>
            <a:ext cx="8208911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en-US" sz="3200" dirty="0"/>
              <a:t>ARCHITECTURES ENABLED BY M3D</a:t>
            </a:r>
            <a:endParaRPr lang="it-IT" sz="3200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330451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6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11560" y="699542"/>
            <a:ext cx="58913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Alternatively, one can increase the sizes or the number of ports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for some of the storage structures, while maintaining the same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frequency as a 2D core. Note that most of the structures that are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bottlenecks in wide-issue cores benefit significantly from M3D.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They include multi-ported issue queues, multi-ported register files,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and bypass networks. Therefore, one can increase the issue width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of the core while maintaining the same frequency.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11760" y="2787774"/>
            <a:ext cx="6192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Hetero M3D design. We have partitioned a core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assuming heterogeneous M3D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layers. However, it is possible that, in the future,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M3D may support same-performance layers. Even in this case, our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partitioning techniques may be applicable. </a:t>
            </a:r>
          </a:p>
        </p:txBody>
      </p:sp>
    </p:spTree>
    <p:extLst>
      <p:ext uri="{BB962C8B-B14F-4D97-AF65-F5344CB8AC3E}">
        <p14:creationId xmlns:p14="http://schemas.microsoft.com/office/powerpoint/2010/main" val="3062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661682" y="2731616"/>
            <a:ext cx="8208911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en-US" sz="3200" dirty="0"/>
              <a:t>EVALUATION SETUP</a:t>
            </a:r>
            <a:endParaRPr lang="it-IT" sz="3200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330451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0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50464" y="1231720"/>
            <a:ext cx="526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We consider performance, energy, and thermals in turn.</a:t>
            </a:r>
            <a:endParaRPr lang="en-US" sz="16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4809" y="373618"/>
            <a:ext cx="46089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/>
                </a:solidFill>
                <a:latin typeface="Montserrat" panose="020B0604020202020204" charset="0"/>
              </a:rPr>
              <a:t>Single Core M3D Designs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1779662"/>
            <a:ext cx="78488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Figure 6 shows the speed-up of different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single core M3D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designs over Base for SPEC2006 applications. The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figure shows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 set of bars for each application and the average. For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each application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there is a bar for Base, TSV3D, M3D-Iso,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M3D-HetNaive, M3D-Het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and M3D-HetAgg. The bars are normalized to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Base. M3D-Iso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where both layers have the same performance, is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on average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28% faster than Base.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 performance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improvement is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due to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two reasons. First, M3D-Iso executes at a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16% higher frequency than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Base.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64" y="3382226"/>
            <a:ext cx="7357521" cy="145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4809" y="373618"/>
            <a:ext cx="46089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/>
                </a:solidFill>
                <a:latin typeface="Montserrat" panose="020B0604020202020204" charset="0"/>
              </a:rPr>
              <a:t>Single Core M3D Designs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35" y="1172792"/>
            <a:ext cx="74476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Energy. Figure 7 shows the energy consumption of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different M3D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designs normalized to Base. The designs considered and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 organization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of the figure are the same as in Figure 6. We can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see that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all of the M3D designs consume, on average, about 40%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less energy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than Base. This is due to a few factors. First, as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shown in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Table 6, the energy consumption of many SRAM structures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is significantly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smaller. Second, the footprint of the clock tree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network is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only about half that of Base. Finally, M3D designs execute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faster, saving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leakage power on top of the previous reductions.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31790"/>
            <a:ext cx="8032605" cy="156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0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4809" y="373618"/>
            <a:ext cx="46089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/>
                </a:solidFill>
                <a:latin typeface="Montserrat" panose="020B0604020202020204" charset="0"/>
              </a:rPr>
              <a:t>Single Core M3D Designs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35" y="987574"/>
            <a:ext cx="74476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Multicores with Four Cores. M3D-Het, M3D-Het-W, and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TSV3D have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four cores.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On average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we see that M3D-Het provides a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speedup of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1.26 over Base, while reducing energy consumption by 33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%. The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performance gains include the benefits of shared L2s and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NoC router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on top of the gains seen in the single-core environment.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With respect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to the energy, we observe a slight reduction in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dynamic energy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due to the reduction in the network traffic, in addition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to the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energy saving factors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discussed previously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3456"/>
            <a:ext cx="9157025" cy="174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5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4809" y="373618"/>
            <a:ext cx="46089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/>
                </a:solidFill>
                <a:latin typeface="Montserrat" panose="020B0604020202020204" charset="0"/>
              </a:rPr>
              <a:t>Single Core M3D Designs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35" y="987574"/>
            <a:ext cx="7447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Iso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Power Environment. M3D-Het-2X is an M3D-Het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design operating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at the same frequency as Base, but at a lower voltage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and thus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with lower power. As a result, it has twice as many cores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as Base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with about the same power budget as Base. From Figure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9, we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see that M3D-Het-2X is 92% faster the Base.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" y="3003798"/>
            <a:ext cx="9106536" cy="177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2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778335" y="3147814"/>
            <a:ext cx="756084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fr-FR" sz="3000" dirty="0"/>
              <a:t>BRIEF INTRODUCTION ABOUT THE PAPER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449464" y="2154780"/>
            <a:ext cx="2005677" cy="63094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500" dirty="0" smtClean="0">
                <a:ln>
                  <a:solidFill>
                    <a:schemeClr val="bg1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THANKS</a:t>
            </a:r>
            <a:endParaRPr lang="en-US" sz="3500" dirty="0">
              <a:ln>
                <a:solidFill>
                  <a:schemeClr val="bg1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6"/>
          <p:cNvSpPr txBox="1">
            <a:spLocks noGrp="1"/>
          </p:cNvSpPr>
          <p:nvPr>
            <p:ph type="subTitle" idx="1"/>
          </p:nvPr>
        </p:nvSpPr>
        <p:spPr>
          <a:xfrm>
            <a:off x="1116273" y="1275606"/>
            <a:ext cx="6336704" cy="266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>
                <a:latin typeface="Source Sans Pro" panose="020B0604020202020204" charset="0"/>
              </a:rPr>
              <a:t>Authors</a:t>
            </a:r>
            <a:r>
              <a:rPr lang="fr-FR" dirty="0" smtClean="0">
                <a:latin typeface="Source Sans Pro" panose="020B0604020202020204" charset="0"/>
              </a:rPr>
              <a:t> : </a:t>
            </a:r>
            <a:r>
              <a:rPr lang="en-US" dirty="0" smtClean="0">
                <a:latin typeface="Source Sans Pro" panose="020B0604020202020204" charset="0"/>
              </a:rPr>
              <a:t>Josep Torrellas ,</a:t>
            </a:r>
            <a:r>
              <a:rPr lang="fr-FR" dirty="0">
                <a:latin typeface="Source Sans Pro" panose="020B0604020202020204" charset="0"/>
              </a:rPr>
              <a:t> Bhargava </a:t>
            </a:r>
            <a:r>
              <a:rPr lang="fr-FR" dirty="0" smtClean="0">
                <a:latin typeface="Source Sans Pro" panose="020B0604020202020204" charset="0"/>
              </a:rPr>
              <a:t>Gopireddy</a:t>
            </a:r>
          </a:p>
          <a:p>
            <a:pPr algn="l"/>
            <a:endParaRPr lang="fr-FR" dirty="0" smtClean="0">
              <a:latin typeface="Source Sans Pro" panose="020B0604020202020204" charset="0"/>
            </a:endParaRPr>
          </a:p>
          <a:p>
            <a:pPr algn="l"/>
            <a:r>
              <a:rPr lang="fr-FR" dirty="0" smtClean="0">
                <a:latin typeface="Source Sans Pro" panose="020B0604020202020204" charset="0"/>
              </a:rPr>
              <a:t>Institution : </a:t>
            </a:r>
            <a:r>
              <a:rPr lang="en-US" b="1" dirty="0" smtClean="0"/>
              <a:t>Saburo </a:t>
            </a:r>
            <a:r>
              <a:rPr lang="en-US" b="1" dirty="0"/>
              <a:t>Muroga Professor of Computer </a:t>
            </a:r>
            <a:r>
              <a:rPr lang="en-US" b="1" dirty="0" smtClean="0"/>
              <a:t>Science</a:t>
            </a:r>
          </a:p>
          <a:p>
            <a:pPr algn="l"/>
            <a:r>
              <a:rPr lang="en-US" b="1" dirty="0" smtClean="0"/>
              <a:t>University </a:t>
            </a:r>
            <a:r>
              <a:rPr lang="en-US" b="1" dirty="0"/>
              <a:t>of Illinois at </a:t>
            </a:r>
            <a:r>
              <a:rPr lang="en-US" b="1" dirty="0" smtClean="0"/>
              <a:t>Urbana-Champaign</a:t>
            </a:r>
          </a:p>
          <a:p>
            <a:pPr algn="l"/>
            <a:endParaRPr lang="en-US" dirty="0" smtClean="0">
              <a:latin typeface="Source Sans Pro" panose="020B0604020202020204" charset="0"/>
            </a:endParaRPr>
          </a:p>
          <a:p>
            <a:pPr algn="l"/>
            <a:r>
              <a:rPr lang="en-US" dirty="0" smtClean="0">
                <a:latin typeface="Source Sans Pro" panose="020B0604020202020204" charset="0"/>
              </a:rPr>
              <a:t>He </a:t>
            </a:r>
            <a:r>
              <a:rPr lang="en-US" dirty="0">
                <a:latin typeface="Source Sans Pro" panose="020B0604020202020204" charset="0"/>
              </a:rPr>
              <a:t>is the Director of </a:t>
            </a:r>
            <a:r>
              <a:rPr lang="en-US" dirty="0" smtClean="0">
                <a:latin typeface="Source Sans Pro" panose="020B0604020202020204" charset="0"/>
              </a:rPr>
              <a:t>the Center </a:t>
            </a:r>
            <a:r>
              <a:rPr lang="en-US" dirty="0">
                <a:latin typeface="Source Sans Pro" panose="020B0604020202020204" charset="0"/>
              </a:rPr>
              <a:t>for Programmable </a:t>
            </a:r>
            <a:r>
              <a:rPr lang="en-US" dirty="0" smtClean="0">
                <a:latin typeface="Source Sans Pro" panose="020B0604020202020204" charset="0"/>
              </a:rPr>
              <a:t>Extreme-Scale</a:t>
            </a:r>
          </a:p>
          <a:p>
            <a:pPr algn="l"/>
            <a:r>
              <a:rPr lang="en-US" dirty="0" smtClean="0">
                <a:latin typeface="Source Sans Pro" panose="020B0604020202020204" charset="0"/>
              </a:rPr>
              <a:t>Computing</a:t>
            </a:r>
            <a:r>
              <a:rPr lang="en-US" dirty="0">
                <a:latin typeface="Source Sans Pro" panose="020B0604020202020204" charset="0"/>
              </a:rPr>
              <a:t>, a Co-Leader </a:t>
            </a:r>
            <a:r>
              <a:rPr lang="en-US" dirty="0" smtClean="0">
                <a:latin typeface="Source Sans Pro" panose="020B0604020202020204" charset="0"/>
              </a:rPr>
              <a:t>of the </a:t>
            </a:r>
            <a:r>
              <a:rPr lang="en-US" dirty="0">
                <a:latin typeface="Source Sans Pro" panose="020B0604020202020204" charset="0"/>
              </a:rPr>
              <a:t>Intel Strategic Research Alliance (</a:t>
            </a:r>
            <a:r>
              <a:rPr lang="en-US" dirty="0" smtClean="0">
                <a:latin typeface="Source Sans Pro" panose="020B0604020202020204" charset="0"/>
              </a:rPr>
              <a:t>ISRA)</a:t>
            </a:r>
          </a:p>
          <a:p>
            <a:pPr algn="l"/>
            <a:r>
              <a:rPr lang="en-US" dirty="0" smtClean="0">
                <a:latin typeface="Source Sans Pro" panose="020B0604020202020204" charset="0"/>
              </a:rPr>
              <a:t>On Computer Security, and </a:t>
            </a:r>
            <a:r>
              <a:rPr lang="en-US" dirty="0">
                <a:latin typeface="Source Sans Pro" panose="020B0604020202020204" charset="0"/>
              </a:rPr>
              <a:t>past Director of the </a:t>
            </a:r>
            <a:r>
              <a:rPr lang="en-US" dirty="0">
                <a:latin typeface="Source Sans Pro" panose="020B0604020202020204" charset="0"/>
                <a:hlinkClick r:id="rId3"/>
              </a:rPr>
              <a:t>Illinois-Intel </a:t>
            </a:r>
            <a:r>
              <a:rPr lang="en-US" dirty="0" smtClean="0">
                <a:latin typeface="Source Sans Pro" panose="020B0604020202020204" charset="0"/>
                <a:hlinkClick r:id="rId3"/>
              </a:rPr>
              <a:t>Parallelism</a:t>
            </a:r>
          </a:p>
          <a:p>
            <a:pPr algn="l"/>
            <a:r>
              <a:rPr lang="en-US" dirty="0" smtClean="0">
                <a:latin typeface="Source Sans Pro" panose="020B0604020202020204" charset="0"/>
                <a:hlinkClick r:id="rId3"/>
              </a:rPr>
              <a:t>Center(I2PC</a:t>
            </a:r>
            <a:r>
              <a:rPr lang="en-US" dirty="0">
                <a:latin typeface="Source Sans Pro" panose="020B0604020202020204" charset="0"/>
                <a:hlinkClick r:id="rId3"/>
              </a:rPr>
              <a:t>)</a:t>
            </a:r>
            <a:r>
              <a:rPr lang="en-US" dirty="0">
                <a:latin typeface="Source Sans Pro" panose="020B0604020202020204" charset="0"/>
              </a:rPr>
              <a:t>. </a:t>
            </a:r>
            <a:endParaRPr lang="en-US" dirty="0" smtClean="0">
              <a:latin typeface="Source Sans Pro" panose="020B0604020202020204" charset="0"/>
            </a:endParaRPr>
          </a:p>
          <a:p>
            <a:pPr algn="l"/>
            <a:r>
              <a:rPr lang="en-US" dirty="0"/>
              <a:t>Torrellas has made many contributions to </a:t>
            </a:r>
            <a:r>
              <a:rPr lang="en-US" dirty="0" smtClean="0"/>
              <a:t>shared-memory</a:t>
            </a:r>
          </a:p>
          <a:p>
            <a:pPr algn="l"/>
            <a:r>
              <a:rPr lang="en-US" dirty="0" smtClean="0"/>
              <a:t>Multiprocessor architectures </a:t>
            </a:r>
            <a:r>
              <a:rPr lang="en-US" dirty="0"/>
              <a:t>and thread-level speculation (TLS) </a:t>
            </a:r>
            <a:r>
              <a:rPr lang="en-US" dirty="0" smtClean="0"/>
              <a:t>over</a:t>
            </a:r>
          </a:p>
          <a:p>
            <a:pPr algn="l"/>
            <a:r>
              <a:rPr lang="en-US" dirty="0" smtClean="0"/>
              <a:t>more </a:t>
            </a:r>
            <a:r>
              <a:rPr lang="en-US" dirty="0"/>
              <a:t>than </a:t>
            </a:r>
            <a:r>
              <a:rPr lang="en-US" dirty="0" smtClean="0"/>
              <a:t>thirty years</a:t>
            </a:r>
            <a:r>
              <a:rPr lang="en-US" dirty="0"/>
              <a:t>.</a:t>
            </a:r>
          </a:p>
          <a:p>
            <a:pPr algn="l"/>
            <a:endParaRPr lang="en-US" sz="1500" dirty="0">
              <a:latin typeface="Source Sans Pro" panose="020B0604020202020204" charset="0"/>
            </a:endParaRPr>
          </a:p>
        </p:txBody>
      </p:sp>
      <p:grpSp>
        <p:nvGrpSpPr>
          <p:cNvPr id="30" name="组合 98"/>
          <p:cNvGrpSpPr/>
          <p:nvPr/>
        </p:nvGrpSpPr>
        <p:grpSpPr>
          <a:xfrm>
            <a:off x="667019" y="454719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611560" y="2931790"/>
            <a:ext cx="8208911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fr-FR" sz="3200" dirty="0"/>
              <a:t>3D MONOLITHIC INTEGRATION AND COMPARISON M3D to TSV3D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330451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8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539552" y="653452"/>
            <a:ext cx="4254600" cy="1264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fr-FR" sz="2800" dirty="0"/>
              <a:t>3D MONOLITHIC </a:t>
            </a:r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73227" y="1884955"/>
            <a:ext cx="6629623" cy="2631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1600" dirty="0"/>
              <a:t>Monolithic 3D (M3D) [6, 8, 14] is a 3D integration technology that</a:t>
            </a:r>
          </a:p>
          <a:p>
            <a:pPr marL="139700" indent="0">
              <a:buNone/>
            </a:pPr>
            <a:r>
              <a:rPr lang="en-US" sz="1600" dirty="0"/>
              <a:t>allows high-bandwidth communication across layers and </a:t>
            </a:r>
            <a:r>
              <a:rPr lang="en-US" sz="1600" dirty="0" smtClean="0"/>
              <a:t>ultra</a:t>
            </a:r>
          </a:p>
          <a:p>
            <a:pPr marL="139700" indent="0">
              <a:buNone/>
            </a:pPr>
            <a:r>
              <a:rPr lang="en-US" sz="1600" dirty="0" smtClean="0"/>
              <a:t> high density</a:t>
            </a:r>
            <a:r>
              <a:rPr lang="en-US" sz="1600" dirty="0"/>
              <a:t> </a:t>
            </a:r>
            <a:r>
              <a:rPr lang="en-US" sz="1600" dirty="0" smtClean="0"/>
              <a:t>integration</a:t>
            </a:r>
            <a:r>
              <a:rPr lang="en-US" sz="1600" dirty="0"/>
              <a:t>. Rather than bonding together pre-fabricated</a:t>
            </a:r>
          </a:p>
          <a:p>
            <a:pPr marL="139700" indent="0">
              <a:buNone/>
            </a:pPr>
            <a:r>
              <a:rPr lang="en-US" sz="1600" dirty="0"/>
              <a:t>dies as in TSV3D, an M3D chip is built by sequentially </a:t>
            </a:r>
            <a:r>
              <a:rPr lang="en-US" sz="1600" dirty="0" smtClean="0"/>
              <a:t>fabricating multiple </a:t>
            </a:r>
            <a:r>
              <a:rPr lang="en-US" sz="1600" dirty="0"/>
              <a:t>layers of devices on top of one another.</a:t>
            </a:r>
          </a:p>
          <a:p>
            <a:pPr marL="139700" indent="0">
              <a:buNone/>
            </a:pPr>
            <a:r>
              <a:rPr lang="en-US" sz="1600" dirty="0"/>
              <a:t>Using M3D to build vertical processors is attractive for three</a:t>
            </a:r>
          </a:p>
          <a:p>
            <a:pPr marL="139700" indent="0">
              <a:buNone/>
            </a:pPr>
            <a:r>
              <a:rPr lang="en-US" sz="1600" dirty="0"/>
              <a:t>reasons. First, the active layers in M3D are separated by a distance</a:t>
            </a:r>
          </a:p>
          <a:p>
            <a:pPr marL="139700" indent="0">
              <a:buNone/>
            </a:pPr>
            <a:r>
              <a:rPr lang="en-US" sz="1600" dirty="0"/>
              <a:t>of less than 1μm, which is one to two orders of magnitude shorter</a:t>
            </a:r>
          </a:p>
          <a:p>
            <a:pPr marL="139700" indent="0">
              <a:buNone/>
            </a:pPr>
            <a:r>
              <a:rPr lang="en-US" sz="1600" dirty="0"/>
              <a:t>than in TSV3D [5, 20, 22]. Such short distance reduces the communication</a:t>
            </a:r>
          </a:p>
          <a:p>
            <a:pPr marL="139700" indent="0">
              <a:buNone/>
            </a:pPr>
            <a:r>
              <a:rPr lang="en-US" sz="1600" dirty="0"/>
              <a:t>latency between the layers of a processor and allows for</a:t>
            </a:r>
          </a:p>
          <a:p>
            <a:pPr marL="139700" indent="0">
              <a:buNone/>
            </a:pPr>
            <a:r>
              <a:rPr lang="en-US" sz="1600" dirty="0"/>
              <a:t>very compact designs.</a:t>
            </a:r>
            <a:endParaRPr sz="1600" dirty="0"/>
          </a:p>
        </p:txBody>
      </p:sp>
      <p:grpSp>
        <p:nvGrpSpPr>
          <p:cNvPr id="1041" name="Google Shape;1041;p39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42" name="Google Shape;1042;p39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43" name="Google Shape;1043;p39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39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0" y="288507"/>
            <a:ext cx="8603229" cy="4583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1600" dirty="0"/>
              <a:t>This work is the first one to show how to partition a processor</a:t>
            </a:r>
          </a:p>
          <a:p>
            <a:pPr marL="139700" indent="0">
              <a:buNone/>
            </a:pPr>
            <a:r>
              <a:rPr lang="en-US" sz="1600" dirty="0"/>
              <a:t>for M3D. We design a vertical processor by taking logic, storage,</a:t>
            </a:r>
          </a:p>
          <a:p>
            <a:pPr marL="139700" indent="0">
              <a:buNone/>
            </a:pPr>
            <a:r>
              <a:rPr lang="en-US" sz="1600" dirty="0"/>
              <a:t>and mixed logic-storage pipeline stages, and partition each of them</a:t>
            </a:r>
          </a:p>
          <a:p>
            <a:pPr marL="139700" indent="0">
              <a:buNone/>
            </a:pPr>
            <a:r>
              <a:rPr lang="en-US" sz="1600" dirty="0"/>
              <a:t>into two layers. Our partition strategy is aware of the fact that the</a:t>
            </a:r>
          </a:p>
          <a:p>
            <a:pPr marL="139700" indent="0">
              <a:buNone/>
            </a:pPr>
            <a:r>
              <a:rPr lang="en-US" sz="1600" dirty="0"/>
              <a:t>top layer has lower-performance transistors</a:t>
            </a:r>
            <a:r>
              <a:rPr lang="en-US" sz="1600" dirty="0" smtClean="0"/>
              <a:t>..</a:t>
            </a: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With conservative assumptions on M3D technology, our M3D</a:t>
            </a:r>
          </a:p>
          <a:p>
            <a:pPr marL="139700" indent="0">
              <a:buNone/>
            </a:pPr>
            <a:r>
              <a:rPr lang="en-US" sz="1600" dirty="0"/>
              <a:t>core executes applications on average 25% faster than a 2D core,</a:t>
            </a:r>
          </a:p>
          <a:p>
            <a:pPr marL="139700" indent="0">
              <a:buNone/>
            </a:pPr>
            <a:r>
              <a:rPr lang="en-US" sz="1600" dirty="0"/>
              <a:t>while consuming 39% less energy. With aggressive technology assumptions,</a:t>
            </a:r>
          </a:p>
          <a:p>
            <a:pPr marL="139700" indent="0">
              <a:buNone/>
            </a:pPr>
            <a:r>
              <a:rPr lang="en-US" sz="1600" dirty="0"/>
              <a:t>the M3D core is on average 38% faster than a 2D core and</a:t>
            </a:r>
          </a:p>
          <a:p>
            <a:pPr marL="139700" indent="0">
              <a:buNone/>
            </a:pPr>
            <a:r>
              <a:rPr lang="en-US" sz="1600" dirty="0"/>
              <a:t>consumes 41% less energy. Further, under a similar power budget,</a:t>
            </a:r>
          </a:p>
          <a:p>
            <a:pPr marL="139700" indent="0">
              <a:buNone/>
            </a:pPr>
            <a:r>
              <a:rPr lang="en-US" sz="1600" dirty="0"/>
              <a:t>an M3D multicore can use twice as many cores as a 2D multicore,</a:t>
            </a:r>
          </a:p>
          <a:p>
            <a:pPr marL="139700" indent="0">
              <a:buNone/>
            </a:pPr>
            <a:r>
              <a:rPr lang="en-US" sz="1600" dirty="0"/>
              <a:t>executing applications on average 92% faster with 39% less energy.</a:t>
            </a:r>
          </a:p>
          <a:p>
            <a:pPr marL="139700" indent="0">
              <a:buNone/>
            </a:pPr>
            <a:r>
              <a:rPr lang="en-US" sz="1600" dirty="0"/>
              <a:t>Finally, the M3D core is thermally efficient.</a:t>
            </a:r>
            <a:endParaRPr sz="1600" dirty="0"/>
          </a:p>
        </p:txBody>
      </p:sp>
      <p:grpSp>
        <p:nvGrpSpPr>
          <p:cNvPr id="1041" name="Google Shape;1041;p39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42" name="Google Shape;1042;p39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43" name="Google Shape;1043;p39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39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020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2"/>
          <p:cNvSpPr txBox="1">
            <a:spLocks noGrp="1"/>
          </p:cNvSpPr>
          <p:nvPr>
            <p:ph type="title"/>
          </p:nvPr>
        </p:nvSpPr>
        <p:spPr>
          <a:xfrm>
            <a:off x="1259632" y="339502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 smtClean="0"/>
              <a:t>3D MONOLITHIC INTEGRATION</a:t>
            </a:r>
            <a:endParaRPr dirty="0"/>
          </a:p>
        </p:txBody>
      </p:sp>
      <p:sp>
        <p:nvSpPr>
          <p:cNvPr id="3" name="ZoneTexte 2"/>
          <p:cNvSpPr txBox="1"/>
          <p:nvPr/>
        </p:nvSpPr>
        <p:spPr>
          <a:xfrm>
            <a:off x="467544" y="1501932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The integration process is fundamentally different from the conventional</a:t>
            </a:r>
          </a:p>
          <a:p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3D integration, where dies are pre-fabricated and later</a:t>
            </a:r>
          </a:p>
          <a:p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connected using TSVs. For this reason, M3D is also referred to as</a:t>
            </a:r>
          </a:p>
          <a:p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sequential 3D, while TSV3D is known as parallel 3D. Figure 1 shows</a:t>
            </a:r>
          </a:p>
          <a:p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a cross-section of an M3D stack. When the chip is placed on the</a:t>
            </a:r>
          </a:p>
          <a:p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board, the heat sink is at the top. The layers of an M3D stack are</a:t>
            </a:r>
          </a:p>
          <a:p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connected by Monolithic Inter-layer </a:t>
            </a:r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Vias</a:t>
            </a:r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 (MIVs</a:t>
            </a:r>
            <a:r>
              <a:rPr lang="en-US" sz="1600" b="1" dirty="0" smtClean="0">
                <a:solidFill>
                  <a:schemeClr val="tx1"/>
                </a:solidFill>
                <a:latin typeface="Source Sans Pro" panose="020B0604020202020204" charset="0"/>
              </a:rPr>
              <a:t>).</a:t>
            </a:r>
            <a:endParaRPr lang="en-US" sz="1600" b="1" dirty="0">
              <a:solidFill>
                <a:schemeClr val="tx1"/>
              </a:solidFill>
              <a:latin typeface="Source Sans Pro" panose="020B060402020202020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Figure 2 shows the relative area of an FO1 inverter, an MIV, an</a:t>
            </a:r>
          </a:p>
          <a:p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SRAM </a:t>
            </a:r>
            <a:r>
              <a:rPr lang="en-US" sz="1600" b="1" dirty="0" err="1">
                <a:solidFill>
                  <a:schemeClr val="tx1"/>
                </a:solidFill>
                <a:latin typeface="Source Sans Pro" panose="020B0604020202020204" charset="0"/>
              </a:rPr>
              <a:t>bitcell</a:t>
            </a:r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, and a TSV at 15nm technology. An MIV uses 0.07x the</a:t>
            </a:r>
          </a:p>
          <a:p>
            <a:r>
              <a:rPr lang="en-US" sz="1600" b="1" dirty="0">
                <a:solidFill>
                  <a:schemeClr val="tx1"/>
                </a:solidFill>
                <a:latin typeface="Source Sans Pro" panose="020B0604020202020204" charset="0"/>
              </a:rPr>
              <a:t>area of the inverter, while a TSV uses 37x the area of the inverter.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3" y="871254"/>
            <a:ext cx="5936085" cy="378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3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2214</Words>
  <Application>Microsoft Office PowerPoint</Application>
  <PresentationFormat>Affichage à l'écran (16:9)</PresentationFormat>
  <Paragraphs>154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40" baseType="lpstr">
      <vt:lpstr>Arial</vt:lpstr>
      <vt:lpstr>Source Sans Pro</vt:lpstr>
      <vt:lpstr>Josefin Slab SemiBold</vt:lpstr>
      <vt:lpstr>Proxima Nova Semibold</vt:lpstr>
      <vt:lpstr>Raleway</vt:lpstr>
      <vt:lpstr>Proxima Nova</vt:lpstr>
      <vt:lpstr>Montserrat</vt:lpstr>
      <vt:lpstr>Lato</vt:lpstr>
      <vt:lpstr>Electronic Circuit Style CV by Slidesgo</vt:lpstr>
      <vt:lpstr>Slidesgo Final Pages</vt:lpstr>
      <vt:lpstr>Designing Vertical Processors in Monolithic 3D</vt:lpstr>
      <vt:lpstr>CONTENTS OF THIS PRSENTATION</vt:lpstr>
      <vt:lpstr>BRIEF INTRODUCTION ABOUT THE PAPER</vt:lpstr>
      <vt:lpstr>Présentation PowerPoint</vt:lpstr>
      <vt:lpstr>3D MONOLITHIC INTEGRATION AND COMPARISON M3D to TSV3D</vt:lpstr>
      <vt:lpstr>3D MONOLITHIC </vt:lpstr>
      <vt:lpstr>Présentation PowerPoint</vt:lpstr>
      <vt:lpstr>3D MONOLITHIC INTEGRATION</vt:lpstr>
      <vt:lpstr>Présentation PowerPoint</vt:lpstr>
      <vt:lpstr>Comparing M3D to TSV3D</vt:lpstr>
      <vt:lpstr>Présentation PowerPoint</vt:lpstr>
      <vt:lpstr>PARTITIONING A CORE IN M3D</vt:lpstr>
      <vt:lpstr>Logic Stages </vt:lpstr>
      <vt:lpstr>Logic Stages </vt:lpstr>
      <vt:lpstr>Storage Structures</vt:lpstr>
      <vt:lpstr>Storage Structures</vt:lpstr>
      <vt:lpstr>Storage Structures</vt:lpstr>
      <vt:lpstr>HETERO-LAYER PARTITIONING</vt:lpstr>
      <vt:lpstr>Présentation PowerPoint</vt:lpstr>
      <vt:lpstr>Logic Stages</vt:lpstr>
      <vt:lpstr>Présentation PowerPoint</vt:lpstr>
      <vt:lpstr>Storage Structures</vt:lpstr>
      <vt:lpstr>ARCHITECTURES ENABLED BY M3D</vt:lpstr>
      <vt:lpstr>Présentation PowerPoint</vt:lpstr>
      <vt:lpstr>EVALUATION SETUP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Vertical Processors in Monolithic 3D</dc:title>
  <cp:lastModifiedBy>Unknow</cp:lastModifiedBy>
  <cp:revision>18</cp:revision>
  <dcterms:modified xsi:type="dcterms:W3CDTF">2021-12-02T10:15:44Z</dcterms:modified>
</cp:coreProperties>
</file>