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60" r:id="rId4"/>
    <p:sldId id="288" r:id="rId5"/>
    <p:sldId id="307" r:id="rId6"/>
    <p:sldId id="308" r:id="rId8"/>
    <p:sldId id="309" r:id="rId9"/>
    <p:sldId id="310" r:id="rId10"/>
    <p:sldId id="311" r:id="rId11"/>
    <p:sldId id="313" r:id="rId12"/>
    <p:sldId id="314" r:id="rId13"/>
    <p:sldId id="31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33D6B"/>
    <a:srgbClr val="2F5291"/>
    <a:srgbClr val="EFCA81"/>
    <a:srgbClr val="41719C"/>
    <a:srgbClr val="28467C"/>
    <a:srgbClr val="85ACCF"/>
    <a:srgbClr val="335A9F"/>
    <a:srgbClr val="203864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2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68" y="138"/>
      </p:cViewPr>
      <p:guideLst>
        <p:guide pos="7290"/>
        <p:guide orient="horz" pos="2197"/>
        <p:guide pos="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 rot="18900000">
            <a:off x="-99935" y="1031539"/>
            <a:ext cx="306891" cy="177213"/>
          </a:xfrm>
          <a:prstGeom prst="triangle">
            <a:avLst/>
          </a:prstGeom>
          <a:solidFill>
            <a:srgbClr val="233D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2F52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 userDrawn="1"/>
        </p:nvSpPr>
        <p:spPr>
          <a:xfrm rot="5400000">
            <a:off x="1225552" y="-857247"/>
            <a:ext cx="736600" cy="3187702"/>
          </a:xfrm>
          <a:custGeom>
            <a:avLst/>
            <a:gdLst>
              <a:gd name="connsiteX0" fmla="*/ 0 w 736600"/>
              <a:gd name="connsiteY0" fmla="*/ 3187702 h 3187702"/>
              <a:gd name="connsiteX1" fmla="*/ 0 w 736600"/>
              <a:gd name="connsiteY1" fmla="*/ 293831 h 3187702"/>
              <a:gd name="connsiteX2" fmla="*/ 293831 w 736600"/>
              <a:gd name="connsiteY2" fmla="*/ 0 h 3187702"/>
              <a:gd name="connsiteX3" fmla="*/ 736600 w 736600"/>
              <a:gd name="connsiteY3" fmla="*/ 0 h 3187702"/>
              <a:gd name="connsiteX4" fmla="*/ 736600 w 736600"/>
              <a:gd name="connsiteY4" fmla="*/ 3187702 h 318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3187702">
                <a:moveTo>
                  <a:pt x="0" y="3187702"/>
                </a:moveTo>
                <a:lnTo>
                  <a:pt x="0" y="293831"/>
                </a:lnTo>
                <a:lnTo>
                  <a:pt x="293831" y="0"/>
                </a:lnTo>
                <a:lnTo>
                  <a:pt x="736600" y="0"/>
                </a:lnTo>
                <a:lnTo>
                  <a:pt x="736600" y="3187702"/>
                </a:lnTo>
                <a:close/>
              </a:path>
            </a:pathLst>
          </a:custGeom>
          <a:solidFill>
            <a:srgbClr val="2F5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221889" y="2810819"/>
            <a:ext cx="45719" cy="1236362"/>
          </a:xfrm>
          <a:prstGeom prst="rect">
            <a:avLst/>
          </a:prstGeom>
          <a:solidFill>
            <a:srgbClr val="2F5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953" y="2810819"/>
            <a:ext cx="188233" cy="1236362"/>
          </a:xfrm>
          <a:prstGeom prst="rect">
            <a:avLst/>
          </a:prstGeom>
          <a:solidFill>
            <a:srgbClr val="2F5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12003767" y="2810819"/>
            <a:ext cx="188233" cy="1236362"/>
          </a:xfrm>
          <a:prstGeom prst="rect">
            <a:avLst/>
          </a:prstGeom>
          <a:solidFill>
            <a:srgbClr val="2F5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11925345" y="2810819"/>
            <a:ext cx="45719" cy="1236362"/>
          </a:xfrm>
          <a:prstGeom prst="rect">
            <a:avLst/>
          </a:prstGeom>
          <a:solidFill>
            <a:srgbClr val="2F5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交通标志专用字体" panose="02010800040101010101" pitchFamily="2" charset="-122"/>
          <a:ea typeface="交通标志专用字体" panose="0201080004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-200025" y="-116114"/>
            <a:ext cx="12896850" cy="6974114"/>
          </a:xfrm>
          <a:prstGeom prst="rect">
            <a:avLst/>
          </a:prstGeom>
          <a:blipFill dpi="0" rotWithShape="1">
            <a:blip r:embed="rId1">
              <a:alphaModFix amt="11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998537" y="736600"/>
            <a:ext cx="10194925" cy="5105400"/>
          </a:xfrm>
          <a:prstGeom prst="rect">
            <a:avLst/>
          </a:prstGeom>
          <a:noFill/>
          <a:ln w="98425">
            <a:solidFill>
              <a:srgbClr val="2846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-200252" y="1478116"/>
            <a:ext cx="13168539" cy="3901604"/>
          </a:xfrm>
          <a:prstGeom prst="rect">
            <a:avLst/>
          </a:prstGeom>
          <a:solidFill>
            <a:srgbClr val="2846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217757" y="210207"/>
            <a:ext cx="1656009" cy="1022090"/>
          </a:xfrm>
          <a:prstGeom prst="rect">
            <a:avLst/>
          </a:prstGeom>
          <a:solidFill>
            <a:schemeClr val="bg1"/>
          </a:solidFill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-3112969" y="1447193"/>
            <a:ext cx="4270347" cy="3430675"/>
            <a:chOff x="2668434" y="2913215"/>
            <a:chExt cx="207208" cy="166465"/>
          </a:xfrm>
        </p:grpSpPr>
        <p:sp>
          <p:nvSpPr>
            <p:cNvPr id="40" name="矩形 39"/>
            <p:cNvSpPr/>
            <p:nvPr/>
          </p:nvSpPr>
          <p:spPr>
            <a:xfrm rot="8069924">
              <a:off x="2668434" y="2913215"/>
              <a:ext cx="166465" cy="166465"/>
            </a:xfrm>
            <a:prstGeom prst="rect">
              <a:avLst/>
            </a:prstGeom>
            <a:noFill/>
            <a:ln w="92075">
              <a:solidFill>
                <a:srgbClr val="EFCA81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 rot="8069924">
              <a:off x="2709177" y="2913215"/>
              <a:ext cx="166465" cy="166465"/>
            </a:xfrm>
            <a:prstGeom prst="rect">
              <a:avLst/>
            </a:prstGeom>
            <a:noFill/>
            <a:ln w="92075">
              <a:solidFill>
                <a:srgbClr val="EFCA81">
                  <a:alpha val="17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189990" y="2355850"/>
            <a:ext cx="981265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400" b="1" dirty="0">
                <a:solidFill>
                  <a:srgbClr val="EFCA81"/>
                </a:solidFill>
                <a:latin typeface="Times New Roman" panose="02020603050405020304" charset="0"/>
                <a:ea typeface="等线 Light" panose="02010600030101010101" pitchFamily="2" charset="-122"/>
                <a:cs typeface="Times New Roman" panose="02020603050405020304" charset="0"/>
              </a:rPr>
              <a:t>Zorua: A Holistic Approach to</a:t>
            </a:r>
            <a:r>
              <a:rPr lang="en-US" sz="5400" b="1" dirty="0">
                <a:solidFill>
                  <a:srgbClr val="EFCA81"/>
                </a:solidFill>
                <a:latin typeface="Times New Roman" panose="02020603050405020304" charset="0"/>
                <a:ea typeface="等线 Light" panose="02010600030101010101" pitchFamily="2" charset="-122"/>
                <a:cs typeface="Times New Roman" panose="02020603050405020304" charset="0"/>
              </a:rPr>
              <a:t> </a:t>
            </a:r>
            <a:r>
              <a:rPr sz="5400" b="1" dirty="0">
                <a:solidFill>
                  <a:srgbClr val="EFCA81"/>
                </a:solidFill>
                <a:latin typeface="Times New Roman" panose="02020603050405020304" charset="0"/>
                <a:ea typeface="等线 Light" panose="02010600030101010101" pitchFamily="2" charset="-122"/>
                <a:cs typeface="Times New Roman" panose="02020603050405020304" charset="0"/>
              </a:rPr>
              <a:t>Resource Virtualization in GPUs</a:t>
            </a:r>
            <a:endParaRPr sz="5400" b="1" dirty="0">
              <a:solidFill>
                <a:srgbClr val="EFCA81"/>
              </a:solidFill>
              <a:latin typeface="Times New Roman" panose="02020603050405020304" charset="0"/>
              <a:ea typeface="等线 Light" panose="02010600030101010101" pitchFamily="2" charset="-122"/>
              <a:cs typeface="Times New Roman" panose="02020603050405020304" charset="0"/>
            </a:endParaRPr>
          </a:p>
          <a:p>
            <a:pPr algn="ctr"/>
            <a:endParaRPr dirty="0">
              <a:solidFill>
                <a:srgbClr val="EFCA81"/>
              </a:solidFill>
              <a:latin typeface="Times New Roman" panose="02020603050405020304" charset="0"/>
              <a:ea typeface="等线 Light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8" name="iconfont-11253-5327384"/>
          <p:cNvSpPr>
            <a:spLocks noChangeAspect="1"/>
          </p:cNvSpPr>
          <p:nvPr/>
        </p:nvSpPr>
        <p:spPr bwMode="auto">
          <a:xfrm>
            <a:off x="5508614" y="312852"/>
            <a:ext cx="1174772" cy="1035122"/>
          </a:xfrm>
          <a:custGeom>
            <a:avLst/>
            <a:gdLst>
              <a:gd name="T0" fmla="*/ 9997 w 9997"/>
              <a:gd name="T1" fmla="*/ 1668 h 6664"/>
              <a:gd name="T2" fmla="*/ 9902 w 9997"/>
              <a:gd name="T3" fmla="*/ 1803 h 6664"/>
              <a:gd name="T4" fmla="*/ 5041 w 9997"/>
              <a:gd name="T5" fmla="*/ 3331 h 6664"/>
              <a:gd name="T6" fmla="*/ 4997 w 9997"/>
              <a:gd name="T7" fmla="*/ 3336 h 6664"/>
              <a:gd name="T8" fmla="*/ 4953 w 9997"/>
              <a:gd name="T9" fmla="*/ 3331 h 6664"/>
              <a:gd name="T10" fmla="*/ 2123 w 9997"/>
              <a:gd name="T11" fmla="*/ 2436 h 6664"/>
              <a:gd name="T12" fmla="*/ 1816 w 9997"/>
              <a:gd name="T13" fmla="*/ 2919 h 6664"/>
              <a:gd name="T14" fmla="*/ 1668 w 9997"/>
              <a:gd name="T15" fmla="*/ 3694 h 6664"/>
              <a:gd name="T16" fmla="*/ 1941 w 9997"/>
              <a:gd name="T17" fmla="*/ 4167 h 6664"/>
              <a:gd name="T18" fmla="*/ 1690 w 9997"/>
              <a:gd name="T19" fmla="*/ 4631 h 6664"/>
              <a:gd name="T20" fmla="*/ 1941 w 9997"/>
              <a:gd name="T21" fmla="*/ 6509 h 6664"/>
              <a:gd name="T22" fmla="*/ 1906 w 9997"/>
              <a:gd name="T23" fmla="*/ 6617 h 6664"/>
              <a:gd name="T24" fmla="*/ 1802 w 9997"/>
              <a:gd name="T25" fmla="*/ 6664 h 6664"/>
              <a:gd name="T26" fmla="*/ 970 w 9997"/>
              <a:gd name="T27" fmla="*/ 6664 h 6664"/>
              <a:gd name="T28" fmla="*/ 866 w 9997"/>
              <a:gd name="T29" fmla="*/ 6617 h 6664"/>
              <a:gd name="T30" fmla="*/ 831 w 9997"/>
              <a:gd name="T31" fmla="*/ 6509 h 6664"/>
              <a:gd name="T32" fmla="*/ 1085 w 9997"/>
              <a:gd name="T33" fmla="*/ 4630 h 6664"/>
              <a:gd name="T34" fmla="*/ 833 w 9997"/>
              <a:gd name="T35" fmla="*/ 4167 h 6664"/>
              <a:gd name="T36" fmla="*/ 1116 w 9997"/>
              <a:gd name="T37" fmla="*/ 3685 h 6664"/>
              <a:gd name="T38" fmla="*/ 1542 w 9997"/>
              <a:gd name="T39" fmla="*/ 2253 h 6664"/>
              <a:gd name="T40" fmla="*/ 95 w 9997"/>
              <a:gd name="T41" fmla="*/ 1803 h 6664"/>
              <a:gd name="T42" fmla="*/ 0 w 9997"/>
              <a:gd name="T43" fmla="*/ 1668 h 6664"/>
              <a:gd name="T44" fmla="*/ 95 w 9997"/>
              <a:gd name="T45" fmla="*/ 1533 h 6664"/>
              <a:gd name="T46" fmla="*/ 4956 w 9997"/>
              <a:gd name="T47" fmla="*/ 5 h 6664"/>
              <a:gd name="T48" fmla="*/ 5000 w 9997"/>
              <a:gd name="T49" fmla="*/ 0 h 6664"/>
              <a:gd name="T50" fmla="*/ 5043 w 9997"/>
              <a:gd name="T51" fmla="*/ 5 h 6664"/>
              <a:gd name="T52" fmla="*/ 9902 w 9997"/>
              <a:gd name="T53" fmla="*/ 1533 h 6664"/>
              <a:gd name="T54" fmla="*/ 9997 w 9997"/>
              <a:gd name="T55" fmla="*/ 1668 h 6664"/>
              <a:gd name="T56" fmla="*/ 7697 w 9997"/>
              <a:gd name="T57" fmla="*/ 3074 h 6664"/>
              <a:gd name="T58" fmla="*/ 7776 w 9997"/>
              <a:gd name="T59" fmla="*/ 4446 h 6664"/>
              <a:gd name="T60" fmla="*/ 7420 w 9997"/>
              <a:gd name="T61" fmla="*/ 5002 h 6664"/>
              <a:gd name="T62" fmla="*/ 6399 w 9997"/>
              <a:gd name="T63" fmla="*/ 5408 h 6664"/>
              <a:gd name="T64" fmla="*/ 4998 w 9997"/>
              <a:gd name="T65" fmla="*/ 5558 h 6664"/>
              <a:gd name="T66" fmla="*/ 3597 w 9997"/>
              <a:gd name="T67" fmla="*/ 5408 h 6664"/>
              <a:gd name="T68" fmla="*/ 2577 w 9997"/>
              <a:gd name="T69" fmla="*/ 5002 h 6664"/>
              <a:gd name="T70" fmla="*/ 2221 w 9997"/>
              <a:gd name="T71" fmla="*/ 4446 h 6664"/>
              <a:gd name="T72" fmla="*/ 2299 w 9997"/>
              <a:gd name="T73" fmla="*/ 3074 h 6664"/>
              <a:gd name="T74" fmla="*/ 4791 w 9997"/>
              <a:gd name="T75" fmla="*/ 3861 h 6664"/>
              <a:gd name="T76" fmla="*/ 4999 w 9997"/>
              <a:gd name="T77" fmla="*/ 3891 h 6664"/>
              <a:gd name="T78" fmla="*/ 5208 w 9997"/>
              <a:gd name="T79" fmla="*/ 3861 h 6664"/>
              <a:gd name="T80" fmla="*/ 7697 w 9997"/>
              <a:gd name="T81" fmla="*/ 3074 h 6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9997" h="6664">
                <a:moveTo>
                  <a:pt x="9997" y="1668"/>
                </a:moveTo>
                <a:cubicBezTo>
                  <a:pt x="9997" y="1734"/>
                  <a:pt x="9966" y="1779"/>
                  <a:pt x="9902" y="1803"/>
                </a:cubicBezTo>
                <a:lnTo>
                  <a:pt x="5041" y="3331"/>
                </a:lnTo>
                <a:cubicBezTo>
                  <a:pt x="5030" y="3334"/>
                  <a:pt x="5015" y="3336"/>
                  <a:pt x="4997" y="3336"/>
                </a:cubicBezTo>
                <a:cubicBezTo>
                  <a:pt x="4980" y="3336"/>
                  <a:pt x="4966" y="3334"/>
                  <a:pt x="4953" y="3331"/>
                </a:cubicBezTo>
                <a:lnTo>
                  <a:pt x="2123" y="2436"/>
                </a:lnTo>
                <a:cubicBezTo>
                  <a:pt x="2000" y="2534"/>
                  <a:pt x="1896" y="2696"/>
                  <a:pt x="1816" y="2919"/>
                </a:cubicBezTo>
                <a:cubicBezTo>
                  <a:pt x="1735" y="3143"/>
                  <a:pt x="1686" y="3402"/>
                  <a:pt x="1668" y="3694"/>
                </a:cubicBezTo>
                <a:cubicBezTo>
                  <a:pt x="1851" y="3798"/>
                  <a:pt x="1941" y="3957"/>
                  <a:pt x="1941" y="4167"/>
                </a:cubicBezTo>
                <a:cubicBezTo>
                  <a:pt x="1941" y="4367"/>
                  <a:pt x="1857" y="4522"/>
                  <a:pt x="1690" y="4631"/>
                </a:cubicBezTo>
                <a:lnTo>
                  <a:pt x="1941" y="6509"/>
                </a:lnTo>
                <a:cubicBezTo>
                  <a:pt x="1947" y="6549"/>
                  <a:pt x="1935" y="6586"/>
                  <a:pt x="1906" y="6617"/>
                </a:cubicBezTo>
                <a:cubicBezTo>
                  <a:pt x="1879" y="6648"/>
                  <a:pt x="1845" y="6664"/>
                  <a:pt x="1802" y="6664"/>
                </a:cubicBezTo>
                <a:lnTo>
                  <a:pt x="970" y="6664"/>
                </a:lnTo>
                <a:cubicBezTo>
                  <a:pt x="926" y="6664"/>
                  <a:pt x="891" y="6648"/>
                  <a:pt x="866" y="6617"/>
                </a:cubicBezTo>
                <a:cubicBezTo>
                  <a:pt x="837" y="6586"/>
                  <a:pt x="826" y="6549"/>
                  <a:pt x="831" y="6509"/>
                </a:cubicBezTo>
                <a:lnTo>
                  <a:pt x="1085" y="4630"/>
                </a:lnTo>
                <a:cubicBezTo>
                  <a:pt x="916" y="4521"/>
                  <a:pt x="833" y="4364"/>
                  <a:pt x="833" y="4167"/>
                </a:cubicBezTo>
                <a:cubicBezTo>
                  <a:pt x="833" y="3955"/>
                  <a:pt x="927" y="3794"/>
                  <a:pt x="1116" y="3685"/>
                </a:cubicBezTo>
                <a:cubicBezTo>
                  <a:pt x="1147" y="3085"/>
                  <a:pt x="1290" y="2609"/>
                  <a:pt x="1542" y="2253"/>
                </a:cubicBezTo>
                <a:lnTo>
                  <a:pt x="95" y="1803"/>
                </a:lnTo>
                <a:cubicBezTo>
                  <a:pt x="31" y="1779"/>
                  <a:pt x="0" y="1735"/>
                  <a:pt x="0" y="1668"/>
                </a:cubicBezTo>
                <a:cubicBezTo>
                  <a:pt x="0" y="1602"/>
                  <a:pt x="31" y="1557"/>
                  <a:pt x="95" y="1533"/>
                </a:cubicBezTo>
                <a:lnTo>
                  <a:pt x="4956" y="5"/>
                </a:lnTo>
                <a:cubicBezTo>
                  <a:pt x="4967" y="2"/>
                  <a:pt x="4982" y="0"/>
                  <a:pt x="5000" y="0"/>
                </a:cubicBezTo>
                <a:cubicBezTo>
                  <a:pt x="5017" y="0"/>
                  <a:pt x="5031" y="2"/>
                  <a:pt x="5043" y="5"/>
                </a:cubicBezTo>
                <a:lnTo>
                  <a:pt x="9902" y="1533"/>
                </a:lnTo>
                <a:cubicBezTo>
                  <a:pt x="9966" y="1557"/>
                  <a:pt x="9997" y="1602"/>
                  <a:pt x="9997" y="1668"/>
                </a:cubicBezTo>
                <a:close/>
                <a:moveTo>
                  <a:pt x="7697" y="3074"/>
                </a:moveTo>
                <a:lnTo>
                  <a:pt x="7776" y="4446"/>
                </a:lnTo>
                <a:cubicBezTo>
                  <a:pt x="7787" y="4646"/>
                  <a:pt x="7670" y="4830"/>
                  <a:pt x="7420" y="5002"/>
                </a:cubicBezTo>
                <a:cubicBezTo>
                  <a:pt x="7170" y="5172"/>
                  <a:pt x="6831" y="5307"/>
                  <a:pt x="6399" y="5408"/>
                </a:cubicBezTo>
                <a:cubicBezTo>
                  <a:pt x="5968" y="5508"/>
                  <a:pt x="5502" y="5558"/>
                  <a:pt x="4998" y="5558"/>
                </a:cubicBezTo>
                <a:cubicBezTo>
                  <a:pt x="4494" y="5558"/>
                  <a:pt x="4027" y="5508"/>
                  <a:pt x="3597" y="5408"/>
                </a:cubicBezTo>
                <a:cubicBezTo>
                  <a:pt x="3166" y="5308"/>
                  <a:pt x="2827" y="5174"/>
                  <a:pt x="2577" y="5002"/>
                </a:cubicBezTo>
                <a:cubicBezTo>
                  <a:pt x="2327" y="4832"/>
                  <a:pt x="2209" y="4646"/>
                  <a:pt x="2221" y="4446"/>
                </a:cubicBezTo>
                <a:lnTo>
                  <a:pt x="2299" y="3074"/>
                </a:lnTo>
                <a:lnTo>
                  <a:pt x="4791" y="3861"/>
                </a:lnTo>
                <a:cubicBezTo>
                  <a:pt x="4854" y="3882"/>
                  <a:pt x="4924" y="3891"/>
                  <a:pt x="4999" y="3891"/>
                </a:cubicBezTo>
                <a:cubicBezTo>
                  <a:pt x="5075" y="3891"/>
                  <a:pt x="5144" y="3882"/>
                  <a:pt x="5208" y="3861"/>
                </a:cubicBezTo>
                <a:lnTo>
                  <a:pt x="7697" y="3074"/>
                </a:lnTo>
                <a:close/>
              </a:path>
            </a:pathLst>
          </a:custGeom>
          <a:solidFill>
            <a:srgbClr val="28467C"/>
          </a:solidFill>
          <a:ln>
            <a:noFill/>
          </a:ln>
        </p:spPr>
      </p:sp>
      <p:sp>
        <p:nvSpPr>
          <p:cNvPr id="20" name="矩形 19"/>
          <p:cNvSpPr/>
          <p:nvPr/>
        </p:nvSpPr>
        <p:spPr>
          <a:xfrm>
            <a:off x="5353049" y="372206"/>
            <a:ext cx="1485901" cy="783101"/>
          </a:xfrm>
          <a:prstGeom prst="rect">
            <a:avLst/>
          </a:prstGeom>
          <a:noFill/>
          <a:ln w="952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10738917" y="2955359"/>
            <a:ext cx="194687" cy="115253"/>
            <a:chOff x="2594446" y="2913215"/>
            <a:chExt cx="281196" cy="166465"/>
          </a:xfrm>
        </p:grpSpPr>
        <p:sp>
          <p:nvSpPr>
            <p:cNvPr id="37" name="矩形 36"/>
            <p:cNvSpPr/>
            <p:nvPr/>
          </p:nvSpPr>
          <p:spPr>
            <a:xfrm rot="8069924">
              <a:off x="2594446" y="2913215"/>
              <a:ext cx="166465" cy="166465"/>
            </a:xfrm>
            <a:prstGeom prst="rect">
              <a:avLst/>
            </a:prstGeom>
            <a:noFill/>
            <a:ln w="25400">
              <a:solidFill>
                <a:srgbClr val="EFCA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 rot="8069924">
              <a:off x="2709177" y="2913215"/>
              <a:ext cx="166465" cy="166465"/>
            </a:xfrm>
            <a:prstGeom prst="rect">
              <a:avLst/>
            </a:prstGeom>
            <a:noFill/>
            <a:ln w="25400">
              <a:solidFill>
                <a:srgbClr val="EFCA81">
                  <a:alpha val="4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1319449" y="1477037"/>
            <a:ext cx="4270347" cy="3430675"/>
            <a:chOff x="2668434" y="2913215"/>
            <a:chExt cx="207208" cy="166465"/>
          </a:xfrm>
        </p:grpSpPr>
        <p:sp>
          <p:nvSpPr>
            <p:cNvPr id="43" name="矩形 42"/>
            <p:cNvSpPr/>
            <p:nvPr/>
          </p:nvSpPr>
          <p:spPr>
            <a:xfrm rot="8069924">
              <a:off x="2668434" y="2913215"/>
              <a:ext cx="166465" cy="166465"/>
            </a:xfrm>
            <a:prstGeom prst="rect">
              <a:avLst/>
            </a:prstGeom>
            <a:noFill/>
            <a:ln w="92075">
              <a:solidFill>
                <a:srgbClr val="EFCA81">
                  <a:alpha val="16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 rot="8069924">
              <a:off x="2709177" y="2913215"/>
              <a:ext cx="166465" cy="166465"/>
            </a:xfrm>
            <a:prstGeom prst="rect">
              <a:avLst/>
            </a:prstGeom>
            <a:noFill/>
            <a:ln w="92075">
              <a:solidFill>
                <a:srgbClr val="EFCA81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09555" y="2955359"/>
            <a:ext cx="194687" cy="115253"/>
            <a:chOff x="2594446" y="2913215"/>
            <a:chExt cx="281196" cy="166465"/>
          </a:xfrm>
        </p:grpSpPr>
        <p:sp>
          <p:nvSpPr>
            <p:cNvPr id="46" name="矩形 45"/>
            <p:cNvSpPr/>
            <p:nvPr/>
          </p:nvSpPr>
          <p:spPr>
            <a:xfrm rot="8069924">
              <a:off x="2594446" y="2913215"/>
              <a:ext cx="166465" cy="166465"/>
            </a:xfrm>
            <a:prstGeom prst="rect">
              <a:avLst/>
            </a:prstGeom>
            <a:noFill/>
            <a:ln w="25400">
              <a:solidFill>
                <a:srgbClr val="EFCA81">
                  <a:alpha val="4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 rot="8069924">
              <a:off x="2709177" y="2913215"/>
              <a:ext cx="166465" cy="166465"/>
            </a:xfrm>
            <a:prstGeom prst="rect">
              <a:avLst/>
            </a:prstGeom>
            <a:noFill/>
            <a:ln w="25400">
              <a:solidFill>
                <a:srgbClr val="EFCA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8571230" y="4648200"/>
            <a:ext cx="26371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C000"/>
                </a:solidFill>
              </a:rPr>
              <a:t>黄爽</a:t>
            </a:r>
            <a:r>
              <a:rPr lang="en-US" altLang="zh-CN" sz="2000" b="1">
                <a:solidFill>
                  <a:srgbClr val="FFC000"/>
                </a:solidFill>
              </a:rPr>
              <a:t>  S211000791</a:t>
            </a:r>
            <a:endParaRPr lang="en-US" altLang="zh-CN" sz="2000" b="1">
              <a:solidFill>
                <a:srgbClr val="FFC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3420" y="4079875"/>
            <a:ext cx="88411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4"/>
                </a:solidFill>
              </a:rPr>
              <a:t>2016 49th Annual IEEE/ACM International Symposium on Microarchitecture (MICRO)</a:t>
            </a:r>
            <a:endParaRPr lang="zh-CN" altLang="en-US">
              <a:solidFill>
                <a:schemeClr val="accent4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2592942" y="698540"/>
            <a:ext cx="194687" cy="115253"/>
            <a:chOff x="2592942" y="667716"/>
            <a:chExt cx="194687" cy="115253"/>
          </a:xfrm>
        </p:grpSpPr>
        <p:sp>
          <p:nvSpPr>
            <p:cNvPr id="20" name="矩形 19"/>
            <p:cNvSpPr/>
            <p:nvPr/>
          </p:nvSpPr>
          <p:spPr>
            <a:xfrm rot="8069924">
              <a:off x="2592942" y="667716"/>
              <a:ext cx="115253" cy="115253"/>
            </a:xfrm>
            <a:prstGeom prst="rect">
              <a:avLst/>
            </a:prstGeom>
            <a:noFill/>
            <a:ln w="25400">
              <a:solidFill>
                <a:srgbClr val="EFCA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 rot="8069924">
              <a:off x="2672376" y="667716"/>
              <a:ext cx="115253" cy="115253"/>
            </a:xfrm>
            <a:prstGeom prst="rect">
              <a:avLst/>
            </a:prstGeom>
            <a:noFill/>
            <a:ln w="25400">
              <a:solidFill>
                <a:srgbClr val="EFCA81">
                  <a:alpha val="4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65988" y="698540"/>
            <a:ext cx="194687" cy="115253"/>
            <a:chOff x="265988" y="667716"/>
            <a:chExt cx="194687" cy="115253"/>
          </a:xfrm>
        </p:grpSpPr>
        <p:sp>
          <p:nvSpPr>
            <p:cNvPr id="18" name="矩形 17"/>
            <p:cNvSpPr/>
            <p:nvPr/>
          </p:nvSpPr>
          <p:spPr>
            <a:xfrm rot="8069924">
              <a:off x="265988" y="667716"/>
              <a:ext cx="115253" cy="115253"/>
            </a:xfrm>
            <a:prstGeom prst="rect">
              <a:avLst/>
            </a:prstGeom>
            <a:noFill/>
            <a:ln w="25400">
              <a:solidFill>
                <a:srgbClr val="EFCA81">
                  <a:alpha val="4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8069924">
              <a:off x="345422" y="667716"/>
              <a:ext cx="115253" cy="115253"/>
            </a:xfrm>
            <a:prstGeom prst="rect">
              <a:avLst/>
            </a:prstGeom>
            <a:noFill/>
            <a:ln w="25400">
              <a:solidFill>
                <a:srgbClr val="EFCA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162368" y="571500"/>
            <a:ext cx="728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 dirty="0" smtClean="0">
                <a:solidFill>
                  <a:srgbClr val="EFCA81"/>
                </a:solidFill>
              </a:rPr>
              <a:t>Zorua</a:t>
            </a:r>
            <a:endParaRPr lang="en-US" altLang="zh-CN" b="1" dirty="0" smtClean="0">
              <a:solidFill>
                <a:srgbClr val="EFCA8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310" y="1297940"/>
            <a:ext cx="7545705" cy="49225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56710" y="837565"/>
            <a:ext cx="38785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Detailed Walkthrough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34935" y="5659120"/>
            <a:ext cx="3744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Thread&gt;scratchpad&gt;register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315325" y="1382395"/>
            <a:ext cx="2945765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(i) a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new thread block is scheduled at the SM for execution, 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(ii) a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warp undergoes a phase change, 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(iii) a warp or a thread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block reaches the end of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execution. 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Between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these events,the coordinator performs no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action and execution proceeds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as usual. 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8545" y="1204595"/>
            <a:ext cx="5763260" cy="229298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2592942" y="698540"/>
            <a:ext cx="194687" cy="115253"/>
            <a:chOff x="2592942" y="667716"/>
            <a:chExt cx="194687" cy="115253"/>
          </a:xfrm>
        </p:grpSpPr>
        <p:sp>
          <p:nvSpPr>
            <p:cNvPr id="20" name="矩形 19"/>
            <p:cNvSpPr/>
            <p:nvPr/>
          </p:nvSpPr>
          <p:spPr>
            <a:xfrm rot="8069924">
              <a:off x="2592942" y="667716"/>
              <a:ext cx="115253" cy="115253"/>
            </a:xfrm>
            <a:prstGeom prst="rect">
              <a:avLst/>
            </a:prstGeom>
            <a:noFill/>
            <a:ln w="25400">
              <a:solidFill>
                <a:srgbClr val="EFCA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 rot="8069924">
              <a:off x="2672376" y="667716"/>
              <a:ext cx="115253" cy="115253"/>
            </a:xfrm>
            <a:prstGeom prst="rect">
              <a:avLst/>
            </a:prstGeom>
            <a:noFill/>
            <a:ln w="25400">
              <a:solidFill>
                <a:srgbClr val="EFCA81">
                  <a:alpha val="4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65988" y="698540"/>
            <a:ext cx="194687" cy="115253"/>
            <a:chOff x="265988" y="667716"/>
            <a:chExt cx="194687" cy="115253"/>
          </a:xfrm>
        </p:grpSpPr>
        <p:sp>
          <p:nvSpPr>
            <p:cNvPr id="18" name="矩形 17"/>
            <p:cNvSpPr/>
            <p:nvPr/>
          </p:nvSpPr>
          <p:spPr>
            <a:xfrm rot="8069924">
              <a:off x="265988" y="667716"/>
              <a:ext cx="115253" cy="115253"/>
            </a:xfrm>
            <a:prstGeom prst="rect">
              <a:avLst/>
            </a:prstGeom>
            <a:noFill/>
            <a:ln w="25400">
              <a:solidFill>
                <a:srgbClr val="EFCA81">
                  <a:alpha val="4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8069924">
              <a:off x="345422" y="667716"/>
              <a:ext cx="115253" cy="115253"/>
            </a:xfrm>
            <a:prstGeom prst="rect">
              <a:avLst/>
            </a:prstGeom>
            <a:noFill/>
            <a:ln w="25400">
              <a:solidFill>
                <a:srgbClr val="EFCA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78853" y="571500"/>
            <a:ext cx="11753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 dirty="0" smtClean="0">
                <a:solidFill>
                  <a:srgbClr val="EFCA81"/>
                </a:solidFill>
              </a:rPr>
              <a:t>Evaluation</a:t>
            </a:r>
            <a:endParaRPr lang="en-US" altLang="zh-CN" b="1" dirty="0" smtClean="0">
              <a:solidFill>
                <a:srgbClr val="EFCA8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74770" y="571500"/>
            <a:ext cx="2405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Baseline/Zorua/WLM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745" y="3978275"/>
            <a:ext cx="5979795" cy="24250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" y="1204595"/>
            <a:ext cx="5131435" cy="25088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矩形 16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2F52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椭圆 142"/>
          <p:cNvSpPr/>
          <p:nvPr/>
        </p:nvSpPr>
        <p:spPr>
          <a:xfrm flipV="1">
            <a:off x="4684667" y="3762703"/>
            <a:ext cx="1699869" cy="1056932"/>
          </a:xfrm>
          <a:custGeom>
            <a:avLst/>
            <a:gdLst>
              <a:gd name="connsiteX0" fmla="*/ 0 w 3460063"/>
              <a:gd name="connsiteY0" fmla="*/ 1730032 h 3460063"/>
              <a:gd name="connsiteX1" fmla="*/ 1730032 w 3460063"/>
              <a:gd name="connsiteY1" fmla="*/ 0 h 3460063"/>
              <a:gd name="connsiteX2" fmla="*/ 3460064 w 3460063"/>
              <a:gd name="connsiteY2" fmla="*/ 1730032 h 3460063"/>
              <a:gd name="connsiteX3" fmla="*/ 1730032 w 3460063"/>
              <a:gd name="connsiteY3" fmla="*/ 3460064 h 3460063"/>
              <a:gd name="connsiteX4" fmla="*/ 0 w 3460063"/>
              <a:gd name="connsiteY4" fmla="*/ 1730032 h 3460063"/>
              <a:gd name="connsiteX0-1" fmla="*/ 0 w 3460064"/>
              <a:gd name="connsiteY0-2" fmla="*/ 1730032 h 1946286"/>
              <a:gd name="connsiteX1-3" fmla="*/ 1730032 w 3460064"/>
              <a:gd name="connsiteY1-4" fmla="*/ 0 h 1946286"/>
              <a:gd name="connsiteX2-5" fmla="*/ 3460064 w 3460064"/>
              <a:gd name="connsiteY2-6" fmla="*/ 1730032 h 1946286"/>
              <a:gd name="connsiteX3-7" fmla="*/ 0 w 3460064"/>
              <a:gd name="connsiteY3-8" fmla="*/ 1730032 h 1946286"/>
              <a:gd name="connsiteX0-9" fmla="*/ 3460064 w 3551504"/>
              <a:gd name="connsiteY0-10" fmla="*/ 1730032 h 1946286"/>
              <a:gd name="connsiteX1-11" fmla="*/ 0 w 3551504"/>
              <a:gd name="connsiteY1-12" fmla="*/ 1730032 h 1946286"/>
              <a:gd name="connsiteX2-13" fmla="*/ 1730032 w 3551504"/>
              <a:gd name="connsiteY2-14" fmla="*/ 0 h 1946286"/>
              <a:gd name="connsiteX3-15" fmla="*/ 3551504 w 3551504"/>
              <a:gd name="connsiteY3-16" fmla="*/ 1821472 h 1946286"/>
              <a:gd name="connsiteX0-17" fmla="*/ 622637 w 3595389"/>
              <a:gd name="connsiteY0-18" fmla="*/ 2320582 h 2407184"/>
              <a:gd name="connsiteX1-19" fmla="*/ 43885 w 3595389"/>
              <a:gd name="connsiteY1-20" fmla="*/ 1730032 h 2407184"/>
              <a:gd name="connsiteX2-21" fmla="*/ 1773917 w 3595389"/>
              <a:gd name="connsiteY2-22" fmla="*/ 0 h 2407184"/>
              <a:gd name="connsiteX3-23" fmla="*/ 3595389 w 3595389"/>
              <a:gd name="connsiteY3-24" fmla="*/ 1821472 h 2407184"/>
              <a:gd name="connsiteX0-25" fmla="*/ 0 w 3551504"/>
              <a:gd name="connsiteY0-26" fmla="*/ 1730032 h 1821472"/>
              <a:gd name="connsiteX1-27" fmla="*/ 1730032 w 3551504"/>
              <a:gd name="connsiteY1-28" fmla="*/ 0 h 1821472"/>
              <a:gd name="connsiteX2-29" fmla="*/ 3551504 w 3551504"/>
              <a:gd name="connsiteY2-30" fmla="*/ 1821472 h 1821472"/>
              <a:gd name="connsiteX0-31" fmla="*/ 0 w 1730032"/>
              <a:gd name="connsiteY0-32" fmla="*/ 1730032 h 1730032"/>
              <a:gd name="connsiteX1-33" fmla="*/ 1730032 w 1730032"/>
              <a:gd name="connsiteY1-34" fmla="*/ 0 h 1730032"/>
              <a:gd name="connsiteX0-35" fmla="*/ 0 w 1706219"/>
              <a:gd name="connsiteY0-36" fmla="*/ 1120432 h 1120432"/>
              <a:gd name="connsiteX1-37" fmla="*/ 1706219 w 1706219"/>
              <a:gd name="connsiteY1-38" fmla="*/ 0 h 1120432"/>
              <a:gd name="connsiteX0-39" fmla="*/ 0 w 1591919"/>
              <a:gd name="connsiteY0-40" fmla="*/ 1101382 h 1101382"/>
              <a:gd name="connsiteX1-41" fmla="*/ 1591919 w 1591919"/>
              <a:gd name="connsiteY1-42" fmla="*/ 0 h 1101382"/>
              <a:gd name="connsiteX0-43" fmla="*/ 0 w 1591919"/>
              <a:gd name="connsiteY0-44" fmla="*/ 1101382 h 1101382"/>
              <a:gd name="connsiteX1-45" fmla="*/ 1591919 w 1591919"/>
              <a:gd name="connsiteY1-46" fmla="*/ 0 h 1101382"/>
              <a:gd name="connsiteX0-47" fmla="*/ 0 w 1591919"/>
              <a:gd name="connsiteY0-48" fmla="*/ 1101382 h 1101382"/>
              <a:gd name="connsiteX1-49" fmla="*/ 1591919 w 1591919"/>
              <a:gd name="connsiteY1-50" fmla="*/ 0 h 1101382"/>
              <a:gd name="connsiteX0-51" fmla="*/ 0 w 1699869"/>
              <a:gd name="connsiteY0-52" fmla="*/ 1056932 h 1056932"/>
              <a:gd name="connsiteX1-53" fmla="*/ 1699869 w 1699869"/>
              <a:gd name="connsiteY1-54" fmla="*/ 0 h 10569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99869" h="1056932">
                <a:moveTo>
                  <a:pt x="0" y="1056932"/>
                </a:moveTo>
                <a:cubicBezTo>
                  <a:pt x="204580" y="562218"/>
                  <a:pt x="744399" y="0"/>
                  <a:pt x="1699869" y="0"/>
                </a:cubicBezTo>
              </a:path>
            </a:pathLst>
          </a:cu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椭圆 142"/>
          <p:cNvSpPr/>
          <p:nvPr/>
        </p:nvSpPr>
        <p:spPr>
          <a:xfrm rot="21001643" flipV="1">
            <a:off x="4796735" y="3111057"/>
            <a:ext cx="1699869" cy="1056932"/>
          </a:xfrm>
          <a:custGeom>
            <a:avLst/>
            <a:gdLst>
              <a:gd name="connsiteX0" fmla="*/ 0 w 3460063"/>
              <a:gd name="connsiteY0" fmla="*/ 1730032 h 3460063"/>
              <a:gd name="connsiteX1" fmla="*/ 1730032 w 3460063"/>
              <a:gd name="connsiteY1" fmla="*/ 0 h 3460063"/>
              <a:gd name="connsiteX2" fmla="*/ 3460064 w 3460063"/>
              <a:gd name="connsiteY2" fmla="*/ 1730032 h 3460063"/>
              <a:gd name="connsiteX3" fmla="*/ 1730032 w 3460063"/>
              <a:gd name="connsiteY3" fmla="*/ 3460064 h 3460063"/>
              <a:gd name="connsiteX4" fmla="*/ 0 w 3460063"/>
              <a:gd name="connsiteY4" fmla="*/ 1730032 h 3460063"/>
              <a:gd name="connsiteX0-1" fmla="*/ 0 w 3460064"/>
              <a:gd name="connsiteY0-2" fmla="*/ 1730032 h 1946286"/>
              <a:gd name="connsiteX1-3" fmla="*/ 1730032 w 3460064"/>
              <a:gd name="connsiteY1-4" fmla="*/ 0 h 1946286"/>
              <a:gd name="connsiteX2-5" fmla="*/ 3460064 w 3460064"/>
              <a:gd name="connsiteY2-6" fmla="*/ 1730032 h 1946286"/>
              <a:gd name="connsiteX3-7" fmla="*/ 0 w 3460064"/>
              <a:gd name="connsiteY3-8" fmla="*/ 1730032 h 1946286"/>
              <a:gd name="connsiteX0-9" fmla="*/ 3460064 w 3551504"/>
              <a:gd name="connsiteY0-10" fmla="*/ 1730032 h 1946286"/>
              <a:gd name="connsiteX1-11" fmla="*/ 0 w 3551504"/>
              <a:gd name="connsiteY1-12" fmla="*/ 1730032 h 1946286"/>
              <a:gd name="connsiteX2-13" fmla="*/ 1730032 w 3551504"/>
              <a:gd name="connsiteY2-14" fmla="*/ 0 h 1946286"/>
              <a:gd name="connsiteX3-15" fmla="*/ 3551504 w 3551504"/>
              <a:gd name="connsiteY3-16" fmla="*/ 1821472 h 1946286"/>
              <a:gd name="connsiteX0-17" fmla="*/ 622637 w 3595389"/>
              <a:gd name="connsiteY0-18" fmla="*/ 2320582 h 2407184"/>
              <a:gd name="connsiteX1-19" fmla="*/ 43885 w 3595389"/>
              <a:gd name="connsiteY1-20" fmla="*/ 1730032 h 2407184"/>
              <a:gd name="connsiteX2-21" fmla="*/ 1773917 w 3595389"/>
              <a:gd name="connsiteY2-22" fmla="*/ 0 h 2407184"/>
              <a:gd name="connsiteX3-23" fmla="*/ 3595389 w 3595389"/>
              <a:gd name="connsiteY3-24" fmla="*/ 1821472 h 2407184"/>
              <a:gd name="connsiteX0-25" fmla="*/ 0 w 3551504"/>
              <a:gd name="connsiteY0-26" fmla="*/ 1730032 h 1821472"/>
              <a:gd name="connsiteX1-27" fmla="*/ 1730032 w 3551504"/>
              <a:gd name="connsiteY1-28" fmla="*/ 0 h 1821472"/>
              <a:gd name="connsiteX2-29" fmla="*/ 3551504 w 3551504"/>
              <a:gd name="connsiteY2-30" fmla="*/ 1821472 h 1821472"/>
              <a:gd name="connsiteX0-31" fmla="*/ 0 w 1730032"/>
              <a:gd name="connsiteY0-32" fmla="*/ 1730032 h 1730032"/>
              <a:gd name="connsiteX1-33" fmla="*/ 1730032 w 1730032"/>
              <a:gd name="connsiteY1-34" fmla="*/ 0 h 1730032"/>
              <a:gd name="connsiteX0-35" fmla="*/ 0 w 1706219"/>
              <a:gd name="connsiteY0-36" fmla="*/ 1120432 h 1120432"/>
              <a:gd name="connsiteX1-37" fmla="*/ 1706219 w 1706219"/>
              <a:gd name="connsiteY1-38" fmla="*/ 0 h 1120432"/>
              <a:gd name="connsiteX0-39" fmla="*/ 0 w 1591919"/>
              <a:gd name="connsiteY0-40" fmla="*/ 1101382 h 1101382"/>
              <a:gd name="connsiteX1-41" fmla="*/ 1591919 w 1591919"/>
              <a:gd name="connsiteY1-42" fmla="*/ 0 h 1101382"/>
              <a:gd name="connsiteX0-43" fmla="*/ 0 w 1591919"/>
              <a:gd name="connsiteY0-44" fmla="*/ 1101382 h 1101382"/>
              <a:gd name="connsiteX1-45" fmla="*/ 1591919 w 1591919"/>
              <a:gd name="connsiteY1-46" fmla="*/ 0 h 1101382"/>
              <a:gd name="connsiteX0-47" fmla="*/ 0 w 1591919"/>
              <a:gd name="connsiteY0-48" fmla="*/ 1101382 h 1101382"/>
              <a:gd name="connsiteX1-49" fmla="*/ 1591919 w 1591919"/>
              <a:gd name="connsiteY1-50" fmla="*/ 0 h 1101382"/>
              <a:gd name="connsiteX0-51" fmla="*/ 0 w 1699869"/>
              <a:gd name="connsiteY0-52" fmla="*/ 1056932 h 1056932"/>
              <a:gd name="connsiteX1-53" fmla="*/ 1699869 w 1699869"/>
              <a:gd name="connsiteY1-54" fmla="*/ 0 h 10569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99869" h="1056932">
                <a:moveTo>
                  <a:pt x="0" y="1056932"/>
                </a:moveTo>
                <a:cubicBezTo>
                  <a:pt x="204580" y="562218"/>
                  <a:pt x="744399" y="0"/>
                  <a:pt x="1699869" y="0"/>
                </a:cubicBezTo>
              </a:path>
            </a:pathLst>
          </a:cu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2"/>
          <p:cNvSpPr/>
          <p:nvPr/>
        </p:nvSpPr>
        <p:spPr>
          <a:xfrm rot="1151996">
            <a:off x="4936668" y="2847264"/>
            <a:ext cx="1699869" cy="1056932"/>
          </a:xfrm>
          <a:custGeom>
            <a:avLst/>
            <a:gdLst>
              <a:gd name="connsiteX0" fmla="*/ 0 w 3460063"/>
              <a:gd name="connsiteY0" fmla="*/ 1730032 h 3460063"/>
              <a:gd name="connsiteX1" fmla="*/ 1730032 w 3460063"/>
              <a:gd name="connsiteY1" fmla="*/ 0 h 3460063"/>
              <a:gd name="connsiteX2" fmla="*/ 3460064 w 3460063"/>
              <a:gd name="connsiteY2" fmla="*/ 1730032 h 3460063"/>
              <a:gd name="connsiteX3" fmla="*/ 1730032 w 3460063"/>
              <a:gd name="connsiteY3" fmla="*/ 3460064 h 3460063"/>
              <a:gd name="connsiteX4" fmla="*/ 0 w 3460063"/>
              <a:gd name="connsiteY4" fmla="*/ 1730032 h 3460063"/>
              <a:gd name="connsiteX0-1" fmla="*/ 0 w 3460064"/>
              <a:gd name="connsiteY0-2" fmla="*/ 1730032 h 1946286"/>
              <a:gd name="connsiteX1-3" fmla="*/ 1730032 w 3460064"/>
              <a:gd name="connsiteY1-4" fmla="*/ 0 h 1946286"/>
              <a:gd name="connsiteX2-5" fmla="*/ 3460064 w 3460064"/>
              <a:gd name="connsiteY2-6" fmla="*/ 1730032 h 1946286"/>
              <a:gd name="connsiteX3-7" fmla="*/ 0 w 3460064"/>
              <a:gd name="connsiteY3-8" fmla="*/ 1730032 h 1946286"/>
              <a:gd name="connsiteX0-9" fmla="*/ 3460064 w 3551504"/>
              <a:gd name="connsiteY0-10" fmla="*/ 1730032 h 1946286"/>
              <a:gd name="connsiteX1-11" fmla="*/ 0 w 3551504"/>
              <a:gd name="connsiteY1-12" fmla="*/ 1730032 h 1946286"/>
              <a:gd name="connsiteX2-13" fmla="*/ 1730032 w 3551504"/>
              <a:gd name="connsiteY2-14" fmla="*/ 0 h 1946286"/>
              <a:gd name="connsiteX3-15" fmla="*/ 3551504 w 3551504"/>
              <a:gd name="connsiteY3-16" fmla="*/ 1821472 h 1946286"/>
              <a:gd name="connsiteX0-17" fmla="*/ 622637 w 3595389"/>
              <a:gd name="connsiteY0-18" fmla="*/ 2320582 h 2407184"/>
              <a:gd name="connsiteX1-19" fmla="*/ 43885 w 3595389"/>
              <a:gd name="connsiteY1-20" fmla="*/ 1730032 h 2407184"/>
              <a:gd name="connsiteX2-21" fmla="*/ 1773917 w 3595389"/>
              <a:gd name="connsiteY2-22" fmla="*/ 0 h 2407184"/>
              <a:gd name="connsiteX3-23" fmla="*/ 3595389 w 3595389"/>
              <a:gd name="connsiteY3-24" fmla="*/ 1821472 h 2407184"/>
              <a:gd name="connsiteX0-25" fmla="*/ 0 w 3551504"/>
              <a:gd name="connsiteY0-26" fmla="*/ 1730032 h 1821472"/>
              <a:gd name="connsiteX1-27" fmla="*/ 1730032 w 3551504"/>
              <a:gd name="connsiteY1-28" fmla="*/ 0 h 1821472"/>
              <a:gd name="connsiteX2-29" fmla="*/ 3551504 w 3551504"/>
              <a:gd name="connsiteY2-30" fmla="*/ 1821472 h 1821472"/>
              <a:gd name="connsiteX0-31" fmla="*/ 0 w 1730032"/>
              <a:gd name="connsiteY0-32" fmla="*/ 1730032 h 1730032"/>
              <a:gd name="connsiteX1-33" fmla="*/ 1730032 w 1730032"/>
              <a:gd name="connsiteY1-34" fmla="*/ 0 h 1730032"/>
              <a:gd name="connsiteX0-35" fmla="*/ 0 w 1706219"/>
              <a:gd name="connsiteY0-36" fmla="*/ 1120432 h 1120432"/>
              <a:gd name="connsiteX1-37" fmla="*/ 1706219 w 1706219"/>
              <a:gd name="connsiteY1-38" fmla="*/ 0 h 1120432"/>
              <a:gd name="connsiteX0-39" fmla="*/ 0 w 1591919"/>
              <a:gd name="connsiteY0-40" fmla="*/ 1101382 h 1101382"/>
              <a:gd name="connsiteX1-41" fmla="*/ 1591919 w 1591919"/>
              <a:gd name="connsiteY1-42" fmla="*/ 0 h 1101382"/>
              <a:gd name="connsiteX0-43" fmla="*/ 0 w 1591919"/>
              <a:gd name="connsiteY0-44" fmla="*/ 1101382 h 1101382"/>
              <a:gd name="connsiteX1-45" fmla="*/ 1591919 w 1591919"/>
              <a:gd name="connsiteY1-46" fmla="*/ 0 h 1101382"/>
              <a:gd name="connsiteX0-47" fmla="*/ 0 w 1591919"/>
              <a:gd name="connsiteY0-48" fmla="*/ 1101382 h 1101382"/>
              <a:gd name="connsiteX1-49" fmla="*/ 1591919 w 1591919"/>
              <a:gd name="connsiteY1-50" fmla="*/ 0 h 1101382"/>
              <a:gd name="connsiteX0-51" fmla="*/ 0 w 1699869"/>
              <a:gd name="connsiteY0-52" fmla="*/ 1056932 h 1056932"/>
              <a:gd name="connsiteX1-53" fmla="*/ 1699869 w 1699869"/>
              <a:gd name="connsiteY1-54" fmla="*/ 0 h 10569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99869" h="1056932">
                <a:moveTo>
                  <a:pt x="0" y="1056932"/>
                </a:moveTo>
                <a:cubicBezTo>
                  <a:pt x="204580" y="562218"/>
                  <a:pt x="744399" y="0"/>
                  <a:pt x="1699869" y="0"/>
                </a:cubicBezTo>
              </a:path>
            </a:pathLst>
          </a:cu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4718299" y="2168429"/>
            <a:ext cx="1699869" cy="1056932"/>
          </a:xfrm>
          <a:custGeom>
            <a:avLst/>
            <a:gdLst>
              <a:gd name="connsiteX0" fmla="*/ 0 w 3460063"/>
              <a:gd name="connsiteY0" fmla="*/ 1730032 h 3460063"/>
              <a:gd name="connsiteX1" fmla="*/ 1730032 w 3460063"/>
              <a:gd name="connsiteY1" fmla="*/ 0 h 3460063"/>
              <a:gd name="connsiteX2" fmla="*/ 3460064 w 3460063"/>
              <a:gd name="connsiteY2" fmla="*/ 1730032 h 3460063"/>
              <a:gd name="connsiteX3" fmla="*/ 1730032 w 3460063"/>
              <a:gd name="connsiteY3" fmla="*/ 3460064 h 3460063"/>
              <a:gd name="connsiteX4" fmla="*/ 0 w 3460063"/>
              <a:gd name="connsiteY4" fmla="*/ 1730032 h 3460063"/>
              <a:gd name="connsiteX0-1" fmla="*/ 0 w 3460064"/>
              <a:gd name="connsiteY0-2" fmla="*/ 1730032 h 1946286"/>
              <a:gd name="connsiteX1-3" fmla="*/ 1730032 w 3460064"/>
              <a:gd name="connsiteY1-4" fmla="*/ 0 h 1946286"/>
              <a:gd name="connsiteX2-5" fmla="*/ 3460064 w 3460064"/>
              <a:gd name="connsiteY2-6" fmla="*/ 1730032 h 1946286"/>
              <a:gd name="connsiteX3-7" fmla="*/ 0 w 3460064"/>
              <a:gd name="connsiteY3-8" fmla="*/ 1730032 h 1946286"/>
              <a:gd name="connsiteX0-9" fmla="*/ 3460064 w 3551504"/>
              <a:gd name="connsiteY0-10" fmla="*/ 1730032 h 1946286"/>
              <a:gd name="connsiteX1-11" fmla="*/ 0 w 3551504"/>
              <a:gd name="connsiteY1-12" fmla="*/ 1730032 h 1946286"/>
              <a:gd name="connsiteX2-13" fmla="*/ 1730032 w 3551504"/>
              <a:gd name="connsiteY2-14" fmla="*/ 0 h 1946286"/>
              <a:gd name="connsiteX3-15" fmla="*/ 3551504 w 3551504"/>
              <a:gd name="connsiteY3-16" fmla="*/ 1821472 h 1946286"/>
              <a:gd name="connsiteX0-17" fmla="*/ 622637 w 3595389"/>
              <a:gd name="connsiteY0-18" fmla="*/ 2320582 h 2407184"/>
              <a:gd name="connsiteX1-19" fmla="*/ 43885 w 3595389"/>
              <a:gd name="connsiteY1-20" fmla="*/ 1730032 h 2407184"/>
              <a:gd name="connsiteX2-21" fmla="*/ 1773917 w 3595389"/>
              <a:gd name="connsiteY2-22" fmla="*/ 0 h 2407184"/>
              <a:gd name="connsiteX3-23" fmla="*/ 3595389 w 3595389"/>
              <a:gd name="connsiteY3-24" fmla="*/ 1821472 h 2407184"/>
              <a:gd name="connsiteX0-25" fmla="*/ 0 w 3551504"/>
              <a:gd name="connsiteY0-26" fmla="*/ 1730032 h 1821472"/>
              <a:gd name="connsiteX1-27" fmla="*/ 1730032 w 3551504"/>
              <a:gd name="connsiteY1-28" fmla="*/ 0 h 1821472"/>
              <a:gd name="connsiteX2-29" fmla="*/ 3551504 w 3551504"/>
              <a:gd name="connsiteY2-30" fmla="*/ 1821472 h 1821472"/>
              <a:gd name="connsiteX0-31" fmla="*/ 0 w 1730032"/>
              <a:gd name="connsiteY0-32" fmla="*/ 1730032 h 1730032"/>
              <a:gd name="connsiteX1-33" fmla="*/ 1730032 w 1730032"/>
              <a:gd name="connsiteY1-34" fmla="*/ 0 h 1730032"/>
              <a:gd name="connsiteX0-35" fmla="*/ 0 w 1706219"/>
              <a:gd name="connsiteY0-36" fmla="*/ 1120432 h 1120432"/>
              <a:gd name="connsiteX1-37" fmla="*/ 1706219 w 1706219"/>
              <a:gd name="connsiteY1-38" fmla="*/ 0 h 1120432"/>
              <a:gd name="connsiteX0-39" fmla="*/ 0 w 1591919"/>
              <a:gd name="connsiteY0-40" fmla="*/ 1101382 h 1101382"/>
              <a:gd name="connsiteX1-41" fmla="*/ 1591919 w 1591919"/>
              <a:gd name="connsiteY1-42" fmla="*/ 0 h 1101382"/>
              <a:gd name="connsiteX0-43" fmla="*/ 0 w 1591919"/>
              <a:gd name="connsiteY0-44" fmla="*/ 1101382 h 1101382"/>
              <a:gd name="connsiteX1-45" fmla="*/ 1591919 w 1591919"/>
              <a:gd name="connsiteY1-46" fmla="*/ 0 h 1101382"/>
              <a:gd name="connsiteX0-47" fmla="*/ 0 w 1591919"/>
              <a:gd name="connsiteY0-48" fmla="*/ 1101382 h 1101382"/>
              <a:gd name="connsiteX1-49" fmla="*/ 1591919 w 1591919"/>
              <a:gd name="connsiteY1-50" fmla="*/ 0 h 1101382"/>
              <a:gd name="connsiteX0-51" fmla="*/ 0 w 1699869"/>
              <a:gd name="connsiteY0-52" fmla="*/ 1056932 h 1056932"/>
              <a:gd name="connsiteX1-53" fmla="*/ 1699869 w 1699869"/>
              <a:gd name="connsiteY1-54" fmla="*/ 0 h 10569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99869" h="1056932">
                <a:moveTo>
                  <a:pt x="0" y="1056932"/>
                </a:moveTo>
                <a:cubicBezTo>
                  <a:pt x="204580" y="562218"/>
                  <a:pt x="744399" y="0"/>
                  <a:pt x="1699869" y="0"/>
                </a:cubicBezTo>
              </a:path>
            </a:pathLst>
          </a:cu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4362418" y="3145092"/>
            <a:ext cx="625882" cy="625882"/>
          </a:xfrm>
          <a:prstGeom prst="ellipse">
            <a:avLst/>
          </a:prstGeom>
          <a:solidFill>
            <a:srgbClr val="2F5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clipboard_346831"/>
          <p:cNvSpPr>
            <a:spLocks noChangeAspect="1"/>
          </p:cNvSpPr>
          <p:nvPr userDrawn="1"/>
        </p:nvSpPr>
        <p:spPr bwMode="auto">
          <a:xfrm>
            <a:off x="4537011" y="3262009"/>
            <a:ext cx="276695" cy="345931"/>
          </a:xfrm>
          <a:custGeom>
            <a:avLst/>
            <a:gdLst>
              <a:gd name="connsiteX0" fmla="*/ 153054 w 484784"/>
              <a:gd name="connsiteY0" fmla="*/ 496166 h 606087"/>
              <a:gd name="connsiteX1" fmla="*/ 153054 w 484784"/>
              <a:gd name="connsiteY1" fmla="*/ 520881 h 606087"/>
              <a:gd name="connsiteX2" fmla="*/ 331826 w 484784"/>
              <a:gd name="connsiteY2" fmla="*/ 520881 h 606087"/>
              <a:gd name="connsiteX3" fmla="*/ 331826 w 484784"/>
              <a:gd name="connsiteY3" fmla="*/ 496166 h 606087"/>
              <a:gd name="connsiteX4" fmla="*/ 70411 w 484784"/>
              <a:gd name="connsiteY4" fmla="*/ 412691 h 606087"/>
              <a:gd name="connsiteX5" fmla="*/ 70411 w 484784"/>
              <a:gd name="connsiteY5" fmla="*/ 437407 h 606087"/>
              <a:gd name="connsiteX6" fmla="*/ 414373 w 484784"/>
              <a:gd name="connsiteY6" fmla="*/ 437407 h 606087"/>
              <a:gd name="connsiteX7" fmla="*/ 414373 w 484784"/>
              <a:gd name="connsiteY7" fmla="*/ 412691 h 606087"/>
              <a:gd name="connsiteX8" fmla="*/ 70411 w 484784"/>
              <a:gd name="connsiteY8" fmla="*/ 329217 h 606087"/>
              <a:gd name="connsiteX9" fmla="*/ 70411 w 484784"/>
              <a:gd name="connsiteY9" fmla="*/ 353932 h 606087"/>
              <a:gd name="connsiteX10" fmla="*/ 414373 w 484784"/>
              <a:gd name="connsiteY10" fmla="*/ 353932 h 606087"/>
              <a:gd name="connsiteX11" fmla="*/ 414373 w 484784"/>
              <a:gd name="connsiteY11" fmla="*/ 329217 h 606087"/>
              <a:gd name="connsiteX12" fmla="*/ 70411 w 484784"/>
              <a:gd name="connsiteY12" fmla="*/ 245742 h 606087"/>
              <a:gd name="connsiteX13" fmla="*/ 70411 w 484784"/>
              <a:gd name="connsiteY13" fmla="*/ 270458 h 606087"/>
              <a:gd name="connsiteX14" fmla="*/ 414373 w 484784"/>
              <a:gd name="connsiteY14" fmla="*/ 270458 h 606087"/>
              <a:gd name="connsiteX15" fmla="*/ 414373 w 484784"/>
              <a:gd name="connsiteY15" fmla="*/ 245742 h 606087"/>
              <a:gd name="connsiteX16" fmla="*/ 0 w 484784"/>
              <a:gd name="connsiteY16" fmla="*/ 95334 h 606087"/>
              <a:gd name="connsiteX17" fmla="*/ 89193 w 484784"/>
              <a:gd name="connsiteY17" fmla="*/ 95334 h 606087"/>
              <a:gd name="connsiteX18" fmla="*/ 89193 w 484784"/>
              <a:gd name="connsiteY18" fmla="*/ 183521 h 606087"/>
              <a:gd name="connsiteX19" fmla="*/ 395783 w 484784"/>
              <a:gd name="connsiteY19" fmla="*/ 183521 h 606087"/>
              <a:gd name="connsiteX20" fmla="*/ 395783 w 484784"/>
              <a:gd name="connsiteY20" fmla="*/ 95334 h 606087"/>
              <a:gd name="connsiteX21" fmla="*/ 484784 w 484784"/>
              <a:gd name="connsiteY21" fmla="*/ 95334 h 606087"/>
              <a:gd name="connsiteX22" fmla="*/ 484784 w 484784"/>
              <a:gd name="connsiteY22" fmla="*/ 606087 h 606087"/>
              <a:gd name="connsiteX23" fmla="*/ 0 w 484784"/>
              <a:gd name="connsiteY23" fmla="*/ 606087 h 606087"/>
              <a:gd name="connsiteX24" fmla="*/ 242427 w 484784"/>
              <a:gd name="connsiteY24" fmla="*/ 0 h 606087"/>
              <a:gd name="connsiteX25" fmla="*/ 300688 w 484784"/>
              <a:gd name="connsiteY25" fmla="*/ 58085 h 606087"/>
              <a:gd name="connsiteX26" fmla="*/ 370891 w 484784"/>
              <a:gd name="connsiteY26" fmla="*/ 58085 h 606087"/>
              <a:gd name="connsiteX27" fmla="*/ 370891 w 484784"/>
              <a:gd name="connsiteY27" fmla="*/ 158772 h 606087"/>
              <a:gd name="connsiteX28" fmla="*/ 113963 w 484784"/>
              <a:gd name="connsiteY28" fmla="*/ 158772 h 606087"/>
              <a:gd name="connsiteX29" fmla="*/ 113963 w 484784"/>
              <a:gd name="connsiteY29" fmla="*/ 58085 h 606087"/>
              <a:gd name="connsiteX30" fmla="*/ 184262 w 484784"/>
              <a:gd name="connsiteY30" fmla="*/ 58085 h 606087"/>
              <a:gd name="connsiteX31" fmla="*/ 242427 w 484784"/>
              <a:gd name="connsiteY31" fmla="*/ 0 h 606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84784" h="606087">
                <a:moveTo>
                  <a:pt x="153054" y="496166"/>
                </a:moveTo>
                <a:lnTo>
                  <a:pt x="153054" y="520881"/>
                </a:lnTo>
                <a:lnTo>
                  <a:pt x="331826" y="520881"/>
                </a:lnTo>
                <a:lnTo>
                  <a:pt x="331826" y="496166"/>
                </a:lnTo>
                <a:close/>
                <a:moveTo>
                  <a:pt x="70411" y="412691"/>
                </a:moveTo>
                <a:lnTo>
                  <a:pt x="70411" y="437407"/>
                </a:lnTo>
                <a:lnTo>
                  <a:pt x="414373" y="437407"/>
                </a:lnTo>
                <a:lnTo>
                  <a:pt x="414373" y="412691"/>
                </a:lnTo>
                <a:close/>
                <a:moveTo>
                  <a:pt x="70411" y="329217"/>
                </a:moveTo>
                <a:lnTo>
                  <a:pt x="70411" y="353932"/>
                </a:lnTo>
                <a:lnTo>
                  <a:pt x="414373" y="353932"/>
                </a:lnTo>
                <a:lnTo>
                  <a:pt x="414373" y="329217"/>
                </a:lnTo>
                <a:close/>
                <a:moveTo>
                  <a:pt x="70411" y="245742"/>
                </a:moveTo>
                <a:lnTo>
                  <a:pt x="70411" y="270458"/>
                </a:lnTo>
                <a:lnTo>
                  <a:pt x="414373" y="270458"/>
                </a:lnTo>
                <a:lnTo>
                  <a:pt x="414373" y="245742"/>
                </a:lnTo>
                <a:close/>
                <a:moveTo>
                  <a:pt x="0" y="95334"/>
                </a:moveTo>
                <a:lnTo>
                  <a:pt x="89193" y="95334"/>
                </a:lnTo>
                <a:lnTo>
                  <a:pt x="89193" y="183521"/>
                </a:lnTo>
                <a:lnTo>
                  <a:pt x="395783" y="183521"/>
                </a:lnTo>
                <a:lnTo>
                  <a:pt x="395783" y="95334"/>
                </a:lnTo>
                <a:lnTo>
                  <a:pt x="484784" y="95334"/>
                </a:lnTo>
                <a:lnTo>
                  <a:pt x="484784" y="606087"/>
                </a:lnTo>
                <a:lnTo>
                  <a:pt x="0" y="606087"/>
                </a:lnTo>
                <a:close/>
                <a:moveTo>
                  <a:pt x="242427" y="0"/>
                </a:moveTo>
                <a:cubicBezTo>
                  <a:pt x="274687" y="0"/>
                  <a:pt x="300688" y="25965"/>
                  <a:pt x="300688" y="58085"/>
                </a:cubicBezTo>
                <a:lnTo>
                  <a:pt x="370891" y="58085"/>
                </a:lnTo>
                <a:lnTo>
                  <a:pt x="370891" y="158772"/>
                </a:lnTo>
                <a:lnTo>
                  <a:pt x="113963" y="158772"/>
                </a:lnTo>
                <a:lnTo>
                  <a:pt x="113963" y="58085"/>
                </a:lnTo>
                <a:lnTo>
                  <a:pt x="184262" y="58085"/>
                </a:lnTo>
                <a:cubicBezTo>
                  <a:pt x="184262" y="25965"/>
                  <a:pt x="210263" y="0"/>
                  <a:pt x="242427" y="0"/>
                </a:cubicBezTo>
                <a:close/>
              </a:path>
            </a:pathLst>
          </a:custGeom>
          <a:solidFill>
            <a:srgbClr val="EFCA81"/>
          </a:solidFill>
          <a:ln>
            <a:noFill/>
          </a:ln>
        </p:spPr>
      </p:sp>
      <p:sp>
        <p:nvSpPr>
          <p:cNvPr id="29" name="矩形 28"/>
          <p:cNvSpPr/>
          <p:nvPr/>
        </p:nvSpPr>
        <p:spPr>
          <a:xfrm>
            <a:off x="143510" y="1718945"/>
            <a:ext cx="3638550" cy="3577590"/>
          </a:xfrm>
          <a:prstGeom prst="rect">
            <a:avLst/>
          </a:prstGeom>
          <a:solidFill>
            <a:srgbClr val="2846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351089" y="3274333"/>
            <a:ext cx="12230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EFCA81"/>
                </a:solidFill>
                <a:latin typeface="交通标志专用字体" panose="02010800040101010101" pitchFamily="2" charset="-122"/>
                <a:ea typeface="交通标志专用字体" panose="02010800040101010101" pitchFamily="2" charset="-122"/>
              </a:rPr>
              <a:t> </a:t>
            </a:r>
            <a:r>
              <a:rPr lang="en-US" altLang="zh-CN" b="1" dirty="0" smtClean="0">
                <a:solidFill>
                  <a:srgbClr val="EFCA81"/>
                </a:solidFill>
                <a:latin typeface="交通标志专用字体" panose="02010800040101010101" pitchFamily="2" charset="-122"/>
                <a:ea typeface="交通标志专用字体" panose="02010800040101010101" pitchFamily="2" charset="-122"/>
              </a:rPr>
              <a:t>CONTENTS</a:t>
            </a:r>
            <a:endParaRPr lang="zh-CN" altLang="en-US" b="1" dirty="0">
              <a:solidFill>
                <a:srgbClr val="EFCA81"/>
              </a:solidFill>
              <a:latin typeface="交通标志专用字体" panose="02010800040101010101" pitchFamily="2" charset="-122"/>
              <a:ea typeface="交通标志专用字体" panose="02010800040101010101" pitchFamily="2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2907840" y="3378662"/>
            <a:ext cx="194687" cy="115253"/>
            <a:chOff x="2594446" y="2913215"/>
            <a:chExt cx="281196" cy="166465"/>
          </a:xfrm>
        </p:grpSpPr>
        <p:sp>
          <p:nvSpPr>
            <p:cNvPr id="31" name="矩形 30"/>
            <p:cNvSpPr/>
            <p:nvPr/>
          </p:nvSpPr>
          <p:spPr>
            <a:xfrm rot="8069924">
              <a:off x="2594446" y="2913215"/>
              <a:ext cx="166465" cy="166465"/>
            </a:xfrm>
            <a:prstGeom prst="rect">
              <a:avLst/>
            </a:prstGeom>
            <a:noFill/>
            <a:ln w="25400">
              <a:solidFill>
                <a:srgbClr val="EFCA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 rot="8069924">
              <a:off x="2709177" y="2913215"/>
              <a:ext cx="166465" cy="166465"/>
            </a:xfrm>
            <a:prstGeom prst="rect">
              <a:avLst/>
            </a:prstGeom>
            <a:noFill/>
            <a:ln w="25400">
              <a:solidFill>
                <a:srgbClr val="EFCA81">
                  <a:alpha val="4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69720" y="3378662"/>
            <a:ext cx="194687" cy="115253"/>
            <a:chOff x="2594446" y="2913215"/>
            <a:chExt cx="281196" cy="166465"/>
          </a:xfrm>
        </p:grpSpPr>
        <p:sp>
          <p:nvSpPr>
            <p:cNvPr id="34" name="矩形 33"/>
            <p:cNvSpPr/>
            <p:nvPr/>
          </p:nvSpPr>
          <p:spPr>
            <a:xfrm rot="8069924">
              <a:off x="2594446" y="2913215"/>
              <a:ext cx="166465" cy="166465"/>
            </a:xfrm>
            <a:prstGeom prst="rect">
              <a:avLst/>
            </a:prstGeom>
            <a:noFill/>
            <a:ln w="25400">
              <a:solidFill>
                <a:srgbClr val="EFCA81">
                  <a:alpha val="4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 rot="8069924">
              <a:off x="2709177" y="2913215"/>
              <a:ext cx="166465" cy="166465"/>
            </a:xfrm>
            <a:prstGeom prst="rect">
              <a:avLst/>
            </a:prstGeom>
            <a:noFill/>
            <a:ln w="25400">
              <a:solidFill>
                <a:srgbClr val="EFCA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6178550" y="1984375"/>
            <a:ext cx="5394325" cy="523875"/>
            <a:chOff x="5609108" y="1520575"/>
            <a:chExt cx="4936077" cy="523875"/>
          </a:xfrm>
        </p:grpSpPr>
        <p:sp>
          <p:nvSpPr>
            <p:cNvPr id="62" name="矩形 61"/>
            <p:cNvSpPr/>
            <p:nvPr/>
          </p:nvSpPr>
          <p:spPr>
            <a:xfrm>
              <a:off x="5609108" y="1520575"/>
              <a:ext cx="4009082" cy="523875"/>
            </a:xfrm>
            <a:prstGeom prst="rect">
              <a:avLst/>
            </a:prstGeom>
            <a:solidFill>
              <a:srgbClr val="2F52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7" name="组合 136"/>
            <p:cNvGrpSpPr/>
            <p:nvPr/>
          </p:nvGrpSpPr>
          <p:grpSpPr>
            <a:xfrm>
              <a:off x="5726805" y="1582403"/>
              <a:ext cx="4818380" cy="398780"/>
              <a:chOff x="5726805" y="1582659"/>
              <a:chExt cx="4818380" cy="398780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6473565" y="1594724"/>
                <a:ext cx="407162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b="1" dirty="0" smtClean="0">
                    <a:solidFill>
                      <a:srgbClr val="EFCA81"/>
                    </a:solidFill>
                  </a:rPr>
                  <a:t>Introduction</a:t>
                </a:r>
                <a:endParaRPr lang="en-US" b="1" dirty="0" smtClean="0">
                  <a:solidFill>
                    <a:srgbClr val="EFCA81"/>
                  </a:solidFill>
                </a:endParaRPr>
              </a:p>
            </p:txBody>
          </p:sp>
          <p:grpSp>
            <p:nvGrpSpPr>
              <p:cNvPr id="69" name="组合 68"/>
              <p:cNvGrpSpPr/>
              <p:nvPr/>
            </p:nvGrpSpPr>
            <p:grpSpPr>
              <a:xfrm>
                <a:off x="6207491" y="1717231"/>
                <a:ext cx="3259997" cy="131763"/>
                <a:chOff x="6207491" y="1717231"/>
                <a:chExt cx="3259997" cy="131763"/>
              </a:xfrm>
            </p:grpSpPr>
            <p:grpSp>
              <p:nvGrpSpPr>
                <p:cNvPr id="63" name="组合 62"/>
                <p:cNvGrpSpPr/>
                <p:nvPr/>
              </p:nvGrpSpPr>
              <p:grpSpPr>
                <a:xfrm>
                  <a:off x="9266372" y="1733106"/>
                  <a:ext cx="201116" cy="115888"/>
                  <a:chOff x="3924347" y="2936144"/>
                  <a:chExt cx="290481" cy="167382"/>
                </a:xfrm>
              </p:grpSpPr>
              <p:sp>
                <p:nvSpPr>
                  <p:cNvPr id="64" name="矩形 63"/>
                  <p:cNvSpPr/>
                  <p:nvPr/>
                </p:nvSpPr>
                <p:spPr>
                  <a:xfrm rot="8069924">
                    <a:off x="3924347" y="2937061"/>
                    <a:ext cx="166465" cy="166465"/>
                  </a:xfrm>
                  <a:prstGeom prst="rect">
                    <a:avLst/>
                  </a:prstGeom>
                  <a:noFill/>
                  <a:ln w="25400">
                    <a:solidFill>
                      <a:srgbClr val="EFCA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5" name="矩形 64"/>
                  <p:cNvSpPr/>
                  <p:nvPr/>
                </p:nvSpPr>
                <p:spPr>
                  <a:xfrm rot="8069924">
                    <a:off x="4048363" y="2936144"/>
                    <a:ext cx="166465" cy="166465"/>
                  </a:xfrm>
                  <a:prstGeom prst="rect">
                    <a:avLst/>
                  </a:prstGeom>
                  <a:noFill/>
                  <a:ln w="25400">
                    <a:solidFill>
                      <a:srgbClr val="EFCA81">
                        <a:alpha val="44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6" name="组合 65"/>
                <p:cNvGrpSpPr/>
                <p:nvPr/>
              </p:nvGrpSpPr>
              <p:grpSpPr>
                <a:xfrm>
                  <a:off x="6207491" y="1717231"/>
                  <a:ext cx="194687" cy="115253"/>
                  <a:chOff x="2594446" y="2913215"/>
                  <a:chExt cx="281196" cy="166465"/>
                </a:xfrm>
              </p:grpSpPr>
              <p:sp>
                <p:nvSpPr>
                  <p:cNvPr id="67" name="矩形 66"/>
                  <p:cNvSpPr/>
                  <p:nvPr/>
                </p:nvSpPr>
                <p:spPr>
                  <a:xfrm rot="8069924">
                    <a:off x="2594446" y="2913215"/>
                    <a:ext cx="166465" cy="166465"/>
                  </a:xfrm>
                  <a:prstGeom prst="rect">
                    <a:avLst/>
                  </a:prstGeom>
                  <a:noFill/>
                  <a:ln w="25400">
                    <a:solidFill>
                      <a:srgbClr val="EFCA81">
                        <a:alpha val="43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8" name="矩形 67"/>
                  <p:cNvSpPr/>
                  <p:nvPr/>
                </p:nvSpPr>
                <p:spPr>
                  <a:xfrm rot="8069924">
                    <a:off x="2709177" y="2913215"/>
                    <a:ext cx="166465" cy="166465"/>
                  </a:xfrm>
                  <a:prstGeom prst="rect">
                    <a:avLst/>
                  </a:prstGeom>
                  <a:noFill/>
                  <a:ln w="25400">
                    <a:solidFill>
                      <a:srgbClr val="EFCA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8" name="文本框 7"/>
              <p:cNvSpPr txBox="1"/>
              <p:nvPr/>
            </p:nvSpPr>
            <p:spPr>
              <a:xfrm>
                <a:off x="5726805" y="1582659"/>
                <a:ext cx="417102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solidFill>
                      <a:srgbClr val="EFCA81"/>
                    </a:solidFill>
                    <a:latin typeface="+mj-ea"/>
                    <a:ea typeface="+mj-ea"/>
                  </a:rPr>
                  <a:t>1.</a:t>
                </a:r>
                <a:endParaRPr lang="zh-CN" altLang="en-US" sz="2000" b="1" dirty="0">
                  <a:solidFill>
                    <a:srgbClr val="EFCA81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141" name="组合 140"/>
          <p:cNvGrpSpPr/>
          <p:nvPr/>
        </p:nvGrpSpPr>
        <p:grpSpPr>
          <a:xfrm>
            <a:off x="6163945" y="2809875"/>
            <a:ext cx="4404995" cy="523875"/>
            <a:chOff x="5679058" y="2446290"/>
            <a:chExt cx="3647909" cy="523767"/>
          </a:xfrm>
        </p:grpSpPr>
        <p:sp>
          <p:nvSpPr>
            <p:cNvPr id="125" name="矩形 124"/>
            <p:cNvSpPr/>
            <p:nvPr/>
          </p:nvSpPr>
          <p:spPr>
            <a:xfrm>
              <a:off x="5679058" y="2446290"/>
              <a:ext cx="3647909" cy="523767"/>
            </a:xfrm>
            <a:prstGeom prst="rect">
              <a:avLst/>
            </a:prstGeom>
            <a:solidFill>
              <a:srgbClr val="2F52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3" name="组合 132"/>
            <p:cNvGrpSpPr/>
            <p:nvPr/>
          </p:nvGrpSpPr>
          <p:grpSpPr>
            <a:xfrm>
              <a:off x="5780443" y="2497960"/>
              <a:ext cx="3355743" cy="398698"/>
              <a:chOff x="5780443" y="2492569"/>
              <a:chExt cx="3355743" cy="398698"/>
            </a:xfrm>
          </p:grpSpPr>
          <p:sp>
            <p:nvSpPr>
              <p:cNvPr id="71" name="文本框 70"/>
              <p:cNvSpPr txBox="1"/>
              <p:nvPr/>
            </p:nvSpPr>
            <p:spPr>
              <a:xfrm>
                <a:off x="6473648" y="2522835"/>
                <a:ext cx="1800493" cy="368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EFCA81"/>
                    </a:solidFill>
                  </a:rPr>
                  <a:t>Motivation</a:t>
                </a:r>
                <a:endParaRPr lang="en-US" altLang="zh-CN" b="1" dirty="0">
                  <a:solidFill>
                    <a:srgbClr val="EFCA81"/>
                  </a:solidFill>
                </a:endParaRPr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6207491" y="2645156"/>
                <a:ext cx="2928695" cy="119697"/>
                <a:chOff x="6207491" y="1717231"/>
                <a:chExt cx="2928695" cy="119697"/>
              </a:xfrm>
            </p:grpSpPr>
            <p:grpSp>
              <p:nvGrpSpPr>
                <p:cNvPr id="73" name="组合 72"/>
                <p:cNvGrpSpPr/>
                <p:nvPr/>
              </p:nvGrpSpPr>
              <p:grpSpPr>
                <a:xfrm>
                  <a:off x="8950440" y="1721675"/>
                  <a:ext cx="185747" cy="115253"/>
                  <a:chOff x="3468030" y="2919634"/>
                  <a:chExt cx="268283" cy="166465"/>
                </a:xfrm>
              </p:grpSpPr>
              <p:sp>
                <p:nvSpPr>
                  <p:cNvPr id="77" name="矩形 76"/>
                  <p:cNvSpPr/>
                  <p:nvPr/>
                </p:nvSpPr>
                <p:spPr>
                  <a:xfrm rot="8069924">
                    <a:off x="3468030" y="2919634"/>
                    <a:ext cx="166465" cy="166465"/>
                  </a:xfrm>
                  <a:prstGeom prst="rect">
                    <a:avLst/>
                  </a:prstGeom>
                  <a:noFill/>
                  <a:ln w="25400">
                    <a:solidFill>
                      <a:srgbClr val="EFCA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8" name="矩形 77"/>
                  <p:cNvSpPr/>
                  <p:nvPr/>
                </p:nvSpPr>
                <p:spPr>
                  <a:xfrm rot="8069924">
                    <a:off x="3569848" y="2919634"/>
                    <a:ext cx="166465" cy="166465"/>
                  </a:xfrm>
                  <a:prstGeom prst="rect">
                    <a:avLst/>
                  </a:prstGeom>
                  <a:noFill/>
                  <a:ln w="25400">
                    <a:solidFill>
                      <a:srgbClr val="EFCA81">
                        <a:alpha val="44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74" name="组合 73"/>
                <p:cNvGrpSpPr/>
                <p:nvPr/>
              </p:nvGrpSpPr>
              <p:grpSpPr>
                <a:xfrm>
                  <a:off x="6207491" y="1717231"/>
                  <a:ext cx="194687" cy="115253"/>
                  <a:chOff x="2594446" y="2913215"/>
                  <a:chExt cx="281196" cy="166465"/>
                </a:xfrm>
              </p:grpSpPr>
              <p:sp>
                <p:nvSpPr>
                  <p:cNvPr id="75" name="矩形 74"/>
                  <p:cNvSpPr/>
                  <p:nvPr/>
                </p:nvSpPr>
                <p:spPr>
                  <a:xfrm rot="8069924">
                    <a:off x="2594446" y="2913215"/>
                    <a:ext cx="166465" cy="166465"/>
                  </a:xfrm>
                  <a:prstGeom prst="rect">
                    <a:avLst/>
                  </a:prstGeom>
                  <a:noFill/>
                  <a:ln w="25400">
                    <a:solidFill>
                      <a:srgbClr val="EFCA81">
                        <a:alpha val="43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6" name="矩形 75"/>
                  <p:cNvSpPr/>
                  <p:nvPr/>
                </p:nvSpPr>
                <p:spPr>
                  <a:xfrm rot="8069924">
                    <a:off x="2709177" y="2913215"/>
                    <a:ext cx="166465" cy="166465"/>
                  </a:xfrm>
                  <a:prstGeom prst="rect">
                    <a:avLst/>
                  </a:prstGeom>
                  <a:noFill/>
                  <a:ln w="25400">
                    <a:solidFill>
                      <a:srgbClr val="EFCA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129" name="文本框 128"/>
              <p:cNvSpPr txBox="1"/>
              <p:nvPr/>
            </p:nvSpPr>
            <p:spPr>
              <a:xfrm>
                <a:off x="5780443" y="2492569"/>
                <a:ext cx="417102" cy="398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solidFill>
                      <a:srgbClr val="EFCA81"/>
                    </a:solidFill>
                    <a:latin typeface="+mj-ea"/>
                    <a:ea typeface="+mj-ea"/>
                  </a:rPr>
                  <a:t>2.</a:t>
                </a:r>
                <a:endParaRPr lang="zh-CN" altLang="en-US" sz="2000" b="1" dirty="0">
                  <a:solidFill>
                    <a:srgbClr val="EFCA81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138" name="组合 137"/>
          <p:cNvGrpSpPr/>
          <p:nvPr/>
        </p:nvGrpSpPr>
        <p:grpSpPr>
          <a:xfrm>
            <a:off x="6181090" y="3693160"/>
            <a:ext cx="4404360" cy="523875"/>
            <a:chOff x="5609108" y="3360313"/>
            <a:chExt cx="3647909" cy="523767"/>
          </a:xfrm>
        </p:grpSpPr>
        <p:sp>
          <p:nvSpPr>
            <p:cNvPr id="126" name="矩形 125"/>
            <p:cNvSpPr/>
            <p:nvPr/>
          </p:nvSpPr>
          <p:spPr>
            <a:xfrm>
              <a:off x="5609108" y="3360313"/>
              <a:ext cx="3647909" cy="523767"/>
            </a:xfrm>
            <a:prstGeom prst="rect">
              <a:avLst/>
            </a:prstGeom>
            <a:solidFill>
              <a:srgbClr val="2F52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4" name="组合 133"/>
            <p:cNvGrpSpPr/>
            <p:nvPr/>
          </p:nvGrpSpPr>
          <p:grpSpPr>
            <a:xfrm>
              <a:off x="5710501" y="3438321"/>
              <a:ext cx="3356003" cy="397619"/>
              <a:chOff x="5710501" y="3428739"/>
              <a:chExt cx="3356003" cy="397619"/>
            </a:xfrm>
          </p:grpSpPr>
          <p:sp>
            <p:nvSpPr>
              <p:cNvPr id="80" name="文本框 79"/>
              <p:cNvSpPr txBox="1"/>
              <p:nvPr/>
            </p:nvSpPr>
            <p:spPr>
              <a:xfrm>
                <a:off x="6473836" y="3443664"/>
                <a:ext cx="2262158" cy="368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EFCA81"/>
                    </a:solidFill>
                  </a:rPr>
                  <a:t>Zorua</a:t>
                </a:r>
                <a:endParaRPr lang="en-US" altLang="zh-CN" b="1" dirty="0">
                  <a:solidFill>
                    <a:srgbClr val="EFCA81"/>
                  </a:solidFill>
                </a:endParaRPr>
              </a:p>
            </p:txBody>
          </p:sp>
          <p:grpSp>
            <p:nvGrpSpPr>
              <p:cNvPr id="88" name="组合 87"/>
              <p:cNvGrpSpPr/>
              <p:nvPr/>
            </p:nvGrpSpPr>
            <p:grpSpPr>
              <a:xfrm>
                <a:off x="6207491" y="3548843"/>
                <a:ext cx="2859013" cy="136839"/>
                <a:chOff x="6207491" y="3548843"/>
                <a:chExt cx="2859013" cy="136839"/>
              </a:xfrm>
            </p:grpSpPr>
            <p:grpSp>
              <p:nvGrpSpPr>
                <p:cNvPr id="82" name="组合 81"/>
                <p:cNvGrpSpPr/>
                <p:nvPr/>
              </p:nvGrpSpPr>
              <p:grpSpPr>
                <a:xfrm>
                  <a:off x="8895484" y="3548843"/>
                  <a:ext cx="171020" cy="116523"/>
                  <a:chOff x="2782077" y="2882038"/>
                  <a:chExt cx="247012" cy="168299"/>
                </a:xfrm>
              </p:grpSpPr>
              <p:sp>
                <p:nvSpPr>
                  <p:cNvPr id="86" name="矩形 85"/>
                  <p:cNvSpPr/>
                  <p:nvPr/>
                </p:nvSpPr>
                <p:spPr>
                  <a:xfrm rot="8069924">
                    <a:off x="2782077" y="2883872"/>
                    <a:ext cx="166465" cy="166465"/>
                  </a:xfrm>
                  <a:prstGeom prst="rect">
                    <a:avLst/>
                  </a:prstGeom>
                  <a:noFill/>
                  <a:ln w="25400">
                    <a:solidFill>
                      <a:srgbClr val="EFCA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7" name="矩形 86"/>
                  <p:cNvSpPr/>
                  <p:nvPr/>
                </p:nvSpPr>
                <p:spPr>
                  <a:xfrm rot="8069924">
                    <a:off x="2862624" y="2882038"/>
                    <a:ext cx="166465" cy="166465"/>
                  </a:xfrm>
                  <a:prstGeom prst="rect">
                    <a:avLst/>
                  </a:prstGeom>
                  <a:noFill/>
                  <a:ln w="25400">
                    <a:solidFill>
                      <a:srgbClr val="EFCA81">
                        <a:alpha val="44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3" name="组合 82"/>
                <p:cNvGrpSpPr/>
                <p:nvPr/>
              </p:nvGrpSpPr>
              <p:grpSpPr>
                <a:xfrm>
                  <a:off x="6207491" y="3570429"/>
                  <a:ext cx="194687" cy="115253"/>
                  <a:chOff x="2594446" y="2913215"/>
                  <a:chExt cx="281196" cy="166465"/>
                </a:xfrm>
              </p:grpSpPr>
              <p:sp>
                <p:nvSpPr>
                  <p:cNvPr id="84" name="矩形 83"/>
                  <p:cNvSpPr/>
                  <p:nvPr/>
                </p:nvSpPr>
                <p:spPr>
                  <a:xfrm rot="8069924">
                    <a:off x="2594446" y="2913215"/>
                    <a:ext cx="166465" cy="166465"/>
                  </a:xfrm>
                  <a:prstGeom prst="rect">
                    <a:avLst/>
                  </a:prstGeom>
                  <a:noFill/>
                  <a:ln w="25400">
                    <a:solidFill>
                      <a:srgbClr val="EFCA81">
                        <a:alpha val="43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" name="矩形 84"/>
                  <p:cNvSpPr/>
                  <p:nvPr/>
                </p:nvSpPr>
                <p:spPr>
                  <a:xfrm rot="8069924">
                    <a:off x="2709177" y="2913215"/>
                    <a:ext cx="166465" cy="166465"/>
                  </a:xfrm>
                  <a:prstGeom prst="rect">
                    <a:avLst/>
                  </a:prstGeom>
                  <a:noFill/>
                  <a:ln w="25400">
                    <a:solidFill>
                      <a:srgbClr val="EFCA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130" name="文本框 129"/>
              <p:cNvSpPr txBox="1"/>
              <p:nvPr/>
            </p:nvSpPr>
            <p:spPr>
              <a:xfrm>
                <a:off x="5710501" y="3428739"/>
                <a:ext cx="417102" cy="397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solidFill>
                      <a:srgbClr val="EFCA81"/>
                    </a:solidFill>
                    <a:latin typeface="+mj-ea"/>
                    <a:ea typeface="+mj-ea"/>
                  </a:rPr>
                  <a:t>3.</a:t>
                </a:r>
                <a:endParaRPr lang="zh-CN" altLang="en-US" sz="2000" b="1" dirty="0">
                  <a:solidFill>
                    <a:srgbClr val="EFCA81"/>
                  </a:solidFill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140" name="组合 139"/>
          <p:cNvGrpSpPr/>
          <p:nvPr/>
        </p:nvGrpSpPr>
        <p:grpSpPr>
          <a:xfrm>
            <a:off x="6160770" y="4580255"/>
            <a:ext cx="4404995" cy="523875"/>
            <a:chOff x="5609108" y="5000277"/>
            <a:chExt cx="3647909" cy="523767"/>
          </a:xfrm>
        </p:grpSpPr>
        <p:sp>
          <p:nvSpPr>
            <p:cNvPr id="128" name="矩形 127"/>
            <p:cNvSpPr/>
            <p:nvPr/>
          </p:nvSpPr>
          <p:spPr>
            <a:xfrm>
              <a:off x="5609108" y="5000277"/>
              <a:ext cx="3647909" cy="523767"/>
            </a:xfrm>
            <a:prstGeom prst="rect">
              <a:avLst/>
            </a:prstGeom>
            <a:solidFill>
              <a:srgbClr val="2F52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6" name="组合 135"/>
            <p:cNvGrpSpPr/>
            <p:nvPr/>
          </p:nvGrpSpPr>
          <p:grpSpPr>
            <a:xfrm>
              <a:off x="5726805" y="5055195"/>
              <a:ext cx="3339172" cy="412822"/>
              <a:chOff x="5726805" y="5259023"/>
              <a:chExt cx="3339172" cy="412822"/>
            </a:xfrm>
          </p:grpSpPr>
          <p:sp>
            <p:nvSpPr>
              <p:cNvPr id="117" name="文本框 116"/>
              <p:cNvSpPr txBox="1"/>
              <p:nvPr/>
            </p:nvSpPr>
            <p:spPr>
              <a:xfrm>
                <a:off x="6452798" y="5303621"/>
                <a:ext cx="2262158" cy="368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EFCA81"/>
                    </a:solidFill>
                  </a:rPr>
                  <a:t>Evaluation</a:t>
                </a:r>
                <a:endParaRPr lang="en-US" b="1" dirty="0">
                  <a:solidFill>
                    <a:srgbClr val="EFCA81"/>
                  </a:solidFill>
                </a:endParaRPr>
              </a:p>
            </p:txBody>
          </p:sp>
          <p:grpSp>
            <p:nvGrpSpPr>
              <p:cNvPr id="118" name="组合 117"/>
              <p:cNvGrpSpPr/>
              <p:nvPr/>
            </p:nvGrpSpPr>
            <p:grpSpPr>
              <a:xfrm>
                <a:off x="6207491" y="5425942"/>
                <a:ext cx="2858486" cy="115253"/>
                <a:chOff x="6207491" y="3570429"/>
                <a:chExt cx="2858486" cy="115253"/>
              </a:xfrm>
            </p:grpSpPr>
            <p:grpSp>
              <p:nvGrpSpPr>
                <p:cNvPr id="119" name="组合 118"/>
                <p:cNvGrpSpPr/>
                <p:nvPr/>
              </p:nvGrpSpPr>
              <p:grpSpPr>
                <a:xfrm>
                  <a:off x="8879706" y="3570429"/>
                  <a:ext cx="186271" cy="115253"/>
                  <a:chOff x="2759288" y="2913215"/>
                  <a:chExt cx="269041" cy="166465"/>
                </a:xfrm>
              </p:grpSpPr>
              <p:sp>
                <p:nvSpPr>
                  <p:cNvPr id="123" name="矩形 122"/>
                  <p:cNvSpPr/>
                  <p:nvPr/>
                </p:nvSpPr>
                <p:spPr>
                  <a:xfrm rot="8069924">
                    <a:off x="2759288" y="2913215"/>
                    <a:ext cx="166465" cy="166465"/>
                  </a:xfrm>
                  <a:prstGeom prst="rect">
                    <a:avLst/>
                  </a:prstGeom>
                  <a:noFill/>
                  <a:ln w="25400">
                    <a:solidFill>
                      <a:srgbClr val="EFCA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4" name="矩形 123"/>
                  <p:cNvSpPr/>
                  <p:nvPr/>
                </p:nvSpPr>
                <p:spPr>
                  <a:xfrm rot="8069924">
                    <a:off x="2861864" y="2913215"/>
                    <a:ext cx="166465" cy="166465"/>
                  </a:xfrm>
                  <a:prstGeom prst="rect">
                    <a:avLst/>
                  </a:prstGeom>
                  <a:noFill/>
                  <a:ln w="25400">
                    <a:solidFill>
                      <a:srgbClr val="EFCA81">
                        <a:alpha val="44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20" name="组合 119"/>
                <p:cNvGrpSpPr/>
                <p:nvPr/>
              </p:nvGrpSpPr>
              <p:grpSpPr>
                <a:xfrm>
                  <a:off x="6207491" y="3570429"/>
                  <a:ext cx="194687" cy="115253"/>
                  <a:chOff x="2594446" y="2913215"/>
                  <a:chExt cx="281196" cy="166465"/>
                </a:xfrm>
              </p:grpSpPr>
              <p:sp>
                <p:nvSpPr>
                  <p:cNvPr id="121" name="矩形 120"/>
                  <p:cNvSpPr/>
                  <p:nvPr/>
                </p:nvSpPr>
                <p:spPr>
                  <a:xfrm rot="8069924">
                    <a:off x="2594446" y="2913215"/>
                    <a:ext cx="166465" cy="166465"/>
                  </a:xfrm>
                  <a:prstGeom prst="rect">
                    <a:avLst/>
                  </a:prstGeom>
                  <a:noFill/>
                  <a:ln w="25400">
                    <a:solidFill>
                      <a:srgbClr val="EFCA81">
                        <a:alpha val="43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2" name="矩形 121"/>
                  <p:cNvSpPr/>
                  <p:nvPr/>
                </p:nvSpPr>
                <p:spPr>
                  <a:xfrm rot="8069924">
                    <a:off x="2709177" y="2913215"/>
                    <a:ext cx="166465" cy="166465"/>
                  </a:xfrm>
                  <a:prstGeom prst="rect">
                    <a:avLst/>
                  </a:prstGeom>
                  <a:noFill/>
                  <a:ln w="25400">
                    <a:solidFill>
                      <a:srgbClr val="EFCA8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132" name="文本框 131"/>
              <p:cNvSpPr txBox="1"/>
              <p:nvPr/>
            </p:nvSpPr>
            <p:spPr>
              <a:xfrm>
                <a:off x="5726805" y="5259023"/>
                <a:ext cx="417102" cy="398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 smtClean="0">
                    <a:solidFill>
                      <a:srgbClr val="EFCA81"/>
                    </a:solidFill>
                    <a:latin typeface="+mj-ea"/>
                    <a:ea typeface="+mj-ea"/>
                  </a:rPr>
                  <a:t>4.</a:t>
                </a:r>
                <a:endParaRPr lang="zh-CN" altLang="en-US" sz="2000" b="1" dirty="0">
                  <a:solidFill>
                    <a:srgbClr val="EFCA81"/>
                  </a:solidFill>
                  <a:latin typeface="+mj-ea"/>
                  <a:ea typeface="+mj-ea"/>
                </a:endParaRPr>
              </a:p>
            </p:txBody>
          </p:sp>
        </p:grpSp>
      </p:grpSp>
      <p:sp>
        <p:nvSpPr>
          <p:cNvPr id="165" name="矩形 164"/>
          <p:cNvSpPr/>
          <p:nvPr/>
        </p:nvSpPr>
        <p:spPr>
          <a:xfrm>
            <a:off x="12003767" y="2773859"/>
            <a:ext cx="188233" cy="1236362"/>
          </a:xfrm>
          <a:prstGeom prst="rect">
            <a:avLst/>
          </a:prstGeom>
          <a:solidFill>
            <a:srgbClr val="2846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2592942" y="698540"/>
            <a:ext cx="194687" cy="115253"/>
            <a:chOff x="2592942" y="667716"/>
            <a:chExt cx="194687" cy="115253"/>
          </a:xfrm>
        </p:grpSpPr>
        <p:sp>
          <p:nvSpPr>
            <p:cNvPr id="20" name="矩形 19"/>
            <p:cNvSpPr/>
            <p:nvPr/>
          </p:nvSpPr>
          <p:spPr>
            <a:xfrm rot="8069924">
              <a:off x="2592942" y="667716"/>
              <a:ext cx="115253" cy="115253"/>
            </a:xfrm>
            <a:prstGeom prst="rect">
              <a:avLst/>
            </a:prstGeom>
            <a:noFill/>
            <a:ln w="25400">
              <a:solidFill>
                <a:srgbClr val="EFCA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 rot="8069924">
              <a:off x="2672376" y="667716"/>
              <a:ext cx="115253" cy="115253"/>
            </a:xfrm>
            <a:prstGeom prst="rect">
              <a:avLst/>
            </a:prstGeom>
            <a:noFill/>
            <a:ln w="25400">
              <a:solidFill>
                <a:srgbClr val="EFCA81">
                  <a:alpha val="4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65988" y="698540"/>
            <a:ext cx="194687" cy="115253"/>
            <a:chOff x="265988" y="667716"/>
            <a:chExt cx="194687" cy="115253"/>
          </a:xfrm>
        </p:grpSpPr>
        <p:sp>
          <p:nvSpPr>
            <p:cNvPr id="18" name="矩形 17"/>
            <p:cNvSpPr/>
            <p:nvPr/>
          </p:nvSpPr>
          <p:spPr>
            <a:xfrm rot="8069924">
              <a:off x="265988" y="667716"/>
              <a:ext cx="115253" cy="115253"/>
            </a:xfrm>
            <a:prstGeom prst="rect">
              <a:avLst/>
            </a:prstGeom>
            <a:noFill/>
            <a:ln w="25400">
              <a:solidFill>
                <a:srgbClr val="EFCA81">
                  <a:alpha val="4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8069924">
              <a:off x="345422" y="667716"/>
              <a:ext cx="115253" cy="115253"/>
            </a:xfrm>
            <a:prstGeom prst="rect">
              <a:avLst/>
            </a:prstGeom>
            <a:noFill/>
            <a:ln w="25400">
              <a:solidFill>
                <a:srgbClr val="EFCA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843598" y="571500"/>
            <a:ext cx="1366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 dirty="0" smtClean="0">
                <a:solidFill>
                  <a:srgbClr val="EFCA81"/>
                </a:solidFill>
              </a:rPr>
              <a:t>Introduction</a:t>
            </a:r>
            <a:endParaRPr lang="en-US" altLang="zh-CN" b="1" dirty="0" smtClean="0">
              <a:solidFill>
                <a:srgbClr val="EFCA8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3915" y="1374775"/>
            <a:ext cx="9636125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algn="just" fontAlgn="auto">
              <a:lnSpc>
                <a:spcPct val="150000"/>
              </a:lnSpc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In order to execute, each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GPU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thread requires several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major on-chip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resources: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(i)registers,(ii)scratchpad memory(if used in the program), and(iii)a thread slot in the thread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scheduler that keeps all the bookkeeping information required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for execution.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indent="457200" algn="just" fontAlgn="auto">
              <a:lnSpc>
                <a:spcPct val="150000"/>
              </a:lnSpc>
            </a:pP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indent="457200" algn="just" fontAlgn="auto">
              <a:lnSpc>
                <a:spcPct val="150000"/>
              </a:lnSpc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hese resources are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statically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allocated to threads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in the application based on several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parameters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,which we refer to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as the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resource specification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of the application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indent="457200" algn="just" fontAlgn="auto">
              <a:lnSpc>
                <a:spcPct val="150000"/>
              </a:lnSpc>
            </a:pP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indent="457200" algn="just" fontAlgn="auto">
              <a:lnSpc>
                <a:spcPct val="150000"/>
              </a:lnSpc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here are only a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few optimized resource specifications that maximize resource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utilization. Picking a suboptimal specification leads to under-utilization of resources and hence, very often, performance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degradation.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97280" y="1251585"/>
            <a:ext cx="95929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This leads to 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three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key difficulties related to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obtaining good performance on modern GPUs</a:t>
            </a:r>
            <a:endParaRPr lang="zh-CN" altLang="en-US" sz="2000"/>
          </a:p>
        </p:txBody>
      </p:sp>
      <p:grpSp>
        <p:nvGrpSpPr>
          <p:cNvPr id="6" name="组合 5"/>
          <p:cNvGrpSpPr/>
          <p:nvPr/>
        </p:nvGrpSpPr>
        <p:grpSpPr>
          <a:xfrm>
            <a:off x="2592942" y="698540"/>
            <a:ext cx="194687" cy="115253"/>
            <a:chOff x="2592942" y="667716"/>
            <a:chExt cx="194687" cy="115253"/>
          </a:xfrm>
        </p:grpSpPr>
        <p:sp>
          <p:nvSpPr>
            <p:cNvPr id="20" name="矩形 19"/>
            <p:cNvSpPr/>
            <p:nvPr/>
          </p:nvSpPr>
          <p:spPr>
            <a:xfrm rot="8069924">
              <a:off x="2592942" y="667716"/>
              <a:ext cx="115253" cy="115253"/>
            </a:xfrm>
            <a:prstGeom prst="rect">
              <a:avLst/>
            </a:prstGeom>
            <a:noFill/>
            <a:ln w="25400">
              <a:solidFill>
                <a:srgbClr val="EFCA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 rot="8069924">
              <a:off x="2672376" y="667716"/>
              <a:ext cx="115253" cy="115253"/>
            </a:xfrm>
            <a:prstGeom prst="rect">
              <a:avLst/>
            </a:prstGeom>
            <a:noFill/>
            <a:ln w="25400">
              <a:solidFill>
                <a:srgbClr val="EFCA81">
                  <a:alpha val="4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65988" y="698540"/>
            <a:ext cx="194687" cy="115253"/>
            <a:chOff x="265988" y="667716"/>
            <a:chExt cx="194687" cy="115253"/>
          </a:xfrm>
        </p:grpSpPr>
        <p:sp>
          <p:nvSpPr>
            <p:cNvPr id="18" name="矩形 17"/>
            <p:cNvSpPr/>
            <p:nvPr/>
          </p:nvSpPr>
          <p:spPr>
            <a:xfrm rot="8069924">
              <a:off x="265988" y="667716"/>
              <a:ext cx="115253" cy="115253"/>
            </a:xfrm>
            <a:prstGeom prst="rect">
              <a:avLst/>
            </a:prstGeom>
            <a:noFill/>
            <a:ln w="25400">
              <a:solidFill>
                <a:srgbClr val="EFCA81">
                  <a:alpha val="4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8069924">
              <a:off x="345422" y="667716"/>
              <a:ext cx="115253" cy="115253"/>
            </a:xfrm>
            <a:prstGeom prst="rect">
              <a:avLst/>
            </a:prstGeom>
            <a:noFill/>
            <a:ln w="25400">
              <a:solidFill>
                <a:srgbClr val="EFCA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843598" y="571500"/>
            <a:ext cx="1366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 dirty="0" smtClean="0">
                <a:solidFill>
                  <a:srgbClr val="EFCA81"/>
                </a:solidFill>
              </a:rPr>
              <a:t>Introduction</a:t>
            </a:r>
            <a:endParaRPr lang="en-US" altLang="zh-CN" b="1" dirty="0" smtClean="0">
              <a:solidFill>
                <a:srgbClr val="EFCA81"/>
              </a:solidFill>
            </a:endParaRPr>
          </a:p>
        </p:txBody>
      </p:sp>
      <p:sp>
        <p:nvSpPr>
          <p:cNvPr id="27" name="等腰三角形 26"/>
          <p:cNvSpPr/>
          <p:nvPr/>
        </p:nvSpPr>
        <p:spPr>
          <a:xfrm>
            <a:off x="2510849" y="1574689"/>
            <a:ext cx="273609" cy="235870"/>
          </a:xfrm>
          <a:prstGeom prst="triangle">
            <a:avLst/>
          </a:prstGeom>
          <a:solidFill>
            <a:srgbClr val="2F5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97280" y="1741805"/>
            <a:ext cx="9307830" cy="1774825"/>
          </a:xfrm>
          <a:prstGeom prst="rect">
            <a:avLst/>
          </a:prstGeom>
          <a:solidFill>
            <a:srgbClr val="2F5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696085" y="1855470"/>
            <a:ext cx="19094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Programming Ease</a:t>
            </a:r>
            <a:endParaRPr lang="zh-CN" altLang="en-US" sz="16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30960" y="2186940"/>
            <a:ext cx="8681720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just" fontAlgn="auto"/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addition to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select a specification , the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programmer needs to be aware of the details of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the GPU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architecture to fit the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specification to the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underlying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hardware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resources.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here are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many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suboptimal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performance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points in the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specification space, and even a minor deviation can lead to a drastic drop in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performance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due to lost parallelism.</a:t>
            </a:r>
            <a:endParaRPr lang="zh-CN" altLang="en-US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等腰三角形 3"/>
          <p:cNvSpPr/>
          <p:nvPr/>
        </p:nvSpPr>
        <p:spPr>
          <a:xfrm>
            <a:off x="2510849" y="3595259"/>
            <a:ext cx="273609" cy="235870"/>
          </a:xfrm>
          <a:prstGeom prst="triangle">
            <a:avLst/>
          </a:prstGeom>
          <a:solidFill>
            <a:srgbClr val="2F5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97280" y="3762375"/>
            <a:ext cx="9307830" cy="1242695"/>
          </a:xfrm>
          <a:prstGeom prst="rect">
            <a:avLst/>
          </a:prstGeom>
          <a:solidFill>
            <a:srgbClr val="2F5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96085" y="3876040"/>
            <a:ext cx="19094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Portability </a:t>
            </a:r>
            <a:endParaRPr lang="zh-CN" altLang="en-US" sz="16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30960" y="4207510"/>
            <a:ext cx="86817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just" fontAlgn="auto"/>
            <a:r>
              <a:rPr sz="2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sz="2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ifferent GPUs have varying quantities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of each of the resources. Hence, an optimized specification on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one GPU </a:t>
            </a:r>
            <a:r>
              <a:rPr sz="2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may be highly suboptimal on another . </a:t>
            </a:r>
            <a:endParaRPr sz="20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等腰三角形 12"/>
          <p:cNvSpPr/>
          <p:nvPr/>
        </p:nvSpPr>
        <p:spPr>
          <a:xfrm>
            <a:off x="2510849" y="5083699"/>
            <a:ext cx="273609" cy="235870"/>
          </a:xfrm>
          <a:prstGeom prst="triangle">
            <a:avLst/>
          </a:prstGeom>
          <a:solidFill>
            <a:srgbClr val="2F5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97280" y="5250815"/>
            <a:ext cx="9307830" cy="1464945"/>
          </a:xfrm>
          <a:prstGeom prst="rect">
            <a:avLst/>
          </a:prstGeom>
          <a:solidFill>
            <a:srgbClr val="2F52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696085" y="5358765"/>
            <a:ext cx="19094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Performance</a:t>
            </a:r>
            <a:endParaRPr lang="zh-CN" altLang="en-US" sz="16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30960" y="5695950"/>
            <a:ext cx="86817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just" fontAlgn="auto"/>
            <a:r>
              <a:rPr sz="2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Since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the program (even after auto-tuning) has tostatically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specify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its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worst-case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resource requirements, severe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dynamic under-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utilizationof several GPU resources ensues,leading to suboptimal performance</a:t>
            </a:r>
            <a:endParaRPr sz="20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2592942" y="698540"/>
            <a:ext cx="194687" cy="115253"/>
            <a:chOff x="2592942" y="667716"/>
            <a:chExt cx="194687" cy="115253"/>
          </a:xfrm>
        </p:grpSpPr>
        <p:sp>
          <p:nvSpPr>
            <p:cNvPr id="20" name="矩形 19"/>
            <p:cNvSpPr/>
            <p:nvPr/>
          </p:nvSpPr>
          <p:spPr>
            <a:xfrm rot="8069924">
              <a:off x="2592942" y="667716"/>
              <a:ext cx="115253" cy="115253"/>
            </a:xfrm>
            <a:prstGeom prst="rect">
              <a:avLst/>
            </a:prstGeom>
            <a:noFill/>
            <a:ln w="25400">
              <a:solidFill>
                <a:srgbClr val="EFCA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 rot="8069924">
              <a:off x="2672376" y="667716"/>
              <a:ext cx="115253" cy="115253"/>
            </a:xfrm>
            <a:prstGeom prst="rect">
              <a:avLst/>
            </a:prstGeom>
            <a:noFill/>
            <a:ln w="25400">
              <a:solidFill>
                <a:srgbClr val="EFCA81">
                  <a:alpha val="4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65988" y="698540"/>
            <a:ext cx="194687" cy="115253"/>
            <a:chOff x="265988" y="667716"/>
            <a:chExt cx="194687" cy="115253"/>
          </a:xfrm>
        </p:grpSpPr>
        <p:sp>
          <p:nvSpPr>
            <p:cNvPr id="18" name="矩形 17"/>
            <p:cNvSpPr/>
            <p:nvPr/>
          </p:nvSpPr>
          <p:spPr>
            <a:xfrm rot="8069924">
              <a:off x="265988" y="667716"/>
              <a:ext cx="115253" cy="115253"/>
            </a:xfrm>
            <a:prstGeom prst="rect">
              <a:avLst/>
            </a:prstGeom>
            <a:noFill/>
            <a:ln w="25400">
              <a:solidFill>
                <a:srgbClr val="EFCA81">
                  <a:alpha val="4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8069924">
              <a:off x="345422" y="667716"/>
              <a:ext cx="115253" cy="115253"/>
            </a:xfrm>
            <a:prstGeom prst="rect">
              <a:avLst/>
            </a:prstGeom>
            <a:noFill/>
            <a:ln w="25400">
              <a:solidFill>
                <a:srgbClr val="EFCA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843598" y="571500"/>
            <a:ext cx="1236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 dirty="0" smtClean="0">
                <a:solidFill>
                  <a:srgbClr val="EFCA81"/>
                </a:solidFill>
              </a:rPr>
              <a:t>Motivation</a:t>
            </a:r>
            <a:endParaRPr lang="en-US" altLang="zh-CN" b="1" dirty="0" smtClean="0">
              <a:solidFill>
                <a:srgbClr val="EFCA8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7060" y="1696085"/>
            <a:ext cx="4086225" cy="21907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4850" y="1327785"/>
            <a:ext cx="3493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Performance Variation and Cliffs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205" y="1461770"/>
            <a:ext cx="4019550" cy="4838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" y="4128770"/>
            <a:ext cx="4057650" cy="2171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2592942" y="698540"/>
            <a:ext cx="194687" cy="115253"/>
            <a:chOff x="2592942" y="667716"/>
            <a:chExt cx="194687" cy="115253"/>
          </a:xfrm>
        </p:grpSpPr>
        <p:sp>
          <p:nvSpPr>
            <p:cNvPr id="20" name="矩形 19"/>
            <p:cNvSpPr/>
            <p:nvPr/>
          </p:nvSpPr>
          <p:spPr>
            <a:xfrm rot="8069924">
              <a:off x="2592942" y="667716"/>
              <a:ext cx="115253" cy="115253"/>
            </a:xfrm>
            <a:prstGeom prst="rect">
              <a:avLst/>
            </a:prstGeom>
            <a:noFill/>
            <a:ln w="25400">
              <a:solidFill>
                <a:srgbClr val="EFCA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 rot="8069924">
              <a:off x="2672376" y="667716"/>
              <a:ext cx="115253" cy="115253"/>
            </a:xfrm>
            <a:prstGeom prst="rect">
              <a:avLst/>
            </a:prstGeom>
            <a:noFill/>
            <a:ln w="25400">
              <a:solidFill>
                <a:srgbClr val="EFCA81">
                  <a:alpha val="4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65988" y="698540"/>
            <a:ext cx="194687" cy="115253"/>
            <a:chOff x="265988" y="667716"/>
            <a:chExt cx="194687" cy="115253"/>
          </a:xfrm>
        </p:grpSpPr>
        <p:sp>
          <p:nvSpPr>
            <p:cNvPr id="18" name="矩形 17"/>
            <p:cNvSpPr/>
            <p:nvPr/>
          </p:nvSpPr>
          <p:spPr>
            <a:xfrm rot="8069924">
              <a:off x="265988" y="667716"/>
              <a:ext cx="115253" cy="115253"/>
            </a:xfrm>
            <a:prstGeom prst="rect">
              <a:avLst/>
            </a:prstGeom>
            <a:noFill/>
            <a:ln w="25400">
              <a:solidFill>
                <a:srgbClr val="EFCA81">
                  <a:alpha val="4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8069924">
              <a:off x="345422" y="667716"/>
              <a:ext cx="115253" cy="115253"/>
            </a:xfrm>
            <a:prstGeom prst="rect">
              <a:avLst/>
            </a:prstGeom>
            <a:noFill/>
            <a:ln w="25400">
              <a:solidFill>
                <a:srgbClr val="EFCA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843598" y="571500"/>
            <a:ext cx="1236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 dirty="0" smtClean="0">
                <a:solidFill>
                  <a:srgbClr val="EFCA81"/>
                </a:solidFill>
              </a:rPr>
              <a:t>Motivation</a:t>
            </a:r>
            <a:endParaRPr lang="en-US" altLang="zh-CN" b="1" dirty="0" smtClean="0">
              <a:solidFill>
                <a:srgbClr val="EFCA8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40815" y="138557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Portability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3915" y="1753870"/>
            <a:ext cx="3733165" cy="45326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02805" y="753110"/>
            <a:ext cx="38049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Dynamic Resource Underutilization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51525" y="1196340"/>
            <a:ext cx="6058535" cy="5323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algn="just" fontAlgn="auto"/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To determine the magnitude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of this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dynamic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underutilization,we conduct an experiment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where we measure the dynamic usage (per epoch) of both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scratchpad memory and registers for different applications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with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optimized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specifications in our workload pool. We vary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the length of epochs from 500 to 5000 cycles (not graphed).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We find that even for a reasonably large epoch of 500 cycles,the average utilization of resources is very low (only 12% of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allocated scratchpad memory and 37% of registers are uti-lized). Moreover , even with the largest epoch size we analyze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(5000 cycles), the average utilization of allocated scratchpad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memory is only 45% and of allocated registers is 68%. This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observation clearly suggests that there is an opportunity for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better dynamic allocation of these resources that could allow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higher effective parallelism.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2592942" y="698540"/>
            <a:ext cx="194687" cy="115253"/>
            <a:chOff x="2592942" y="667716"/>
            <a:chExt cx="194687" cy="115253"/>
          </a:xfrm>
        </p:grpSpPr>
        <p:sp>
          <p:nvSpPr>
            <p:cNvPr id="20" name="矩形 19"/>
            <p:cNvSpPr/>
            <p:nvPr/>
          </p:nvSpPr>
          <p:spPr>
            <a:xfrm rot="8069924">
              <a:off x="2592942" y="667716"/>
              <a:ext cx="115253" cy="115253"/>
            </a:xfrm>
            <a:prstGeom prst="rect">
              <a:avLst/>
            </a:prstGeom>
            <a:noFill/>
            <a:ln w="25400">
              <a:solidFill>
                <a:srgbClr val="EFCA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 rot="8069924">
              <a:off x="2672376" y="667716"/>
              <a:ext cx="115253" cy="115253"/>
            </a:xfrm>
            <a:prstGeom prst="rect">
              <a:avLst/>
            </a:prstGeom>
            <a:noFill/>
            <a:ln w="25400">
              <a:solidFill>
                <a:srgbClr val="EFCA81">
                  <a:alpha val="4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65988" y="698540"/>
            <a:ext cx="194687" cy="115253"/>
            <a:chOff x="265988" y="667716"/>
            <a:chExt cx="194687" cy="115253"/>
          </a:xfrm>
        </p:grpSpPr>
        <p:sp>
          <p:nvSpPr>
            <p:cNvPr id="18" name="矩形 17"/>
            <p:cNvSpPr/>
            <p:nvPr/>
          </p:nvSpPr>
          <p:spPr>
            <a:xfrm rot="8069924">
              <a:off x="265988" y="667716"/>
              <a:ext cx="115253" cy="115253"/>
            </a:xfrm>
            <a:prstGeom prst="rect">
              <a:avLst/>
            </a:prstGeom>
            <a:noFill/>
            <a:ln w="25400">
              <a:solidFill>
                <a:srgbClr val="EFCA81">
                  <a:alpha val="4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8069924">
              <a:off x="345422" y="667716"/>
              <a:ext cx="115253" cy="115253"/>
            </a:xfrm>
            <a:prstGeom prst="rect">
              <a:avLst/>
            </a:prstGeom>
            <a:noFill/>
            <a:ln w="25400">
              <a:solidFill>
                <a:srgbClr val="EFCA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162368" y="571500"/>
            <a:ext cx="728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 dirty="0" smtClean="0">
                <a:solidFill>
                  <a:srgbClr val="EFCA81"/>
                </a:solidFill>
              </a:rPr>
              <a:t>Zorua</a:t>
            </a:r>
            <a:endParaRPr lang="en-US" altLang="zh-CN" b="1" dirty="0" smtClean="0">
              <a:solidFill>
                <a:srgbClr val="EFCA8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79195" y="1233170"/>
            <a:ext cx="98336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Zorua: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indent="457200" algn="just" fontAlgn="auto">
              <a:lnSpc>
                <a:spcPct val="150000"/>
              </a:lnSpc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A framework that provides the illusion of more GPU resources than physically available by decoupling the resource specification from its allocation in the hardware resources. 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79195" y="2458720"/>
            <a:ext cx="1015174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algn="just" fontAlgn="auto">
              <a:lnSpc>
                <a:spcPct val="150000"/>
              </a:lnSpc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First,when there are insufficient physical resources, we aim to provide the illusion of the required amount by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oversubscribing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the required resource. We perform this oversubscription by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leveraging the dynamic underutilization as much as possible,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or by spilling to a swap space in memory . This oversubscription enables the illusion of more resources than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what is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available , and supports the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concurrent execution of more threads. Performance cliffs are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mitigated by providing enough additional resources to avoid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drastic drops in parallelism. 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indent="457200" algn="just" fontAlgn="auto">
              <a:lnSpc>
                <a:spcPct val="150000"/>
              </a:lnSpc>
            </a:pP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Second, to enable efficient over-subscription by leveraging underutilization, we dynamically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allocate and deallocate physical resources depending on the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requirements of the application during execution. 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815" y="1908810"/>
            <a:ext cx="5215255" cy="304101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2592942" y="698540"/>
            <a:ext cx="194687" cy="115253"/>
            <a:chOff x="2592942" y="667716"/>
            <a:chExt cx="194687" cy="115253"/>
          </a:xfrm>
        </p:grpSpPr>
        <p:sp>
          <p:nvSpPr>
            <p:cNvPr id="20" name="矩形 19"/>
            <p:cNvSpPr/>
            <p:nvPr/>
          </p:nvSpPr>
          <p:spPr>
            <a:xfrm rot="8069924">
              <a:off x="2592942" y="667716"/>
              <a:ext cx="115253" cy="115253"/>
            </a:xfrm>
            <a:prstGeom prst="rect">
              <a:avLst/>
            </a:prstGeom>
            <a:noFill/>
            <a:ln w="25400">
              <a:solidFill>
                <a:srgbClr val="EFCA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 rot="8069924">
              <a:off x="2672376" y="667716"/>
              <a:ext cx="115253" cy="115253"/>
            </a:xfrm>
            <a:prstGeom prst="rect">
              <a:avLst/>
            </a:prstGeom>
            <a:noFill/>
            <a:ln w="25400">
              <a:solidFill>
                <a:srgbClr val="EFCA81">
                  <a:alpha val="4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65988" y="698540"/>
            <a:ext cx="194687" cy="115253"/>
            <a:chOff x="265988" y="667716"/>
            <a:chExt cx="194687" cy="115253"/>
          </a:xfrm>
        </p:grpSpPr>
        <p:sp>
          <p:nvSpPr>
            <p:cNvPr id="18" name="矩形 17"/>
            <p:cNvSpPr/>
            <p:nvPr/>
          </p:nvSpPr>
          <p:spPr>
            <a:xfrm rot="8069924">
              <a:off x="265988" y="667716"/>
              <a:ext cx="115253" cy="115253"/>
            </a:xfrm>
            <a:prstGeom prst="rect">
              <a:avLst/>
            </a:prstGeom>
            <a:noFill/>
            <a:ln w="25400">
              <a:solidFill>
                <a:srgbClr val="EFCA81">
                  <a:alpha val="4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8069924">
              <a:off x="345422" y="667716"/>
              <a:ext cx="115253" cy="115253"/>
            </a:xfrm>
            <a:prstGeom prst="rect">
              <a:avLst/>
            </a:prstGeom>
            <a:noFill/>
            <a:ln w="25400">
              <a:solidFill>
                <a:srgbClr val="EFCA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162368" y="571500"/>
            <a:ext cx="728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 dirty="0" smtClean="0">
                <a:solidFill>
                  <a:srgbClr val="EFCA81"/>
                </a:solidFill>
              </a:rPr>
              <a:t>Zorua</a:t>
            </a:r>
            <a:endParaRPr lang="en-US" altLang="zh-CN" b="1" dirty="0" smtClean="0">
              <a:solidFill>
                <a:srgbClr val="EFCA8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28360" y="939800"/>
            <a:ext cx="6048375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     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The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virtual spacerefers to the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illusionof the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quantity of available resources. The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physical spacerefers to the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actual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hardware resources (specific to the GPU architecture),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and theswap spacerefers to the resources that do not fit in the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physical space and hence arespilledto other physical locations.For the register file and scratchpad memory, the swap space is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mapped to global memory space in the memory hierarchy . For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threads, only those that are mapped to the physical space are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available for scheduling and execution at any given time. If a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thread is mapped to the swap space, its state (i.e., the PC and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the SIMT stack) is saved in memory . Resources in the virtual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space can be freely re-mapped between the physical and swap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spaces to maintain the illusion of the virtual space resources.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2592942" y="698540"/>
            <a:ext cx="194687" cy="115253"/>
            <a:chOff x="2592942" y="667716"/>
            <a:chExt cx="194687" cy="115253"/>
          </a:xfrm>
        </p:grpSpPr>
        <p:sp>
          <p:nvSpPr>
            <p:cNvPr id="20" name="矩形 19"/>
            <p:cNvSpPr/>
            <p:nvPr/>
          </p:nvSpPr>
          <p:spPr>
            <a:xfrm rot="8069924">
              <a:off x="2592942" y="667716"/>
              <a:ext cx="115253" cy="115253"/>
            </a:xfrm>
            <a:prstGeom prst="rect">
              <a:avLst/>
            </a:prstGeom>
            <a:noFill/>
            <a:ln w="25400">
              <a:solidFill>
                <a:srgbClr val="EFCA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 rot="8069924">
              <a:off x="2672376" y="667716"/>
              <a:ext cx="115253" cy="115253"/>
            </a:xfrm>
            <a:prstGeom prst="rect">
              <a:avLst/>
            </a:prstGeom>
            <a:noFill/>
            <a:ln w="25400">
              <a:solidFill>
                <a:srgbClr val="EFCA81">
                  <a:alpha val="4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65988" y="698540"/>
            <a:ext cx="194687" cy="115253"/>
            <a:chOff x="265988" y="667716"/>
            <a:chExt cx="194687" cy="115253"/>
          </a:xfrm>
        </p:grpSpPr>
        <p:sp>
          <p:nvSpPr>
            <p:cNvPr id="18" name="矩形 17"/>
            <p:cNvSpPr/>
            <p:nvPr/>
          </p:nvSpPr>
          <p:spPr>
            <a:xfrm rot="8069924">
              <a:off x="265988" y="667716"/>
              <a:ext cx="115253" cy="115253"/>
            </a:xfrm>
            <a:prstGeom prst="rect">
              <a:avLst/>
            </a:prstGeom>
            <a:noFill/>
            <a:ln w="25400">
              <a:solidFill>
                <a:srgbClr val="EFCA81">
                  <a:alpha val="4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8069924">
              <a:off x="345422" y="667716"/>
              <a:ext cx="115253" cy="115253"/>
            </a:xfrm>
            <a:prstGeom prst="rect">
              <a:avLst/>
            </a:prstGeom>
            <a:noFill/>
            <a:ln w="25400">
              <a:solidFill>
                <a:srgbClr val="EFCA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162368" y="571500"/>
            <a:ext cx="728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 dirty="0" smtClean="0">
                <a:solidFill>
                  <a:srgbClr val="EFCA81"/>
                </a:solidFill>
              </a:rPr>
              <a:t>Zorua</a:t>
            </a:r>
            <a:endParaRPr lang="en-US" altLang="zh-CN" b="1" dirty="0" smtClean="0">
              <a:solidFill>
                <a:srgbClr val="EFCA8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56995" y="4996180"/>
            <a:ext cx="32969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Leveraging Software Annotations of Phase Charac-teristics.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515" y="2070735"/>
            <a:ext cx="4627880" cy="25063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15" y="2060575"/>
            <a:ext cx="4758055" cy="25165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528560" y="5090795"/>
            <a:ext cx="279844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Control with an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Adaptive Runtime System.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ICON" val="#142125;#141206;#16540;#393679;"/>
</p:tagLst>
</file>

<file path=ppt/tags/tag2.xml><?xml version="1.0" encoding="utf-8"?>
<p:tagLst xmlns:p="http://schemas.openxmlformats.org/presentationml/2006/main">
  <p:tag name="KSO_WM_UNIT_PLACING_PICTURE_USER_VIEWPORT" val="{&quot;height&quot;:3450,&quot;width&quot;:643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4794</Words>
  <Application>WPS 演示</Application>
  <PresentationFormat>宽屏</PresentationFormat>
  <Paragraphs>97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交通标志专用字体</vt:lpstr>
      <vt:lpstr>Times New Roman</vt:lpstr>
      <vt:lpstr>等线 Light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锤子PPT; 123456</dc:creator>
  <cp:lastModifiedBy>黄爽</cp:lastModifiedBy>
  <cp:revision>137</cp:revision>
  <dcterms:created xsi:type="dcterms:W3CDTF">2020-07-07T08:01:00Z</dcterms:created>
  <dcterms:modified xsi:type="dcterms:W3CDTF">2021-12-02T12:58:31Z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298670CCC32E46709A508E19A4D49A54</vt:lpwstr>
  </property>
  <property fmtid="{D5CDD505-2E9C-101B-9397-08002B2CF9AE}" pid="3" name="KSOProductBuildVer">
    <vt:lpwstr>2052-11.1.0.10700</vt:lpwstr>
  </property>
</Properties>
</file>