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tif" ContentType="image/tiff"/>
  <Override PartName="/ppt/media/image6.png" ContentType="image/png"/>
  <Override PartName="/ppt/media/image3.tif" ContentType="image/tiff"/>
  <Override PartName="/ppt/media/image4.tif" ContentType="image/tiff"/>
  <Override PartName="/ppt/media/image5.tif" ContentType="image/tiff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06360" y="2575080"/>
            <a:ext cx="21970080" cy="2154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06360" y="2575080"/>
            <a:ext cx="21970080" cy="2154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06360" y="2575080"/>
            <a:ext cx="2197008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80200" y="0"/>
            <a:ext cx="17236440" cy="1371600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4206240" y="265176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"/>
          <p:cNvGrpSpPr/>
          <p:nvPr/>
        </p:nvGrpSpPr>
        <p:grpSpPr>
          <a:xfrm>
            <a:off x="-8280" y="-12600"/>
            <a:ext cx="23140440" cy="9796320"/>
            <a:chOff x="-8280" y="-12600"/>
            <a:chExt cx="23140440" cy="9796320"/>
          </a:xfrm>
        </p:grpSpPr>
        <p:sp>
          <p:nvSpPr>
            <p:cNvPr id="79" name="CustomShape 2"/>
            <p:cNvSpPr/>
            <p:nvPr/>
          </p:nvSpPr>
          <p:spPr>
            <a:xfrm>
              <a:off x="-8280" y="-12600"/>
              <a:ext cx="1400040" cy="89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Empathy Map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0" name="CustomShape 3"/>
            <p:cNvSpPr/>
            <p:nvPr/>
          </p:nvSpPr>
          <p:spPr>
            <a:xfrm>
              <a:off x="7028280" y="74880"/>
              <a:ext cx="181980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09/11/2022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1" name="CustomShape 4"/>
            <p:cNvSpPr/>
            <p:nvPr/>
          </p:nvSpPr>
          <p:spPr>
            <a:xfrm>
              <a:off x="1346760" y="74880"/>
              <a:ext cx="546300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Save Gas to Save Cash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2" name="CustomShape 5"/>
            <p:cNvSpPr/>
            <p:nvPr/>
          </p:nvSpPr>
          <p:spPr>
            <a:xfrm>
              <a:off x="1097280" y="3383280"/>
              <a:ext cx="29736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Public transports are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inconvenient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3" name="CustomShape 6"/>
            <p:cNvSpPr/>
            <p:nvPr/>
          </p:nvSpPr>
          <p:spPr>
            <a:xfrm>
              <a:off x="10424160" y="7498080"/>
              <a:ext cx="29257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Goes to university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by subway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4" name="CustomShape 7"/>
            <p:cNvSpPr/>
            <p:nvPr/>
          </p:nvSpPr>
          <p:spPr>
            <a:xfrm>
              <a:off x="15544800" y="5109840"/>
              <a:ext cx="3108600" cy="11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“</a:t>
              </a: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Waiting times are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too high, especially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during strikes”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" name="CustomShape 8"/>
            <p:cNvSpPr/>
            <p:nvPr/>
          </p:nvSpPr>
          <p:spPr>
            <a:xfrm>
              <a:off x="19321920" y="6858000"/>
              <a:ext cx="3263400" cy="11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“</a:t>
              </a: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Time between buses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should be at most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20 minutes”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6" name="CustomShape 9"/>
            <p:cNvSpPr/>
            <p:nvPr/>
          </p:nvSpPr>
          <p:spPr>
            <a:xfrm>
              <a:off x="11247120" y="2823840"/>
              <a:ext cx="3317040" cy="11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Going to university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by car would be too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expensive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7" name="CustomShape 10"/>
            <p:cNvSpPr/>
            <p:nvPr/>
          </p:nvSpPr>
          <p:spPr>
            <a:xfrm>
              <a:off x="1371600" y="6949440"/>
              <a:ext cx="338184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Personal cars are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much more comfortable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" name="CustomShape 11"/>
            <p:cNvSpPr/>
            <p:nvPr/>
          </p:nvSpPr>
          <p:spPr>
            <a:xfrm>
              <a:off x="4480560" y="5394960"/>
              <a:ext cx="466308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Delays in public transportation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cause stress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9" name="CustomShape 12"/>
            <p:cNvSpPr/>
            <p:nvPr/>
          </p:nvSpPr>
          <p:spPr>
            <a:xfrm>
              <a:off x="19362960" y="4076280"/>
              <a:ext cx="376920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“</a:t>
              </a: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More buses per route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would make them less full”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0" name="CustomShape 13"/>
            <p:cNvSpPr/>
            <p:nvPr/>
          </p:nvSpPr>
          <p:spPr>
            <a:xfrm>
              <a:off x="14813280" y="1609200"/>
              <a:ext cx="338292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Personal vehicles can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be too big an expense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1" name="CustomShape 14"/>
            <p:cNvSpPr/>
            <p:nvPr/>
          </p:nvSpPr>
          <p:spPr>
            <a:xfrm>
              <a:off x="6858000" y="8922600"/>
              <a:ext cx="3289680" cy="86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Goes to most places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by car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" name="CustomShape 15"/>
            <p:cNvSpPr/>
            <p:nvPr/>
          </p:nvSpPr>
          <p:spPr>
            <a:xfrm>
              <a:off x="13651200" y="8831160"/>
              <a:ext cx="3081960" cy="76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Drives as efficiently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as possible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" name="CustomShape 16"/>
            <p:cNvSpPr/>
            <p:nvPr/>
          </p:nvSpPr>
          <p:spPr>
            <a:xfrm>
              <a:off x="6400800" y="1554480"/>
              <a:ext cx="3929760" cy="11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5e5e5e"/>
                  </a:solidFill>
                  <a:latin typeface="Helvetica Neue"/>
                  <a:ea typeface="DejaVu Sans"/>
                </a:rPr>
                <a:t>If public transports services were better provided, more people would use them.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94" name="Line 17"/>
          <p:cNvSpPr/>
          <p:nvPr/>
        </p:nvSpPr>
        <p:spPr>
          <a:xfrm>
            <a:off x="-51840" y="96264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8"/>
          <p:cNvSpPr/>
          <p:nvPr/>
        </p:nvSpPr>
        <p:spPr>
          <a:xfrm flipH="1" flipV="1">
            <a:off x="2880" y="1000800"/>
            <a:ext cx="24378120" cy="9547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9"/>
          <p:cNvSpPr/>
          <p:nvPr/>
        </p:nvSpPr>
        <p:spPr>
          <a:xfrm>
            <a:off x="22541760" y="5723640"/>
            <a:ext cx="181980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Saying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19800" y="5573160"/>
            <a:ext cx="181980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Feeling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429840" y="10881360"/>
            <a:ext cx="10478160" cy="254988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Pains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-Feels claustrophobic when forced to stand in overcrowded buses or the subway.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13615920" y="10881360"/>
            <a:ext cx="10478160" cy="254988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-Would like if buses had better schedules, with more destinations and workers weren’t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forced to strike.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-Would like an app to help budget fuel.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-Would like a way to know the exact locations of transports to know if they are late and by how much.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-51840" y="1058688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4"/>
          <p:cNvSpPr/>
          <p:nvPr/>
        </p:nvSpPr>
        <p:spPr>
          <a:xfrm flipH="1">
            <a:off x="1800" y="973440"/>
            <a:ext cx="24380280" cy="96026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" name="Group 25"/>
          <p:cNvGrpSpPr/>
          <p:nvPr/>
        </p:nvGrpSpPr>
        <p:grpSpPr>
          <a:xfrm>
            <a:off x="10928520" y="4511520"/>
            <a:ext cx="2524320" cy="2524320"/>
            <a:chOff x="10928520" y="4511520"/>
            <a:chExt cx="2524320" cy="2524320"/>
          </a:xfrm>
        </p:grpSpPr>
        <p:sp>
          <p:nvSpPr>
            <p:cNvPr id="103" name="CustomShape 26"/>
            <p:cNvSpPr/>
            <p:nvPr/>
          </p:nvSpPr>
          <p:spPr>
            <a:xfrm>
              <a:off x="10928520" y="4511520"/>
              <a:ext cx="2524320" cy="2524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4" name="Image_1" descr="Image"/>
            <p:cNvPicPr/>
            <p:nvPr/>
          </p:nvPicPr>
          <p:blipFill>
            <a:blip r:embed="rId1"/>
            <a:stretch/>
          </p:blipFill>
          <p:spPr>
            <a:xfrm>
              <a:off x="11747160" y="5326560"/>
              <a:ext cx="887040" cy="89424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05" name="CustomShape 27"/>
          <p:cNvSpPr/>
          <p:nvPr/>
        </p:nvSpPr>
        <p:spPr>
          <a:xfrm>
            <a:off x="11280960" y="1040400"/>
            <a:ext cx="181980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Thinking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28"/>
          <p:cNvSpPr/>
          <p:nvPr/>
        </p:nvSpPr>
        <p:spPr>
          <a:xfrm>
            <a:off x="11280960" y="10106280"/>
            <a:ext cx="181980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29"/>
          <p:cNvSpPr/>
          <p:nvPr/>
        </p:nvSpPr>
        <p:spPr>
          <a:xfrm>
            <a:off x="11302200" y="6204600"/>
            <a:ext cx="182016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18-25 years old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-8280" y="-12600"/>
            <a:ext cx="8856720" cy="891720"/>
            <a:chOff x="-8280" y="-12600"/>
            <a:chExt cx="8856720" cy="891720"/>
          </a:xfrm>
        </p:grpSpPr>
        <p:sp>
          <p:nvSpPr>
            <p:cNvPr id="109" name="CustomShape 2"/>
            <p:cNvSpPr/>
            <p:nvPr/>
          </p:nvSpPr>
          <p:spPr>
            <a:xfrm>
              <a:off x="-8280" y="-12600"/>
              <a:ext cx="1400400" cy="89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Empathy Map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0" name="CustomShape 3"/>
            <p:cNvSpPr/>
            <p:nvPr/>
          </p:nvSpPr>
          <p:spPr>
            <a:xfrm>
              <a:off x="7028280" y="74880"/>
              <a:ext cx="182016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09/11/2022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1" name="CustomShape 4"/>
            <p:cNvSpPr/>
            <p:nvPr/>
          </p:nvSpPr>
          <p:spPr>
            <a:xfrm>
              <a:off x="1346760" y="74880"/>
              <a:ext cx="546336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Save Gas to Save Cash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12" name="Line 5"/>
          <p:cNvSpPr/>
          <p:nvPr/>
        </p:nvSpPr>
        <p:spPr>
          <a:xfrm>
            <a:off x="-51840" y="96264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6"/>
          <p:cNvSpPr/>
          <p:nvPr/>
        </p:nvSpPr>
        <p:spPr>
          <a:xfrm flipH="1" flipV="1">
            <a:off x="2880" y="1000800"/>
            <a:ext cx="24378120" cy="9547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22541760" y="572364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Saying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19800" y="557316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Feeling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21560" y="10890720"/>
            <a:ext cx="10478520" cy="255024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Pains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</a:t>
            </a:r>
            <a:r>
              <a:rPr b="0" lang="en-GB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The price increase of groceries and other necessary goods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13615920" y="10881360"/>
            <a:ext cx="10478520" cy="255024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-An</a:t>
            </a:r>
            <a:r>
              <a:rPr b="0" lang="en-GB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 app with a car pooling system in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</a:t>
            </a:r>
            <a:r>
              <a:rPr b="0" lang="en-GB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An app that gives the trajectory that would save the most fuel, not necessarily being the fastest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Line 11"/>
          <p:cNvSpPr/>
          <p:nvPr/>
        </p:nvSpPr>
        <p:spPr>
          <a:xfrm>
            <a:off x="-51840" y="1058688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2"/>
          <p:cNvSpPr/>
          <p:nvPr/>
        </p:nvSpPr>
        <p:spPr>
          <a:xfrm flipH="1">
            <a:off x="1800" y="973440"/>
            <a:ext cx="24380280" cy="96026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" name="Group 13"/>
          <p:cNvGrpSpPr/>
          <p:nvPr/>
        </p:nvGrpSpPr>
        <p:grpSpPr>
          <a:xfrm>
            <a:off x="10928520" y="4511520"/>
            <a:ext cx="2524680" cy="2524680"/>
            <a:chOff x="10928520" y="4511520"/>
            <a:chExt cx="2524680" cy="2524680"/>
          </a:xfrm>
        </p:grpSpPr>
        <p:sp>
          <p:nvSpPr>
            <p:cNvPr id="121" name="CustomShape 14"/>
            <p:cNvSpPr/>
            <p:nvPr/>
          </p:nvSpPr>
          <p:spPr>
            <a:xfrm>
              <a:off x="10928520" y="4511520"/>
              <a:ext cx="2524680" cy="252468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2" name="Image_2" descr="Image"/>
            <p:cNvPicPr/>
            <p:nvPr/>
          </p:nvPicPr>
          <p:blipFill>
            <a:blip r:embed="rId1"/>
            <a:stretch/>
          </p:blipFill>
          <p:spPr>
            <a:xfrm>
              <a:off x="11747160" y="5326560"/>
              <a:ext cx="887400" cy="89460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23" name="CustomShape 15"/>
          <p:cNvSpPr/>
          <p:nvPr/>
        </p:nvSpPr>
        <p:spPr>
          <a:xfrm>
            <a:off x="11280960" y="104040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Thinking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11280960" y="1010628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9422640" y="7680960"/>
            <a:ext cx="356004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Uses the car once or twice a week due to working online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5883120" y="8950320"/>
            <a:ext cx="271044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Uses the car on leisure activities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14431320" y="8412480"/>
            <a:ext cx="330624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Rarely used public transportation even with easy access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20"/>
          <p:cNvSpPr/>
          <p:nvPr/>
        </p:nvSpPr>
        <p:spPr>
          <a:xfrm>
            <a:off x="5754240" y="1295640"/>
            <a:ext cx="3315240" cy="192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Believes public transportation should find a way to give each person more privacy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15715440" y="4886640"/>
            <a:ext cx="378576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I always use the car when I need to go somewhere</a:t>
            </a: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>
            <a:off x="18856080" y="6618960"/>
            <a:ext cx="372780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People with worse financial status have a tendency to prefer the use of public transports</a:t>
            </a: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1737000" y="3585960"/>
            <a:ext cx="36835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Lack of safety and schedules on public transports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24"/>
          <p:cNvSpPr/>
          <p:nvPr/>
        </p:nvSpPr>
        <p:spPr>
          <a:xfrm>
            <a:off x="3317040" y="6089760"/>
            <a:ext cx="244836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Enjoys the privacy of car riding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5"/>
          <p:cNvSpPr/>
          <p:nvPr/>
        </p:nvSpPr>
        <p:spPr>
          <a:xfrm>
            <a:off x="19503360" y="3219120"/>
            <a:ext cx="372060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Even if I can easily access public transports I prefer the privacy of my car</a:t>
            </a: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26"/>
          <p:cNvSpPr/>
          <p:nvPr/>
        </p:nvSpPr>
        <p:spPr>
          <a:xfrm>
            <a:off x="15179040" y="1280880"/>
            <a:ext cx="358164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Preference between public transports or a personal vehicle is also cultural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7"/>
          <p:cNvSpPr/>
          <p:nvPr/>
        </p:nvSpPr>
        <p:spPr>
          <a:xfrm>
            <a:off x="10515600" y="1838160"/>
            <a:ext cx="356004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Environmentalism has a huge impact on the preference of public transports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28"/>
          <p:cNvSpPr/>
          <p:nvPr/>
        </p:nvSpPr>
        <p:spPr>
          <a:xfrm>
            <a:off x="11302200" y="6204600"/>
            <a:ext cx="182016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26-32 years old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-8280" y="-12600"/>
            <a:ext cx="8856720" cy="891720"/>
            <a:chOff x="-8280" y="-12600"/>
            <a:chExt cx="8856720" cy="891720"/>
          </a:xfrm>
        </p:grpSpPr>
        <p:sp>
          <p:nvSpPr>
            <p:cNvPr id="138" name="CustomShape 2"/>
            <p:cNvSpPr/>
            <p:nvPr/>
          </p:nvSpPr>
          <p:spPr>
            <a:xfrm>
              <a:off x="-8280" y="-12600"/>
              <a:ext cx="1400400" cy="89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s-ES" sz="24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Empathy Map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9" name="CustomShape 3"/>
            <p:cNvSpPr/>
            <p:nvPr/>
          </p:nvSpPr>
          <p:spPr>
            <a:xfrm>
              <a:off x="7028280" y="74880"/>
              <a:ext cx="182016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E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09/11/2022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0" name="CustomShape 4"/>
            <p:cNvSpPr/>
            <p:nvPr/>
          </p:nvSpPr>
          <p:spPr>
            <a:xfrm>
              <a:off x="1346760" y="74880"/>
              <a:ext cx="546336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Save Gas to Save Cash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41" name="Line 5"/>
          <p:cNvSpPr/>
          <p:nvPr/>
        </p:nvSpPr>
        <p:spPr>
          <a:xfrm>
            <a:off x="-51840" y="96264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6"/>
          <p:cNvSpPr/>
          <p:nvPr/>
        </p:nvSpPr>
        <p:spPr>
          <a:xfrm flipH="1" flipV="1">
            <a:off x="2880" y="1000800"/>
            <a:ext cx="24378120" cy="9547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22541760" y="572364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Saying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19800" y="557316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Feeling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429840" y="10881360"/>
            <a:ext cx="10478520" cy="255024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Pains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-Being limited to using your personal vehicle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13615920" y="10881360"/>
            <a:ext cx="10478520" cy="255024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-Improving public transportation and the connectivity between areas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Line 11"/>
          <p:cNvSpPr/>
          <p:nvPr/>
        </p:nvSpPr>
        <p:spPr>
          <a:xfrm>
            <a:off x="-51840" y="1058688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2"/>
          <p:cNvSpPr/>
          <p:nvPr/>
        </p:nvSpPr>
        <p:spPr>
          <a:xfrm flipH="1">
            <a:off x="1800" y="973440"/>
            <a:ext cx="24380280" cy="96026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9" name="Group 13"/>
          <p:cNvGrpSpPr/>
          <p:nvPr/>
        </p:nvGrpSpPr>
        <p:grpSpPr>
          <a:xfrm>
            <a:off x="10928520" y="4511520"/>
            <a:ext cx="2524680" cy="2524680"/>
            <a:chOff x="10928520" y="4511520"/>
            <a:chExt cx="2524680" cy="2524680"/>
          </a:xfrm>
        </p:grpSpPr>
        <p:sp>
          <p:nvSpPr>
            <p:cNvPr id="150" name="CustomShape 14"/>
            <p:cNvSpPr/>
            <p:nvPr/>
          </p:nvSpPr>
          <p:spPr>
            <a:xfrm>
              <a:off x="10928520" y="4511520"/>
              <a:ext cx="2524680" cy="252468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1" name="Image_3" descr="Image"/>
            <p:cNvPicPr/>
            <p:nvPr/>
          </p:nvPicPr>
          <p:blipFill>
            <a:blip r:embed="rId1"/>
            <a:stretch/>
          </p:blipFill>
          <p:spPr>
            <a:xfrm>
              <a:off x="11747160" y="5326560"/>
              <a:ext cx="887400" cy="89460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52" name="CustomShape 15"/>
          <p:cNvSpPr/>
          <p:nvPr/>
        </p:nvSpPr>
        <p:spPr>
          <a:xfrm>
            <a:off x="11280960" y="104040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Thinking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11280960" y="10106280"/>
            <a:ext cx="182016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1188720" y="3566160"/>
            <a:ext cx="42048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Sad about the high gas prices, that are causing many problems in all areas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18"/>
          <p:cNvSpPr/>
          <p:nvPr/>
        </p:nvSpPr>
        <p:spPr>
          <a:xfrm>
            <a:off x="4937760" y="1617120"/>
            <a:ext cx="507168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The government should motivate people to use public transports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19"/>
          <p:cNvSpPr/>
          <p:nvPr/>
        </p:nvSpPr>
        <p:spPr>
          <a:xfrm>
            <a:off x="9529200" y="2932560"/>
            <a:ext cx="509976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Financial status influences a lot in the decision of whether to use your personal vehicle or not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20"/>
          <p:cNvSpPr/>
          <p:nvPr/>
        </p:nvSpPr>
        <p:spPr>
          <a:xfrm>
            <a:off x="13807440" y="1592640"/>
            <a:ext cx="639936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Government should expand public transports to more areas and increase their frequency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1"/>
          <p:cNvSpPr/>
          <p:nvPr/>
        </p:nvSpPr>
        <p:spPr>
          <a:xfrm>
            <a:off x="3456000" y="5616000"/>
            <a:ext cx="518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Thankful  for his situation, that allows him not to stop driving his personal vehicle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7040880" y="8229600"/>
            <a:ext cx="35647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Uses his car every day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23"/>
          <p:cNvSpPr/>
          <p:nvPr/>
        </p:nvSpPr>
        <p:spPr>
          <a:xfrm>
            <a:off x="11155680" y="8412480"/>
            <a:ext cx="685656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Uses Bolt, Uber and others before public transports due to the facilities and competitive price they present when traveling in a group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1" name="CustomShape 24"/>
          <p:cNvSpPr/>
          <p:nvPr/>
        </p:nvSpPr>
        <p:spPr>
          <a:xfrm>
            <a:off x="18013680" y="3970080"/>
            <a:ext cx="489420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My area is not well connected by public transport”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25"/>
          <p:cNvSpPr/>
          <p:nvPr/>
        </p:nvSpPr>
        <p:spPr>
          <a:xfrm>
            <a:off x="16184880" y="5760720"/>
            <a:ext cx="46062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DejaVu Sans"/>
              </a:rPr>
              <a:t>Driving my own vehicle gives me a lot of comfort and freedom to moving around”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26"/>
          <p:cNvSpPr/>
          <p:nvPr/>
        </p:nvSpPr>
        <p:spPr>
          <a:xfrm>
            <a:off x="11302200" y="6204600"/>
            <a:ext cx="182016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18-25 years old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-8280" y="-12600"/>
            <a:ext cx="8856000" cy="891720"/>
            <a:chOff x="-8280" y="-12600"/>
            <a:chExt cx="8856000" cy="891720"/>
          </a:xfrm>
        </p:grpSpPr>
        <p:sp>
          <p:nvSpPr>
            <p:cNvPr id="165" name="CustomShape 2"/>
            <p:cNvSpPr/>
            <p:nvPr/>
          </p:nvSpPr>
          <p:spPr>
            <a:xfrm>
              <a:off x="-8280" y="-12600"/>
              <a:ext cx="1399680" cy="89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Empathy Map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7028280" y="74880"/>
              <a:ext cx="181944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09/12/2022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346760" y="74880"/>
              <a:ext cx="546264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Save Gas to Save Cash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68" name="Line 5"/>
          <p:cNvSpPr/>
          <p:nvPr/>
        </p:nvSpPr>
        <p:spPr>
          <a:xfrm>
            <a:off x="-51840" y="96264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6"/>
          <p:cNvSpPr/>
          <p:nvPr/>
        </p:nvSpPr>
        <p:spPr>
          <a:xfrm flipH="1" flipV="1">
            <a:off x="2880" y="1000800"/>
            <a:ext cx="24378120" cy="9547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22541760" y="5723640"/>
            <a:ext cx="181944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Saying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9800" y="5573160"/>
            <a:ext cx="181944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Feeling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429840" y="10881360"/>
            <a:ext cx="10477800" cy="254952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Pains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</a:t>
            </a:r>
            <a:r>
              <a:rPr b="0" lang="pt-PT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With the increase of gas prices might not have enough money for the entire month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13615920" y="10881360"/>
            <a:ext cx="10477800" cy="2549520"/>
          </a:xfrm>
          <a:prstGeom prst="rect">
            <a:avLst/>
          </a:prstGeom>
          <a:solidFill>
            <a:srgbClr val="d5d5d5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-An app to help him find parking quicker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-A way to know exactly how much money he spends on gas to help budget better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Line 11"/>
          <p:cNvSpPr/>
          <p:nvPr/>
        </p:nvSpPr>
        <p:spPr>
          <a:xfrm>
            <a:off x="-51840" y="10586880"/>
            <a:ext cx="24487920" cy="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2"/>
          <p:cNvSpPr/>
          <p:nvPr/>
        </p:nvSpPr>
        <p:spPr>
          <a:xfrm flipH="1">
            <a:off x="1800" y="973440"/>
            <a:ext cx="24380280" cy="96026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roup 13"/>
          <p:cNvGrpSpPr/>
          <p:nvPr/>
        </p:nvGrpSpPr>
        <p:grpSpPr>
          <a:xfrm>
            <a:off x="10928520" y="4511520"/>
            <a:ext cx="2523960" cy="2523960"/>
            <a:chOff x="10928520" y="4511520"/>
            <a:chExt cx="2523960" cy="2523960"/>
          </a:xfrm>
        </p:grpSpPr>
        <p:sp>
          <p:nvSpPr>
            <p:cNvPr id="177" name="CustomShape 14"/>
            <p:cNvSpPr/>
            <p:nvPr/>
          </p:nvSpPr>
          <p:spPr>
            <a:xfrm>
              <a:off x="10928520" y="4511520"/>
              <a:ext cx="2523960" cy="252396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8" name="Image_4" descr="Image"/>
            <p:cNvPicPr/>
            <p:nvPr/>
          </p:nvPicPr>
          <p:blipFill>
            <a:blip r:embed="rId1"/>
            <a:stretch/>
          </p:blipFill>
          <p:spPr>
            <a:xfrm>
              <a:off x="11747160" y="5326560"/>
              <a:ext cx="886680" cy="89388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79" name="CustomShape 15"/>
          <p:cNvSpPr/>
          <p:nvPr/>
        </p:nvSpPr>
        <p:spPr>
          <a:xfrm>
            <a:off x="11280960" y="1040400"/>
            <a:ext cx="181944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Thinking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11280960" y="10106280"/>
            <a:ext cx="1819440" cy="4032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Doing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8545680" y="7968240"/>
            <a:ext cx="355932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Uses the bike instead of the car when possible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4907520" y="8629560"/>
            <a:ext cx="27097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Uses the car when going to the gym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13455360" y="7719480"/>
            <a:ext cx="33055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Uses public transport when going to the university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493200" y="7043760"/>
            <a:ext cx="269496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Gas prices increasing causes  stress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21"/>
          <p:cNvSpPr/>
          <p:nvPr/>
        </p:nvSpPr>
        <p:spPr>
          <a:xfrm>
            <a:off x="5153760" y="1509120"/>
            <a:ext cx="331452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Believes he could be using his fuel in a more efficient way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22"/>
          <p:cNvSpPr/>
          <p:nvPr/>
        </p:nvSpPr>
        <p:spPr>
          <a:xfrm>
            <a:off x="9850320" y="1825560"/>
            <a:ext cx="468072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Rich people would always use their car outside big cities but would still use public transportation in the city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23"/>
          <p:cNvSpPr/>
          <p:nvPr/>
        </p:nvSpPr>
        <p:spPr>
          <a:xfrm>
            <a:off x="15715440" y="4703760"/>
            <a:ext cx="3785040" cy="156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Public transports should be more frequent, at least once every 20 minutes”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>
            <a:off x="18856080" y="6984720"/>
            <a:ext cx="355932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Buses are currently too overcrowded”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25"/>
          <p:cNvSpPr/>
          <p:nvPr/>
        </p:nvSpPr>
        <p:spPr>
          <a:xfrm>
            <a:off x="1842120" y="3858120"/>
            <a:ext cx="368280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Loses too much time on public transportation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26"/>
          <p:cNvSpPr/>
          <p:nvPr/>
        </p:nvSpPr>
        <p:spPr>
          <a:xfrm>
            <a:off x="3600360" y="5727240"/>
            <a:ext cx="181944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The subway is less safe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27"/>
          <p:cNvSpPr/>
          <p:nvPr/>
        </p:nvSpPr>
        <p:spPr>
          <a:xfrm>
            <a:off x="19503360" y="3401280"/>
            <a:ext cx="337644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“</a:t>
            </a: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Gas prices are too high to go to university by car”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28"/>
          <p:cNvSpPr/>
          <p:nvPr/>
        </p:nvSpPr>
        <p:spPr>
          <a:xfrm>
            <a:off x="14870160" y="1296720"/>
            <a:ext cx="3785040" cy="192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Poorer people are more reliant on public transports because a personal vehicle is too expensive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29"/>
          <p:cNvSpPr/>
          <p:nvPr/>
        </p:nvSpPr>
        <p:spPr>
          <a:xfrm>
            <a:off x="11302200" y="6204600"/>
            <a:ext cx="182016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5e5e5e"/>
                </a:solidFill>
                <a:latin typeface="Helvetica Neue"/>
                <a:ea typeface="Helvetica Neue"/>
              </a:rPr>
              <a:t>18-25 years old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"/>
          <p:cNvGrpSpPr/>
          <p:nvPr/>
        </p:nvGrpSpPr>
        <p:grpSpPr>
          <a:xfrm>
            <a:off x="1020240" y="-12600"/>
            <a:ext cx="8839440" cy="891720"/>
            <a:chOff x="1020240" y="-12600"/>
            <a:chExt cx="8839440" cy="891720"/>
          </a:xfrm>
        </p:grpSpPr>
        <p:sp>
          <p:nvSpPr>
            <p:cNvPr id="195" name="CustomShape 2"/>
            <p:cNvSpPr/>
            <p:nvPr/>
          </p:nvSpPr>
          <p:spPr>
            <a:xfrm>
              <a:off x="1020240" y="-12600"/>
              <a:ext cx="1401480" cy="89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s-ES" sz="24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Affinity Map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6" name="CustomShape 3"/>
            <p:cNvSpPr/>
            <p:nvPr/>
          </p:nvSpPr>
          <p:spPr>
            <a:xfrm>
              <a:off x="8038440" y="74880"/>
              <a:ext cx="182124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09/12/2022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375640" y="74880"/>
              <a:ext cx="5464440" cy="403200"/>
            </a:xfrm>
            <a:prstGeom prst="rect">
              <a:avLst/>
            </a:prstGeom>
            <a:solidFill>
              <a:srgbClr val="dddddd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80280" rIns="80280" tIns="80280" bIns="8028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Save Gas to Save Cash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98" name="CustomShape 5"/>
          <p:cNvSpPr/>
          <p:nvPr/>
        </p:nvSpPr>
        <p:spPr>
          <a:xfrm>
            <a:off x="1123200" y="1202760"/>
            <a:ext cx="5129280" cy="5263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Helvetica Neue"/>
                <a:ea typeface="Calibri"/>
              </a:rPr>
              <a:t>Public transport problems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99" name="Table 6"/>
          <p:cNvGraphicFramePr/>
          <p:nvPr/>
        </p:nvGraphicFramePr>
        <p:xfrm>
          <a:off x="1129680" y="2090160"/>
          <a:ext cx="5117040" cy="9890280"/>
        </p:xfrm>
        <a:graphic>
          <a:graphicData uri="http://schemas.openxmlformats.org/drawingml/2006/table">
            <a:tbl>
              <a:tblPr/>
              <a:tblGrid>
                <a:gridCol w="5117400"/>
              </a:tblGrid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Loses too much time on public transportation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Public transports are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inconvenient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Lack of safety and schedules on public transports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“</a:t>
                      </a: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My area is not well connected by public transportation”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Delays in public transportation cause stress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“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Public transports should be more frequent, at least once every 20 minutes”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" name="CustomShape 7"/>
          <p:cNvSpPr/>
          <p:nvPr/>
        </p:nvSpPr>
        <p:spPr>
          <a:xfrm>
            <a:off x="6696000" y="1212480"/>
            <a:ext cx="5215680" cy="5263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Helvetica Neue"/>
                <a:ea typeface="Calibri"/>
              </a:rPr>
              <a:t>Financial Status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1" name="Table 8"/>
          <p:cNvGraphicFramePr/>
          <p:nvPr/>
        </p:nvGraphicFramePr>
        <p:xfrm>
          <a:off x="6824880" y="2049480"/>
          <a:ext cx="5117040" cy="6593400"/>
        </p:xfrm>
        <a:graphic>
          <a:graphicData uri="http://schemas.openxmlformats.org/drawingml/2006/table">
            <a:tbl>
              <a:tblPr/>
              <a:tblGrid>
                <a:gridCol w="5117400"/>
              </a:tblGrid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The financial status influences a lot in the decision of going in your personal vehicle or not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Richer people always use their car outside the big cities but would still  use public transportation in the city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Poorer people are more reliant on public transports because a personal vehicle is too expensive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People with worse finacial status have a tendency to prefer the use of public transports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CustomShape 9"/>
          <p:cNvSpPr/>
          <p:nvPr/>
        </p:nvSpPr>
        <p:spPr>
          <a:xfrm>
            <a:off x="12423600" y="420840"/>
            <a:ext cx="5215680" cy="5263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Helvetica Neue"/>
                <a:ea typeface="Calibri"/>
              </a:rPr>
              <a:t>Goverment Responsability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3" name="Table 10"/>
          <p:cNvGraphicFramePr/>
          <p:nvPr/>
        </p:nvGraphicFramePr>
        <p:xfrm>
          <a:off x="12461760" y="1208880"/>
          <a:ext cx="5117040" cy="3296520"/>
        </p:xfrm>
        <a:graphic>
          <a:graphicData uri="http://schemas.openxmlformats.org/drawingml/2006/table">
            <a:tbl>
              <a:tblPr/>
              <a:tblGrid>
                <a:gridCol w="5117400"/>
              </a:tblGrid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The goverment should motivate people to use public transports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DejaVu Sans"/>
                        </a:rPr>
                        <a:t>Government should expand public transports to more areas and increase their frequency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4" name="Table 11"/>
          <p:cNvGraphicFramePr/>
          <p:nvPr/>
        </p:nvGraphicFramePr>
        <p:xfrm>
          <a:off x="12433320" y="5761440"/>
          <a:ext cx="5117040" cy="6593400"/>
        </p:xfrm>
        <a:graphic>
          <a:graphicData uri="http://schemas.openxmlformats.org/drawingml/2006/table">
            <a:tbl>
              <a:tblPr/>
              <a:tblGrid>
                <a:gridCol w="5117400"/>
              </a:tblGrid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Going to university by car would be too expensive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Gas prices increasing causes stress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DejaVu Sans"/>
                        </a:rPr>
                        <a:t>Sad about the high gas prices, that are causing many problems in all areas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 Medium"/>
                        </a:rPr>
                        <a:t>With the increase of gas prices might not have enough money for the entire month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CustomShape 12"/>
          <p:cNvSpPr/>
          <p:nvPr/>
        </p:nvSpPr>
        <p:spPr>
          <a:xfrm>
            <a:off x="18196560" y="1298160"/>
            <a:ext cx="5215680" cy="52560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Helvetica Neue"/>
                <a:ea typeface="Calibri"/>
              </a:rPr>
              <a:t>Personal vehicle preferences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12353400" y="4956120"/>
            <a:ext cx="5215680" cy="5263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80280" rIns="80280" tIns="80280" bIns="8028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Helvetica Neue"/>
                <a:ea typeface="Calibri"/>
              </a:rPr>
              <a:t>High Prices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7" name="Table 14"/>
          <p:cNvGraphicFramePr/>
          <p:nvPr/>
        </p:nvGraphicFramePr>
        <p:xfrm>
          <a:off x="18238320" y="2019960"/>
          <a:ext cx="5117040" cy="9890280"/>
        </p:xfrm>
        <a:graphic>
          <a:graphicData uri="http://schemas.openxmlformats.org/drawingml/2006/table">
            <a:tbl>
              <a:tblPr/>
              <a:tblGrid>
                <a:gridCol w="5117400"/>
              </a:tblGrid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Goes to most places by car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Personal cars are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much more comfortable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Uses the car once or twice a week due to working online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“</a:t>
                      </a:r>
                      <a:r>
                        <a:rPr b="0" lang="es-E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Calibri"/>
                        </a:rPr>
                        <a:t>Driving my own vehicle gives me a lot of comfort and freedom to moving around”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DejaVu Sans"/>
                        </a:rPr>
                        <a:t>Uses his car every day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48440">
                <a:tc>
                  <a:txBody>
                    <a:bodyPr lIns="50760" rIns="507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</a:rPr>
                        <a:t>Enjoys the privacy of car riding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2729520"/>
            <a:ext cx="24387120" cy="82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2022-11-15T22:59:44Z</dcterms:modified>
  <cp:revision>9</cp:revision>
  <dc:subject/>
  <dc:title/>
</cp:coreProperties>
</file>