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7" r:id="rId9"/>
    <p:sldId id="259" r:id="rId10"/>
    <p:sldId id="264" r:id="rId11"/>
    <p:sldId id="265" r:id="rId12"/>
  </p:sldIdLst>
  <p:sldSz cx="18288000" cy="10287000"/>
  <p:notesSz cx="6858000" cy="9144000"/>
  <p:embeddedFontLst>
    <p:embeddedFont>
      <p:font typeface="Bitter" panose="020B0604020202020204" charset="0"/>
      <p:regular r:id="rId13"/>
    </p:embeddedFont>
    <p:embeddedFont>
      <p:font typeface="Bitter Bold" panose="020B0604020202020204" charset="0"/>
      <p:regular r:id="rId14"/>
    </p:embeddedFont>
    <p:embeddedFont>
      <p:font typeface="Pixellet TH" panose="020B0604020202020204" charset="-34"/>
      <p:regular r:id="rId15"/>
    </p:embeddedFont>
    <p:embeddedFont>
      <p:font typeface="Pixellet TH Bold" panose="020B0604020202020204" charset="-3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Распростронение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Пользовательи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1500</c:v>
                </c:pt>
                <c:pt idx="1">
                  <c:v>5000</c:v>
                </c:pt>
                <c:pt idx="2">
                  <c:v>8000</c:v>
                </c:pt>
                <c:pt idx="3">
                  <c:v>12000</c:v>
                </c:pt>
                <c:pt idx="4">
                  <c:v>18000</c:v>
                </c:pt>
                <c:pt idx="5">
                  <c:v>25000</c:v>
                </c:pt>
                <c:pt idx="6">
                  <c:v>35000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FA-4C85-9B9A-EA38A25C5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889983"/>
        <c:axId val="2063891423"/>
      </c:lineChart>
      <c:catAx>
        <c:axId val="2063889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91423"/>
        <c:crosses val="autoZero"/>
        <c:auto val="1"/>
        <c:lblAlgn val="ctr"/>
        <c:lblOffset val="100"/>
        <c:noMultiLvlLbl val="0"/>
      </c:catAx>
      <c:valAx>
        <c:axId val="20638914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8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97937" y="834624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3" y="0"/>
                </a:lnTo>
                <a:lnTo>
                  <a:pt x="2861363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6324" y="888431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26913" y="1795781"/>
            <a:ext cx="4834174" cy="292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endParaRPr lang="en-US" sz="8535" dirty="0">
              <a:solidFill>
                <a:srgbClr val="000000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0"/>
            <a:ext cx="18802350" cy="2856866"/>
            <a:chOff x="0" y="0"/>
            <a:chExt cx="4952059" cy="752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8369" y="2463228"/>
            <a:ext cx="7901284" cy="7215761"/>
            <a:chOff x="0" y="0"/>
            <a:chExt cx="10535046" cy="962101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Another Way to convert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7891" y="3394583"/>
            <a:ext cx="6022242" cy="181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Divide your number by 2 and write the remainder until you get zero as the answer.  Write the remainders starting from the last one first.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41572" y="6504409"/>
            <a:ext cx="6294879" cy="115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32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Remainders written backwards: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348346" y="2463228"/>
            <a:ext cx="7901284" cy="7215761"/>
            <a:chOff x="0" y="0"/>
            <a:chExt cx="10535046" cy="962101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9810732" y="3385058"/>
            <a:ext cx="6890395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296 divided by 2 = 148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148 divided by 2 = 74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74 divided by 2 = 37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37 divided by 2 = 18 remainder 1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18 divided by 2 = 9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9 divided by 2 = 4 remainder 1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4 divided by 2 = 2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2 divided by 2 = 1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 divided by 2 = 0 remainder 1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3" name="Freeform 23"/>
          <p:cNvSpPr/>
          <p:nvPr/>
        </p:nvSpPr>
        <p:spPr>
          <a:xfrm rot="10245777">
            <a:off x="-919558" y="6831521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1" y="0"/>
                </a:lnTo>
                <a:lnTo>
                  <a:pt x="3204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41572" y="5439242"/>
            <a:ext cx="6294879" cy="80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7"/>
              </a:lnSpc>
              <a:spcBef>
                <a:spcPct val="0"/>
              </a:spcBef>
            </a:pPr>
            <a:r>
              <a:rPr lang="en-US" sz="44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Example number: 296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41572" y="7895331"/>
            <a:ext cx="6294879" cy="80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7"/>
              </a:lnSpc>
              <a:spcBef>
                <a:spcPct val="0"/>
              </a:spcBef>
            </a:pPr>
            <a:r>
              <a:rPr lang="en-US" sz="44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100101000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329" y="2865801"/>
            <a:ext cx="7322554" cy="2991284"/>
            <a:chOff x="0" y="0"/>
            <a:chExt cx="1928574" cy="7878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6152" y="2780221"/>
            <a:ext cx="7288419" cy="2990661"/>
            <a:chOff x="0" y="0"/>
            <a:chExt cx="1919584" cy="78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6987" y="3590071"/>
            <a:ext cx="2016834" cy="1457162"/>
          </a:xfrm>
          <a:custGeom>
            <a:avLst/>
            <a:gdLst/>
            <a:ahLst/>
            <a:cxnLst/>
            <a:rect l="l" t="t" r="r" b="b"/>
            <a:pathLst>
              <a:path w="2016834" h="1457162">
                <a:moveTo>
                  <a:pt x="0" y="0"/>
                </a:moveTo>
                <a:lnTo>
                  <a:pt x="2016834" y="0"/>
                </a:lnTo>
                <a:lnTo>
                  <a:pt x="2016834" y="1457163"/>
                </a:lnTo>
                <a:lnTo>
                  <a:pt x="0" y="14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673428" y="2865801"/>
            <a:ext cx="7322554" cy="2991284"/>
            <a:chOff x="0" y="0"/>
            <a:chExt cx="1928574" cy="7878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88252" y="2780221"/>
            <a:ext cx="7288419" cy="2990661"/>
            <a:chOff x="0" y="0"/>
            <a:chExt cx="1919584" cy="7876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061836" y="3478403"/>
            <a:ext cx="1705407" cy="1665097"/>
          </a:xfrm>
          <a:custGeom>
            <a:avLst/>
            <a:gdLst/>
            <a:ahLst/>
            <a:cxnLst/>
            <a:rect l="l" t="t" r="r" b="b"/>
            <a:pathLst>
              <a:path w="1705407" h="1665097">
                <a:moveTo>
                  <a:pt x="0" y="0"/>
                </a:moveTo>
                <a:lnTo>
                  <a:pt x="1705407" y="0"/>
                </a:lnTo>
                <a:lnTo>
                  <a:pt x="1705407" y="1665097"/>
                </a:lnTo>
                <a:lnTo>
                  <a:pt x="0" y="166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11329" y="6264140"/>
            <a:ext cx="7322554" cy="2994160"/>
            <a:chOff x="0" y="0"/>
            <a:chExt cx="1928574" cy="7885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26152" y="6178478"/>
            <a:ext cx="7288419" cy="2993537"/>
            <a:chOff x="0" y="0"/>
            <a:chExt cx="1919584" cy="7884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73428" y="6264140"/>
            <a:ext cx="7322554" cy="2994160"/>
            <a:chOff x="0" y="0"/>
            <a:chExt cx="1928574" cy="788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88252" y="6178478"/>
            <a:ext cx="7288419" cy="2993537"/>
            <a:chOff x="0" y="0"/>
            <a:chExt cx="1919584" cy="7884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617559" y="6868803"/>
            <a:ext cx="1795690" cy="1699172"/>
          </a:xfrm>
          <a:custGeom>
            <a:avLst/>
            <a:gdLst/>
            <a:ahLst/>
            <a:cxnLst/>
            <a:rect l="l" t="t" r="r" b="b"/>
            <a:pathLst>
              <a:path w="1795690" h="1699172">
                <a:moveTo>
                  <a:pt x="0" y="0"/>
                </a:moveTo>
                <a:lnTo>
                  <a:pt x="1795690" y="0"/>
                </a:lnTo>
                <a:lnTo>
                  <a:pt x="1795690" y="1699172"/>
                </a:lnTo>
                <a:lnTo>
                  <a:pt x="0" y="1699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94025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Binary Facts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701537" y="3367740"/>
            <a:ext cx="4724123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Binary code is the basis for all computer languages.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70869" y="3367740"/>
            <a:ext cx="4809992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Ancient Egyptians discovered binary code.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01537" y="7077039"/>
            <a:ext cx="4724123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 byte is a collection of 8 binary digits.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70869" y="6494758"/>
            <a:ext cx="4809992" cy="231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If the last digit of a binary number is 1, it will be odd.  If it is 0, it will be even.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008089" y="6669753"/>
            <a:ext cx="1243469" cy="124346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C4B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094593" y="6693345"/>
            <a:ext cx="1243469" cy="124346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5232090" y="7051602"/>
            <a:ext cx="881971" cy="45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Odd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5491017" y="7445382"/>
            <a:ext cx="1243469" cy="124346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3975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577521" y="7468974"/>
            <a:ext cx="1243469" cy="124346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5715018" y="7828093"/>
            <a:ext cx="881971" cy="45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408322" y="2538010"/>
            <a:ext cx="5294457" cy="1224343"/>
          </a:xfrm>
          <a:custGeom>
            <a:avLst/>
            <a:gdLst/>
            <a:ahLst/>
            <a:cxnLst/>
            <a:rect l="l" t="t" r="r" b="b"/>
            <a:pathLst>
              <a:path w="5294457" h="1224343">
                <a:moveTo>
                  <a:pt x="0" y="0"/>
                </a:moveTo>
                <a:lnTo>
                  <a:pt x="5294457" y="0"/>
                </a:lnTo>
                <a:lnTo>
                  <a:pt x="5294457" y="1224343"/>
                </a:lnTo>
                <a:lnTo>
                  <a:pt x="0" y="122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202" y="4051659"/>
            <a:ext cx="14307129" cy="372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— это консольный редактор кода с открытым исходным кодом, который является улучшенной версией классического редактора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. Он предоставляет пользователю мощный и гибкий инструмент для редактирования кода, который может быть настроен под любые нужды разработчика, обеспечивая простоту использования и высокую производительность.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16677" y="72009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77787" y="2729200"/>
            <a:ext cx="5548438" cy="7884103"/>
          </a:xfrm>
          <a:custGeom>
            <a:avLst/>
            <a:gdLst/>
            <a:ahLst/>
            <a:cxnLst/>
            <a:rect l="l" t="t" r="r" b="b"/>
            <a:pathLst>
              <a:path w="5548438" h="7884103">
                <a:moveTo>
                  <a:pt x="0" y="0"/>
                </a:moveTo>
                <a:lnTo>
                  <a:pt x="5548437" y="0"/>
                </a:lnTo>
                <a:lnTo>
                  <a:pt x="5548437" y="7884103"/>
                </a:lnTo>
                <a:lnTo>
                  <a:pt x="0" y="7884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5928" y="1741492"/>
            <a:ext cx="16136144" cy="8278808"/>
            <a:chOff x="0" y="0"/>
            <a:chExt cx="21514858" cy="1103841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234493" y="0"/>
              <a:ext cx="21280365" cy="10731388"/>
              <a:chOff x="0" y="0"/>
              <a:chExt cx="4203529" cy="21197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03529" cy="2119780"/>
              </a:xfrm>
              <a:custGeom>
                <a:avLst/>
                <a:gdLst/>
                <a:ahLst/>
                <a:cxnLst/>
                <a:rect l="l" t="t" r="r" b="b"/>
                <a:pathLst>
                  <a:path w="4203529" h="2119780">
                    <a:moveTo>
                      <a:pt x="0" y="0"/>
                    </a:moveTo>
                    <a:lnTo>
                      <a:pt x="4203529" y="0"/>
                    </a:lnTo>
                    <a:lnTo>
                      <a:pt x="4203529" y="2119780"/>
                    </a:lnTo>
                    <a:lnTo>
                      <a:pt x="0" y="21197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03529" cy="21578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0" y="309255"/>
              <a:ext cx="21181165" cy="10729156"/>
              <a:chOff x="0" y="0"/>
              <a:chExt cx="4183934" cy="211933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83934" cy="2119339"/>
              </a:xfrm>
              <a:custGeom>
                <a:avLst/>
                <a:gdLst/>
                <a:ahLst/>
                <a:cxnLst/>
                <a:rect l="l" t="t" r="r" b="b"/>
                <a:pathLst>
                  <a:path w="4183934" h="2119339">
                    <a:moveTo>
                      <a:pt x="0" y="0"/>
                    </a:moveTo>
                    <a:lnTo>
                      <a:pt x="4183934" y="0"/>
                    </a:lnTo>
                    <a:lnTo>
                      <a:pt x="4183934" y="2119339"/>
                    </a:lnTo>
                    <a:lnTo>
                      <a:pt x="0" y="21193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AD00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83934" cy="2157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8700" y="776633"/>
            <a:ext cx="1618337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1"/>
              </a:lnSpc>
            </a:pPr>
            <a:r>
              <a:rPr lang="en-US" sz="6243" b="1" dirty="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Advantage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1289" y="4412692"/>
            <a:ext cx="1437819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Модульность и расширяемость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Совместимость с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Поддержка асинхронных операций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Встроенная поддержка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LSP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Интерфейс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Встроенные средства для работы с плагинами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Многозадачность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89435217-2A71-6907-E58F-489E95415012}"/>
              </a:ext>
            </a:extLst>
          </p:cNvPr>
          <p:cNvSpPr txBox="1"/>
          <p:nvPr/>
        </p:nvSpPr>
        <p:spPr>
          <a:xfrm>
            <a:off x="1829768" y="2555948"/>
            <a:ext cx="14378193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У </a:t>
            </a:r>
            <a:r>
              <a:rPr lang="en-US" sz="54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en-US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есть много преимуществ: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788266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3" y="1085850"/>
            <a:ext cx="81153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Why </a:t>
            </a:r>
          </a:p>
          <a:p>
            <a:pPr algn="ctr">
              <a:lnSpc>
                <a:spcPts val="7160"/>
              </a:lnSpc>
            </a:pPr>
            <a:r>
              <a:rPr lang="en-US" sz="7699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6825" y="4513026"/>
            <a:ext cx="8630228" cy="498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предоставляет намного  больший функционал чем его собратья: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VScode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JetBrains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и т.д. Он позволяет настроить его полностью с нуля и поставить такие плагины которые ты хочешь. Изначально там даже нету нумерации строк, но все можно настроить встроенными методами.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</p:grpSp>
      <p:pic>
        <p:nvPicPr>
          <p:cNvPr id="16" name="Рисунок 15" descr="Изображение выглядит как Графика, логотип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9FB84A0-D127-9F74-E8CF-5D32B45A3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" y="2179412"/>
            <a:ext cx="7318889" cy="731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6230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499" dirty="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Adaptation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728911" y="4324900"/>
            <a:ext cx="13501689" cy="2471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В </a:t>
            </a:r>
            <a:r>
              <a:rPr lang="ru-RU" sz="3499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очень сложно адаптироваться. Изначально там можно только просматривать код, а чтобы его редактировать надо нажать I. Пользоваться там можно только клавиатурой. Если там полностью адаптироваться, то написания кода в разы ускориться. </a:t>
            </a:r>
            <a:endParaRPr lang="en-US" sz="3499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" name="Freeform 11"/>
          <p:cNvSpPr/>
          <p:nvPr/>
        </p:nvSpPr>
        <p:spPr>
          <a:xfrm rot="-2700000">
            <a:off x="8258099" y="2177854"/>
            <a:ext cx="1771802" cy="1751870"/>
          </a:xfrm>
          <a:custGeom>
            <a:avLst/>
            <a:gdLst/>
            <a:ahLst/>
            <a:cxnLst/>
            <a:rect l="l" t="t" r="r" b="b"/>
            <a:pathLst>
              <a:path w="1771802" h="1751870">
                <a:moveTo>
                  <a:pt x="0" y="0"/>
                </a:moveTo>
                <a:lnTo>
                  <a:pt x="1771802" y="0"/>
                </a:lnTo>
                <a:lnTo>
                  <a:pt x="1771802" y="1751870"/>
                </a:lnTo>
                <a:lnTo>
                  <a:pt x="0" y="1751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4149791" y="6148791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0" y="6125382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92995" y="2858511"/>
            <a:ext cx="8219349" cy="8219349"/>
          </a:xfrm>
          <a:custGeom>
            <a:avLst/>
            <a:gdLst/>
            <a:ahLst/>
            <a:cxnLst/>
            <a:rect l="l" t="t" r="r" b="b"/>
            <a:pathLst>
              <a:path w="8219349" h="8219349">
                <a:moveTo>
                  <a:pt x="0" y="0"/>
                </a:moveTo>
                <a:lnTo>
                  <a:pt x="8219350" y="0"/>
                </a:lnTo>
                <a:lnTo>
                  <a:pt x="8219350" y="8219349"/>
                </a:lnTo>
                <a:lnTo>
                  <a:pt x="0" y="8219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05300" y="342900"/>
            <a:ext cx="96774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6"/>
              </a:lnSpc>
            </a:pPr>
            <a:r>
              <a:rPr lang="en-US" sz="910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User growth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3D2598B-23F0-4D5E-30F0-946D364F9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019627"/>
              </p:ext>
            </p:extLst>
          </p:nvPr>
        </p:nvGraphicFramePr>
        <p:xfrm>
          <a:off x="2971800" y="16383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19083" y="3614628"/>
          <a:ext cx="15449832" cy="5643672"/>
        </p:xfrm>
        <a:graphic>
          <a:graphicData uri="http://schemas.openxmlformats.org/drawingml/2006/table">
            <a:tbl>
              <a:tblPr/>
              <a:tblGrid>
                <a:gridCol w="26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3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94733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2^8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2^7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2^6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2^5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2^4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2^3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2^1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 2^0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77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128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64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16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8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4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292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Is this on or off?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1=on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0=off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1=on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0=off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0=off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1=on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1=on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0=off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0=off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77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Total: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64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8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4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772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Add it up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256 + 0 + 64 + 0 + 0 + 8 + 4  + 0 + 0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333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Bitter Bold"/>
                          <a:ea typeface="Bitter Bold"/>
                          <a:cs typeface="Bitter Bold"/>
                          <a:sym typeface="Bitter Bold"/>
                        </a:rPr>
                        <a:t>Computer reads it as: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332</a:t>
                      </a:r>
                      <a:endParaRPr lang="en-US" sz="1100"/>
                    </a:p>
                  </a:txBody>
                  <a:tcPr marL="47625" marR="47625" marT="47625" marB="476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776721"/>
            <a:ext cx="16230600" cy="111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How to read Binary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3196339" y="2054374"/>
            <a:ext cx="12027861" cy="1021135"/>
            <a:chOff x="0" y="0"/>
            <a:chExt cx="3167832" cy="2689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67832" cy="268941"/>
            </a:xfrm>
            <a:custGeom>
              <a:avLst/>
              <a:gdLst/>
              <a:ahLst/>
              <a:cxnLst/>
              <a:rect l="l" t="t" r="r" b="b"/>
              <a:pathLst>
                <a:path w="3167832" h="268941">
                  <a:moveTo>
                    <a:pt x="0" y="0"/>
                  </a:moveTo>
                  <a:lnTo>
                    <a:pt x="3167832" y="0"/>
                  </a:lnTo>
                  <a:lnTo>
                    <a:pt x="3167832" y="268941"/>
                  </a:lnTo>
                  <a:lnTo>
                    <a:pt x="0" y="268941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167832" cy="307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3080525" y="2140487"/>
            <a:ext cx="11971792" cy="1123966"/>
            <a:chOff x="0" y="0"/>
            <a:chExt cx="3153065" cy="296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53065" cy="296024"/>
            </a:xfrm>
            <a:custGeom>
              <a:avLst/>
              <a:gdLst/>
              <a:ahLst/>
              <a:cxnLst/>
              <a:rect l="l" t="t" r="r" b="b"/>
              <a:pathLst>
                <a:path w="3153065" h="296024">
                  <a:moveTo>
                    <a:pt x="0" y="0"/>
                  </a:moveTo>
                  <a:lnTo>
                    <a:pt x="3153065" y="0"/>
                  </a:lnTo>
                  <a:lnTo>
                    <a:pt x="3153065" y="296024"/>
                  </a:lnTo>
                  <a:lnTo>
                    <a:pt x="0" y="296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EFBDB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153065" cy="334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51722" y="2260776"/>
            <a:ext cx="10784556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Binary Code Example:   101001100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>
            <a:extLst>
              <a:ext uri="{FF2B5EF4-FFF2-40B4-BE49-F238E27FC236}">
                <a16:creationId xmlns:a16="http://schemas.microsoft.com/office/drawing/2014/main" id="{953FC939-B219-C1CD-D50A-6197A6E83339}"/>
              </a:ext>
            </a:extLst>
          </p:cNvPr>
          <p:cNvGrpSpPr/>
          <p:nvPr/>
        </p:nvGrpSpPr>
        <p:grpSpPr>
          <a:xfrm>
            <a:off x="-514350" y="4762"/>
            <a:ext cx="18802350" cy="2324100"/>
            <a:chOff x="0" y="0"/>
            <a:chExt cx="4952059" cy="75242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24B0EFE0-4EB5-21B9-19D1-6BCE7621AE64}"/>
                </a:ext>
              </a:extLst>
            </p:cNvPr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2DEF8223-8AE5-A02A-B808-1F9FC8836501}"/>
                </a:ext>
              </a:extLst>
            </p:cNvPr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4849006" y="434709"/>
            <a:ext cx="8075637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8800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Paragraphs</a:t>
            </a:r>
          </a:p>
        </p:txBody>
      </p:sp>
      <p:sp>
        <p:nvSpPr>
          <p:cNvPr id="3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7BDC2C7-5BE5-5624-6AF2-2B17C24574A7}"/>
              </a:ext>
            </a:extLst>
          </p:cNvPr>
          <p:cNvSpPr txBox="1"/>
          <p:nvPr/>
        </p:nvSpPr>
        <p:spPr>
          <a:xfrm>
            <a:off x="606399" y="236988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3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63A46A45-476B-4782-7353-25AD81DCAEBE}"/>
              </a:ext>
            </a:extLst>
          </p:cNvPr>
          <p:cNvSpPr txBox="1"/>
          <p:nvPr/>
        </p:nvSpPr>
        <p:spPr>
          <a:xfrm>
            <a:off x="606399" y="3361241"/>
            <a:ext cx="871061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2.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Wy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4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4DCB375D-3FC4-3710-4F90-1B079CBE414F}"/>
              </a:ext>
            </a:extLst>
          </p:cNvPr>
          <p:cNvSpPr txBox="1"/>
          <p:nvPr/>
        </p:nvSpPr>
        <p:spPr>
          <a:xfrm>
            <a:off x="606399" y="4377441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3.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Adaptation</a:t>
            </a:r>
          </a:p>
        </p:txBody>
      </p:sp>
      <p:sp>
        <p:nvSpPr>
          <p:cNvPr id="35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B063E2D-A4C8-FEF3-B746-00F750339E85}"/>
              </a:ext>
            </a:extLst>
          </p:cNvPr>
          <p:cNvSpPr txBox="1"/>
          <p:nvPr/>
        </p:nvSpPr>
        <p:spPr>
          <a:xfrm>
            <a:off x="285750" y="6449697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6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048F08ED-D5EB-3CB6-C4E9-C7674817338A}"/>
              </a:ext>
            </a:extLst>
          </p:cNvPr>
          <p:cNvSpPr txBox="1"/>
          <p:nvPr/>
        </p:nvSpPr>
        <p:spPr>
          <a:xfrm>
            <a:off x="285750" y="5455700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7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C8B081F-AC4F-BCB4-B5F8-006CD6BCBB43}"/>
              </a:ext>
            </a:extLst>
          </p:cNvPr>
          <p:cNvSpPr txBox="1"/>
          <p:nvPr/>
        </p:nvSpPr>
        <p:spPr>
          <a:xfrm>
            <a:off x="285750" y="743841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8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45C67835-A1BE-87B5-1FF7-A2EAE8E5B567}"/>
              </a:ext>
            </a:extLst>
          </p:cNvPr>
          <p:cNvSpPr txBox="1"/>
          <p:nvPr/>
        </p:nvSpPr>
        <p:spPr>
          <a:xfrm>
            <a:off x="290512" y="845725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pic>
        <p:nvPicPr>
          <p:cNvPr id="40" name="Рисунок 3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0A0D05-8FB1-D03D-FD61-8762DDE64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467100"/>
            <a:ext cx="8075638" cy="5055172"/>
          </a:xfrm>
          <a:prstGeom prst="roundRect">
            <a:avLst>
              <a:gd name="adj" fmla="val 82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78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4488" y="3072244"/>
            <a:ext cx="3381326" cy="4142512"/>
          </a:xfrm>
          <a:custGeom>
            <a:avLst/>
            <a:gdLst/>
            <a:ahLst/>
            <a:cxnLst/>
            <a:rect l="l" t="t" r="r" b="b"/>
            <a:pathLst>
              <a:path w="3381326" h="4142512">
                <a:moveTo>
                  <a:pt x="0" y="0"/>
                </a:moveTo>
                <a:lnTo>
                  <a:pt x="3381326" y="0"/>
                </a:lnTo>
                <a:lnTo>
                  <a:pt x="3381326" y="4142512"/>
                </a:lnTo>
                <a:lnTo>
                  <a:pt x="0" y="4142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92186" y="3072244"/>
            <a:ext cx="4080375" cy="4142512"/>
          </a:xfrm>
          <a:custGeom>
            <a:avLst/>
            <a:gdLst/>
            <a:ahLst/>
            <a:cxnLst/>
            <a:rect l="l" t="t" r="r" b="b"/>
            <a:pathLst>
              <a:path w="4080375" h="4142512">
                <a:moveTo>
                  <a:pt x="0" y="0"/>
                </a:moveTo>
                <a:lnTo>
                  <a:pt x="4080375" y="0"/>
                </a:lnTo>
                <a:lnTo>
                  <a:pt x="4080375" y="4142512"/>
                </a:lnTo>
                <a:lnTo>
                  <a:pt x="0" y="4142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11361" y="7150245"/>
            <a:ext cx="738757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0 is off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6421" y="7150245"/>
            <a:ext cx="738757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1 is 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92619"/>
            <a:ext cx="1617024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Think of the numbers like a light switch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74685" y="2481412"/>
            <a:ext cx="2733466" cy="381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38418" y="2481412"/>
            <a:ext cx="2733466" cy="381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492</Words>
  <Application>Microsoft Office PowerPoint</Application>
  <PresentationFormat>Произвольный</PresentationFormat>
  <Paragraphs>98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Bitter</vt:lpstr>
      <vt:lpstr>Pixellet TH Bold</vt:lpstr>
      <vt:lpstr>Arial</vt:lpstr>
      <vt:lpstr>Pixellet TH</vt:lpstr>
      <vt:lpstr>Calibri</vt:lpstr>
      <vt:lpstr>Bitter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 Presentation in Bright Colors Funky Retro Style</dc:title>
  <dc:creator>Egor Brovkin</dc:creator>
  <cp:lastModifiedBy>Egor Brovkin</cp:lastModifiedBy>
  <cp:revision>2</cp:revision>
  <dcterms:created xsi:type="dcterms:W3CDTF">2006-08-16T00:00:00Z</dcterms:created>
  <dcterms:modified xsi:type="dcterms:W3CDTF">2024-11-06T05:13:33Z</dcterms:modified>
  <dc:identifier>DAGVq5ZCo6s</dc:identifier>
</cp:coreProperties>
</file>