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3" r:id="rId6"/>
    <p:sldId id="260" r:id="rId7"/>
    <p:sldId id="261" r:id="rId8"/>
    <p:sldId id="262" r:id="rId9"/>
    <p:sldId id="264" r:id="rId10"/>
    <p:sldId id="268" r:id="rId11"/>
  </p:sldIdLst>
  <p:sldSz cx="18288000" cy="10287000"/>
  <p:notesSz cx="6858000" cy="9144000"/>
  <p:embeddedFontLst>
    <p:embeddedFont>
      <p:font typeface="Bitter" panose="020B0604020202020204" charset="0"/>
      <p:regular r:id="rId12"/>
    </p:embeddedFont>
    <p:embeddedFont>
      <p:font typeface="Pixellet TH" panose="020B0604020202020204" charset="-34"/>
      <p:regular r:id="rId13"/>
    </p:embeddedFont>
    <p:embeddedFont>
      <p:font typeface="Pixellet TH Bold" panose="020B0604020202020204" charset="-3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218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Распростронение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Пользовательи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1500</c:v>
                </c:pt>
                <c:pt idx="1">
                  <c:v>5000</c:v>
                </c:pt>
                <c:pt idx="2">
                  <c:v>8000</c:v>
                </c:pt>
                <c:pt idx="3">
                  <c:v>12000</c:v>
                </c:pt>
                <c:pt idx="4">
                  <c:v>18000</c:v>
                </c:pt>
                <c:pt idx="5">
                  <c:v>25000</c:v>
                </c:pt>
                <c:pt idx="6">
                  <c:v>35000</c:v>
                </c:pt>
                <c:pt idx="7">
                  <c:v>45000</c:v>
                </c:pt>
                <c:pt idx="8">
                  <c:v>50000</c:v>
                </c:pt>
                <c:pt idx="9">
                  <c:v>55000</c:v>
                </c:pt>
                <c:pt idx="10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FA-4C85-9B9A-EA38A25C5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3889983"/>
        <c:axId val="2063891423"/>
      </c:lineChart>
      <c:catAx>
        <c:axId val="20638899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2063891423"/>
        <c:crosses val="autoZero"/>
        <c:auto val="1"/>
        <c:lblAlgn val="ctr"/>
        <c:lblOffset val="100"/>
        <c:noMultiLvlLbl val="0"/>
      </c:catAx>
      <c:valAx>
        <c:axId val="206389142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206388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11.png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97937" y="8346240"/>
            <a:ext cx="2861363" cy="912060"/>
          </a:xfrm>
          <a:custGeom>
            <a:avLst/>
            <a:gdLst/>
            <a:ahLst/>
            <a:cxnLst/>
            <a:rect l="l" t="t" r="r" b="b"/>
            <a:pathLst>
              <a:path w="2861363" h="912060">
                <a:moveTo>
                  <a:pt x="0" y="0"/>
                </a:moveTo>
                <a:lnTo>
                  <a:pt x="2861363" y="0"/>
                </a:lnTo>
                <a:lnTo>
                  <a:pt x="2861363" y="912060"/>
                </a:lnTo>
                <a:lnTo>
                  <a:pt x="0" y="91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6324" y="888431"/>
            <a:ext cx="9175351" cy="8510138"/>
          </a:xfrm>
          <a:custGeom>
            <a:avLst/>
            <a:gdLst/>
            <a:ahLst/>
            <a:cxnLst/>
            <a:rect l="l" t="t" r="r" b="b"/>
            <a:pathLst>
              <a:path w="9175351" h="8510138">
                <a:moveTo>
                  <a:pt x="0" y="0"/>
                </a:moveTo>
                <a:lnTo>
                  <a:pt x="9175352" y="0"/>
                </a:lnTo>
                <a:lnTo>
                  <a:pt x="9175352" y="8510138"/>
                </a:lnTo>
                <a:lnTo>
                  <a:pt x="0" y="851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0" y="7048066"/>
            <a:ext cx="3238934" cy="3238934"/>
          </a:xfrm>
          <a:custGeom>
            <a:avLst/>
            <a:gdLst/>
            <a:ahLst/>
            <a:cxnLst/>
            <a:rect l="l" t="t" r="r" b="b"/>
            <a:pathLst>
              <a:path w="3238934" h="3238934">
                <a:moveTo>
                  <a:pt x="0" y="0"/>
                </a:moveTo>
                <a:lnTo>
                  <a:pt x="3238934" y="0"/>
                </a:lnTo>
                <a:lnTo>
                  <a:pt x="3238934" y="3238934"/>
                </a:lnTo>
                <a:lnTo>
                  <a:pt x="0" y="32389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726913" y="1795781"/>
            <a:ext cx="4834174" cy="2929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50"/>
              </a:lnSpc>
              <a:spcBef>
                <a:spcPct val="0"/>
              </a:spcBef>
            </a:pPr>
            <a:r>
              <a:rPr lang="en-US" sz="8535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endParaRPr lang="en-US" sz="8535" dirty="0">
              <a:solidFill>
                <a:srgbClr val="000000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1950"/>
              </a:lnSpc>
              <a:spcBef>
                <a:spcPct val="0"/>
              </a:spcBef>
            </a:pPr>
            <a:r>
              <a:rPr lang="en-US" sz="8535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Code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16677" y="72009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77787" y="2729200"/>
            <a:ext cx="5548438" cy="7884103"/>
          </a:xfrm>
          <a:custGeom>
            <a:avLst/>
            <a:gdLst/>
            <a:ahLst/>
            <a:cxnLst/>
            <a:rect l="l" t="t" r="r" b="b"/>
            <a:pathLst>
              <a:path w="5548438" h="7884103">
                <a:moveTo>
                  <a:pt x="0" y="0"/>
                </a:moveTo>
                <a:lnTo>
                  <a:pt x="5548437" y="0"/>
                </a:lnTo>
                <a:lnTo>
                  <a:pt x="5548437" y="7884103"/>
                </a:lnTo>
                <a:lnTo>
                  <a:pt x="0" y="7884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5928" y="1741492"/>
            <a:ext cx="16136144" cy="8278808"/>
            <a:chOff x="0" y="0"/>
            <a:chExt cx="21514858" cy="11038411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234493" y="0"/>
              <a:ext cx="21280365" cy="10731388"/>
              <a:chOff x="0" y="0"/>
              <a:chExt cx="4203529" cy="21197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03529" cy="2119780"/>
              </a:xfrm>
              <a:custGeom>
                <a:avLst/>
                <a:gdLst/>
                <a:ahLst/>
                <a:cxnLst/>
                <a:rect l="l" t="t" r="r" b="b"/>
                <a:pathLst>
                  <a:path w="4203529" h="2119780">
                    <a:moveTo>
                      <a:pt x="0" y="0"/>
                    </a:moveTo>
                    <a:lnTo>
                      <a:pt x="4203529" y="0"/>
                    </a:lnTo>
                    <a:lnTo>
                      <a:pt x="4203529" y="2119780"/>
                    </a:lnTo>
                    <a:lnTo>
                      <a:pt x="0" y="21197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03529" cy="21578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0" y="309255"/>
              <a:ext cx="21181165" cy="10729156"/>
              <a:chOff x="0" y="0"/>
              <a:chExt cx="4183934" cy="211933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83934" cy="2119339"/>
              </a:xfrm>
              <a:custGeom>
                <a:avLst/>
                <a:gdLst/>
                <a:ahLst/>
                <a:cxnLst/>
                <a:rect l="l" t="t" r="r" b="b"/>
                <a:pathLst>
                  <a:path w="4183934" h="2119339">
                    <a:moveTo>
                      <a:pt x="0" y="0"/>
                    </a:moveTo>
                    <a:lnTo>
                      <a:pt x="4183934" y="0"/>
                    </a:lnTo>
                    <a:lnTo>
                      <a:pt x="4183934" y="2119339"/>
                    </a:lnTo>
                    <a:lnTo>
                      <a:pt x="0" y="211933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AD00A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83934" cy="2157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1028700" y="776633"/>
            <a:ext cx="1618337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1"/>
              </a:lnSpc>
            </a:pPr>
            <a:r>
              <a:rPr lang="en-US" sz="6243" dirty="0">
                <a:solidFill>
                  <a:srgbClr val="000000"/>
                </a:solidFill>
                <a:latin typeface="Pixellet TH" panose="020B0604020202020204" charset="-34"/>
                <a:ea typeface="Pixellet TH Bold"/>
                <a:cs typeface="Pixellet TH" panose="020B0604020202020204" charset="-34"/>
                <a:sym typeface="Pixellet TH Bold"/>
              </a:rPr>
              <a:t>Conclusion 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89435217-2A71-6907-E58F-489E95415012}"/>
              </a:ext>
            </a:extLst>
          </p:cNvPr>
          <p:cNvSpPr txBox="1"/>
          <p:nvPr/>
        </p:nvSpPr>
        <p:spPr>
          <a:xfrm>
            <a:off x="1931289" y="2495056"/>
            <a:ext cx="14378193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Заключение: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7F3C4D61-45B5-5D46-02ED-733D2484565C}"/>
              </a:ext>
            </a:extLst>
          </p:cNvPr>
          <p:cNvSpPr txBox="1"/>
          <p:nvPr/>
        </p:nvSpPr>
        <p:spPr>
          <a:xfrm>
            <a:off x="2299448" y="3876061"/>
            <a:ext cx="13438831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36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В заключение, </a:t>
            </a:r>
            <a:r>
              <a:rPr lang="ru-RU" sz="3600" b="1" dirty="0" err="1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6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 — это современный и гибкий текстовый редактор, который сочетает мощь и </a:t>
            </a:r>
            <a:r>
              <a:rPr lang="ru-RU" sz="3600" b="1" dirty="0" err="1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настраиваемость</a:t>
            </a:r>
            <a:r>
              <a:rPr lang="ru-RU" sz="36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ru-RU" sz="3600" b="1" dirty="0" err="1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Vim</a:t>
            </a:r>
            <a:r>
              <a:rPr lang="ru-RU" sz="36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 с новыми возможностями, такими как поддержка </a:t>
            </a:r>
            <a:r>
              <a:rPr lang="ru-RU" sz="3600" b="1" dirty="0" err="1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Lua</a:t>
            </a:r>
            <a:r>
              <a:rPr lang="ru-RU" sz="36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 и асинхронная работа. Он идеально подходит для разработчиков, которым важны эффективность и глубокая настройка. Благодаря активной поддержке сообщества, </a:t>
            </a:r>
            <a:r>
              <a:rPr lang="ru-RU" sz="3600" b="1" dirty="0" err="1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6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 продолжает развиваться и расширяться, оставаясь мощным инструментом для продуктивной работы с кодом.</a:t>
            </a:r>
          </a:p>
        </p:txBody>
      </p:sp>
    </p:spTree>
    <p:extLst>
      <p:ext uri="{BB962C8B-B14F-4D97-AF65-F5344CB8AC3E}">
        <p14:creationId xmlns:p14="http://schemas.microsoft.com/office/powerpoint/2010/main" val="114012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>
            <a:extLst>
              <a:ext uri="{FF2B5EF4-FFF2-40B4-BE49-F238E27FC236}">
                <a16:creationId xmlns:a16="http://schemas.microsoft.com/office/drawing/2014/main" id="{953FC939-B219-C1CD-D50A-6197A6E83339}"/>
              </a:ext>
            </a:extLst>
          </p:cNvPr>
          <p:cNvGrpSpPr/>
          <p:nvPr/>
        </p:nvGrpSpPr>
        <p:grpSpPr>
          <a:xfrm>
            <a:off x="-514350" y="4762"/>
            <a:ext cx="18802350" cy="2324100"/>
            <a:chOff x="0" y="0"/>
            <a:chExt cx="4952059" cy="752426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24B0EFE0-4EB5-21B9-19D1-6BCE7621AE64}"/>
                </a:ext>
              </a:extLst>
            </p:cNvPr>
            <p:cNvSpPr/>
            <p:nvPr/>
          </p:nvSpPr>
          <p:spPr>
            <a:xfrm>
              <a:off x="0" y="0"/>
              <a:ext cx="4952059" cy="752426"/>
            </a:xfrm>
            <a:custGeom>
              <a:avLst/>
              <a:gdLst/>
              <a:ahLst/>
              <a:cxnLst/>
              <a:rect l="l" t="t" r="r" b="b"/>
              <a:pathLst>
                <a:path w="4952059" h="752426">
                  <a:moveTo>
                    <a:pt x="0" y="0"/>
                  </a:moveTo>
                  <a:lnTo>
                    <a:pt x="4952059" y="0"/>
                  </a:lnTo>
                  <a:lnTo>
                    <a:pt x="4952059" y="752426"/>
                  </a:lnTo>
                  <a:lnTo>
                    <a:pt x="0" y="752426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2DEF8223-8AE5-A02A-B808-1F9FC8836501}"/>
                </a:ext>
              </a:extLst>
            </p:cNvPr>
            <p:cNvSpPr txBox="1"/>
            <p:nvPr/>
          </p:nvSpPr>
          <p:spPr>
            <a:xfrm>
              <a:off x="0" y="-38100"/>
              <a:ext cx="4952059" cy="790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4849006" y="434709"/>
            <a:ext cx="8075637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8800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Paragraphs</a:t>
            </a:r>
          </a:p>
        </p:txBody>
      </p:sp>
      <p:sp>
        <p:nvSpPr>
          <p:cNvPr id="3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67BDC2C7-5BE5-5624-6AF2-2B17C24574A7}"/>
              </a:ext>
            </a:extLst>
          </p:cNvPr>
          <p:cNvSpPr txBox="1"/>
          <p:nvPr/>
        </p:nvSpPr>
        <p:spPr>
          <a:xfrm>
            <a:off x="606399" y="2369884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1.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3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63A46A45-476B-4782-7353-25AD81DCAEBE}"/>
              </a:ext>
            </a:extLst>
          </p:cNvPr>
          <p:cNvSpPr txBox="1"/>
          <p:nvPr/>
        </p:nvSpPr>
        <p:spPr>
          <a:xfrm>
            <a:off x="606399" y="3361241"/>
            <a:ext cx="871061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2. 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Wy </a:t>
            </a:r>
            <a:r>
              <a:rPr lang="en-US" sz="5400" dirty="0" err="1"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34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4DCB375D-3FC4-3710-4F90-1B079CBE414F}"/>
              </a:ext>
            </a:extLst>
          </p:cNvPr>
          <p:cNvSpPr txBox="1"/>
          <p:nvPr/>
        </p:nvSpPr>
        <p:spPr>
          <a:xfrm>
            <a:off x="606399" y="4377441"/>
            <a:ext cx="8882062" cy="1182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3.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Pixellet TH" panose="020B0604020202020204" charset="-34"/>
                <a:ea typeface="Pixellet TH Bold"/>
                <a:cs typeface="Pixellet TH" panose="020B0604020202020204" charset="-34"/>
                <a:sym typeface="Pixellet TH Bold"/>
              </a:rPr>
              <a:t>Advantage</a:t>
            </a:r>
            <a:endParaRPr lang="en-US" sz="5400" dirty="0">
              <a:latin typeface="Pixellet TH" panose="020B0604020202020204" charset="-34"/>
              <a:ea typeface="Pixellet TH"/>
              <a:cs typeface="Pixellet TH" panose="020B0604020202020204" charset="-34"/>
              <a:sym typeface="Pixellet TH"/>
            </a:endParaRPr>
          </a:p>
        </p:txBody>
      </p:sp>
      <p:pic>
        <p:nvPicPr>
          <p:cNvPr id="40" name="Рисунок 3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0A0D05-8FB1-D03D-FD61-8762DDE64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467100"/>
            <a:ext cx="8075638" cy="5055172"/>
          </a:xfrm>
          <a:prstGeom prst="roundRect">
            <a:avLst>
              <a:gd name="adj" fmla="val 82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11">
            <a:hlinkClick r:id="rId6" action="ppaction://hlinksldjump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37B4028-87F7-8DBF-4655-B60DAD60639A}"/>
              </a:ext>
            </a:extLst>
          </p:cNvPr>
          <p:cNvSpPr txBox="1"/>
          <p:nvPr/>
        </p:nvSpPr>
        <p:spPr>
          <a:xfrm>
            <a:off x="606399" y="5368798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4.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 Adaptation</a:t>
            </a:r>
            <a:endParaRPr lang="en-US" sz="5400" dirty="0">
              <a:latin typeface="Pixellet TH" panose="020B0604020202020204" charset="-34"/>
              <a:ea typeface="Pixellet TH"/>
              <a:cs typeface="Pixellet TH" panose="020B0604020202020204" charset="-34"/>
              <a:sym typeface="Pixellet TH"/>
            </a:endParaRPr>
          </a:p>
        </p:txBody>
      </p:sp>
      <p:sp>
        <p:nvSpPr>
          <p:cNvPr id="4" name="TextBox 11">
            <a:hlinkClick r:id="rId7" action="ppaction://hlinksldjump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48A3B31-E149-4040-5B8B-6848A2AF8455}"/>
              </a:ext>
            </a:extLst>
          </p:cNvPr>
          <p:cNvSpPr txBox="1"/>
          <p:nvPr/>
        </p:nvSpPr>
        <p:spPr>
          <a:xfrm>
            <a:off x="606399" y="6408338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5.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 User growth</a:t>
            </a:r>
            <a:endParaRPr lang="en-US" sz="5400" dirty="0">
              <a:latin typeface="Pixellet TH" panose="020B0604020202020204" charset="-34"/>
              <a:ea typeface="Pixellet TH"/>
              <a:cs typeface="Pixellet TH" panose="020B0604020202020204" charset="-34"/>
              <a:sym typeface="Pixellet TH"/>
            </a:endParaRPr>
          </a:p>
        </p:txBody>
      </p:sp>
      <p:sp>
        <p:nvSpPr>
          <p:cNvPr id="5" name="TextBox 11">
            <a:hlinkClick r:id="rId8" action="ppaction://hlinksldjump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09AC502-5D78-B2AB-42A0-6D3DE3A02EFE}"/>
              </a:ext>
            </a:extLst>
          </p:cNvPr>
          <p:cNvSpPr txBox="1"/>
          <p:nvPr/>
        </p:nvSpPr>
        <p:spPr>
          <a:xfrm>
            <a:off x="606399" y="7376355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6</a:t>
            </a: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.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 Table</a:t>
            </a:r>
            <a:endParaRPr lang="en-US" sz="5400" dirty="0">
              <a:latin typeface="Pixellet TH" panose="020B0604020202020204" charset="-34"/>
              <a:ea typeface="Pixellet TH"/>
              <a:cs typeface="Pixellet TH" panose="020B0604020202020204" charset="-34"/>
              <a:sym typeface="Pixellet TH"/>
            </a:endParaRPr>
          </a:p>
        </p:txBody>
      </p:sp>
      <p:sp>
        <p:nvSpPr>
          <p:cNvPr id="6" name="TextBox 11">
            <a:hlinkClick r:id="rId9" action="ppaction://hlinksldjump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D9F11DE-9DD7-7DA9-65D9-5537163730AF}"/>
              </a:ext>
            </a:extLst>
          </p:cNvPr>
          <p:cNvSpPr txBox="1"/>
          <p:nvPr/>
        </p:nvSpPr>
        <p:spPr>
          <a:xfrm>
            <a:off x="601917" y="8413931"/>
            <a:ext cx="8882062" cy="115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7</a:t>
            </a:r>
            <a:r>
              <a:rPr lang="ru-RU" sz="5400" dirty="0">
                <a:latin typeface="Pixellet TH"/>
                <a:ea typeface="Pixellet TH"/>
                <a:cs typeface="Pixellet TH"/>
                <a:sym typeface="Pixellet TH"/>
              </a:rPr>
              <a:t>.</a:t>
            </a:r>
            <a:r>
              <a:rPr lang="en-US" sz="5400" dirty="0">
                <a:latin typeface="Pixellet TH"/>
                <a:ea typeface="Pixellet TH"/>
                <a:cs typeface="Pixellet TH"/>
                <a:sym typeface="Pixellet TH"/>
              </a:rPr>
              <a:t> Plugins</a:t>
            </a:r>
            <a:endParaRPr lang="en-US" sz="5400" dirty="0">
              <a:latin typeface="Pixellet TH" panose="020B0604020202020204" charset="-34"/>
              <a:ea typeface="Pixellet TH"/>
              <a:cs typeface="Pixellet TH" panose="020B0604020202020204" charset="-34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22378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408322" y="2538010"/>
            <a:ext cx="5294457" cy="1224343"/>
          </a:xfrm>
          <a:custGeom>
            <a:avLst/>
            <a:gdLst/>
            <a:ahLst/>
            <a:cxnLst/>
            <a:rect l="l" t="t" r="r" b="b"/>
            <a:pathLst>
              <a:path w="5294457" h="1224343">
                <a:moveTo>
                  <a:pt x="0" y="0"/>
                </a:moveTo>
                <a:lnTo>
                  <a:pt x="5294457" y="0"/>
                </a:lnTo>
                <a:lnTo>
                  <a:pt x="5294457" y="1224343"/>
                </a:lnTo>
                <a:lnTo>
                  <a:pt x="0" y="1224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What is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9202" y="4051659"/>
            <a:ext cx="14307129" cy="372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— это консольный редактор кода с открытым исходным кодом, который является улучшенной версией классического редактора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. Он предоставляет пользователю мощный и гибкий инструмент для редактирования кода, который может быть настроен под любые нужды разработчика, обеспечивая простоту использования и высокую производительность.</a:t>
            </a:r>
            <a:endParaRPr lang="en-US" sz="3500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788266"/>
            <a:ext cx="18802350" cy="3068926"/>
            <a:chOff x="0" y="0"/>
            <a:chExt cx="4952059" cy="808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38673" y="1085850"/>
            <a:ext cx="81153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Why </a:t>
            </a:r>
          </a:p>
          <a:p>
            <a:pPr algn="ctr">
              <a:lnSpc>
                <a:spcPts val="7160"/>
              </a:lnSpc>
            </a:pPr>
            <a:r>
              <a:rPr lang="en-US" sz="7699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Neovim</a:t>
            </a:r>
            <a:r>
              <a:rPr lang="en-US" sz="7699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6825" y="4513026"/>
            <a:ext cx="8630228" cy="4985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предоставляет намного  больший функционал чем его собратья: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VScode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</a:t>
            </a:r>
            <a:r>
              <a:rPr lang="ru-RU" sz="35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JetBrains</a:t>
            </a:r>
            <a:r>
              <a:rPr lang="ru-RU" sz="35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и т.д. Он позволяет настроить его полностью с нуля и поставить такие плагины которые ты хочешь. Изначально там даже нету нумерации строк, но все можно настроить встроенными методами.</a:t>
            </a:r>
            <a:endParaRPr lang="en-US" sz="3500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</p:sp>
      </p:grpSp>
      <p:pic>
        <p:nvPicPr>
          <p:cNvPr id="16" name="Рисунок 15" descr="Изображение выглядит как Графика, логотип, круг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9FB84A0-D127-9F74-E8CF-5D32B45A3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" y="2179412"/>
            <a:ext cx="7318889" cy="7318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16677" y="72009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77787" y="2729200"/>
            <a:ext cx="5548438" cy="7884103"/>
          </a:xfrm>
          <a:custGeom>
            <a:avLst/>
            <a:gdLst/>
            <a:ahLst/>
            <a:cxnLst/>
            <a:rect l="l" t="t" r="r" b="b"/>
            <a:pathLst>
              <a:path w="5548438" h="7884103">
                <a:moveTo>
                  <a:pt x="0" y="0"/>
                </a:moveTo>
                <a:lnTo>
                  <a:pt x="5548437" y="0"/>
                </a:lnTo>
                <a:lnTo>
                  <a:pt x="5548437" y="7884103"/>
                </a:lnTo>
                <a:lnTo>
                  <a:pt x="0" y="7884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5928" y="1741492"/>
            <a:ext cx="16136144" cy="8278808"/>
            <a:chOff x="0" y="0"/>
            <a:chExt cx="21514858" cy="11038411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234493" y="0"/>
              <a:ext cx="21280365" cy="10731388"/>
              <a:chOff x="0" y="0"/>
              <a:chExt cx="4203529" cy="21197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03529" cy="2119780"/>
              </a:xfrm>
              <a:custGeom>
                <a:avLst/>
                <a:gdLst/>
                <a:ahLst/>
                <a:cxnLst/>
                <a:rect l="l" t="t" r="r" b="b"/>
                <a:pathLst>
                  <a:path w="4203529" h="2119780">
                    <a:moveTo>
                      <a:pt x="0" y="0"/>
                    </a:moveTo>
                    <a:lnTo>
                      <a:pt x="4203529" y="0"/>
                    </a:lnTo>
                    <a:lnTo>
                      <a:pt x="4203529" y="2119780"/>
                    </a:lnTo>
                    <a:lnTo>
                      <a:pt x="0" y="21197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03529" cy="21578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0" y="309255"/>
              <a:ext cx="21181165" cy="10729156"/>
              <a:chOff x="0" y="0"/>
              <a:chExt cx="4183934" cy="211933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83934" cy="2119339"/>
              </a:xfrm>
              <a:custGeom>
                <a:avLst/>
                <a:gdLst/>
                <a:ahLst/>
                <a:cxnLst/>
                <a:rect l="l" t="t" r="r" b="b"/>
                <a:pathLst>
                  <a:path w="4183934" h="2119339">
                    <a:moveTo>
                      <a:pt x="0" y="0"/>
                    </a:moveTo>
                    <a:lnTo>
                      <a:pt x="4183934" y="0"/>
                    </a:lnTo>
                    <a:lnTo>
                      <a:pt x="4183934" y="2119339"/>
                    </a:lnTo>
                    <a:lnTo>
                      <a:pt x="0" y="211933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AD00A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83934" cy="2157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1028700" y="776633"/>
            <a:ext cx="1618337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1"/>
              </a:lnSpc>
            </a:pPr>
            <a:r>
              <a:rPr lang="en-US" sz="6243" b="1" dirty="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Advantage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31289" y="4412692"/>
            <a:ext cx="1437819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Модульность и расширяемость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Совместимость с </a:t>
            </a:r>
            <a:r>
              <a:rPr lang="en-US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Vim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Поддержка асинхронных операций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Встроенная поддержка </a:t>
            </a:r>
            <a:r>
              <a:rPr lang="en-US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LSP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Интерфейс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Встроенные средства для работы с плагинами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Многозадачность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89435217-2A71-6907-E58F-489E95415012}"/>
              </a:ext>
            </a:extLst>
          </p:cNvPr>
          <p:cNvSpPr txBox="1"/>
          <p:nvPr/>
        </p:nvSpPr>
        <p:spPr>
          <a:xfrm>
            <a:off x="1829768" y="2555948"/>
            <a:ext cx="14378193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У </a:t>
            </a:r>
            <a:r>
              <a:rPr lang="en-US" sz="5400" b="1" dirty="0" err="1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en-US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ru-RU" sz="5400" b="1" dirty="0">
                <a:solidFill>
                  <a:srgbClr val="FEFBDB"/>
                </a:solidFill>
                <a:latin typeface="Bitter"/>
                <a:ea typeface="Bitter"/>
                <a:cs typeface="Bitter"/>
                <a:sym typeface="Bitter"/>
              </a:rPr>
              <a:t>есть много преимуществ: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76325"/>
            <a:ext cx="16230600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4"/>
              </a:lnSpc>
            </a:pPr>
            <a:r>
              <a:rPr lang="en-US" sz="8499" dirty="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Adaptation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2728911" y="4324900"/>
            <a:ext cx="13501689" cy="2471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ru-RU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В </a:t>
            </a:r>
            <a:r>
              <a:rPr lang="ru-RU" sz="3499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r>
              <a:rPr lang="ru-RU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очень сложно адаптироваться. Изначально там можно только просматривать код, а чтобы его редактировать надо нажать I. Пользоваться там можно только клавиатурой. Если там полностью адаптироваться, то написания кода в разы ускориться. </a:t>
            </a:r>
            <a:endParaRPr lang="en-US" sz="3499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" name="Freeform 11"/>
          <p:cNvSpPr/>
          <p:nvPr/>
        </p:nvSpPr>
        <p:spPr>
          <a:xfrm rot="-2700000">
            <a:off x="8258099" y="2177854"/>
            <a:ext cx="1771802" cy="1751870"/>
          </a:xfrm>
          <a:custGeom>
            <a:avLst/>
            <a:gdLst/>
            <a:ahLst/>
            <a:cxnLst/>
            <a:rect l="l" t="t" r="r" b="b"/>
            <a:pathLst>
              <a:path w="1771802" h="1751870">
                <a:moveTo>
                  <a:pt x="0" y="0"/>
                </a:moveTo>
                <a:lnTo>
                  <a:pt x="1771802" y="0"/>
                </a:lnTo>
                <a:lnTo>
                  <a:pt x="1771802" y="1751870"/>
                </a:lnTo>
                <a:lnTo>
                  <a:pt x="0" y="1751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4149791" y="6148791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0" y="6172200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92995" y="2858511"/>
            <a:ext cx="8219349" cy="8219349"/>
          </a:xfrm>
          <a:custGeom>
            <a:avLst/>
            <a:gdLst/>
            <a:ahLst/>
            <a:cxnLst/>
            <a:rect l="l" t="t" r="r" b="b"/>
            <a:pathLst>
              <a:path w="8219349" h="8219349">
                <a:moveTo>
                  <a:pt x="0" y="0"/>
                </a:moveTo>
                <a:lnTo>
                  <a:pt x="8219350" y="0"/>
                </a:lnTo>
                <a:lnTo>
                  <a:pt x="8219350" y="8219349"/>
                </a:lnTo>
                <a:lnTo>
                  <a:pt x="0" y="82193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05300" y="342900"/>
            <a:ext cx="96774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6"/>
              </a:lnSpc>
            </a:pPr>
            <a:r>
              <a:rPr lang="en-US" sz="910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User growth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3D2598B-23F0-4D5E-30F0-946D364F9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019627"/>
              </p:ext>
            </p:extLst>
          </p:nvPr>
        </p:nvGraphicFramePr>
        <p:xfrm>
          <a:off x="2971800" y="16383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776721"/>
            <a:ext cx="16230600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Table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3196339" y="2054374"/>
            <a:ext cx="12027861" cy="1021135"/>
            <a:chOff x="0" y="0"/>
            <a:chExt cx="3167832" cy="2689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67832" cy="268941"/>
            </a:xfrm>
            <a:custGeom>
              <a:avLst/>
              <a:gdLst/>
              <a:ahLst/>
              <a:cxnLst/>
              <a:rect l="l" t="t" r="r" b="b"/>
              <a:pathLst>
                <a:path w="3167832" h="268941">
                  <a:moveTo>
                    <a:pt x="0" y="0"/>
                  </a:moveTo>
                  <a:lnTo>
                    <a:pt x="3167832" y="0"/>
                  </a:lnTo>
                  <a:lnTo>
                    <a:pt x="3167832" y="268941"/>
                  </a:lnTo>
                  <a:lnTo>
                    <a:pt x="0" y="268941"/>
                  </a:lnTo>
                  <a:close/>
                </a:path>
              </a:pathLst>
            </a:custGeom>
            <a:solidFill>
              <a:srgbClr val="FAD00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167832" cy="307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3080525" y="2140487"/>
            <a:ext cx="11971792" cy="1123966"/>
            <a:chOff x="0" y="0"/>
            <a:chExt cx="3153065" cy="2960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53065" cy="296024"/>
            </a:xfrm>
            <a:custGeom>
              <a:avLst/>
              <a:gdLst/>
              <a:ahLst/>
              <a:cxnLst/>
              <a:rect l="l" t="t" r="r" b="b"/>
              <a:pathLst>
                <a:path w="3153065" h="296024">
                  <a:moveTo>
                    <a:pt x="0" y="0"/>
                  </a:moveTo>
                  <a:lnTo>
                    <a:pt x="3153065" y="0"/>
                  </a:lnTo>
                  <a:lnTo>
                    <a:pt x="3153065" y="296024"/>
                  </a:lnTo>
                  <a:lnTo>
                    <a:pt x="0" y="296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EFBDB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153065" cy="334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51722" y="2260776"/>
            <a:ext cx="10784556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Vim vs </a:t>
            </a:r>
            <a:r>
              <a:rPr lang="en-US" sz="3799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NeoVim</a:t>
            </a:r>
            <a:endParaRPr lang="en-US" sz="3799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D19FFF3-F3CB-F3A1-6F83-7294E50E2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84619"/>
              </p:ext>
            </p:extLst>
          </p:nvPr>
        </p:nvGraphicFramePr>
        <p:xfrm>
          <a:off x="3048000" y="4436837"/>
          <a:ext cx="12192000" cy="3775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45468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002162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2896140"/>
                    </a:ext>
                  </a:extLst>
                </a:gridCol>
              </a:tblGrid>
              <a:tr h="448012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Функции</a:t>
                      </a:r>
                      <a:endParaRPr lang="ru-KZ" sz="2800" dirty="0"/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Vim</a:t>
                      </a:r>
                      <a:endParaRPr lang="ru-KZ" sz="2800" dirty="0"/>
                    </a:p>
                  </a:txBody>
                  <a:tcPr anchor="ctr">
                    <a:lnT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Neovim</a:t>
                      </a:r>
                      <a:endParaRPr lang="ru-KZ" sz="2800" dirty="0"/>
                    </a:p>
                  </a:txBody>
                  <a:tcPr anchor="ctr">
                    <a:lnR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666375"/>
                  </a:ext>
                </a:extLst>
              </a:tr>
              <a:tr h="80588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Поддержка плагинов</a:t>
                      </a:r>
                      <a:endParaRPr lang="ru-KZ" sz="2400" dirty="0"/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Менее гибкая система управления</a:t>
                      </a:r>
                      <a:endParaRPr lang="ru-KZ" sz="2400" dirty="0"/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Поддержка расширений, таких как LSP, </a:t>
                      </a:r>
                      <a:r>
                        <a:rPr lang="ru-RU" sz="2400" dirty="0" err="1"/>
                        <a:t>Lua</a:t>
                      </a:r>
                      <a:endParaRPr lang="ru-KZ" sz="2400" dirty="0"/>
                    </a:p>
                  </a:txBody>
                  <a:tcPr anchor="ctr">
                    <a:lnR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48551"/>
                  </a:ext>
                </a:extLst>
              </a:tr>
              <a:tr h="8058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API </a:t>
                      </a:r>
                      <a:r>
                        <a:rPr lang="ru-RU" sz="2400" dirty="0"/>
                        <a:t>для расширений</a:t>
                      </a:r>
                      <a:endParaRPr lang="ru-KZ" sz="2400" dirty="0"/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Отсутствует</a:t>
                      </a:r>
                      <a:endParaRPr lang="ru-KZ" sz="2400" dirty="0"/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Имеется, на </a:t>
                      </a:r>
                      <a:r>
                        <a:rPr lang="en-US" sz="2400" dirty="0"/>
                        <a:t>Lua</a:t>
                      </a:r>
                      <a:endParaRPr lang="ru-KZ" sz="2400" dirty="0"/>
                    </a:p>
                  </a:txBody>
                  <a:tcPr anchor="ctr">
                    <a:lnR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20240"/>
                  </a:ext>
                </a:extLst>
              </a:tr>
              <a:tr h="80588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Работа с асинхронностью</a:t>
                      </a:r>
                      <a:endParaRPr lang="ru-KZ" sz="2400" dirty="0"/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Ограничена</a:t>
                      </a:r>
                      <a:endParaRPr lang="ru-KZ" sz="2400" dirty="0"/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Полная поддержка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80690"/>
                  </a:ext>
                </a:extLst>
              </a:tr>
              <a:tr h="80588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Интерфейс командной строки</a:t>
                      </a:r>
                      <a:endParaRPr lang="ru-KZ" sz="2400" dirty="0"/>
                    </a:p>
                  </a:txBody>
                  <a:tcPr anchor="ctr">
                    <a:lnL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Ограниченный</a:t>
                      </a:r>
                      <a:endParaRPr lang="ru-KZ" sz="2400" dirty="0"/>
                    </a:p>
                  </a:txBody>
                  <a:tcPr anchor="ctr">
                    <a:lnB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Более интерактивный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313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0"/>
            <a:ext cx="18802350" cy="2856866"/>
            <a:chOff x="0" y="0"/>
            <a:chExt cx="4952059" cy="752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752426"/>
            </a:xfrm>
            <a:custGeom>
              <a:avLst/>
              <a:gdLst/>
              <a:ahLst/>
              <a:cxnLst/>
              <a:rect l="l" t="t" r="r" b="b"/>
              <a:pathLst>
                <a:path w="4952059" h="752426">
                  <a:moveTo>
                    <a:pt x="0" y="0"/>
                  </a:moveTo>
                  <a:lnTo>
                    <a:pt x="4952059" y="0"/>
                  </a:lnTo>
                  <a:lnTo>
                    <a:pt x="4952059" y="752426"/>
                  </a:lnTo>
                  <a:lnTo>
                    <a:pt x="0" y="752426"/>
                  </a:lnTo>
                  <a:close/>
                </a:path>
              </a:pathLst>
            </a:custGeom>
            <a:solidFill>
              <a:srgbClr val="FEFB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790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8369" y="2463228"/>
            <a:ext cx="7901284" cy="7215761"/>
            <a:chOff x="0" y="0"/>
            <a:chExt cx="10535046" cy="962101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267599"/>
              <a:ext cx="10420223" cy="9353415"/>
              <a:chOff x="0" y="0"/>
              <a:chExt cx="2058316" cy="184758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058316" cy="1847588"/>
              </a:xfrm>
              <a:custGeom>
                <a:avLst/>
                <a:gdLst/>
                <a:ahLst/>
                <a:cxnLst/>
                <a:rect l="l" t="t" r="r" b="b"/>
                <a:pathLst>
                  <a:path w="2058316" h="1847588">
                    <a:moveTo>
                      <a:pt x="0" y="0"/>
                    </a:moveTo>
                    <a:lnTo>
                      <a:pt x="2058316" y="0"/>
                    </a:lnTo>
                    <a:lnTo>
                      <a:pt x="2058316" y="1847588"/>
                    </a:lnTo>
                    <a:lnTo>
                      <a:pt x="0" y="1847588"/>
                    </a:lnTo>
                    <a:close/>
                  </a:path>
                </a:pathLst>
              </a:custGeom>
              <a:solidFill>
                <a:srgbClr val="5BC4BD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058316" cy="18856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63397" y="0"/>
              <a:ext cx="10371648" cy="9351469"/>
              <a:chOff x="0" y="0"/>
              <a:chExt cx="2048721" cy="1847204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48721" cy="1847204"/>
              </a:xfrm>
              <a:custGeom>
                <a:avLst/>
                <a:gdLst/>
                <a:ahLst/>
                <a:cxnLst/>
                <a:rect l="l" t="t" r="r" b="b"/>
                <a:pathLst>
                  <a:path w="2048721" h="1847204">
                    <a:moveTo>
                      <a:pt x="0" y="0"/>
                    </a:moveTo>
                    <a:lnTo>
                      <a:pt x="2048721" y="0"/>
                    </a:lnTo>
                    <a:lnTo>
                      <a:pt x="2048721" y="1847204"/>
                    </a:lnTo>
                    <a:lnTo>
                      <a:pt x="0" y="18472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2048721" cy="18853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02870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Plugins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348346" y="2463228"/>
            <a:ext cx="7901284" cy="7215761"/>
            <a:chOff x="0" y="0"/>
            <a:chExt cx="10535046" cy="962101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267599"/>
              <a:ext cx="10420223" cy="9353415"/>
              <a:chOff x="0" y="0"/>
              <a:chExt cx="2058316" cy="184758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058316" cy="1847588"/>
              </a:xfrm>
              <a:custGeom>
                <a:avLst/>
                <a:gdLst/>
                <a:ahLst/>
                <a:cxnLst/>
                <a:rect l="l" t="t" r="r" b="b"/>
                <a:pathLst>
                  <a:path w="2058316" h="1847588">
                    <a:moveTo>
                      <a:pt x="0" y="0"/>
                    </a:moveTo>
                    <a:lnTo>
                      <a:pt x="2058316" y="0"/>
                    </a:lnTo>
                    <a:lnTo>
                      <a:pt x="2058316" y="1847588"/>
                    </a:lnTo>
                    <a:lnTo>
                      <a:pt x="0" y="1847588"/>
                    </a:lnTo>
                    <a:close/>
                  </a:path>
                </a:pathLst>
              </a:custGeom>
              <a:solidFill>
                <a:srgbClr val="5BC4B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2058316" cy="18856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63397" y="0"/>
              <a:ext cx="10371648" cy="9351469"/>
              <a:chOff x="0" y="0"/>
              <a:chExt cx="2048721" cy="184720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048721" cy="1847204"/>
              </a:xfrm>
              <a:custGeom>
                <a:avLst/>
                <a:gdLst/>
                <a:ahLst/>
                <a:cxnLst/>
                <a:rect l="l" t="t" r="r" b="b"/>
                <a:pathLst>
                  <a:path w="2048721" h="1847204">
                    <a:moveTo>
                      <a:pt x="0" y="0"/>
                    </a:moveTo>
                    <a:lnTo>
                      <a:pt x="2048721" y="0"/>
                    </a:lnTo>
                    <a:lnTo>
                      <a:pt x="2048721" y="1847204"/>
                    </a:lnTo>
                    <a:lnTo>
                      <a:pt x="0" y="18472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2048721" cy="18853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3" name="Freeform 23"/>
          <p:cNvSpPr/>
          <p:nvPr/>
        </p:nvSpPr>
        <p:spPr>
          <a:xfrm rot="10245777">
            <a:off x="-919558" y="6831521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1" y="0"/>
                </a:lnTo>
                <a:lnTo>
                  <a:pt x="3204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Превращаем редактор в IDE: базовая конфигурация Neovim для Linux | Linux  для чайников: гайды, статьи и обзоры | Дзен">
            <a:extLst>
              <a:ext uri="{FF2B5EF4-FFF2-40B4-BE49-F238E27FC236}">
                <a16:creationId xmlns:a16="http://schemas.microsoft.com/office/drawing/2014/main" id="{E2619A4B-BD32-F1A8-4667-4E2077FF9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51" y="2782907"/>
            <a:ext cx="7340601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2">
            <a:extLst>
              <a:ext uri="{FF2B5EF4-FFF2-40B4-BE49-F238E27FC236}">
                <a16:creationId xmlns:a16="http://schemas.microsoft.com/office/drawing/2014/main" id="{FFCEF0F7-DBD3-FB9C-5109-0F8BDF30338C}"/>
              </a:ext>
            </a:extLst>
          </p:cNvPr>
          <p:cNvSpPr txBox="1"/>
          <p:nvPr/>
        </p:nvSpPr>
        <p:spPr>
          <a:xfrm>
            <a:off x="1416525" y="7259561"/>
            <a:ext cx="6890395" cy="50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No plugin</a:t>
            </a:r>
          </a:p>
        </p:txBody>
      </p:sp>
      <p:pic>
        <p:nvPicPr>
          <p:cNvPr id="1028" name="Picture 4" descr="Getting Started with Neovim Using NvChad: A Developer's Guide | by Atish  Dhunnoo | Spoon Consulting">
            <a:extLst>
              <a:ext uri="{FF2B5EF4-FFF2-40B4-BE49-F238E27FC236}">
                <a16:creationId xmlns:a16="http://schemas.microsoft.com/office/drawing/2014/main" id="{DD8CEF51-DDFC-E802-032A-73C69B86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66" y="2782907"/>
            <a:ext cx="7340601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2">
            <a:extLst>
              <a:ext uri="{FF2B5EF4-FFF2-40B4-BE49-F238E27FC236}">
                <a16:creationId xmlns:a16="http://schemas.microsoft.com/office/drawing/2014/main" id="{25DCCF02-FB1F-8E5C-5A23-45244A5FE2C9}"/>
              </a:ext>
            </a:extLst>
          </p:cNvPr>
          <p:cNvSpPr txBox="1"/>
          <p:nvPr/>
        </p:nvSpPr>
        <p:spPr>
          <a:xfrm>
            <a:off x="9810731" y="7278062"/>
            <a:ext cx="6890395" cy="50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Full set plugin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312</Words>
  <Application>Microsoft Office PowerPoint</Application>
  <PresentationFormat>Произвольный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Pixellet TH Bold</vt:lpstr>
      <vt:lpstr>Pixellet TH</vt:lpstr>
      <vt:lpstr>Bitter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 Presentation in Bright Colors Funky Retro Style</dc:title>
  <dc:creator>Egor Brovkin</dc:creator>
  <cp:lastModifiedBy>Egor Brovkin</cp:lastModifiedBy>
  <cp:revision>6</cp:revision>
  <dcterms:created xsi:type="dcterms:W3CDTF">2006-08-16T00:00:00Z</dcterms:created>
  <dcterms:modified xsi:type="dcterms:W3CDTF">2024-11-06T16:05:41Z</dcterms:modified>
  <dc:identifier>DAGVq5ZCo6s</dc:identifier>
</cp:coreProperties>
</file>