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61" r:id="rId7"/>
    <p:sldId id="262" r:id="rId8"/>
    <p:sldId id="267" r:id="rId9"/>
    <p:sldId id="259" r:id="rId10"/>
    <p:sldId id="264" r:id="rId11"/>
    <p:sldId id="265" r:id="rId12"/>
  </p:sldIdLst>
  <p:sldSz cx="18288000" cy="10287000"/>
  <p:notesSz cx="6858000" cy="9144000"/>
  <p:embeddedFontLst>
    <p:embeddedFont>
      <p:font typeface="Bitter" panose="020B0604020202020204" charset="0"/>
      <p:regular r:id="rId13"/>
    </p:embeddedFont>
    <p:embeddedFont>
      <p:font typeface="Bitter Bold" panose="020B0604020202020204" charset="0"/>
      <p:regular r:id="rId14"/>
    </p:embeddedFont>
    <p:embeddedFont>
      <p:font typeface="Pixellet TH" panose="020B0604020202020204" charset="-34"/>
      <p:regular r:id="rId15"/>
    </p:embeddedFont>
    <p:embeddedFont>
      <p:font typeface="Pixellet TH Bold" panose="020B0604020202020204" charset="-3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7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Распростронение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K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Пользовательи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Лист1!$A$2:$A$12</c:f>
              <c:numCache>
                <c:formatCode>General</c:formatCode>
                <c:ptCount val="11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  <c:pt idx="8">
                  <c:v>2022</c:v>
                </c:pt>
                <c:pt idx="9">
                  <c:v>2023</c:v>
                </c:pt>
                <c:pt idx="10">
                  <c:v>2024</c:v>
                </c:pt>
              </c:numCache>
            </c:num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1500</c:v>
                </c:pt>
                <c:pt idx="1">
                  <c:v>5000</c:v>
                </c:pt>
                <c:pt idx="2">
                  <c:v>8000</c:v>
                </c:pt>
                <c:pt idx="3">
                  <c:v>12000</c:v>
                </c:pt>
                <c:pt idx="4">
                  <c:v>18000</c:v>
                </c:pt>
                <c:pt idx="5">
                  <c:v>25000</c:v>
                </c:pt>
                <c:pt idx="6">
                  <c:v>35000</c:v>
                </c:pt>
                <c:pt idx="7">
                  <c:v>45000</c:v>
                </c:pt>
                <c:pt idx="8">
                  <c:v>50000</c:v>
                </c:pt>
                <c:pt idx="9">
                  <c:v>55000</c:v>
                </c:pt>
                <c:pt idx="10">
                  <c:v>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FA-4C85-9B9A-EA38A25C5C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63889983"/>
        <c:axId val="2063891423"/>
      </c:lineChart>
      <c:catAx>
        <c:axId val="206388998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KZ"/>
          </a:p>
        </c:txPr>
        <c:crossAx val="2063891423"/>
        <c:crosses val="autoZero"/>
        <c:auto val="1"/>
        <c:lblAlgn val="ctr"/>
        <c:lblOffset val="100"/>
        <c:noMultiLvlLbl val="0"/>
      </c:catAx>
      <c:valAx>
        <c:axId val="2063891423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KZ"/>
          </a:p>
        </c:txPr>
        <c:crossAx val="2063889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ru-K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K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97937" y="8346240"/>
            <a:ext cx="2861363" cy="912060"/>
          </a:xfrm>
          <a:custGeom>
            <a:avLst/>
            <a:gdLst/>
            <a:ahLst/>
            <a:cxnLst/>
            <a:rect l="l" t="t" r="r" b="b"/>
            <a:pathLst>
              <a:path w="2861363" h="912060">
                <a:moveTo>
                  <a:pt x="0" y="0"/>
                </a:moveTo>
                <a:lnTo>
                  <a:pt x="2861363" y="0"/>
                </a:lnTo>
                <a:lnTo>
                  <a:pt x="2861363" y="912060"/>
                </a:lnTo>
                <a:lnTo>
                  <a:pt x="0" y="9120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556324" y="888431"/>
            <a:ext cx="9175351" cy="8510138"/>
          </a:xfrm>
          <a:custGeom>
            <a:avLst/>
            <a:gdLst/>
            <a:ahLst/>
            <a:cxnLst/>
            <a:rect l="l" t="t" r="r" b="b"/>
            <a:pathLst>
              <a:path w="9175351" h="8510138">
                <a:moveTo>
                  <a:pt x="0" y="0"/>
                </a:moveTo>
                <a:lnTo>
                  <a:pt x="9175352" y="0"/>
                </a:lnTo>
                <a:lnTo>
                  <a:pt x="9175352" y="8510138"/>
                </a:lnTo>
                <a:lnTo>
                  <a:pt x="0" y="85101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0" y="7048066"/>
            <a:ext cx="3238934" cy="3238934"/>
          </a:xfrm>
          <a:custGeom>
            <a:avLst/>
            <a:gdLst/>
            <a:ahLst/>
            <a:cxnLst/>
            <a:rect l="l" t="t" r="r" b="b"/>
            <a:pathLst>
              <a:path w="3238934" h="3238934">
                <a:moveTo>
                  <a:pt x="0" y="0"/>
                </a:moveTo>
                <a:lnTo>
                  <a:pt x="3238934" y="0"/>
                </a:lnTo>
                <a:lnTo>
                  <a:pt x="3238934" y="3238934"/>
                </a:lnTo>
                <a:lnTo>
                  <a:pt x="0" y="32389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0245777">
            <a:off x="-573500" y="-1168969"/>
            <a:ext cx="3204400" cy="4114800"/>
          </a:xfrm>
          <a:custGeom>
            <a:avLst/>
            <a:gdLst/>
            <a:ahLst/>
            <a:cxnLst/>
            <a:rect l="l" t="t" r="r" b="b"/>
            <a:pathLst>
              <a:path w="3204400" h="4114800">
                <a:moveTo>
                  <a:pt x="0" y="0"/>
                </a:moveTo>
                <a:lnTo>
                  <a:pt x="3204400" y="0"/>
                </a:lnTo>
                <a:lnTo>
                  <a:pt x="32044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13783350" y="1604320"/>
            <a:ext cx="5770085" cy="2957169"/>
          </a:xfrm>
          <a:custGeom>
            <a:avLst/>
            <a:gdLst/>
            <a:ahLst/>
            <a:cxnLst/>
            <a:rect l="l" t="t" r="r" b="b"/>
            <a:pathLst>
              <a:path w="5770085" h="2957169">
                <a:moveTo>
                  <a:pt x="0" y="0"/>
                </a:moveTo>
                <a:lnTo>
                  <a:pt x="5770085" y="0"/>
                </a:lnTo>
                <a:lnTo>
                  <a:pt x="5770085" y="2957168"/>
                </a:lnTo>
                <a:lnTo>
                  <a:pt x="0" y="295716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726913" y="1795781"/>
            <a:ext cx="4834174" cy="2929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50"/>
              </a:lnSpc>
              <a:spcBef>
                <a:spcPct val="0"/>
              </a:spcBef>
            </a:pPr>
            <a:r>
              <a:rPr lang="en-US" sz="8535" dirty="0" err="1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neovim</a:t>
            </a:r>
            <a:endParaRPr lang="en-US" sz="8535" dirty="0">
              <a:solidFill>
                <a:srgbClr val="000000"/>
              </a:solidFill>
              <a:latin typeface="Pixellet TH"/>
              <a:ea typeface="Pixellet TH"/>
              <a:cs typeface="Pixellet TH"/>
              <a:sym typeface="Pixellet TH"/>
            </a:endParaRPr>
          </a:p>
          <a:p>
            <a:pPr algn="ctr">
              <a:lnSpc>
                <a:spcPts val="11950"/>
              </a:lnSpc>
              <a:spcBef>
                <a:spcPct val="0"/>
              </a:spcBef>
            </a:pPr>
            <a:r>
              <a:rPr lang="en-US" sz="8535" dirty="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Code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14350" y="0"/>
            <a:ext cx="18802350" cy="2856866"/>
            <a:chOff x="0" y="0"/>
            <a:chExt cx="4952059" cy="7524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52059" cy="752426"/>
            </a:xfrm>
            <a:custGeom>
              <a:avLst/>
              <a:gdLst/>
              <a:ahLst/>
              <a:cxnLst/>
              <a:rect l="l" t="t" r="r" b="b"/>
              <a:pathLst>
                <a:path w="4952059" h="752426">
                  <a:moveTo>
                    <a:pt x="0" y="0"/>
                  </a:moveTo>
                  <a:lnTo>
                    <a:pt x="4952059" y="0"/>
                  </a:lnTo>
                  <a:lnTo>
                    <a:pt x="4952059" y="752426"/>
                  </a:lnTo>
                  <a:lnTo>
                    <a:pt x="0" y="752426"/>
                  </a:lnTo>
                  <a:close/>
                </a:path>
              </a:pathLst>
            </a:custGeom>
            <a:solidFill>
              <a:srgbClr val="FEFBD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52059" cy="7905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38369" y="2463228"/>
            <a:ext cx="7901284" cy="7215761"/>
            <a:chOff x="0" y="0"/>
            <a:chExt cx="10535046" cy="9621014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267599"/>
              <a:ext cx="10420223" cy="9353415"/>
              <a:chOff x="0" y="0"/>
              <a:chExt cx="2058316" cy="184758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058316" cy="1847588"/>
              </a:xfrm>
              <a:custGeom>
                <a:avLst/>
                <a:gdLst/>
                <a:ahLst/>
                <a:cxnLst/>
                <a:rect l="l" t="t" r="r" b="b"/>
                <a:pathLst>
                  <a:path w="2058316" h="1847588">
                    <a:moveTo>
                      <a:pt x="0" y="0"/>
                    </a:moveTo>
                    <a:lnTo>
                      <a:pt x="2058316" y="0"/>
                    </a:lnTo>
                    <a:lnTo>
                      <a:pt x="2058316" y="1847588"/>
                    </a:lnTo>
                    <a:lnTo>
                      <a:pt x="0" y="1847588"/>
                    </a:lnTo>
                    <a:close/>
                  </a:path>
                </a:pathLst>
              </a:custGeom>
              <a:solidFill>
                <a:srgbClr val="5BC4BD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2058316" cy="18856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63397" y="0"/>
              <a:ext cx="10371648" cy="9351469"/>
              <a:chOff x="0" y="0"/>
              <a:chExt cx="2048721" cy="1847204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048721" cy="1847204"/>
              </a:xfrm>
              <a:custGeom>
                <a:avLst/>
                <a:gdLst/>
                <a:ahLst/>
                <a:cxnLst/>
                <a:rect l="l" t="t" r="r" b="b"/>
                <a:pathLst>
                  <a:path w="2048721" h="1847204">
                    <a:moveTo>
                      <a:pt x="0" y="0"/>
                    </a:moveTo>
                    <a:lnTo>
                      <a:pt x="2048721" y="0"/>
                    </a:lnTo>
                    <a:lnTo>
                      <a:pt x="2048721" y="1847204"/>
                    </a:lnTo>
                    <a:lnTo>
                      <a:pt x="0" y="184720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2048721" cy="188530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1028700" y="733425"/>
            <a:ext cx="16230600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Another Way to convert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77891" y="3394583"/>
            <a:ext cx="6022242" cy="1810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Divide your number by 2 and write the remainder until you get zero as the answer.  Write the remainders starting from the last one first.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41572" y="6504409"/>
            <a:ext cx="6294879" cy="1156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97"/>
              </a:lnSpc>
              <a:spcBef>
                <a:spcPct val="0"/>
              </a:spcBef>
            </a:pPr>
            <a:r>
              <a:rPr lang="en-US" sz="3212" b="1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Remainders written backwards: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9348346" y="2463228"/>
            <a:ext cx="7901284" cy="7215761"/>
            <a:chOff x="0" y="0"/>
            <a:chExt cx="10535046" cy="9621014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267599"/>
              <a:ext cx="10420223" cy="9353415"/>
              <a:chOff x="0" y="0"/>
              <a:chExt cx="2058316" cy="184758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058316" cy="1847588"/>
              </a:xfrm>
              <a:custGeom>
                <a:avLst/>
                <a:gdLst/>
                <a:ahLst/>
                <a:cxnLst/>
                <a:rect l="l" t="t" r="r" b="b"/>
                <a:pathLst>
                  <a:path w="2058316" h="1847588">
                    <a:moveTo>
                      <a:pt x="0" y="0"/>
                    </a:moveTo>
                    <a:lnTo>
                      <a:pt x="2058316" y="0"/>
                    </a:lnTo>
                    <a:lnTo>
                      <a:pt x="2058316" y="1847588"/>
                    </a:lnTo>
                    <a:lnTo>
                      <a:pt x="0" y="1847588"/>
                    </a:lnTo>
                    <a:close/>
                  </a:path>
                </a:pathLst>
              </a:custGeom>
              <a:solidFill>
                <a:srgbClr val="5BC4BD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38100"/>
                <a:ext cx="2058316" cy="18856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163397" y="0"/>
              <a:ext cx="10371648" cy="9351469"/>
              <a:chOff x="0" y="0"/>
              <a:chExt cx="2048721" cy="1847204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048721" cy="1847204"/>
              </a:xfrm>
              <a:custGeom>
                <a:avLst/>
                <a:gdLst/>
                <a:ahLst/>
                <a:cxnLst/>
                <a:rect l="l" t="t" r="r" b="b"/>
                <a:pathLst>
                  <a:path w="2048721" h="1847204">
                    <a:moveTo>
                      <a:pt x="0" y="0"/>
                    </a:moveTo>
                    <a:lnTo>
                      <a:pt x="2048721" y="0"/>
                    </a:lnTo>
                    <a:lnTo>
                      <a:pt x="2048721" y="1847204"/>
                    </a:lnTo>
                    <a:lnTo>
                      <a:pt x="0" y="184720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38100"/>
                <a:ext cx="2048721" cy="188530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22" name="TextBox 22"/>
          <p:cNvSpPr txBox="1"/>
          <p:nvPr/>
        </p:nvSpPr>
        <p:spPr>
          <a:xfrm>
            <a:off x="9810732" y="3385058"/>
            <a:ext cx="6890395" cy="5314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296 divided by 2 = 148 remainder 0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148 divided by 2 = 74 remainder 0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74 divided by 2 = 37 remainder 0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37 divided by 2 = 18 remainder 1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18 divided by 2 = 9 remainder 0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9 divided by 2 = 4 remainder 1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4 divided by 2 = 2 remainder 0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2 divided by 2 = 1 remainder 0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1 divided by 2 = 0 remainder 1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3" name="Freeform 23"/>
          <p:cNvSpPr/>
          <p:nvPr/>
        </p:nvSpPr>
        <p:spPr>
          <a:xfrm rot="10245777">
            <a:off x="-919558" y="6831521"/>
            <a:ext cx="3204400" cy="4114800"/>
          </a:xfrm>
          <a:custGeom>
            <a:avLst/>
            <a:gdLst/>
            <a:ahLst/>
            <a:cxnLst/>
            <a:rect l="l" t="t" r="r" b="b"/>
            <a:pathLst>
              <a:path w="3204400" h="4114800">
                <a:moveTo>
                  <a:pt x="0" y="0"/>
                </a:moveTo>
                <a:lnTo>
                  <a:pt x="3204401" y="0"/>
                </a:lnTo>
                <a:lnTo>
                  <a:pt x="32044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841572" y="5439242"/>
            <a:ext cx="6294879" cy="802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77"/>
              </a:lnSpc>
              <a:spcBef>
                <a:spcPct val="0"/>
              </a:spcBef>
            </a:pPr>
            <a:r>
              <a:rPr lang="en-US" sz="4412" b="1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Example number: 296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841572" y="7895331"/>
            <a:ext cx="6294879" cy="802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77"/>
              </a:lnSpc>
              <a:spcBef>
                <a:spcPct val="0"/>
              </a:spcBef>
            </a:pPr>
            <a:r>
              <a:rPr lang="en-US" sz="4412" b="1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100101000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9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11329" y="2865801"/>
            <a:ext cx="7322554" cy="2991284"/>
            <a:chOff x="0" y="0"/>
            <a:chExt cx="1928574" cy="7878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28574" cy="787828"/>
            </a:xfrm>
            <a:custGeom>
              <a:avLst/>
              <a:gdLst/>
              <a:ahLst/>
              <a:cxnLst/>
              <a:rect l="l" t="t" r="r" b="b"/>
              <a:pathLst>
                <a:path w="1928574" h="787828">
                  <a:moveTo>
                    <a:pt x="0" y="0"/>
                  </a:moveTo>
                  <a:lnTo>
                    <a:pt x="1928574" y="0"/>
                  </a:lnTo>
                  <a:lnTo>
                    <a:pt x="1928574" y="787828"/>
                  </a:lnTo>
                  <a:lnTo>
                    <a:pt x="0" y="787828"/>
                  </a:lnTo>
                  <a:close/>
                </a:path>
              </a:pathLst>
            </a:custGeom>
            <a:solidFill>
              <a:srgbClr val="FEFBD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928574" cy="8259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26152" y="2780221"/>
            <a:ext cx="7288419" cy="2990661"/>
            <a:chOff x="0" y="0"/>
            <a:chExt cx="1919584" cy="78766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19584" cy="787664"/>
            </a:xfrm>
            <a:custGeom>
              <a:avLst/>
              <a:gdLst/>
              <a:ahLst/>
              <a:cxnLst/>
              <a:rect l="l" t="t" r="r" b="b"/>
              <a:pathLst>
                <a:path w="1919584" h="787664">
                  <a:moveTo>
                    <a:pt x="0" y="0"/>
                  </a:moveTo>
                  <a:lnTo>
                    <a:pt x="1919584" y="0"/>
                  </a:lnTo>
                  <a:lnTo>
                    <a:pt x="1919584" y="787664"/>
                  </a:lnTo>
                  <a:lnTo>
                    <a:pt x="0" y="7876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919584" cy="8257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06987" y="3590071"/>
            <a:ext cx="2016834" cy="1457162"/>
          </a:xfrm>
          <a:custGeom>
            <a:avLst/>
            <a:gdLst/>
            <a:ahLst/>
            <a:cxnLst/>
            <a:rect l="l" t="t" r="r" b="b"/>
            <a:pathLst>
              <a:path w="2016834" h="1457162">
                <a:moveTo>
                  <a:pt x="0" y="0"/>
                </a:moveTo>
                <a:lnTo>
                  <a:pt x="2016834" y="0"/>
                </a:lnTo>
                <a:lnTo>
                  <a:pt x="2016834" y="1457163"/>
                </a:lnTo>
                <a:lnTo>
                  <a:pt x="0" y="14571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9673428" y="2865801"/>
            <a:ext cx="7322554" cy="2991284"/>
            <a:chOff x="0" y="0"/>
            <a:chExt cx="1928574" cy="78782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28574" cy="787828"/>
            </a:xfrm>
            <a:custGeom>
              <a:avLst/>
              <a:gdLst/>
              <a:ahLst/>
              <a:cxnLst/>
              <a:rect l="l" t="t" r="r" b="b"/>
              <a:pathLst>
                <a:path w="1928574" h="787828">
                  <a:moveTo>
                    <a:pt x="0" y="0"/>
                  </a:moveTo>
                  <a:lnTo>
                    <a:pt x="1928574" y="0"/>
                  </a:lnTo>
                  <a:lnTo>
                    <a:pt x="1928574" y="787828"/>
                  </a:lnTo>
                  <a:lnTo>
                    <a:pt x="0" y="787828"/>
                  </a:lnTo>
                  <a:close/>
                </a:path>
              </a:pathLst>
            </a:custGeom>
            <a:solidFill>
              <a:srgbClr val="FEFBDB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928574" cy="8259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788252" y="2780221"/>
            <a:ext cx="7288419" cy="2990661"/>
            <a:chOff x="0" y="0"/>
            <a:chExt cx="1919584" cy="78766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19584" cy="787664"/>
            </a:xfrm>
            <a:custGeom>
              <a:avLst/>
              <a:gdLst/>
              <a:ahLst/>
              <a:cxnLst/>
              <a:rect l="l" t="t" r="r" b="b"/>
              <a:pathLst>
                <a:path w="1919584" h="787664">
                  <a:moveTo>
                    <a:pt x="0" y="0"/>
                  </a:moveTo>
                  <a:lnTo>
                    <a:pt x="1919584" y="0"/>
                  </a:lnTo>
                  <a:lnTo>
                    <a:pt x="1919584" y="787664"/>
                  </a:lnTo>
                  <a:lnTo>
                    <a:pt x="0" y="7876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919584" cy="8257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5061836" y="3478403"/>
            <a:ext cx="1705407" cy="1665097"/>
          </a:xfrm>
          <a:custGeom>
            <a:avLst/>
            <a:gdLst/>
            <a:ahLst/>
            <a:cxnLst/>
            <a:rect l="l" t="t" r="r" b="b"/>
            <a:pathLst>
              <a:path w="1705407" h="1665097">
                <a:moveTo>
                  <a:pt x="0" y="0"/>
                </a:moveTo>
                <a:lnTo>
                  <a:pt x="1705407" y="0"/>
                </a:lnTo>
                <a:lnTo>
                  <a:pt x="1705407" y="1665097"/>
                </a:lnTo>
                <a:lnTo>
                  <a:pt x="0" y="16650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1211329" y="6264140"/>
            <a:ext cx="7322554" cy="2994160"/>
            <a:chOff x="0" y="0"/>
            <a:chExt cx="1928574" cy="78858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28574" cy="788585"/>
            </a:xfrm>
            <a:custGeom>
              <a:avLst/>
              <a:gdLst/>
              <a:ahLst/>
              <a:cxnLst/>
              <a:rect l="l" t="t" r="r" b="b"/>
              <a:pathLst>
                <a:path w="1928574" h="788585">
                  <a:moveTo>
                    <a:pt x="0" y="0"/>
                  </a:moveTo>
                  <a:lnTo>
                    <a:pt x="1928574" y="0"/>
                  </a:lnTo>
                  <a:lnTo>
                    <a:pt x="1928574" y="788585"/>
                  </a:lnTo>
                  <a:lnTo>
                    <a:pt x="0" y="788585"/>
                  </a:lnTo>
                  <a:close/>
                </a:path>
              </a:pathLst>
            </a:custGeom>
            <a:solidFill>
              <a:srgbClr val="FEFBDB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928574" cy="8266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326152" y="6178478"/>
            <a:ext cx="7288419" cy="2993537"/>
            <a:chOff x="0" y="0"/>
            <a:chExt cx="1919584" cy="78842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919584" cy="788421"/>
            </a:xfrm>
            <a:custGeom>
              <a:avLst/>
              <a:gdLst/>
              <a:ahLst/>
              <a:cxnLst/>
              <a:rect l="l" t="t" r="r" b="b"/>
              <a:pathLst>
                <a:path w="1919584" h="788421">
                  <a:moveTo>
                    <a:pt x="0" y="0"/>
                  </a:moveTo>
                  <a:lnTo>
                    <a:pt x="1919584" y="0"/>
                  </a:lnTo>
                  <a:lnTo>
                    <a:pt x="1919584" y="788421"/>
                  </a:lnTo>
                  <a:lnTo>
                    <a:pt x="0" y="7884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919584" cy="8265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9673428" y="6264140"/>
            <a:ext cx="7322554" cy="2994160"/>
            <a:chOff x="0" y="0"/>
            <a:chExt cx="1928574" cy="78858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928574" cy="788585"/>
            </a:xfrm>
            <a:custGeom>
              <a:avLst/>
              <a:gdLst/>
              <a:ahLst/>
              <a:cxnLst/>
              <a:rect l="l" t="t" r="r" b="b"/>
              <a:pathLst>
                <a:path w="1928574" h="788585">
                  <a:moveTo>
                    <a:pt x="0" y="0"/>
                  </a:moveTo>
                  <a:lnTo>
                    <a:pt x="1928574" y="0"/>
                  </a:lnTo>
                  <a:lnTo>
                    <a:pt x="1928574" y="788585"/>
                  </a:lnTo>
                  <a:lnTo>
                    <a:pt x="0" y="788585"/>
                  </a:lnTo>
                  <a:close/>
                </a:path>
              </a:pathLst>
            </a:custGeom>
            <a:solidFill>
              <a:srgbClr val="FEFBDB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1928574" cy="8266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9788252" y="6178478"/>
            <a:ext cx="7288419" cy="2993537"/>
            <a:chOff x="0" y="0"/>
            <a:chExt cx="1919584" cy="788421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919584" cy="788421"/>
            </a:xfrm>
            <a:custGeom>
              <a:avLst/>
              <a:gdLst/>
              <a:ahLst/>
              <a:cxnLst/>
              <a:rect l="l" t="t" r="r" b="b"/>
              <a:pathLst>
                <a:path w="1919584" h="788421">
                  <a:moveTo>
                    <a:pt x="0" y="0"/>
                  </a:moveTo>
                  <a:lnTo>
                    <a:pt x="1919584" y="0"/>
                  </a:lnTo>
                  <a:lnTo>
                    <a:pt x="1919584" y="788421"/>
                  </a:lnTo>
                  <a:lnTo>
                    <a:pt x="0" y="7884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919584" cy="8265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Freeform 28"/>
          <p:cNvSpPr/>
          <p:nvPr/>
        </p:nvSpPr>
        <p:spPr>
          <a:xfrm>
            <a:off x="1617559" y="6868803"/>
            <a:ext cx="1795690" cy="1699172"/>
          </a:xfrm>
          <a:custGeom>
            <a:avLst/>
            <a:gdLst/>
            <a:ahLst/>
            <a:cxnLst/>
            <a:rect l="l" t="t" r="r" b="b"/>
            <a:pathLst>
              <a:path w="1795690" h="1699172">
                <a:moveTo>
                  <a:pt x="0" y="0"/>
                </a:moveTo>
                <a:lnTo>
                  <a:pt x="1795690" y="0"/>
                </a:lnTo>
                <a:lnTo>
                  <a:pt x="1795690" y="1699172"/>
                </a:lnTo>
                <a:lnTo>
                  <a:pt x="0" y="16991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940250" y="733425"/>
            <a:ext cx="16230600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Binary Facts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701537" y="3367740"/>
            <a:ext cx="4724123" cy="183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Binary code is the basis for all computer languages. 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070869" y="3367740"/>
            <a:ext cx="4809992" cy="183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Ancient Egyptians discovered binary code.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3701537" y="7077039"/>
            <a:ext cx="4724123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 byte is a collection of 8 binary digits.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0070869" y="6494758"/>
            <a:ext cx="4809992" cy="231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If the last digit of a binary number is 1, it will be odd.  If it is 0, it will be even.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15008089" y="6669753"/>
            <a:ext cx="1243469" cy="1243469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BC4BD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1941" tIns="41941" rIns="41941" bIns="419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5094593" y="6693345"/>
            <a:ext cx="1243469" cy="1243469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1941" tIns="41941" rIns="41941" bIns="419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15232090" y="7051602"/>
            <a:ext cx="881971" cy="455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55"/>
              </a:lnSpc>
              <a:spcBef>
                <a:spcPct val="0"/>
              </a:spcBef>
            </a:pPr>
            <a:r>
              <a:rPr lang="en-US" sz="2682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Odd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15491017" y="7445382"/>
            <a:ext cx="1243469" cy="1243469"/>
            <a:chOff x="0" y="0"/>
            <a:chExt cx="812800" cy="8128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E3975"/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1941" tIns="41941" rIns="41941" bIns="419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5577521" y="7468974"/>
            <a:ext cx="1243469" cy="1243469"/>
            <a:chOff x="0" y="0"/>
            <a:chExt cx="812800" cy="8128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1941" tIns="41941" rIns="41941" bIns="419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7" name="TextBox 47"/>
          <p:cNvSpPr txBox="1"/>
          <p:nvPr/>
        </p:nvSpPr>
        <p:spPr>
          <a:xfrm>
            <a:off x="15715018" y="7828093"/>
            <a:ext cx="881971" cy="454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55"/>
              </a:lnSpc>
              <a:spcBef>
                <a:spcPct val="0"/>
              </a:spcBef>
            </a:pPr>
            <a:r>
              <a:rPr lang="en-US" sz="2682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Even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39662" y="7392924"/>
            <a:ext cx="7315200" cy="373075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3150182"/>
            <a:ext cx="16230600" cy="6271199"/>
            <a:chOff x="0" y="0"/>
            <a:chExt cx="21640800" cy="8361599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232570"/>
              <a:ext cx="21404934" cy="8129029"/>
              <a:chOff x="0" y="0"/>
              <a:chExt cx="4228135" cy="1605734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228135" cy="1605734"/>
              </a:xfrm>
              <a:custGeom>
                <a:avLst/>
                <a:gdLst/>
                <a:ahLst/>
                <a:cxnLst/>
                <a:rect l="l" t="t" r="r" b="b"/>
                <a:pathLst>
                  <a:path w="4228135" h="1605734">
                    <a:moveTo>
                      <a:pt x="0" y="0"/>
                    </a:moveTo>
                    <a:lnTo>
                      <a:pt x="4228135" y="0"/>
                    </a:lnTo>
                    <a:lnTo>
                      <a:pt x="4228135" y="1605734"/>
                    </a:lnTo>
                    <a:lnTo>
                      <a:pt x="0" y="1605734"/>
                    </a:lnTo>
                    <a:close/>
                  </a:path>
                </a:pathLst>
              </a:custGeom>
              <a:solidFill>
                <a:srgbClr val="FEFBDB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4228135" cy="164383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335647" y="0"/>
              <a:ext cx="21305153" cy="8127338"/>
              <a:chOff x="0" y="0"/>
              <a:chExt cx="4208425" cy="16054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4208425" cy="1605400"/>
              </a:xfrm>
              <a:custGeom>
                <a:avLst/>
                <a:gdLst/>
                <a:ahLst/>
                <a:cxnLst/>
                <a:rect l="l" t="t" r="r" b="b"/>
                <a:pathLst>
                  <a:path w="4208425" h="1605400">
                    <a:moveTo>
                      <a:pt x="0" y="0"/>
                    </a:moveTo>
                    <a:lnTo>
                      <a:pt x="4208425" y="0"/>
                    </a:lnTo>
                    <a:lnTo>
                      <a:pt x="4208425" y="1605400"/>
                    </a:lnTo>
                    <a:lnTo>
                      <a:pt x="0" y="160540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4208425" cy="1643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0" name="Freeform 10"/>
          <p:cNvSpPr/>
          <p:nvPr/>
        </p:nvSpPr>
        <p:spPr>
          <a:xfrm>
            <a:off x="6408322" y="2538010"/>
            <a:ext cx="5294457" cy="1224343"/>
          </a:xfrm>
          <a:custGeom>
            <a:avLst/>
            <a:gdLst/>
            <a:ahLst/>
            <a:cxnLst/>
            <a:rect l="l" t="t" r="r" b="b"/>
            <a:pathLst>
              <a:path w="5294457" h="1224343">
                <a:moveTo>
                  <a:pt x="0" y="0"/>
                </a:moveTo>
                <a:lnTo>
                  <a:pt x="5294457" y="0"/>
                </a:lnTo>
                <a:lnTo>
                  <a:pt x="5294457" y="1224343"/>
                </a:lnTo>
                <a:lnTo>
                  <a:pt x="0" y="12243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What is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neovim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69202" y="4051659"/>
            <a:ext cx="14307129" cy="3728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ru-RU" sz="35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Neovim</a:t>
            </a:r>
            <a:r>
              <a:rPr lang="ru-RU" sz="35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— это консольный редактор кода с открытым исходным кодом, который является улучшенной версией классического редактора </a:t>
            </a:r>
            <a:r>
              <a:rPr lang="ru-RU" sz="35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Vim</a:t>
            </a:r>
            <a:r>
              <a:rPr lang="ru-RU" sz="35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. Он предоставляет пользователю мощный и гибкий инструмент для редактирования кода, который может быть настроен под любые нужды разработчика, обеспечивая простоту использования и высокую производительность.</a:t>
            </a:r>
            <a:endParaRPr lang="en-US" sz="3500" dirty="0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0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516677" y="72009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677787" y="2729200"/>
            <a:ext cx="5548438" cy="7884103"/>
          </a:xfrm>
          <a:custGeom>
            <a:avLst/>
            <a:gdLst/>
            <a:ahLst/>
            <a:cxnLst/>
            <a:rect l="l" t="t" r="r" b="b"/>
            <a:pathLst>
              <a:path w="5548438" h="7884103">
                <a:moveTo>
                  <a:pt x="0" y="0"/>
                </a:moveTo>
                <a:lnTo>
                  <a:pt x="5548437" y="0"/>
                </a:lnTo>
                <a:lnTo>
                  <a:pt x="5548437" y="7884103"/>
                </a:lnTo>
                <a:lnTo>
                  <a:pt x="0" y="78841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75928" y="1741492"/>
            <a:ext cx="16136144" cy="8278808"/>
            <a:chOff x="0" y="0"/>
            <a:chExt cx="21514858" cy="11038411"/>
          </a:xfrm>
        </p:grpSpPr>
        <p:grpSp>
          <p:nvGrpSpPr>
            <p:cNvPr id="5" name="Group 5"/>
            <p:cNvGrpSpPr/>
            <p:nvPr/>
          </p:nvGrpSpPr>
          <p:grpSpPr>
            <a:xfrm rot="-10800000">
              <a:off x="234493" y="0"/>
              <a:ext cx="21280365" cy="10731388"/>
              <a:chOff x="0" y="0"/>
              <a:chExt cx="4203529" cy="211978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4203529" cy="2119780"/>
              </a:xfrm>
              <a:custGeom>
                <a:avLst/>
                <a:gdLst/>
                <a:ahLst/>
                <a:cxnLst/>
                <a:rect l="l" t="t" r="r" b="b"/>
                <a:pathLst>
                  <a:path w="4203529" h="2119780">
                    <a:moveTo>
                      <a:pt x="0" y="0"/>
                    </a:moveTo>
                    <a:lnTo>
                      <a:pt x="4203529" y="0"/>
                    </a:lnTo>
                    <a:lnTo>
                      <a:pt x="4203529" y="2119780"/>
                    </a:lnTo>
                    <a:lnTo>
                      <a:pt x="0" y="211978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4203529" cy="215788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 rot="-10800000">
              <a:off x="0" y="309255"/>
              <a:ext cx="21181165" cy="10729156"/>
              <a:chOff x="0" y="0"/>
              <a:chExt cx="4183934" cy="2119339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4183934" cy="2119339"/>
              </a:xfrm>
              <a:custGeom>
                <a:avLst/>
                <a:gdLst/>
                <a:ahLst/>
                <a:cxnLst/>
                <a:rect l="l" t="t" r="r" b="b"/>
                <a:pathLst>
                  <a:path w="4183934" h="2119339">
                    <a:moveTo>
                      <a:pt x="0" y="0"/>
                    </a:moveTo>
                    <a:lnTo>
                      <a:pt x="4183934" y="0"/>
                    </a:lnTo>
                    <a:lnTo>
                      <a:pt x="4183934" y="2119339"/>
                    </a:lnTo>
                    <a:lnTo>
                      <a:pt x="0" y="211933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FAD00A"/>
                </a:solidFill>
                <a:prstDash val="solid"/>
                <a:miter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4183934" cy="21574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1" name="TextBox 11"/>
          <p:cNvSpPr txBox="1"/>
          <p:nvPr/>
        </p:nvSpPr>
        <p:spPr>
          <a:xfrm>
            <a:off x="1028700" y="776633"/>
            <a:ext cx="16183372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31"/>
              </a:lnSpc>
            </a:pPr>
            <a:r>
              <a:rPr lang="en-US" sz="6243" b="1" dirty="0">
                <a:solidFill>
                  <a:srgbClr val="000000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Advantage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931289" y="4412692"/>
            <a:ext cx="14378193" cy="4308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Модульность и расширяемость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Совместимость с </a:t>
            </a:r>
            <a:r>
              <a:rPr lang="en-US" sz="4000" dirty="0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Vim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Поддержка асинхронных операций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Встроенная поддержка </a:t>
            </a:r>
            <a:r>
              <a:rPr lang="en-US" sz="4000" dirty="0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LSP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Интерфейс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Встроенные средства для работы с плагинами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Многозадачность</a:t>
            </a:r>
          </a:p>
        </p:txBody>
      </p:sp>
      <p:sp>
        <p:nvSpPr>
          <p:cNvPr id="20" name="TextBox 16">
            <a:extLst>
              <a:ext uri="{FF2B5EF4-FFF2-40B4-BE49-F238E27FC236}">
                <a16:creationId xmlns:a16="http://schemas.microsoft.com/office/drawing/2014/main" id="{89435217-2A71-6907-E58F-489E95415012}"/>
              </a:ext>
            </a:extLst>
          </p:cNvPr>
          <p:cNvSpPr txBox="1"/>
          <p:nvPr/>
        </p:nvSpPr>
        <p:spPr>
          <a:xfrm>
            <a:off x="1829768" y="2555948"/>
            <a:ext cx="14378193" cy="830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5400" b="1" dirty="0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У </a:t>
            </a:r>
            <a:r>
              <a:rPr lang="en-US" sz="5400" b="1" dirty="0" err="1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Neovim</a:t>
            </a:r>
            <a:r>
              <a:rPr lang="en-US" sz="5400" b="1" dirty="0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 </a:t>
            </a:r>
            <a:r>
              <a:rPr lang="ru-RU" sz="5400" b="1" dirty="0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есть много преимуществ: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14350" y="788266"/>
            <a:ext cx="18802350" cy="3068926"/>
            <a:chOff x="0" y="0"/>
            <a:chExt cx="4952059" cy="8082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52059" cy="808277"/>
            </a:xfrm>
            <a:custGeom>
              <a:avLst/>
              <a:gdLst/>
              <a:ahLst/>
              <a:cxnLst/>
              <a:rect l="l" t="t" r="r" b="b"/>
              <a:pathLst>
                <a:path w="4952059" h="808277">
                  <a:moveTo>
                    <a:pt x="0" y="0"/>
                  </a:moveTo>
                  <a:lnTo>
                    <a:pt x="4952059" y="0"/>
                  </a:lnTo>
                  <a:lnTo>
                    <a:pt x="4952059" y="808277"/>
                  </a:lnTo>
                  <a:lnTo>
                    <a:pt x="0" y="808277"/>
                  </a:lnTo>
                  <a:close/>
                </a:path>
              </a:pathLst>
            </a:custGeom>
            <a:solidFill>
              <a:srgbClr val="FAD00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52059" cy="8463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9238673" y="1085850"/>
            <a:ext cx="8115300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60"/>
              </a:lnSpc>
            </a:pPr>
            <a:r>
              <a:rPr lang="en-US" sz="7699" dirty="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Why </a:t>
            </a:r>
          </a:p>
          <a:p>
            <a:pPr algn="ctr">
              <a:lnSpc>
                <a:spcPts val="7160"/>
              </a:lnSpc>
            </a:pPr>
            <a:r>
              <a:rPr lang="en-US" sz="7699" dirty="0" err="1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Neovim</a:t>
            </a:r>
            <a:r>
              <a:rPr lang="en-US" sz="7699" dirty="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886825" y="4513026"/>
            <a:ext cx="8630228" cy="4985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ru-RU" sz="35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NeoVim</a:t>
            </a:r>
            <a:r>
              <a:rPr lang="ru-RU" sz="35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предоставляет намного  больший функционал чем его собратья: </a:t>
            </a:r>
            <a:r>
              <a:rPr lang="ru-RU" sz="35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VScode</a:t>
            </a:r>
            <a:r>
              <a:rPr lang="ru-RU" sz="35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, </a:t>
            </a:r>
            <a:r>
              <a:rPr lang="ru-RU" sz="35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JetBrains</a:t>
            </a:r>
            <a:r>
              <a:rPr lang="ru-RU" sz="35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и т.д. Он позволяет настроить его полностью с нуля и поставить такие плагины которые ты хочешь. Изначально там даже нету нумерации строк, но все можно настроить встроенными методами.</a:t>
            </a:r>
            <a:endParaRPr lang="en-US" sz="3500" dirty="0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9875016" y="3444537"/>
            <a:ext cx="6842613" cy="825311"/>
            <a:chOff x="0" y="0"/>
            <a:chExt cx="9123485" cy="11004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0" y="0"/>
                  </a:moveTo>
                  <a:lnTo>
                    <a:pt x="4561742" y="0"/>
                  </a:lnTo>
                  <a:lnTo>
                    <a:pt x="4561742" y="1100415"/>
                  </a:lnTo>
                  <a:lnTo>
                    <a:pt x="0" y="11004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r="-2649"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 flipH="1">
              <a:off x="4561742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4561743" y="0"/>
                  </a:moveTo>
                  <a:lnTo>
                    <a:pt x="0" y="0"/>
                  </a:lnTo>
                  <a:lnTo>
                    <a:pt x="0" y="1100415"/>
                  </a:lnTo>
                  <a:lnTo>
                    <a:pt x="4561743" y="1100415"/>
                  </a:lnTo>
                  <a:lnTo>
                    <a:pt x="4561743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r="-2649"/>
              </a:stretch>
            </a:blipFill>
          </p:spPr>
        </p:sp>
      </p:grpSp>
      <p:pic>
        <p:nvPicPr>
          <p:cNvPr id="16" name="Рисунок 15" descr="Изображение выглядит как Графика, логотип, круг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D9FB84A0-D127-9F74-E8CF-5D32B45A3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89" y="2179412"/>
            <a:ext cx="7318889" cy="73188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76325"/>
            <a:ext cx="16230600" cy="101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04"/>
              </a:lnSpc>
            </a:pPr>
            <a:r>
              <a:rPr lang="en-US" sz="8499" dirty="0">
                <a:solidFill>
                  <a:srgbClr val="5BC4BD"/>
                </a:solidFill>
                <a:latin typeface="Pixellet TH"/>
                <a:ea typeface="Pixellet TH"/>
                <a:cs typeface="Pixellet TH"/>
                <a:sym typeface="Pixellet TH"/>
              </a:rPr>
              <a:t>Adaptation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1028700" y="3150182"/>
            <a:ext cx="16230600" cy="6271199"/>
            <a:chOff x="0" y="0"/>
            <a:chExt cx="21640800" cy="8361599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232570"/>
              <a:ext cx="21404934" cy="8129029"/>
              <a:chOff x="0" y="0"/>
              <a:chExt cx="4228135" cy="1605734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228135" cy="1605734"/>
              </a:xfrm>
              <a:custGeom>
                <a:avLst/>
                <a:gdLst/>
                <a:ahLst/>
                <a:cxnLst/>
                <a:rect l="l" t="t" r="r" b="b"/>
                <a:pathLst>
                  <a:path w="4228135" h="1605734">
                    <a:moveTo>
                      <a:pt x="0" y="0"/>
                    </a:moveTo>
                    <a:lnTo>
                      <a:pt x="4228135" y="0"/>
                    </a:lnTo>
                    <a:lnTo>
                      <a:pt x="4228135" y="1605734"/>
                    </a:lnTo>
                    <a:lnTo>
                      <a:pt x="0" y="1605734"/>
                    </a:lnTo>
                    <a:close/>
                  </a:path>
                </a:pathLst>
              </a:custGeom>
              <a:solidFill>
                <a:srgbClr val="FEFBDB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4228135" cy="164383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335647" y="0"/>
              <a:ext cx="21305153" cy="8127338"/>
              <a:chOff x="0" y="0"/>
              <a:chExt cx="4208425" cy="16054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4208425" cy="1605400"/>
              </a:xfrm>
              <a:custGeom>
                <a:avLst/>
                <a:gdLst/>
                <a:ahLst/>
                <a:cxnLst/>
                <a:rect l="l" t="t" r="r" b="b"/>
                <a:pathLst>
                  <a:path w="4208425" h="1605400">
                    <a:moveTo>
                      <a:pt x="0" y="0"/>
                    </a:moveTo>
                    <a:lnTo>
                      <a:pt x="4208425" y="0"/>
                    </a:lnTo>
                    <a:lnTo>
                      <a:pt x="4208425" y="1605400"/>
                    </a:lnTo>
                    <a:lnTo>
                      <a:pt x="0" y="160540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4208425" cy="1643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0" name="TextBox 10"/>
          <p:cNvSpPr txBox="1"/>
          <p:nvPr/>
        </p:nvSpPr>
        <p:spPr>
          <a:xfrm>
            <a:off x="2728911" y="4324900"/>
            <a:ext cx="13501689" cy="2471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ru-RU" sz="3499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В </a:t>
            </a:r>
            <a:r>
              <a:rPr lang="ru-RU" sz="3499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Neovim</a:t>
            </a:r>
            <a:r>
              <a:rPr lang="ru-RU" sz="3499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очень сложно адаптироваться. Изначально там можно только просматривать код, а чтобы его редактировать надо нажать I. Пользоваться там можно только клавиатурой. Если там полностью адаптироваться, то написания кода в разы ускориться. </a:t>
            </a:r>
            <a:endParaRPr lang="en-US" sz="3499" dirty="0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1" name="Freeform 11"/>
          <p:cNvSpPr/>
          <p:nvPr/>
        </p:nvSpPr>
        <p:spPr>
          <a:xfrm rot="-2700000">
            <a:off x="8258099" y="2177854"/>
            <a:ext cx="1771802" cy="1751870"/>
          </a:xfrm>
          <a:custGeom>
            <a:avLst/>
            <a:gdLst/>
            <a:ahLst/>
            <a:cxnLst/>
            <a:rect l="l" t="t" r="r" b="b"/>
            <a:pathLst>
              <a:path w="1771802" h="1751870">
                <a:moveTo>
                  <a:pt x="0" y="0"/>
                </a:moveTo>
                <a:lnTo>
                  <a:pt x="1771802" y="0"/>
                </a:lnTo>
                <a:lnTo>
                  <a:pt x="1771802" y="1751870"/>
                </a:lnTo>
                <a:lnTo>
                  <a:pt x="0" y="17518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5400000">
            <a:off x="14149791" y="6148791"/>
            <a:ext cx="4161618" cy="4114800"/>
          </a:xfrm>
          <a:custGeom>
            <a:avLst/>
            <a:gdLst/>
            <a:ahLst/>
            <a:cxnLst/>
            <a:rect l="l" t="t" r="r" b="b"/>
            <a:pathLst>
              <a:path w="4161618" h="4114800">
                <a:moveTo>
                  <a:pt x="0" y="0"/>
                </a:moveTo>
                <a:lnTo>
                  <a:pt x="4161618" y="0"/>
                </a:lnTo>
                <a:lnTo>
                  <a:pt x="41616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0" y="6172200"/>
            <a:ext cx="4161618" cy="4114800"/>
          </a:xfrm>
          <a:custGeom>
            <a:avLst/>
            <a:gdLst/>
            <a:ahLst/>
            <a:cxnLst/>
            <a:rect l="l" t="t" r="r" b="b"/>
            <a:pathLst>
              <a:path w="4161618" h="4114800">
                <a:moveTo>
                  <a:pt x="0" y="0"/>
                </a:moveTo>
                <a:lnTo>
                  <a:pt x="4161618" y="0"/>
                </a:lnTo>
                <a:lnTo>
                  <a:pt x="41616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9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892995" y="2858511"/>
            <a:ext cx="8219349" cy="8219349"/>
          </a:xfrm>
          <a:custGeom>
            <a:avLst/>
            <a:gdLst/>
            <a:ahLst/>
            <a:cxnLst/>
            <a:rect l="l" t="t" r="r" b="b"/>
            <a:pathLst>
              <a:path w="8219349" h="8219349">
                <a:moveTo>
                  <a:pt x="0" y="0"/>
                </a:moveTo>
                <a:lnTo>
                  <a:pt x="8219350" y="0"/>
                </a:lnTo>
                <a:lnTo>
                  <a:pt x="8219350" y="8219349"/>
                </a:lnTo>
                <a:lnTo>
                  <a:pt x="0" y="82193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305300" y="342900"/>
            <a:ext cx="9677400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46"/>
              </a:lnSpc>
            </a:pPr>
            <a:r>
              <a:rPr lang="en-US" sz="9101" dirty="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User growth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93D2598B-23F0-4D5E-30F0-946D364F9B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9019627"/>
              </p:ext>
            </p:extLst>
          </p:nvPr>
        </p:nvGraphicFramePr>
        <p:xfrm>
          <a:off x="2971800" y="1638300"/>
          <a:ext cx="12192000" cy="81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Chart bld="series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776721"/>
            <a:ext cx="16230600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60"/>
              </a:lnSpc>
            </a:pPr>
            <a:r>
              <a:rPr lang="en-US" sz="7699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Table</a:t>
            </a:r>
          </a:p>
        </p:txBody>
      </p:sp>
      <p:grpSp>
        <p:nvGrpSpPr>
          <p:cNvPr id="4" name="Group 4"/>
          <p:cNvGrpSpPr/>
          <p:nvPr/>
        </p:nvGrpSpPr>
        <p:grpSpPr>
          <a:xfrm rot="-10800000">
            <a:off x="3196339" y="2054374"/>
            <a:ext cx="12027861" cy="1021135"/>
            <a:chOff x="0" y="0"/>
            <a:chExt cx="3167832" cy="26894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167832" cy="268941"/>
            </a:xfrm>
            <a:custGeom>
              <a:avLst/>
              <a:gdLst/>
              <a:ahLst/>
              <a:cxnLst/>
              <a:rect l="l" t="t" r="r" b="b"/>
              <a:pathLst>
                <a:path w="3167832" h="268941">
                  <a:moveTo>
                    <a:pt x="0" y="0"/>
                  </a:moveTo>
                  <a:lnTo>
                    <a:pt x="3167832" y="0"/>
                  </a:lnTo>
                  <a:lnTo>
                    <a:pt x="3167832" y="268941"/>
                  </a:lnTo>
                  <a:lnTo>
                    <a:pt x="0" y="268941"/>
                  </a:lnTo>
                  <a:close/>
                </a:path>
              </a:pathLst>
            </a:custGeom>
            <a:solidFill>
              <a:srgbClr val="FAD00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3167832" cy="307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10800000">
            <a:off x="3080525" y="2140487"/>
            <a:ext cx="11971792" cy="1123966"/>
            <a:chOff x="0" y="0"/>
            <a:chExt cx="3153065" cy="29602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153065" cy="296024"/>
            </a:xfrm>
            <a:custGeom>
              <a:avLst/>
              <a:gdLst/>
              <a:ahLst/>
              <a:cxnLst/>
              <a:rect l="l" t="t" r="r" b="b"/>
              <a:pathLst>
                <a:path w="3153065" h="296024">
                  <a:moveTo>
                    <a:pt x="0" y="0"/>
                  </a:moveTo>
                  <a:lnTo>
                    <a:pt x="3153065" y="0"/>
                  </a:lnTo>
                  <a:lnTo>
                    <a:pt x="3153065" y="296024"/>
                  </a:lnTo>
                  <a:lnTo>
                    <a:pt x="0" y="2960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EFBDB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153065" cy="3341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751722" y="2260776"/>
            <a:ext cx="10784556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Vim vs </a:t>
            </a:r>
            <a:r>
              <a:rPr lang="en-US" sz="3799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NeoVim</a:t>
            </a:r>
            <a:endParaRPr lang="en-US" sz="3799" dirty="0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10C9F8A7-6DE6-4978-43DC-D5A81B290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887664"/>
              </p:ext>
            </p:extLst>
          </p:nvPr>
        </p:nvGraphicFramePr>
        <p:xfrm>
          <a:off x="2860317" y="5023686"/>
          <a:ext cx="12192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584847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806164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4691802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9861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KZ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3007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KZ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48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KZ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75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KZ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KZ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9619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KZ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KZ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KZ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024264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C4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">
            <a:extLst>
              <a:ext uri="{FF2B5EF4-FFF2-40B4-BE49-F238E27FC236}">
                <a16:creationId xmlns:a16="http://schemas.microsoft.com/office/drawing/2014/main" id="{953FC939-B219-C1CD-D50A-6197A6E83339}"/>
              </a:ext>
            </a:extLst>
          </p:cNvPr>
          <p:cNvGrpSpPr/>
          <p:nvPr/>
        </p:nvGrpSpPr>
        <p:grpSpPr>
          <a:xfrm>
            <a:off x="-514350" y="4762"/>
            <a:ext cx="18802350" cy="2324100"/>
            <a:chOff x="0" y="0"/>
            <a:chExt cx="4952059" cy="752426"/>
          </a:xfrm>
        </p:grpSpPr>
        <p:sp>
          <p:nvSpPr>
            <p:cNvPr id="30" name="Freeform 3">
              <a:extLst>
                <a:ext uri="{FF2B5EF4-FFF2-40B4-BE49-F238E27FC236}">
                  <a16:creationId xmlns:a16="http://schemas.microsoft.com/office/drawing/2014/main" id="{24B0EFE0-4EB5-21B9-19D1-6BCE7621AE64}"/>
                </a:ext>
              </a:extLst>
            </p:cNvPr>
            <p:cNvSpPr/>
            <p:nvPr/>
          </p:nvSpPr>
          <p:spPr>
            <a:xfrm>
              <a:off x="0" y="0"/>
              <a:ext cx="4952059" cy="752426"/>
            </a:xfrm>
            <a:custGeom>
              <a:avLst/>
              <a:gdLst/>
              <a:ahLst/>
              <a:cxnLst/>
              <a:rect l="l" t="t" r="r" b="b"/>
              <a:pathLst>
                <a:path w="4952059" h="752426">
                  <a:moveTo>
                    <a:pt x="0" y="0"/>
                  </a:moveTo>
                  <a:lnTo>
                    <a:pt x="4952059" y="0"/>
                  </a:lnTo>
                  <a:lnTo>
                    <a:pt x="4952059" y="752426"/>
                  </a:lnTo>
                  <a:lnTo>
                    <a:pt x="0" y="752426"/>
                  </a:lnTo>
                  <a:close/>
                </a:path>
              </a:pathLst>
            </a:custGeom>
            <a:solidFill>
              <a:srgbClr val="FEFBDB"/>
            </a:solidFill>
          </p:spPr>
        </p:sp>
        <p:sp>
          <p:nvSpPr>
            <p:cNvPr id="31" name="TextBox 4">
              <a:extLst>
                <a:ext uri="{FF2B5EF4-FFF2-40B4-BE49-F238E27FC236}">
                  <a16:creationId xmlns:a16="http://schemas.microsoft.com/office/drawing/2014/main" id="{2DEF8223-8AE5-A02A-B808-1F9FC8836501}"/>
                </a:ext>
              </a:extLst>
            </p:cNvPr>
            <p:cNvSpPr txBox="1"/>
            <p:nvPr/>
          </p:nvSpPr>
          <p:spPr>
            <a:xfrm>
              <a:off x="0" y="-38100"/>
              <a:ext cx="4952059" cy="7905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" name="TextBox 2"/>
          <p:cNvSpPr txBox="1"/>
          <p:nvPr/>
        </p:nvSpPr>
        <p:spPr>
          <a:xfrm>
            <a:off x="4849006" y="434709"/>
            <a:ext cx="8075637" cy="134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8800" dirty="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Paragraphs</a:t>
            </a:r>
          </a:p>
        </p:txBody>
      </p:sp>
      <p:sp>
        <p:nvSpPr>
          <p:cNvPr id="32" name="TextBox 11">
            <a:hlinkClick r:id="rId2" action="ppaction://hlinksldjump"/>
            <a:extLst>
              <a:ext uri="{FF2B5EF4-FFF2-40B4-BE49-F238E27FC236}">
                <a16:creationId xmlns:a16="http://schemas.microsoft.com/office/drawing/2014/main" id="{67BDC2C7-5BE5-5624-6AF2-2B17C24574A7}"/>
              </a:ext>
            </a:extLst>
          </p:cNvPr>
          <p:cNvSpPr txBox="1"/>
          <p:nvPr/>
        </p:nvSpPr>
        <p:spPr>
          <a:xfrm>
            <a:off x="606399" y="2369884"/>
            <a:ext cx="8882062" cy="1159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ru-RU" sz="5400" dirty="0">
                <a:latin typeface="Pixellet TH"/>
                <a:ea typeface="Pixellet TH"/>
                <a:cs typeface="Pixellet TH"/>
                <a:sym typeface="Pixellet TH"/>
              </a:rPr>
              <a:t>1. </a:t>
            </a:r>
            <a:r>
              <a:rPr lang="en-US" sz="5400" dirty="0">
                <a:latin typeface="Pixellet TH"/>
                <a:ea typeface="Pixellet TH"/>
                <a:cs typeface="Pixellet TH"/>
                <a:sym typeface="Pixellet TH"/>
              </a:rPr>
              <a:t>What is </a:t>
            </a:r>
            <a:r>
              <a:rPr lang="en-US" sz="5400" dirty="0" err="1">
                <a:latin typeface="Pixellet TH"/>
                <a:ea typeface="Pixellet TH"/>
                <a:cs typeface="Pixellet TH"/>
                <a:sym typeface="Pixellet TH"/>
              </a:rPr>
              <a:t>neovim</a:t>
            </a:r>
            <a:r>
              <a:rPr lang="en-US" sz="5400" dirty="0">
                <a:latin typeface="Pixellet TH"/>
                <a:ea typeface="Pixellet TH"/>
                <a:cs typeface="Pixellet TH"/>
                <a:sym typeface="Pixellet TH"/>
              </a:rPr>
              <a:t>?</a:t>
            </a:r>
          </a:p>
        </p:txBody>
      </p:sp>
      <p:sp>
        <p:nvSpPr>
          <p:cNvPr id="33" name="TextBox 11">
            <a:hlinkClick r:id="rId3" action="ppaction://hlinksldjump"/>
            <a:extLst>
              <a:ext uri="{FF2B5EF4-FFF2-40B4-BE49-F238E27FC236}">
                <a16:creationId xmlns:a16="http://schemas.microsoft.com/office/drawing/2014/main" id="{63A46A45-476B-4782-7353-25AD81DCAEBE}"/>
              </a:ext>
            </a:extLst>
          </p:cNvPr>
          <p:cNvSpPr txBox="1"/>
          <p:nvPr/>
        </p:nvSpPr>
        <p:spPr>
          <a:xfrm>
            <a:off x="606399" y="3361241"/>
            <a:ext cx="8710612" cy="1159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ru-RU" sz="5400" dirty="0">
                <a:latin typeface="Pixellet TH"/>
                <a:ea typeface="Pixellet TH"/>
                <a:cs typeface="Pixellet TH"/>
                <a:sym typeface="Pixellet TH"/>
              </a:rPr>
              <a:t>2. </a:t>
            </a:r>
            <a:r>
              <a:rPr lang="en-US" sz="5400" dirty="0">
                <a:latin typeface="Pixellet TH"/>
                <a:ea typeface="Pixellet TH"/>
                <a:cs typeface="Pixellet TH"/>
                <a:sym typeface="Pixellet TH"/>
              </a:rPr>
              <a:t>Wy </a:t>
            </a:r>
            <a:r>
              <a:rPr lang="en-US" sz="5400" dirty="0" err="1">
                <a:latin typeface="Pixellet TH"/>
                <a:ea typeface="Pixellet TH"/>
                <a:cs typeface="Pixellet TH"/>
                <a:sym typeface="Pixellet TH"/>
              </a:rPr>
              <a:t>neovim</a:t>
            </a:r>
            <a:r>
              <a:rPr lang="en-US" sz="5400" dirty="0">
                <a:latin typeface="Pixellet TH"/>
                <a:ea typeface="Pixellet TH"/>
                <a:cs typeface="Pixellet TH"/>
                <a:sym typeface="Pixellet TH"/>
              </a:rPr>
              <a:t>?</a:t>
            </a:r>
          </a:p>
        </p:txBody>
      </p:sp>
      <p:sp>
        <p:nvSpPr>
          <p:cNvPr id="34" name="TextBox 11">
            <a:hlinkClick r:id="rId2" action="ppaction://hlinksldjump"/>
            <a:extLst>
              <a:ext uri="{FF2B5EF4-FFF2-40B4-BE49-F238E27FC236}">
                <a16:creationId xmlns:a16="http://schemas.microsoft.com/office/drawing/2014/main" id="{4DCB375D-3FC4-3710-4F90-1B079CBE414F}"/>
              </a:ext>
            </a:extLst>
          </p:cNvPr>
          <p:cNvSpPr txBox="1"/>
          <p:nvPr/>
        </p:nvSpPr>
        <p:spPr>
          <a:xfrm>
            <a:off x="606399" y="4377441"/>
            <a:ext cx="8882062" cy="1159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ru-RU" sz="5400" dirty="0">
                <a:latin typeface="Pixellet TH"/>
                <a:ea typeface="Pixellet TH"/>
                <a:cs typeface="Pixellet TH"/>
                <a:sym typeface="Pixellet TH"/>
              </a:rPr>
              <a:t>3.</a:t>
            </a:r>
            <a:r>
              <a:rPr lang="en-US" sz="5400" dirty="0">
                <a:latin typeface="Pixellet TH"/>
                <a:ea typeface="Pixellet TH"/>
                <a:cs typeface="Pixellet TH"/>
                <a:sym typeface="Pixellet TH"/>
              </a:rPr>
              <a:t> Adaptation</a:t>
            </a:r>
          </a:p>
        </p:txBody>
      </p:sp>
      <p:sp>
        <p:nvSpPr>
          <p:cNvPr id="35" name="TextBox 11">
            <a:hlinkClick r:id="rId2" action="ppaction://hlinksldjump"/>
            <a:extLst>
              <a:ext uri="{FF2B5EF4-FFF2-40B4-BE49-F238E27FC236}">
                <a16:creationId xmlns:a16="http://schemas.microsoft.com/office/drawing/2014/main" id="{6B063E2D-A4C8-FEF3-B746-00F750339E85}"/>
              </a:ext>
            </a:extLst>
          </p:cNvPr>
          <p:cNvSpPr txBox="1"/>
          <p:nvPr/>
        </p:nvSpPr>
        <p:spPr>
          <a:xfrm>
            <a:off x="285750" y="6449697"/>
            <a:ext cx="8882062" cy="1159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ru-RU" sz="5400" dirty="0">
                <a:latin typeface="Pixellet TH"/>
                <a:ea typeface="Pixellet TH"/>
                <a:cs typeface="Pixellet TH"/>
                <a:sym typeface="Pixellet TH"/>
              </a:rPr>
              <a:t>1. </a:t>
            </a:r>
            <a:r>
              <a:rPr lang="en-US" sz="5400" dirty="0">
                <a:latin typeface="Pixellet TH"/>
                <a:ea typeface="Pixellet TH"/>
                <a:cs typeface="Pixellet TH"/>
                <a:sym typeface="Pixellet TH"/>
              </a:rPr>
              <a:t>What is </a:t>
            </a:r>
            <a:r>
              <a:rPr lang="en-US" sz="5400" dirty="0" err="1">
                <a:latin typeface="Pixellet TH"/>
                <a:ea typeface="Pixellet TH"/>
                <a:cs typeface="Pixellet TH"/>
                <a:sym typeface="Pixellet TH"/>
              </a:rPr>
              <a:t>neovim</a:t>
            </a:r>
            <a:r>
              <a:rPr lang="en-US" sz="5400" dirty="0">
                <a:latin typeface="Pixellet TH"/>
                <a:ea typeface="Pixellet TH"/>
                <a:cs typeface="Pixellet TH"/>
                <a:sym typeface="Pixellet TH"/>
              </a:rPr>
              <a:t>?</a:t>
            </a:r>
          </a:p>
        </p:txBody>
      </p:sp>
      <p:sp>
        <p:nvSpPr>
          <p:cNvPr id="36" name="TextBox 11">
            <a:hlinkClick r:id="rId2" action="ppaction://hlinksldjump"/>
            <a:extLst>
              <a:ext uri="{FF2B5EF4-FFF2-40B4-BE49-F238E27FC236}">
                <a16:creationId xmlns:a16="http://schemas.microsoft.com/office/drawing/2014/main" id="{048F08ED-D5EB-3CB6-C4E9-C7674817338A}"/>
              </a:ext>
            </a:extLst>
          </p:cNvPr>
          <p:cNvSpPr txBox="1"/>
          <p:nvPr/>
        </p:nvSpPr>
        <p:spPr>
          <a:xfrm>
            <a:off x="285750" y="5455700"/>
            <a:ext cx="8882062" cy="1159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ru-RU" sz="5400" dirty="0">
                <a:latin typeface="Pixellet TH"/>
                <a:ea typeface="Pixellet TH"/>
                <a:cs typeface="Pixellet TH"/>
                <a:sym typeface="Pixellet TH"/>
              </a:rPr>
              <a:t>1. </a:t>
            </a:r>
            <a:r>
              <a:rPr lang="en-US" sz="5400" dirty="0">
                <a:latin typeface="Pixellet TH"/>
                <a:ea typeface="Pixellet TH"/>
                <a:cs typeface="Pixellet TH"/>
                <a:sym typeface="Pixellet TH"/>
              </a:rPr>
              <a:t>What is </a:t>
            </a:r>
            <a:r>
              <a:rPr lang="en-US" sz="5400" dirty="0" err="1">
                <a:latin typeface="Pixellet TH"/>
                <a:ea typeface="Pixellet TH"/>
                <a:cs typeface="Pixellet TH"/>
                <a:sym typeface="Pixellet TH"/>
              </a:rPr>
              <a:t>neovim</a:t>
            </a:r>
            <a:r>
              <a:rPr lang="en-US" sz="5400" dirty="0">
                <a:latin typeface="Pixellet TH"/>
                <a:ea typeface="Pixellet TH"/>
                <a:cs typeface="Pixellet TH"/>
                <a:sym typeface="Pixellet TH"/>
              </a:rPr>
              <a:t>?</a:t>
            </a:r>
          </a:p>
        </p:txBody>
      </p:sp>
      <p:sp>
        <p:nvSpPr>
          <p:cNvPr id="37" name="TextBox 11">
            <a:hlinkClick r:id="rId2" action="ppaction://hlinksldjump"/>
            <a:extLst>
              <a:ext uri="{FF2B5EF4-FFF2-40B4-BE49-F238E27FC236}">
                <a16:creationId xmlns:a16="http://schemas.microsoft.com/office/drawing/2014/main" id="{6C8B081F-AC4F-BCB4-B5F8-006CD6BCBB43}"/>
              </a:ext>
            </a:extLst>
          </p:cNvPr>
          <p:cNvSpPr txBox="1"/>
          <p:nvPr/>
        </p:nvSpPr>
        <p:spPr>
          <a:xfrm>
            <a:off x="285750" y="7438414"/>
            <a:ext cx="8882062" cy="1159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ru-RU" sz="5400" dirty="0">
                <a:latin typeface="Pixellet TH"/>
                <a:ea typeface="Pixellet TH"/>
                <a:cs typeface="Pixellet TH"/>
                <a:sym typeface="Pixellet TH"/>
              </a:rPr>
              <a:t>1. </a:t>
            </a:r>
            <a:r>
              <a:rPr lang="en-US" sz="5400" dirty="0">
                <a:latin typeface="Pixellet TH"/>
                <a:ea typeface="Pixellet TH"/>
                <a:cs typeface="Pixellet TH"/>
                <a:sym typeface="Pixellet TH"/>
              </a:rPr>
              <a:t>What is </a:t>
            </a:r>
            <a:r>
              <a:rPr lang="en-US" sz="5400" dirty="0" err="1">
                <a:latin typeface="Pixellet TH"/>
                <a:ea typeface="Pixellet TH"/>
                <a:cs typeface="Pixellet TH"/>
                <a:sym typeface="Pixellet TH"/>
              </a:rPr>
              <a:t>neovim</a:t>
            </a:r>
            <a:r>
              <a:rPr lang="en-US" sz="5400" dirty="0">
                <a:latin typeface="Pixellet TH"/>
                <a:ea typeface="Pixellet TH"/>
                <a:cs typeface="Pixellet TH"/>
                <a:sym typeface="Pixellet TH"/>
              </a:rPr>
              <a:t>?</a:t>
            </a:r>
          </a:p>
        </p:txBody>
      </p:sp>
      <p:sp>
        <p:nvSpPr>
          <p:cNvPr id="38" name="TextBox 11">
            <a:hlinkClick r:id="rId2" action="ppaction://hlinksldjump"/>
            <a:extLst>
              <a:ext uri="{FF2B5EF4-FFF2-40B4-BE49-F238E27FC236}">
                <a16:creationId xmlns:a16="http://schemas.microsoft.com/office/drawing/2014/main" id="{45C67835-A1BE-87B5-1FF7-A2EAE8E5B567}"/>
              </a:ext>
            </a:extLst>
          </p:cNvPr>
          <p:cNvSpPr txBox="1"/>
          <p:nvPr/>
        </p:nvSpPr>
        <p:spPr>
          <a:xfrm>
            <a:off x="290512" y="8457254"/>
            <a:ext cx="8882062" cy="1159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ru-RU" sz="5400" dirty="0">
                <a:latin typeface="Pixellet TH"/>
                <a:ea typeface="Pixellet TH"/>
                <a:cs typeface="Pixellet TH"/>
                <a:sym typeface="Pixellet TH"/>
              </a:rPr>
              <a:t>1. </a:t>
            </a:r>
            <a:r>
              <a:rPr lang="en-US" sz="5400" dirty="0">
                <a:latin typeface="Pixellet TH"/>
                <a:ea typeface="Pixellet TH"/>
                <a:cs typeface="Pixellet TH"/>
                <a:sym typeface="Pixellet TH"/>
              </a:rPr>
              <a:t>What is </a:t>
            </a:r>
            <a:r>
              <a:rPr lang="en-US" sz="5400" dirty="0" err="1">
                <a:latin typeface="Pixellet TH"/>
                <a:ea typeface="Pixellet TH"/>
                <a:cs typeface="Pixellet TH"/>
                <a:sym typeface="Pixellet TH"/>
              </a:rPr>
              <a:t>neovim</a:t>
            </a:r>
            <a:r>
              <a:rPr lang="en-US" sz="5400" dirty="0">
                <a:latin typeface="Pixellet TH"/>
                <a:ea typeface="Pixellet TH"/>
                <a:cs typeface="Pixellet TH"/>
                <a:sym typeface="Pixellet TH"/>
              </a:rPr>
              <a:t>?</a:t>
            </a:r>
          </a:p>
        </p:txBody>
      </p:sp>
      <p:pic>
        <p:nvPicPr>
          <p:cNvPr id="40" name="Рисунок 39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CF0A0D05-8FB1-D03D-FD61-8762DDE64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3467100"/>
            <a:ext cx="8075638" cy="5055172"/>
          </a:xfrm>
          <a:prstGeom prst="roundRect">
            <a:avLst>
              <a:gd name="adj" fmla="val 823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3783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C4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14488" y="3072244"/>
            <a:ext cx="3381326" cy="4142512"/>
          </a:xfrm>
          <a:custGeom>
            <a:avLst/>
            <a:gdLst/>
            <a:ahLst/>
            <a:cxnLst/>
            <a:rect l="l" t="t" r="r" b="b"/>
            <a:pathLst>
              <a:path w="3381326" h="4142512">
                <a:moveTo>
                  <a:pt x="0" y="0"/>
                </a:moveTo>
                <a:lnTo>
                  <a:pt x="3381326" y="0"/>
                </a:lnTo>
                <a:lnTo>
                  <a:pt x="3381326" y="4142512"/>
                </a:lnTo>
                <a:lnTo>
                  <a:pt x="0" y="4142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092186" y="3072244"/>
            <a:ext cx="4080375" cy="4142512"/>
          </a:xfrm>
          <a:custGeom>
            <a:avLst/>
            <a:gdLst/>
            <a:ahLst/>
            <a:cxnLst/>
            <a:rect l="l" t="t" r="r" b="b"/>
            <a:pathLst>
              <a:path w="4080375" h="4142512">
                <a:moveTo>
                  <a:pt x="0" y="0"/>
                </a:moveTo>
                <a:lnTo>
                  <a:pt x="4080375" y="0"/>
                </a:lnTo>
                <a:lnTo>
                  <a:pt x="4080375" y="4142512"/>
                </a:lnTo>
                <a:lnTo>
                  <a:pt x="0" y="41425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9811361" y="7150245"/>
            <a:ext cx="7387579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0 is off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56421" y="7150245"/>
            <a:ext cx="7387579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1 is 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992619"/>
            <a:ext cx="16170240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Think of the numbers like a light switch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574685" y="2481412"/>
            <a:ext cx="2733466" cy="3816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0"/>
              </a:lnSpc>
              <a:spcBef>
                <a:spcPct val="0"/>
              </a:spcBef>
            </a:pPr>
            <a:r>
              <a:rPr lang="en-US" sz="2000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138418" y="2481412"/>
            <a:ext cx="2733466" cy="3816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0"/>
              </a:lnSpc>
              <a:spcBef>
                <a:spcPct val="0"/>
              </a:spcBef>
            </a:pPr>
            <a:r>
              <a:rPr lang="en-US" sz="2000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398</Words>
  <Application>Microsoft Office PowerPoint</Application>
  <PresentationFormat>Произвольный</PresentationFormat>
  <Paragraphs>56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Bitter Bold</vt:lpstr>
      <vt:lpstr>Bitter</vt:lpstr>
      <vt:lpstr>Pixellet TH</vt:lpstr>
      <vt:lpstr>Pixellet TH Bold</vt:lpstr>
      <vt:lpstr>Arial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Code Presentation in Bright Colors Funky Retro Style</dc:title>
  <dc:creator>Egor Brovkin</dc:creator>
  <cp:lastModifiedBy>Egor Brovkin</cp:lastModifiedBy>
  <cp:revision>3</cp:revision>
  <dcterms:created xsi:type="dcterms:W3CDTF">2006-08-16T00:00:00Z</dcterms:created>
  <dcterms:modified xsi:type="dcterms:W3CDTF">2024-11-06T15:34:46Z</dcterms:modified>
  <dc:identifier>DAGVq5ZCo6s</dc:identifier>
</cp:coreProperties>
</file>