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p:cViewPr varScale="1">
        <p:scale>
          <a:sx n="77" d="100"/>
          <a:sy n="77" d="100"/>
        </p:scale>
        <p:origin x="90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479D43-8C4D-47AA-B6D5-7BAB067F147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7B665-6777-44E8-816E-48C4C57C0F9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029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79D43-8C4D-47AA-B6D5-7BAB067F147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7B665-6777-44E8-816E-48C4C57C0F9A}" type="slidenum">
              <a:rPr lang="en-IN" smtClean="0"/>
              <a:t>‹#›</a:t>
            </a:fld>
            <a:endParaRPr lang="en-IN"/>
          </a:p>
        </p:txBody>
      </p:sp>
    </p:spTree>
    <p:extLst>
      <p:ext uri="{BB962C8B-B14F-4D97-AF65-F5344CB8AC3E}">
        <p14:creationId xmlns:p14="http://schemas.microsoft.com/office/powerpoint/2010/main" val="103504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79D43-8C4D-47AA-B6D5-7BAB067F147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7B665-6777-44E8-816E-48C4C57C0F9A}" type="slidenum">
              <a:rPr lang="en-IN" smtClean="0"/>
              <a:t>‹#›</a:t>
            </a:fld>
            <a:endParaRPr lang="en-IN"/>
          </a:p>
        </p:txBody>
      </p:sp>
    </p:spTree>
    <p:extLst>
      <p:ext uri="{BB962C8B-B14F-4D97-AF65-F5344CB8AC3E}">
        <p14:creationId xmlns:p14="http://schemas.microsoft.com/office/powerpoint/2010/main" val="131459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79D43-8C4D-47AA-B6D5-7BAB067F147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7B665-6777-44E8-816E-48C4C57C0F9A}" type="slidenum">
              <a:rPr lang="en-IN" smtClean="0"/>
              <a:t>‹#›</a:t>
            </a:fld>
            <a:endParaRPr lang="en-IN"/>
          </a:p>
        </p:txBody>
      </p:sp>
    </p:spTree>
    <p:extLst>
      <p:ext uri="{BB962C8B-B14F-4D97-AF65-F5344CB8AC3E}">
        <p14:creationId xmlns:p14="http://schemas.microsoft.com/office/powerpoint/2010/main" val="194014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479D43-8C4D-47AA-B6D5-7BAB067F147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7B665-6777-44E8-816E-48C4C57C0F9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02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479D43-8C4D-47AA-B6D5-7BAB067F147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C7B665-6777-44E8-816E-48C4C57C0F9A}" type="slidenum">
              <a:rPr lang="en-IN" smtClean="0"/>
              <a:t>‹#›</a:t>
            </a:fld>
            <a:endParaRPr lang="en-IN"/>
          </a:p>
        </p:txBody>
      </p:sp>
    </p:spTree>
    <p:extLst>
      <p:ext uri="{BB962C8B-B14F-4D97-AF65-F5344CB8AC3E}">
        <p14:creationId xmlns:p14="http://schemas.microsoft.com/office/powerpoint/2010/main" val="3737353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479D43-8C4D-47AA-B6D5-7BAB067F1473}"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C7B665-6777-44E8-816E-48C4C57C0F9A}" type="slidenum">
              <a:rPr lang="en-IN" smtClean="0"/>
              <a:t>‹#›</a:t>
            </a:fld>
            <a:endParaRPr lang="en-IN"/>
          </a:p>
        </p:txBody>
      </p:sp>
    </p:spTree>
    <p:extLst>
      <p:ext uri="{BB962C8B-B14F-4D97-AF65-F5344CB8AC3E}">
        <p14:creationId xmlns:p14="http://schemas.microsoft.com/office/powerpoint/2010/main" val="265405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479D43-8C4D-47AA-B6D5-7BAB067F1473}"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C7B665-6777-44E8-816E-48C4C57C0F9A}" type="slidenum">
              <a:rPr lang="en-IN" smtClean="0"/>
              <a:t>‹#›</a:t>
            </a:fld>
            <a:endParaRPr lang="en-IN"/>
          </a:p>
        </p:txBody>
      </p:sp>
    </p:spTree>
    <p:extLst>
      <p:ext uri="{BB962C8B-B14F-4D97-AF65-F5344CB8AC3E}">
        <p14:creationId xmlns:p14="http://schemas.microsoft.com/office/powerpoint/2010/main" val="320264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479D43-8C4D-47AA-B6D5-7BAB067F1473}" type="datetimeFigureOut">
              <a:rPr lang="en-IN" smtClean="0"/>
              <a:t>08-12-2022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9C7B665-6777-44E8-816E-48C4C57C0F9A}" type="slidenum">
              <a:rPr lang="en-IN" smtClean="0"/>
              <a:t>‹#›</a:t>
            </a:fld>
            <a:endParaRPr lang="en-IN"/>
          </a:p>
        </p:txBody>
      </p:sp>
    </p:spTree>
    <p:extLst>
      <p:ext uri="{BB962C8B-B14F-4D97-AF65-F5344CB8AC3E}">
        <p14:creationId xmlns:p14="http://schemas.microsoft.com/office/powerpoint/2010/main" val="2545576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B479D43-8C4D-47AA-B6D5-7BAB067F1473}" type="datetimeFigureOut">
              <a:rPr lang="en-IN" smtClean="0"/>
              <a:t>08-12-2022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9C7B665-6777-44E8-816E-48C4C57C0F9A}" type="slidenum">
              <a:rPr lang="en-IN" smtClean="0"/>
              <a:t>‹#›</a:t>
            </a:fld>
            <a:endParaRPr lang="en-IN"/>
          </a:p>
        </p:txBody>
      </p:sp>
    </p:spTree>
    <p:extLst>
      <p:ext uri="{BB962C8B-B14F-4D97-AF65-F5344CB8AC3E}">
        <p14:creationId xmlns:p14="http://schemas.microsoft.com/office/powerpoint/2010/main" val="665516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479D43-8C4D-47AA-B6D5-7BAB067F147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C7B665-6777-44E8-816E-48C4C57C0F9A}" type="slidenum">
              <a:rPr lang="en-IN" smtClean="0"/>
              <a:t>‹#›</a:t>
            </a:fld>
            <a:endParaRPr lang="en-IN"/>
          </a:p>
        </p:txBody>
      </p:sp>
    </p:spTree>
    <p:extLst>
      <p:ext uri="{BB962C8B-B14F-4D97-AF65-F5344CB8AC3E}">
        <p14:creationId xmlns:p14="http://schemas.microsoft.com/office/powerpoint/2010/main" val="290378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479D43-8C4D-47AA-B6D5-7BAB067F1473}" type="datetimeFigureOut">
              <a:rPr lang="en-IN" smtClean="0"/>
              <a:t>08-12-2022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9C7B665-6777-44E8-816E-48C4C57C0F9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491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EE82-B1F2-3EEE-E140-4B75A3C38BFA}"/>
              </a:ext>
            </a:extLst>
          </p:cNvPr>
          <p:cNvSpPr>
            <a:spLocks noGrp="1"/>
          </p:cNvSpPr>
          <p:nvPr>
            <p:ph type="ctrTitle"/>
          </p:nvPr>
        </p:nvSpPr>
        <p:spPr/>
        <p:txBody>
          <a:bodyPr>
            <a:normAutofit/>
          </a:bodyPr>
          <a:lstStyle/>
          <a:p>
            <a:r>
              <a:rPr lang="en-US" sz="6600" dirty="0"/>
              <a:t>Machine Learning Analysis on KDD99 Dataset</a:t>
            </a:r>
            <a:endParaRPr lang="en-IN" sz="6600" dirty="0"/>
          </a:p>
        </p:txBody>
      </p:sp>
      <p:sp>
        <p:nvSpPr>
          <p:cNvPr id="3" name="Subtitle 2">
            <a:extLst>
              <a:ext uri="{FF2B5EF4-FFF2-40B4-BE49-F238E27FC236}">
                <a16:creationId xmlns:a16="http://schemas.microsoft.com/office/drawing/2014/main" id="{17690E54-AA48-9500-12A0-350EE2ECB7A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93295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4930-F801-4479-FA9B-E60942B21625}"/>
              </a:ext>
            </a:extLst>
          </p:cNvPr>
          <p:cNvSpPr>
            <a:spLocks noGrp="1"/>
          </p:cNvSpPr>
          <p:nvPr>
            <p:ph type="title"/>
          </p:nvPr>
        </p:nvSpPr>
        <p:spPr/>
        <p:txBody>
          <a:bodyPr/>
          <a:lstStyle/>
          <a:p>
            <a:r>
              <a:rPr lang="en-US" dirty="0"/>
              <a:t>Initial Classification – Random Forest</a:t>
            </a:r>
            <a:endParaRPr lang="en-IN" dirty="0"/>
          </a:p>
        </p:txBody>
      </p:sp>
      <p:sp>
        <p:nvSpPr>
          <p:cNvPr id="6" name="TextBox 5">
            <a:extLst>
              <a:ext uri="{FF2B5EF4-FFF2-40B4-BE49-F238E27FC236}">
                <a16:creationId xmlns:a16="http://schemas.microsoft.com/office/drawing/2014/main" id="{0FAE6AB4-AE91-16C7-75A2-0AFBE77DA9B3}"/>
              </a:ext>
            </a:extLst>
          </p:cNvPr>
          <p:cNvSpPr txBox="1"/>
          <p:nvPr/>
        </p:nvSpPr>
        <p:spPr>
          <a:xfrm>
            <a:off x="1530626" y="2591993"/>
            <a:ext cx="3955774" cy="1938992"/>
          </a:xfrm>
          <a:prstGeom prst="rect">
            <a:avLst/>
          </a:prstGeom>
          <a:noFill/>
        </p:spPr>
        <p:txBody>
          <a:bodyPr wrap="square">
            <a:spAutoFit/>
          </a:bodyPr>
          <a:lstStyle/>
          <a:p>
            <a:r>
              <a:rPr lang="en-US" sz="2400" dirty="0"/>
              <a:t>We trained a random forest model and we can see that we have got an accuracy of 99.9578% and we can also see recall, precision and f1 score.</a:t>
            </a:r>
            <a:endParaRPr lang="en-IN" sz="2400" dirty="0"/>
          </a:p>
        </p:txBody>
      </p:sp>
      <p:pic>
        <p:nvPicPr>
          <p:cNvPr id="7" name="Content Placeholder 6">
            <a:extLst>
              <a:ext uri="{FF2B5EF4-FFF2-40B4-BE49-F238E27FC236}">
                <a16:creationId xmlns:a16="http://schemas.microsoft.com/office/drawing/2014/main" id="{0D0D53A2-E628-D7B2-CCE8-EDAADE2CC7F9}"/>
              </a:ext>
            </a:extLst>
          </p:cNvPr>
          <p:cNvPicPr>
            <a:picLocks noGrp="1" noChangeAspect="1"/>
          </p:cNvPicPr>
          <p:nvPr>
            <p:ph idx="1"/>
          </p:nvPr>
        </p:nvPicPr>
        <p:blipFill>
          <a:blip r:embed="rId2"/>
          <a:stretch>
            <a:fillRect/>
          </a:stretch>
        </p:blipFill>
        <p:spPr>
          <a:xfrm>
            <a:off x="6215269" y="1836751"/>
            <a:ext cx="4229711" cy="4022725"/>
          </a:xfrm>
          <a:prstGeom prst="rect">
            <a:avLst/>
          </a:prstGeom>
        </p:spPr>
      </p:pic>
    </p:spTree>
    <p:extLst>
      <p:ext uri="{BB962C8B-B14F-4D97-AF65-F5344CB8AC3E}">
        <p14:creationId xmlns:p14="http://schemas.microsoft.com/office/powerpoint/2010/main" val="66409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FF5-C8A9-7C70-8185-7936C8A314D4}"/>
              </a:ext>
            </a:extLst>
          </p:cNvPr>
          <p:cNvSpPr>
            <a:spLocks noGrp="1"/>
          </p:cNvSpPr>
          <p:nvPr>
            <p:ph type="title"/>
          </p:nvPr>
        </p:nvSpPr>
        <p:spPr/>
        <p:txBody>
          <a:bodyPr/>
          <a:lstStyle/>
          <a:p>
            <a:r>
              <a:rPr lang="en-IN" dirty="0"/>
              <a:t>Optimizing the model</a:t>
            </a:r>
          </a:p>
        </p:txBody>
      </p:sp>
      <p:sp>
        <p:nvSpPr>
          <p:cNvPr id="3" name="Content Placeholder 2">
            <a:extLst>
              <a:ext uri="{FF2B5EF4-FFF2-40B4-BE49-F238E27FC236}">
                <a16:creationId xmlns:a16="http://schemas.microsoft.com/office/drawing/2014/main" id="{770E5AF9-D8CC-4650-807C-45469603B400}"/>
              </a:ext>
            </a:extLst>
          </p:cNvPr>
          <p:cNvSpPr>
            <a:spLocks noGrp="1"/>
          </p:cNvSpPr>
          <p:nvPr>
            <p:ph idx="1"/>
          </p:nvPr>
        </p:nvSpPr>
        <p:spPr/>
        <p:txBody>
          <a:bodyPr>
            <a:normAutofit/>
          </a:bodyPr>
          <a:lstStyle/>
          <a:p>
            <a:r>
              <a:rPr lang="en-US" sz="2400" dirty="0"/>
              <a:t>We optimize the model through two ways:-</a:t>
            </a:r>
          </a:p>
          <a:p>
            <a:r>
              <a:rPr lang="en-US" sz="2400" dirty="0"/>
              <a:t>1. Feature Extraction</a:t>
            </a:r>
          </a:p>
          <a:p>
            <a:r>
              <a:rPr lang="en-US" sz="2400" dirty="0"/>
              <a:t>2. Hyper parameter tuning using Randomized Search CV</a:t>
            </a:r>
            <a:endParaRPr lang="en-IN" sz="2400" dirty="0"/>
          </a:p>
        </p:txBody>
      </p:sp>
    </p:spTree>
    <p:extLst>
      <p:ext uri="{BB962C8B-B14F-4D97-AF65-F5344CB8AC3E}">
        <p14:creationId xmlns:p14="http://schemas.microsoft.com/office/powerpoint/2010/main" val="224581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58EA9-B10C-6C9C-07F6-31AC70837A9F}"/>
              </a:ext>
            </a:extLst>
          </p:cNvPr>
          <p:cNvSpPr>
            <a:spLocks noGrp="1"/>
          </p:cNvSpPr>
          <p:nvPr>
            <p:ph type="title"/>
          </p:nvPr>
        </p:nvSpPr>
        <p:spPr/>
        <p:txBody>
          <a:bodyPr/>
          <a:lstStyle/>
          <a:p>
            <a:r>
              <a:rPr lang="en-US" dirty="0"/>
              <a:t>Feature Extraction</a:t>
            </a:r>
            <a:endParaRPr lang="en-IN" dirty="0"/>
          </a:p>
        </p:txBody>
      </p:sp>
      <p:sp>
        <p:nvSpPr>
          <p:cNvPr id="3" name="Content Placeholder 2">
            <a:extLst>
              <a:ext uri="{FF2B5EF4-FFF2-40B4-BE49-F238E27FC236}">
                <a16:creationId xmlns:a16="http://schemas.microsoft.com/office/drawing/2014/main" id="{E02DEDD1-C5A4-55F0-4BA2-2E1C40703A2F}"/>
              </a:ext>
            </a:extLst>
          </p:cNvPr>
          <p:cNvSpPr>
            <a:spLocks noGrp="1"/>
          </p:cNvSpPr>
          <p:nvPr>
            <p:ph idx="1"/>
          </p:nvPr>
        </p:nvSpPr>
        <p:spPr/>
        <p:txBody>
          <a:bodyPr/>
          <a:lstStyle/>
          <a:p>
            <a:r>
              <a:rPr lang="en-US" dirty="0"/>
              <a:t>We are optimizing the model by extracting the important features since we might have many unwanted features which doesn’t contribute in classification and those might mislead the model. For feature extraction, we are exploiting a feature available in decision tree algorithm. The decision tree library provides a feature to calculate importance of each feature while training the model. In the following image, we are training a decision tree model on the whole dataset without splitting and we are using </a:t>
            </a:r>
            <a:r>
              <a:rPr lang="en-US" dirty="0" err="1"/>
              <a:t>feature_importance</a:t>
            </a:r>
            <a:r>
              <a:rPr lang="en-US" dirty="0"/>
              <a:t>_ feature to get importance of each feature and we are storing inn imp variable.</a:t>
            </a:r>
            <a:endParaRPr lang="en-IN" dirty="0"/>
          </a:p>
        </p:txBody>
      </p:sp>
      <p:pic>
        <p:nvPicPr>
          <p:cNvPr id="4" name="Picture 3">
            <a:extLst>
              <a:ext uri="{FF2B5EF4-FFF2-40B4-BE49-F238E27FC236}">
                <a16:creationId xmlns:a16="http://schemas.microsoft.com/office/drawing/2014/main" id="{7339B885-B7AE-744D-96F3-498591EA3290}"/>
              </a:ext>
            </a:extLst>
          </p:cNvPr>
          <p:cNvPicPr>
            <a:picLocks noChangeAspect="1"/>
          </p:cNvPicPr>
          <p:nvPr/>
        </p:nvPicPr>
        <p:blipFill>
          <a:blip r:embed="rId2"/>
          <a:stretch>
            <a:fillRect/>
          </a:stretch>
        </p:blipFill>
        <p:spPr>
          <a:xfrm>
            <a:off x="1290232" y="4245040"/>
            <a:ext cx="9672496" cy="684769"/>
          </a:xfrm>
          <a:prstGeom prst="rect">
            <a:avLst/>
          </a:prstGeom>
        </p:spPr>
      </p:pic>
    </p:spTree>
    <p:extLst>
      <p:ext uri="{BB962C8B-B14F-4D97-AF65-F5344CB8AC3E}">
        <p14:creationId xmlns:p14="http://schemas.microsoft.com/office/powerpoint/2010/main" val="1430421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4040-EC38-9BAF-A2F0-C91CFE2FA6A1}"/>
              </a:ext>
            </a:extLst>
          </p:cNvPr>
          <p:cNvSpPr>
            <a:spLocks noGrp="1"/>
          </p:cNvSpPr>
          <p:nvPr>
            <p:ph type="title"/>
          </p:nvPr>
        </p:nvSpPr>
        <p:spPr/>
        <p:txBody>
          <a:bodyPr/>
          <a:lstStyle/>
          <a:p>
            <a:r>
              <a:rPr lang="en-US" dirty="0"/>
              <a:t>Feature Extraction (Contd.)</a:t>
            </a:r>
            <a:endParaRPr lang="en-IN" dirty="0"/>
          </a:p>
        </p:txBody>
      </p:sp>
      <p:sp>
        <p:nvSpPr>
          <p:cNvPr id="3" name="Content Placeholder 2">
            <a:extLst>
              <a:ext uri="{FF2B5EF4-FFF2-40B4-BE49-F238E27FC236}">
                <a16:creationId xmlns:a16="http://schemas.microsoft.com/office/drawing/2014/main" id="{CBC61995-DC6B-76C8-1EB0-3E9A950F2328}"/>
              </a:ext>
            </a:extLst>
          </p:cNvPr>
          <p:cNvSpPr>
            <a:spLocks noGrp="1"/>
          </p:cNvSpPr>
          <p:nvPr>
            <p:ph idx="1"/>
          </p:nvPr>
        </p:nvSpPr>
        <p:spPr/>
        <p:txBody>
          <a:bodyPr/>
          <a:lstStyle/>
          <a:p>
            <a:pPr marL="0" indent="0">
              <a:buNone/>
            </a:pPr>
            <a:r>
              <a:rPr lang="en-US" dirty="0"/>
              <a:t>After that, we are plotting a bar chart based on imp variable.</a:t>
            </a:r>
          </a:p>
          <a:p>
            <a:pPr marL="0" indent="0">
              <a:buNone/>
            </a:pPr>
            <a:r>
              <a:rPr lang="en-US" dirty="0"/>
              <a:t>Finally, we are removing the unwanted features which has </a:t>
            </a:r>
          </a:p>
          <a:p>
            <a:pPr marL="0" indent="0">
              <a:buNone/>
            </a:pPr>
            <a:r>
              <a:rPr lang="en-US" dirty="0"/>
              <a:t>importance less than 0.001. We have 28 features at the end.</a:t>
            </a:r>
            <a:endParaRPr lang="en-IN" dirty="0"/>
          </a:p>
          <a:p>
            <a:pPr marL="0" indent="0">
              <a:buNone/>
            </a:pPr>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B30C671B-84E1-3F70-8CBA-68FF7C2843F7}"/>
              </a:ext>
            </a:extLst>
          </p:cNvPr>
          <p:cNvPicPr>
            <a:picLocks noChangeAspect="1"/>
          </p:cNvPicPr>
          <p:nvPr/>
        </p:nvPicPr>
        <p:blipFill>
          <a:blip r:embed="rId2"/>
          <a:stretch>
            <a:fillRect/>
          </a:stretch>
        </p:blipFill>
        <p:spPr>
          <a:xfrm>
            <a:off x="7509616" y="1950014"/>
            <a:ext cx="3438911" cy="1887096"/>
          </a:xfrm>
          <a:prstGeom prst="rect">
            <a:avLst/>
          </a:prstGeom>
        </p:spPr>
      </p:pic>
      <p:pic>
        <p:nvPicPr>
          <p:cNvPr id="5" name="Picture 4">
            <a:extLst>
              <a:ext uri="{FF2B5EF4-FFF2-40B4-BE49-F238E27FC236}">
                <a16:creationId xmlns:a16="http://schemas.microsoft.com/office/drawing/2014/main" id="{E3E296D6-6AB3-7D63-D3D9-BD0E22F1B1EA}"/>
              </a:ext>
            </a:extLst>
          </p:cNvPr>
          <p:cNvPicPr>
            <a:picLocks noChangeAspect="1"/>
          </p:cNvPicPr>
          <p:nvPr/>
        </p:nvPicPr>
        <p:blipFill>
          <a:blip r:embed="rId3"/>
          <a:stretch>
            <a:fillRect/>
          </a:stretch>
        </p:blipFill>
        <p:spPr>
          <a:xfrm>
            <a:off x="3828368" y="3940570"/>
            <a:ext cx="4596223" cy="2146534"/>
          </a:xfrm>
          <a:prstGeom prst="rect">
            <a:avLst/>
          </a:prstGeom>
        </p:spPr>
      </p:pic>
      <p:pic>
        <p:nvPicPr>
          <p:cNvPr id="6" name="Picture 5">
            <a:extLst>
              <a:ext uri="{FF2B5EF4-FFF2-40B4-BE49-F238E27FC236}">
                <a16:creationId xmlns:a16="http://schemas.microsoft.com/office/drawing/2014/main" id="{0C0DAC50-FEB6-6646-B52E-0D94145A1F96}"/>
              </a:ext>
            </a:extLst>
          </p:cNvPr>
          <p:cNvPicPr>
            <a:picLocks noChangeAspect="1"/>
          </p:cNvPicPr>
          <p:nvPr/>
        </p:nvPicPr>
        <p:blipFill>
          <a:blip r:embed="rId4"/>
          <a:stretch>
            <a:fillRect/>
          </a:stretch>
        </p:blipFill>
        <p:spPr>
          <a:xfrm>
            <a:off x="1278835" y="3141925"/>
            <a:ext cx="5730737" cy="798645"/>
          </a:xfrm>
          <a:prstGeom prst="rect">
            <a:avLst/>
          </a:prstGeom>
        </p:spPr>
      </p:pic>
    </p:spTree>
    <p:extLst>
      <p:ext uri="{BB962C8B-B14F-4D97-AF65-F5344CB8AC3E}">
        <p14:creationId xmlns:p14="http://schemas.microsoft.com/office/powerpoint/2010/main" val="171368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D0FA-EBA7-7318-EAFD-E5E8F6C0227B}"/>
              </a:ext>
            </a:extLst>
          </p:cNvPr>
          <p:cNvSpPr>
            <a:spLocks noGrp="1"/>
          </p:cNvSpPr>
          <p:nvPr>
            <p:ph type="title"/>
          </p:nvPr>
        </p:nvSpPr>
        <p:spPr/>
        <p:txBody>
          <a:bodyPr/>
          <a:lstStyle/>
          <a:p>
            <a:r>
              <a:rPr lang="en-US" dirty="0"/>
              <a:t>Hyperparameter tuning using Randomized Search CV</a:t>
            </a:r>
            <a:endParaRPr lang="en-IN" dirty="0"/>
          </a:p>
        </p:txBody>
      </p:sp>
      <p:sp>
        <p:nvSpPr>
          <p:cNvPr id="3" name="Content Placeholder 2">
            <a:extLst>
              <a:ext uri="{FF2B5EF4-FFF2-40B4-BE49-F238E27FC236}">
                <a16:creationId xmlns:a16="http://schemas.microsoft.com/office/drawing/2014/main" id="{81B7E871-EA99-B19C-5621-E2127A8BA0AD}"/>
              </a:ext>
            </a:extLst>
          </p:cNvPr>
          <p:cNvSpPr>
            <a:spLocks noGrp="1"/>
          </p:cNvSpPr>
          <p:nvPr>
            <p:ph idx="1"/>
          </p:nvPr>
        </p:nvSpPr>
        <p:spPr>
          <a:xfrm>
            <a:off x="1097280" y="1845733"/>
            <a:ext cx="10058400" cy="4505371"/>
          </a:xfrm>
        </p:spPr>
        <p:txBody>
          <a:bodyPr>
            <a:normAutofit lnSpcReduction="10000"/>
          </a:bodyPr>
          <a:lstStyle/>
          <a:p>
            <a:r>
              <a:rPr lang="en-US" dirty="0"/>
              <a:t>For hyperparameter tuning, in order to automate this process of trying different combinations of hyperparameters, we will be using Randomized Search CV. First, we will be creating a JSON object which contains the models along with the parameters which e will be using to train the model.</a:t>
            </a:r>
          </a:p>
          <a:p>
            <a:endParaRPr lang="en-IN" dirty="0"/>
          </a:p>
          <a:p>
            <a:endParaRPr lang="en-IN" dirty="0"/>
          </a:p>
          <a:p>
            <a:endParaRPr lang="en-IN" dirty="0"/>
          </a:p>
          <a:p>
            <a:endParaRPr lang="en-IN" dirty="0"/>
          </a:p>
          <a:p>
            <a:r>
              <a:rPr lang="en-US" dirty="0"/>
              <a:t>We will be inputting this JSON object to </a:t>
            </a:r>
            <a:r>
              <a:rPr lang="en-US" dirty="0" err="1"/>
              <a:t>RandomizedSearchCV</a:t>
            </a:r>
            <a:r>
              <a:rPr lang="en-US" dirty="0"/>
              <a:t>() which trains each of the model in JSON using for loop with different combination of parameters. Once it trains, we are appending model name, best training score, parameters that gave the best accuracy and accuracy of the model into a data frame. Based on the scores1 data frame, we are training the best model.</a:t>
            </a:r>
            <a:endParaRPr lang="en-IN" dirty="0"/>
          </a:p>
        </p:txBody>
      </p:sp>
      <p:pic>
        <p:nvPicPr>
          <p:cNvPr id="4" name="Picture 3">
            <a:extLst>
              <a:ext uri="{FF2B5EF4-FFF2-40B4-BE49-F238E27FC236}">
                <a16:creationId xmlns:a16="http://schemas.microsoft.com/office/drawing/2014/main" id="{C0B21D87-EF11-E908-E5C2-F137228C25A5}"/>
              </a:ext>
            </a:extLst>
          </p:cNvPr>
          <p:cNvPicPr>
            <a:picLocks noChangeAspect="1"/>
          </p:cNvPicPr>
          <p:nvPr/>
        </p:nvPicPr>
        <p:blipFill>
          <a:blip r:embed="rId2"/>
          <a:stretch>
            <a:fillRect/>
          </a:stretch>
        </p:blipFill>
        <p:spPr>
          <a:xfrm>
            <a:off x="3230245" y="2796761"/>
            <a:ext cx="5731510" cy="1701800"/>
          </a:xfrm>
          <a:prstGeom prst="rect">
            <a:avLst/>
          </a:prstGeom>
        </p:spPr>
      </p:pic>
    </p:spTree>
    <p:extLst>
      <p:ext uri="{BB962C8B-B14F-4D97-AF65-F5344CB8AC3E}">
        <p14:creationId xmlns:p14="http://schemas.microsoft.com/office/powerpoint/2010/main" val="166976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B54D-3225-F052-EFD1-357FD2225D88}"/>
              </a:ext>
            </a:extLst>
          </p:cNvPr>
          <p:cNvSpPr>
            <a:spLocks noGrp="1"/>
          </p:cNvSpPr>
          <p:nvPr>
            <p:ph type="title"/>
          </p:nvPr>
        </p:nvSpPr>
        <p:spPr/>
        <p:txBody>
          <a:bodyPr/>
          <a:lstStyle/>
          <a:p>
            <a:r>
              <a:rPr lang="en-US" dirty="0"/>
              <a:t>Training models using Randomized Search CV (After Optimization)</a:t>
            </a:r>
            <a:endParaRPr lang="en-IN" dirty="0"/>
          </a:p>
        </p:txBody>
      </p:sp>
      <p:sp>
        <p:nvSpPr>
          <p:cNvPr id="3" name="Content Placeholder 2">
            <a:extLst>
              <a:ext uri="{FF2B5EF4-FFF2-40B4-BE49-F238E27FC236}">
                <a16:creationId xmlns:a16="http://schemas.microsoft.com/office/drawing/2014/main" id="{0AFA2D3E-C265-844F-4CDF-710DF8978194}"/>
              </a:ext>
            </a:extLst>
          </p:cNvPr>
          <p:cNvSpPr>
            <a:spLocks noGrp="1"/>
          </p:cNvSpPr>
          <p:nvPr>
            <p:ph idx="1"/>
          </p:nvPr>
        </p:nvSpPr>
        <p:spPr/>
        <p:txBody>
          <a:bodyPr/>
          <a:lstStyle/>
          <a:p>
            <a:r>
              <a:rPr lang="en-US" dirty="0"/>
              <a:t>Here, we can see that we are getting an accuracy of 99.9641% for Random forest model and 99.9609% for Decision tree model which is higher than the non optimized models.</a:t>
            </a:r>
            <a:endParaRPr lang="en-IN" dirty="0"/>
          </a:p>
        </p:txBody>
      </p:sp>
      <p:pic>
        <p:nvPicPr>
          <p:cNvPr id="5" name="Picture 4">
            <a:extLst>
              <a:ext uri="{FF2B5EF4-FFF2-40B4-BE49-F238E27FC236}">
                <a16:creationId xmlns:a16="http://schemas.microsoft.com/office/drawing/2014/main" id="{F97D0FAA-93FD-9ECF-7AE6-4C369C34FBDB}"/>
              </a:ext>
            </a:extLst>
          </p:cNvPr>
          <p:cNvPicPr>
            <a:picLocks noChangeAspect="1"/>
          </p:cNvPicPr>
          <p:nvPr/>
        </p:nvPicPr>
        <p:blipFill>
          <a:blip r:embed="rId2"/>
          <a:stretch>
            <a:fillRect/>
          </a:stretch>
        </p:blipFill>
        <p:spPr>
          <a:xfrm>
            <a:off x="1273624" y="2474844"/>
            <a:ext cx="9705712" cy="3794768"/>
          </a:xfrm>
          <a:prstGeom prst="rect">
            <a:avLst/>
          </a:prstGeom>
        </p:spPr>
      </p:pic>
    </p:spTree>
    <p:extLst>
      <p:ext uri="{BB962C8B-B14F-4D97-AF65-F5344CB8AC3E}">
        <p14:creationId xmlns:p14="http://schemas.microsoft.com/office/powerpoint/2010/main" val="2442005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30D6-951F-73AB-5CB4-DE19B859675C}"/>
              </a:ext>
            </a:extLst>
          </p:cNvPr>
          <p:cNvSpPr>
            <a:spLocks noGrp="1"/>
          </p:cNvSpPr>
          <p:nvPr>
            <p:ph type="title"/>
          </p:nvPr>
        </p:nvSpPr>
        <p:spPr/>
        <p:txBody>
          <a:bodyPr/>
          <a:lstStyle/>
          <a:p>
            <a:r>
              <a:rPr lang="en-US" dirty="0"/>
              <a:t>Artificial Neural Network (ANN) Model</a:t>
            </a:r>
            <a:endParaRPr lang="en-IN" dirty="0"/>
          </a:p>
        </p:txBody>
      </p:sp>
      <p:sp>
        <p:nvSpPr>
          <p:cNvPr id="3" name="Content Placeholder 2">
            <a:extLst>
              <a:ext uri="{FF2B5EF4-FFF2-40B4-BE49-F238E27FC236}">
                <a16:creationId xmlns:a16="http://schemas.microsoft.com/office/drawing/2014/main" id="{7093FE47-33CA-4CA4-8A79-E9CCBD5CA820}"/>
              </a:ext>
            </a:extLst>
          </p:cNvPr>
          <p:cNvSpPr>
            <a:spLocks noGrp="1"/>
          </p:cNvSpPr>
          <p:nvPr>
            <p:ph idx="1"/>
          </p:nvPr>
        </p:nvSpPr>
        <p:spPr/>
        <p:txBody>
          <a:bodyPr/>
          <a:lstStyle/>
          <a:p>
            <a:r>
              <a:rPr lang="en-US" dirty="0"/>
              <a:t>We developed an artificial neural network which is sequential. We added one input layer with 116 neurons since we have 116 input features, four hidden layers with </a:t>
            </a:r>
            <a:r>
              <a:rPr lang="en-US" dirty="0" err="1"/>
              <a:t>ReLU</a:t>
            </a:r>
            <a:r>
              <a:rPr lang="en-US" dirty="0"/>
              <a:t> as activation layer with 64 or 32 neurons and one output layer with </a:t>
            </a:r>
            <a:r>
              <a:rPr lang="en-US" dirty="0" err="1"/>
              <a:t>softmax</a:t>
            </a:r>
            <a:r>
              <a:rPr lang="en-US" dirty="0"/>
              <a:t> as activation layer with 23 neurons because we have 23 classes (which is derived after applying one hot encoding on the target variable). We have used </a:t>
            </a:r>
            <a:r>
              <a:rPr lang="en-US" dirty="0" err="1"/>
              <a:t>adam</a:t>
            </a:r>
            <a:r>
              <a:rPr lang="en-US" dirty="0"/>
              <a:t> optimizer to reduce the loss and </a:t>
            </a:r>
            <a:r>
              <a:rPr lang="en-US" dirty="0" err="1"/>
              <a:t>categorical_crossentropy</a:t>
            </a:r>
            <a:r>
              <a:rPr lang="en-US" dirty="0"/>
              <a:t> as a cost function to calculate the loss. </a:t>
            </a:r>
          </a:p>
          <a:p>
            <a:r>
              <a:rPr lang="en-US" dirty="0"/>
              <a:t>The architecture of the ANN model is as follows:</a:t>
            </a:r>
          </a:p>
          <a:p>
            <a:endParaRPr lang="en-IN" dirty="0"/>
          </a:p>
        </p:txBody>
      </p:sp>
      <p:pic>
        <p:nvPicPr>
          <p:cNvPr id="4" name="Picture 3">
            <a:extLst>
              <a:ext uri="{FF2B5EF4-FFF2-40B4-BE49-F238E27FC236}">
                <a16:creationId xmlns:a16="http://schemas.microsoft.com/office/drawing/2014/main" id="{E941FCA4-363B-543E-C2B6-079841F88849}"/>
              </a:ext>
            </a:extLst>
          </p:cNvPr>
          <p:cNvPicPr>
            <a:picLocks noChangeAspect="1"/>
          </p:cNvPicPr>
          <p:nvPr/>
        </p:nvPicPr>
        <p:blipFill>
          <a:blip r:embed="rId2"/>
          <a:stretch>
            <a:fillRect/>
          </a:stretch>
        </p:blipFill>
        <p:spPr>
          <a:xfrm>
            <a:off x="3230245" y="4140848"/>
            <a:ext cx="5731510" cy="1975485"/>
          </a:xfrm>
          <a:prstGeom prst="rect">
            <a:avLst/>
          </a:prstGeom>
        </p:spPr>
      </p:pic>
    </p:spTree>
    <p:extLst>
      <p:ext uri="{BB962C8B-B14F-4D97-AF65-F5344CB8AC3E}">
        <p14:creationId xmlns:p14="http://schemas.microsoft.com/office/powerpoint/2010/main" val="1147804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A091-DA99-3C98-F433-CF4150A3D95E}"/>
              </a:ext>
            </a:extLst>
          </p:cNvPr>
          <p:cNvSpPr>
            <a:spLocks noGrp="1"/>
          </p:cNvSpPr>
          <p:nvPr>
            <p:ph type="title"/>
          </p:nvPr>
        </p:nvSpPr>
        <p:spPr/>
        <p:txBody>
          <a:bodyPr/>
          <a:lstStyle/>
          <a:p>
            <a:r>
              <a:rPr lang="en-US" dirty="0"/>
              <a:t>Artificial Neural Network (ANN) Model (Contd.)</a:t>
            </a:r>
            <a:endParaRPr lang="en-IN" dirty="0"/>
          </a:p>
        </p:txBody>
      </p:sp>
      <p:sp>
        <p:nvSpPr>
          <p:cNvPr id="3" name="Content Placeholder 2">
            <a:extLst>
              <a:ext uri="{FF2B5EF4-FFF2-40B4-BE49-F238E27FC236}">
                <a16:creationId xmlns:a16="http://schemas.microsoft.com/office/drawing/2014/main" id="{A2210947-DE44-A968-7FDC-1C8DC351F0D2}"/>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We have got an accuracy of 99.920% which is really good for an ANN model and a loss value of 0.837% which is really low and its negligible.</a:t>
            </a:r>
            <a:endParaRPr lang="en-IN" dirty="0"/>
          </a:p>
        </p:txBody>
      </p:sp>
      <p:pic>
        <p:nvPicPr>
          <p:cNvPr id="4" name="Picture 3">
            <a:extLst>
              <a:ext uri="{FF2B5EF4-FFF2-40B4-BE49-F238E27FC236}">
                <a16:creationId xmlns:a16="http://schemas.microsoft.com/office/drawing/2014/main" id="{94130372-C81D-CD87-9032-BBB04EA94EEF}"/>
              </a:ext>
            </a:extLst>
          </p:cNvPr>
          <p:cNvPicPr>
            <a:picLocks noChangeAspect="1"/>
          </p:cNvPicPr>
          <p:nvPr/>
        </p:nvPicPr>
        <p:blipFill>
          <a:blip r:embed="rId2"/>
          <a:stretch>
            <a:fillRect/>
          </a:stretch>
        </p:blipFill>
        <p:spPr>
          <a:xfrm>
            <a:off x="3528418" y="1845734"/>
            <a:ext cx="5731510" cy="2546350"/>
          </a:xfrm>
          <a:prstGeom prst="rect">
            <a:avLst/>
          </a:prstGeom>
        </p:spPr>
      </p:pic>
      <p:pic>
        <p:nvPicPr>
          <p:cNvPr id="5" name="Picture 4">
            <a:extLst>
              <a:ext uri="{FF2B5EF4-FFF2-40B4-BE49-F238E27FC236}">
                <a16:creationId xmlns:a16="http://schemas.microsoft.com/office/drawing/2014/main" id="{0EE9EF81-55B7-8F74-2B9B-6DD48D6D761C}"/>
              </a:ext>
            </a:extLst>
          </p:cNvPr>
          <p:cNvPicPr>
            <a:picLocks noChangeAspect="1"/>
          </p:cNvPicPr>
          <p:nvPr/>
        </p:nvPicPr>
        <p:blipFill>
          <a:blip r:embed="rId3"/>
          <a:stretch>
            <a:fillRect/>
          </a:stretch>
        </p:blipFill>
        <p:spPr>
          <a:xfrm>
            <a:off x="3528418" y="5227718"/>
            <a:ext cx="5731510" cy="694690"/>
          </a:xfrm>
          <a:prstGeom prst="rect">
            <a:avLst/>
          </a:prstGeom>
        </p:spPr>
      </p:pic>
    </p:spTree>
    <p:extLst>
      <p:ext uri="{BB962C8B-B14F-4D97-AF65-F5344CB8AC3E}">
        <p14:creationId xmlns:p14="http://schemas.microsoft.com/office/powerpoint/2010/main" val="3341813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B39D-E45B-4A05-4293-6F7FEA45360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204B62E-2770-9DB0-9F1A-6C7929661907}"/>
              </a:ext>
            </a:extLst>
          </p:cNvPr>
          <p:cNvSpPr>
            <a:spLocks noGrp="1"/>
          </p:cNvSpPr>
          <p:nvPr>
            <p:ph idx="1"/>
          </p:nvPr>
        </p:nvSpPr>
        <p:spPr/>
        <p:txBody>
          <a:bodyPr>
            <a:normAutofit lnSpcReduction="10000"/>
          </a:bodyPr>
          <a:lstStyle/>
          <a:p>
            <a:r>
              <a:rPr lang="en-US" sz="2800" dirty="0"/>
              <a:t>After optimizing the models using Feature extraction and Hyper parameter tuning, we get a highest accuracy of </a:t>
            </a:r>
            <a:r>
              <a:rPr lang="en-US" sz="2800" b="1" dirty="0"/>
              <a:t>99.9641% for Random Forest model</a:t>
            </a:r>
            <a:r>
              <a:rPr lang="en-US" sz="2800" dirty="0"/>
              <a:t> and </a:t>
            </a:r>
            <a:r>
              <a:rPr lang="en-US" sz="2800" b="1" dirty="0"/>
              <a:t>99.9609% for Decision tree model</a:t>
            </a:r>
            <a:r>
              <a:rPr lang="en-US" sz="2800" dirty="0"/>
              <a:t>. So, we can conclude that Random Forest model gives the highest accuracy when comparing both the models with the parameters: </a:t>
            </a:r>
            <a:r>
              <a:rPr lang="en-US" sz="2800" dirty="0" err="1"/>
              <a:t>n_estimators</a:t>
            </a:r>
            <a:r>
              <a:rPr lang="en-US" sz="2800" dirty="0"/>
              <a:t>: 200 and criterion: entropy and therefor it’s the best model.</a:t>
            </a:r>
          </a:p>
          <a:p>
            <a:r>
              <a:rPr lang="en-US" sz="2800" dirty="0"/>
              <a:t>Thus, for detecting cyber attacks. </a:t>
            </a:r>
            <a:r>
              <a:rPr lang="en-US" sz="2800" b="1" dirty="0"/>
              <a:t>Random Forest is the best model </a:t>
            </a:r>
            <a:r>
              <a:rPr lang="en-US" sz="2800" dirty="0"/>
              <a:t>which can used by training on the above mentioned parameters using KDD99 dataset.</a:t>
            </a:r>
          </a:p>
          <a:p>
            <a:endParaRPr lang="en-IN" dirty="0"/>
          </a:p>
        </p:txBody>
      </p:sp>
    </p:spTree>
    <p:extLst>
      <p:ext uri="{BB962C8B-B14F-4D97-AF65-F5344CB8AC3E}">
        <p14:creationId xmlns:p14="http://schemas.microsoft.com/office/powerpoint/2010/main" val="240188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721020-197C-9F6E-43BC-CE09E7B62AA1}"/>
              </a:ext>
            </a:extLst>
          </p:cNvPr>
          <p:cNvSpPr txBox="1"/>
          <p:nvPr/>
        </p:nvSpPr>
        <p:spPr>
          <a:xfrm>
            <a:off x="3047172" y="1706724"/>
            <a:ext cx="6097656" cy="3046988"/>
          </a:xfrm>
          <a:prstGeom prst="rect">
            <a:avLst/>
          </a:prstGeom>
          <a:noFill/>
        </p:spPr>
        <p:txBody>
          <a:bodyPr wrap="square">
            <a:spAutoFit/>
          </a:bodyPr>
          <a:lstStyle/>
          <a:p>
            <a:pPr algn="ctr"/>
            <a:r>
              <a:rPr lang="en-IN" sz="9600" dirty="0"/>
              <a:t>Thank </a:t>
            </a:r>
          </a:p>
          <a:p>
            <a:pPr algn="ctr"/>
            <a:r>
              <a:rPr lang="en-IN" sz="9600" dirty="0"/>
              <a:t>You !</a:t>
            </a:r>
          </a:p>
        </p:txBody>
      </p:sp>
    </p:spTree>
    <p:extLst>
      <p:ext uri="{BB962C8B-B14F-4D97-AF65-F5344CB8AC3E}">
        <p14:creationId xmlns:p14="http://schemas.microsoft.com/office/powerpoint/2010/main" val="1291245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A3B1-0032-DBE1-19E7-AAB813D1D7E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C042BD7-98AC-0379-3956-F48D0DBAAB4C}"/>
              </a:ext>
            </a:extLst>
          </p:cNvPr>
          <p:cNvSpPr>
            <a:spLocks noGrp="1"/>
          </p:cNvSpPr>
          <p:nvPr>
            <p:ph idx="1"/>
          </p:nvPr>
        </p:nvSpPr>
        <p:spPr/>
        <p:txBody>
          <a:bodyPr>
            <a:normAutofit/>
          </a:bodyPr>
          <a:lstStyle/>
          <a:p>
            <a:r>
              <a:rPr lang="en-US" sz="3200" dirty="0"/>
              <a:t>In this project, we have used machine learning algorithms for KDD99 for cyber attack detection. We will be using supervised machine learning techniques and neural network model to train and build multiple classification models that can classify attack type of network traffic versus normal type of network traffic. Then we will compare the accuracies of the multiple classification models.</a:t>
            </a:r>
            <a:endParaRPr lang="en-IN" sz="3200" dirty="0"/>
          </a:p>
        </p:txBody>
      </p:sp>
    </p:spTree>
    <p:extLst>
      <p:ext uri="{BB962C8B-B14F-4D97-AF65-F5344CB8AC3E}">
        <p14:creationId xmlns:p14="http://schemas.microsoft.com/office/powerpoint/2010/main" val="364419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F504-EEBD-DC75-6C91-6499EE40F0AF}"/>
              </a:ext>
            </a:extLst>
          </p:cNvPr>
          <p:cNvSpPr>
            <a:spLocks noGrp="1"/>
          </p:cNvSpPr>
          <p:nvPr>
            <p:ph type="title"/>
          </p:nvPr>
        </p:nvSpPr>
        <p:spPr/>
        <p:txBody>
          <a:bodyPr/>
          <a:lstStyle/>
          <a:p>
            <a:r>
              <a:rPr lang="en-IN" dirty="0"/>
              <a:t>Importing the dataset</a:t>
            </a:r>
          </a:p>
        </p:txBody>
      </p:sp>
      <p:sp>
        <p:nvSpPr>
          <p:cNvPr id="3" name="Content Placeholder 2">
            <a:extLst>
              <a:ext uri="{FF2B5EF4-FFF2-40B4-BE49-F238E27FC236}">
                <a16:creationId xmlns:a16="http://schemas.microsoft.com/office/drawing/2014/main" id="{CCD2EC64-E43C-3014-6BE0-1B67FE624894}"/>
              </a:ext>
            </a:extLst>
          </p:cNvPr>
          <p:cNvSpPr>
            <a:spLocks noGrp="1"/>
          </p:cNvSpPr>
          <p:nvPr>
            <p:ph idx="1"/>
          </p:nvPr>
        </p:nvSpPr>
        <p:spPr/>
        <p:txBody>
          <a:bodyPr/>
          <a:lstStyle/>
          <a:p>
            <a:r>
              <a:rPr lang="en-US" dirty="0"/>
              <a:t>The following code reads the KDD99 CSV dataset into a Pandas data frame.</a:t>
            </a:r>
          </a:p>
          <a:p>
            <a:r>
              <a:rPr lang="en-US" dirty="0"/>
              <a:t>The dataset has 42 unique features and 494020 samples.</a:t>
            </a:r>
          </a:p>
          <a:p>
            <a:endParaRPr lang="en-US" dirty="0"/>
          </a:p>
          <a:p>
            <a:endParaRPr lang="en-IN" dirty="0"/>
          </a:p>
        </p:txBody>
      </p:sp>
      <p:pic>
        <p:nvPicPr>
          <p:cNvPr id="4" name="Picture 3">
            <a:extLst>
              <a:ext uri="{FF2B5EF4-FFF2-40B4-BE49-F238E27FC236}">
                <a16:creationId xmlns:a16="http://schemas.microsoft.com/office/drawing/2014/main" id="{8A3845E3-70E8-EE19-11AA-09E2D4E164A5}"/>
              </a:ext>
            </a:extLst>
          </p:cNvPr>
          <p:cNvPicPr>
            <a:picLocks noChangeAspect="1"/>
          </p:cNvPicPr>
          <p:nvPr/>
        </p:nvPicPr>
        <p:blipFill>
          <a:blip r:embed="rId2"/>
          <a:stretch>
            <a:fillRect/>
          </a:stretch>
        </p:blipFill>
        <p:spPr>
          <a:xfrm>
            <a:off x="1779496" y="2876138"/>
            <a:ext cx="8693967" cy="2757681"/>
          </a:xfrm>
          <a:prstGeom prst="rect">
            <a:avLst/>
          </a:prstGeom>
        </p:spPr>
      </p:pic>
    </p:spTree>
    <p:extLst>
      <p:ext uri="{BB962C8B-B14F-4D97-AF65-F5344CB8AC3E}">
        <p14:creationId xmlns:p14="http://schemas.microsoft.com/office/powerpoint/2010/main" val="3388188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C44E-3F0E-F6C8-43AD-406A3E817B01}"/>
              </a:ext>
            </a:extLst>
          </p:cNvPr>
          <p:cNvSpPr>
            <a:spLocks noGrp="1"/>
          </p:cNvSpPr>
          <p:nvPr>
            <p:ph type="title"/>
          </p:nvPr>
        </p:nvSpPr>
        <p:spPr/>
        <p:txBody>
          <a:bodyPr/>
          <a:lstStyle/>
          <a:p>
            <a:r>
              <a:rPr lang="en-IN" dirty="0"/>
              <a:t>Analysing the data</a:t>
            </a:r>
          </a:p>
        </p:txBody>
      </p:sp>
      <p:sp>
        <p:nvSpPr>
          <p:cNvPr id="6" name="Content Placeholder 5">
            <a:extLst>
              <a:ext uri="{FF2B5EF4-FFF2-40B4-BE49-F238E27FC236}">
                <a16:creationId xmlns:a16="http://schemas.microsoft.com/office/drawing/2014/main" id="{12C825C9-B1B9-025E-9DD8-1DB1541D396D}"/>
              </a:ext>
            </a:extLst>
          </p:cNvPr>
          <p:cNvSpPr>
            <a:spLocks noGrp="1"/>
          </p:cNvSpPr>
          <p:nvPr>
            <p:ph idx="1"/>
          </p:nvPr>
        </p:nvSpPr>
        <p:spPr/>
        <p:txBody>
          <a:bodyPr/>
          <a:lstStyle/>
          <a:p>
            <a:r>
              <a:rPr lang="en-US" dirty="0"/>
              <a:t>We are analyzing the data by looking at the unique values present in the dataset by calling analyze() function. For example, the duration column has 2495 unique values, and there is a 0% overlap. We have displayed the percentage of the unique value in the column if the number of unique values is less than 100 to save display space. This is done by the </a:t>
            </a:r>
            <a:r>
              <a:rPr lang="en-US" dirty="0" err="1"/>
              <a:t>expand_categories</a:t>
            </a:r>
            <a:r>
              <a:rPr lang="en-US" dirty="0"/>
              <a:t>() function. For example, a text or categorical feature such as </a:t>
            </a:r>
            <a:r>
              <a:rPr lang="en-US" dirty="0" err="1"/>
              <a:t>protocol_type</a:t>
            </a:r>
            <a:r>
              <a:rPr lang="en-US" dirty="0"/>
              <a:t> only has a few unique values, and the program shows the percentages of each category. Finally, to be on the safer side, we checked whether there are any null values or not.</a:t>
            </a:r>
            <a:endParaRPr lang="en-IN" dirty="0"/>
          </a:p>
        </p:txBody>
      </p:sp>
      <p:pic>
        <p:nvPicPr>
          <p:cNvPr id="7" name="Picture 6">
            <a:extLst>
              <a:ext uri="{FF2B5EF4-FFF2-40B4-BE49-F238E27FC236}">
                <a16:creationId xmlns:a16="http://schemas.microsoft.com/office/drawing/2014/main" id="{536B7032-89E7-6320-907E-45315ECEC1A2}"/>
              </a:ext>
            </a:extLst>
          </p:cNvPr>
          <p:cNvPicPr>
            <a:picLocks noChangeAspect="1"/>
          </p:cNvPicPr>
          <p:nvPr/>
        </p:nvPicPr>
        <p:blipFill>
          <a:blip r:embed="rId2"/>
          <a:stretch>
            <a:fillRect/>
          </a:stretch>
        </p:blipFill>
        <p:spPr>
          <a:xfrm>
            <a:off x="2763492" y="3857414"/>
            <a:ext cx="6470294" cy="2120054"/>
          </a:xfrm>
          <a:prstGeom prst="rect">
            <a:avLst/>
          </a:prstGeom>
        </p:spPr>
      </p:pic>
    </p:spTree>
    <p:extLst>
      <p:ext uri="{BB962C8B-B14F-4D97-AF65-F5344CB8AC3E}">
        <p14:creationId xmlns:p14="http://schemas.microsoft.com/office/powerpoint/2010/main" val="213758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E897-0031-FAB6-5442-59AE3A30BFCC}"/>
              </a:ext>
            </a:extLst>
          </p:cNvPr>
          <p:cNvSpPr>
            <a:spLocks noGrp="1"/>
          </p:cNvSpPr>
          <p:nvPr>
            <p:ph type="title"/>
          </p:nvPr>
        </p:nvSpPr>
        <p:spPr/>
        <p:txBody>
          <a:bodyPr/>
          <a:lstStyle/>
          <a:p>
            <a:r>
              <a:rPr lang="en-IN" dirty="0"/>
              <a:t>Analysing the data (Contd.)</a:t>
            </a:r>
          </a:p>
        </p:txBody>
      </p:sp>
      <p:pic>
        <p:nvPicPr>
          <p:cNvPr id="4" name="Content Placeholder 3">
            <a:extLst>
              <a:ext uri="{FF2B5EF4-FFF2-40B4-BE49-F238E27FC236}">
                <a16:creationId xmlns:a16="http://schemas.microsoft.com/office/drawing/2014/main" id="{1D4F3221-4D25-1DAE-EEA5-BB75892EEB30}"/>
              </a:ext>
            </a:extLst>
          </p:cNvPr>
          <p:cNvPicPr>
            <a:picLocks noGrp="1" noChangeAspect="1"/>
          </p:cNvPicPr>
          <p:nvPr>
            <p:ph idx="1"/>
          </p:nvPr>
        </p:nvPicPr>
        <p:blipFill>
          <a:blip r:embed="rId2"/>
          <a:stretch>
            <a:fillRect/>
          </a:stretch>
        </p:blipFill>
        <p:spPr>
          <a:xfrm>
            <a:off x="898498" y="2168389"/>
            <a:ext cx="5430804" cy="2819396"/>
          </a:xfrm>
          <a:prstGeom prst="rect">
            <a:avLst/>
          </a:prstGeom>
        </p:spPr>
      </p:pic>
      <p:pic>
        <p:nvPicPr>
          <p:cNvPr id="5" name="Picture 4">
            <a:extLst>
              <a:ext uri="{FF2B5EF4-FFF2-40B4-BE49-F238E27FC236}">
                <a16:creationId xmlns:a16="http://schemas.microsoft.com/office/drawing/2014/main" id="{97D370FA-0B9A-0C65-3D61-9CAA13AB713D}"/>
              </a:ext>
            </a:extLst>
          </p:cNvPr>
          <p:cNvPicPr>
            <a:picLocks noChangeAspect="1"/>
          </p:cNvPicPr>
          <p:nvPr/>
        </p:nvPicPr>
        <p:blipFill>
          <a:blip r:embed="rId3"/>
          <a:stretch>
            <a:fillRect/>
          </a:stretch>
        </p:blipFill>
        <p:spPr>
          <a:xfrm>
            <a:off x="6408815" y="2499712"/>
            <a:ext cx="5174311" cy="2488073"/>
          </a:xfrm>
          <a:prstGeom prst="rect">
            <a:avLst/>
          </a:prstGeom>
        </p:spPr>
      </p:pic>
      <p:pic>
        <p:nvPicPr>
          <p:cNvPr id="6" name="Picture 5">
            <a:extLst>
              <a:ext uri="{FF2B5EF4-FFF2-40B4-BE49-F238E27FC236}">
                <a16:creationId xmlns:a16="http://schemas.microsoft.com/office/drawing/2014/main" id="{EE9050A1-40C6-6F47-71AD-AB7E6F184BA7}"/>
              </a:ext>
            </a:extLst>
          </p:cNvPr>
          <p:cNvPicPr>
            <a:picLocks noChangeAspect="1"/>
          </p:cNvPicPr>
          <p:nvPr/>
        </p:nvPicPr>
        <p:blipFill>
          <a:blip r:embed="rId4"/>
          <a:stretch>
            <a:fillRect/>
          </a:stretch>
        </p:blipFill>
        <p:spPr>
          <a:xfrm>
            <a:off x="3369393" y="5233394"/>
            <a:ext cx="5731510" cy="370840"/>
          </a:xfrm>
          <a:prstGeom prst="rect">
            <a:avLst/>
          </a:prstGeom>
        </p:spPr>
      </p:pic>
    </p:spTree>
    <p:extLst>
      <p:ext uri="{BB962C8B-B14F-4D97-AF65-F5344CB8AC3E}">
        <p14:creationId xmlns:p14="http://schemas.microsoft.com/office/powerpoint/2010/main" val="335116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D638-3D68-272A-2383-0AD23431CAAE}"/>
              </a:ext>
            </a:extLst>
          </p:cNvPr>
          <p:cNvSpPr>
            <a:spLocks noGrp="1"/>
          </p:cNvSpPr>
          <p:nvPr>
            <p:ph type="title"/>
          </p:nvPr>
        </p:nvSpPr>
        <p:spPr/>
        <p:txBody>
          <a:bodyPr/>
          <a:lstStyle/>
          <a:p>
            <a:r>
              <a:rPr lang="en-IN" dirty="0" err="1"/>
              <a:t>Preprocessing</a:t>
            </a:r>
            <a:r>
              <a:rPr lang="en-IN" dirty="0"/>
              <a:t> the data</a:t>
            </a:r>
          </a:p>
        </p:txBody>
      </p:sp>
      <p:sp>
        <p:nvSpPr>
          <p:cNvPr id="3" name="Content Placeholder 2">
            <a:extLst>
              <a:ext uri="{FF2B5EF4-FFF2-40B4-BE49-F238E27FC236}">
                <a16:creationId xmlns:a16="http://schemas.microsoft.com/office/drawing/2014/main" id="{1B086587-029C-6340-D9C5-BA4EB8D17A01}"/>
              </a:ext>
            </a:extLst>
          </p:cNvPr>
          <p:cNvSpPr>
            <a:spLocks noGrp="1"/>
          </p:cNvSpPr>
          <p:nvPr>
            <p:ph idx="1"/>
          </p:nvPr>
        </p:nvSpPr>
        <p:spPr/>
        <p:txBody>
          <a:bodyPr/>
          <a:lstStyle/>
          <a:p>
            <a:r>
              <a:rPr lang="en-US" dirty="0"/>
              <a:t>In this dataset, we have text data in </a:t>
            </a:r>
            <a:r>
              <a:rPr lang="en-US" dirty="0" err="1"/>
              <a:t>protocol_type</a:t>
            </a:r>
            <a:r>
              <a:rPr lang="en-US" dirty="0"/>
              <a:t>, service and flag. So we are using one hot encoding to convert text to numerical input. Since we have different ranges of input we should normalize it. We are normalizing the data using Z - Score.</a:t>
            </a:r>
          </a:p>
          <a:p>
            <a:r>
              <a:rPr lang="en-US" dirty="0"/>
              <a:t>Z - Score normalization is done using </a:t>
            </a:r>
            <a:r>
              <a:rPr lang="en-US" dirty="0" err="1"/>
              <a:t>zscore_normalization</a:t>
            </a:r>
            <a:r>
              <a:rPr lang="en-US" dirty="0"/>
              <a:t>() function and one hot encoding is done by </a:t>
            </a:r>
            <a:r>
              <a:rPr lang="en-US" dirty="0" err="1"/>
              <a:t>one_hot_encoding</a:t>
            </a:r>
            <a:r>
              <a:rPr lang="en-US" dirty="0"/>
              <a:t>(). Then we are dropping the records which have null values. Then one hot encoding is done for the outcome variable also and it is assigned to y. Variables other than outcome are assigned to x.</a:t>
            </a:r>
          </a:p>
          <a:p>
            <a:endParaRPr lang="en-IN" dirty="0"/>
          </a:p>
        </p:txBody>
      </p:sp>
      <p:pic>
        <p:nvPicPr>
          <p:cNvPr id="4" name="Picture 3">
            <a:extLst>
              <a:ext uri="{FF2B5EF4-FFF2-40B4-BE49-F238E27FC236}">
                <a16:creationId xmlns:a16="http://schemas.microsoft.com/office/drawing/2014/main" id="{F910B035-294B-7C1E-259F-1A2B51678F06}"/>
              </a:ext>
            </a:extLst>
          </p:cNvPr>
          <p:cNvPicPr>
            <a:picLocks noChangeAspect="1"/>
          </p:cNvPicPr>
          <p:nvPr/>
        </p:nvPicPr>
        <p:blipFill>
          <a:blip r:embed="rId2"/>
          <a:stretch>
            <a:fillRect/>
          </a:stretch>
        </p:blipFill>
        <p:spPr>
          <a:xfrm>
            <a:off x="694331" y="4025038"/>
            <a:ext cx="5730737" cy="1889924"/>
          </a:xfrm>
          <a:prstGeom prst="rect">
            <a:avLst/>
          </a:prstGeom>
        </p:spPr>
      </p:pic>
      <p:pic>
        <p:nvPicPr>
          <p:cNvPr id="5" name="Picture 4">
            <a:extLst>
              <a:ext uri="{FF2B5EF4-FFF2-40B4-BE49-F238E27FC236}">
                <a16:creationId xmlns:a16="http://schemas.microsoft.com/office/drawing/2014/main" id="{23F59A7F-A3AE-D722-4FCF-289E931C5E47}"/>
              </a:ext>
            </a:extLst>
          </p:cNvPr>
          <p:cNvPicPr>
            <a:picLocks noChangeAspect="1"/>
          </p:cNvPicPr>
          <p:nvPr/>
        </p:nvPicPr>
        <p:blipFill>
          <a:blip r:embed="rId3"/>
          <a:stretch>
            <a:fillRect/>
          </a:stretch>
        </p:blipFill>
        <p:spPr>
          <a:xfrm>
            <a:off x="6767057" y="4025038"/>
            <a:ext cx="4730612" cy="1927472"/>
          </a:xfrm>
          <a:prstGeom prst="rect">
            <a:avLst/>
          </a:prstGeom>
        </p:spPr>
      </p:pic>
    </p:spTree>
    <p:extLst>
      <p:ext uri="{BB962C8B-B14F-4D97-AF65-F5344CB8AC3E}">
        <p14:creationId xmlns:p14="http://schemas.microsoft.com/office/powerpoint/2010/main" val="276249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3A8C-D48F-D1ED-646D-B56D2AB14185}"/>
              </a:ext>
            </a:extLst>
          </p:cNvPr>
          <p:cNvSpPr>
            <a:spLocks noGrp="1"/>
          </p:cNvSpPr>
          <p:nvPr>
            <p:ph type="title"/>
          </p:nvPr>
        </p:nvSpPr>
        <p:spPr/>
        <p:txBody>
          <a:bodyPr/>
          <a:lstStyle/>
          <a:p>
            <a:r>
              <a:rPr lang="en-US" dirty="0"/>
              <a:t>Heatmap</a:t>
            </a:r>
            <a:endParaRPr lang="en-IN" dirty="0"/>
          </a:p>
        </p:txBody>
      </p:sp>
      <p:sp>
        <p:nvSpPr>
          <p:cNvPr id="6" name="Content Placeholder 5">
            <a:extLst>
              <a:ext uri="{FF2B5EF4-FFF2-40B4-BE49-F238E27FC236}">
                <a16:creationId xmlns:a16="http://schemas.microsoft.com/office/drawing/2014/main" id="{E3CBC1F2-7289-362C-F71F-A7534ABC86C2}"/>
              </a:ext>
            </a:extLst>
          </p:cNvPr>
          <p:cNvSpPr>
            <a:spLocks noGrp="1"/>
          </p:cNvSpPr>
          <p:nvPr>
            <p:ph idx="1"/>
          </p:nvPr>
        </p:nvSpPr>
        <p:spPr/>
        <p:txBody>
          <a:bodyPr/>
          <a:lstStyle/>
          <a:p>
            <a:r>
              <a:rPr lang="en-US" dirty="0"/>
              <a:t>From the heatmap which is derived based on correlation between two features, we can see that there are no two features which has high correlation.</a:t>
            </a:r>
            <a:endParaRPr lang="en-IN" dirty="0"/>
          </a:p>
        </p:txBody>
      </p:sp>
      <p:pic>
        <p:nvPicPr>
          <p:cNvPr id="7" name="Picture 6">
            <a:extLst>
              <a:ext uri="{FF2B5EF4-FFF2-40B4-BE49-F238E27FC236}">
                <a16:creationId xmlns:a16="http://schemas.microsoft.com/office/drawing/2014/main" id="{EB6633BC-A29F-F6DA-D456-9231626CE9AB}"/>
              </a:ext>
            </a:extLst>
          </p:cNvPr>
          <p:cNvPicPr>
            <a:picLocks noChangeAspect="1"/>
          </p:cNvPicPr>
          <p:nvPr/>
        </p:nvPicPr>
        <p:blipFill>
          <a:blip r:embed="rId2"/>
          <a:stretch>
            <a:fillRect/>
          </a:stretch>
        </p:blipFill>
        <p:spPr>
          <a:xfrm>
            <a:off x="3891179" y="2510709"/>
            <a:ext cx="4409641" cy="3466759"/>
          </a:xfrm>
          <a:prstGeom prst="rect">
            <a:avLst/>
          </a:prstGeom>
        </p:spPr>
      </p:pic>
    </p:spTree>
    <p:extLst>
      <p:ext uri="{BB962C8B-B14F-4D97-AF65-F5344CB8AC3E}">
        <p14:creationId xmlns:p14="http://schemas.microsoft.com/office/powerpoint/2010/main" val="2222171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07A1-F632-DFD7-AF02-61340EC87B57}"/>
              </a:ext>
            </a:extLst>
          </p:cNvPr>
          <p:cNvSpPr>
            <a:spLocks noGrp="1"/>
          </p:cNvSpPr>
          <p:nvPr>
            <p:ph type="title"/>
          </p:nvPr>
        </p:nvSpPr>
        <p:spPr/>
        <p:txBody>
          <a:bodyPr/>
          <a:lstStyle/>
          <a:p>
            <a:r>
              <a:rPr lang="en-US" dirty="0"/>
              <a:t>Initial Classification</a:t>
            </a:r>
            <a:endParaRPr lang="en-IN" dirty="0"/>
          </a:p>
        </p:txBody>
      </p:sp>
      <p:sp>
        <p:nvSpPr>
          <p:cNvPr id="3" name="Content Placeholder 2">
            <a:extLst>
              <a:ext uri="{FF2B5EF4-FFF2-40B4-BE49-F238E27FC236}">
                <a16:creationId xmlns:a16="http://schemas.microsoft.com/office/drawing/2014/main" id="{FF659F6B-5C29-D51B-C250-33EF285892D7}"/>
              </a:ext>
            </a:extLst>
          </p:cNvPr>
          <p:cNvSpPr>
            <a:spLocks noGrp="1"/>
          </p:cNvSpPr>
          <p:nvPr>
            <p:ph idx="1"/>
          </p:nvPr>
        </p:nvSpPr>
        <p:spPr>
          <a:xfrm>
            <a:off x="1097280" y="1845734"/>
            <a:ext cx="10058400" cy="4326466"/>
          </a:xfrm>
        </p:spPr>
        <p:txBody>
          <a:bodyPr>
            <a:normAutofit/>
          </a:bodyPr>
          <a:lstStyle/>
          <a:p>
            <a:r>
              <a:rPr lang="en-US" dirty="0"/>
              <a:t>Initially, We are splitting the dataset into train data (75% and test data (25%).</a:t>
            </a:r>
          </a:p>
          <a:p>
            <a:pPr marL="0" indent="0">
              <a:buNone/>
            </a:pPr>
            <a:endParaRPr lang="en-US" dirty="0"/>
          </a:p>
          <a:p>
            <a:pPr marL="0" indent="0">
              <a:buNone/>
            </a:pPr>
            <a:r>
              <a:rPr lang="en-US" dirty="0"/>
              <a:t>After that, we trained models using the sci-kit library. Next, we will print the </a:t>
            </a:r>
            <a:r>
              <a:rPr lang="en-US" b="1" dirty="0"/>
              <a:t>classification matrix </a:t>
            </a:r>
            <a:r>
              <a:rPr lang="en-US" dirty="0"/>
              <a:t>which tells about recall, accuracy, precision and f1-score for each target variable and the average of above mentioned scores also. Then, we will print the </a:t>
            </a:r>
            <a:r>
              <a:rPr lang="en-US" b="1" dirty="0"/>
              <a:t>confusion matrix </a:t>
            </a:r>
            <a:r>
              <a:rPr lang="en-US" dirty="0"/>
              <a:t>of Precited Vs Truth values of target variables. Finally, we are printing the accuracy of the model.</a:t>
            </a:r>
          </a:p>
          <a:p>
            <a:pPr marL="0" indent="0">
              <a:buNone/>
            </a:pPr>
            <a:r>
              <a:rPr lang="en-US" dirty="0"/>
              <a:t>We will be training </a:t>
            </a:r>
            <a:r>
              <a:rPr lang="en-US" b="1" dirty="0"/>
              <a:t>Decision Tree and Random Forest model</a:t>
            </a:r>
            <a:r>
              <a:rPr lang="en-US" dirty="0"/>
              <a:t>.</a:t>
            </a:r>
          </a:p>
          <a:p>
            <a:pPr marL="0" indent="0">
              <a:buNone/>
            </a:pPr>
            <a:r>
              <a:rPr lang="en-US" dirty="0"/>
              <a:t>We didn’t use Naïve Bayes and Logistic Regression because we have used one hot encoding on target variable and we have 23 columns at the end which makes it difficult to fit into the algorithm and we avoided KNN algorithm because of its very high runtime. We will have very high runtime because it’s a Lazy predictor and we have many columns and 370515 samples in training dataset which increases the runtime exponentially.</a:t>
            </a:r>
          </a:p>
          <a:p>
            <a:pPr marL="0" indent="0">
              <a:buNone/>
            </a:pPr>
            <a:endParaRPr lang="en-IN" dirty="0"/>
          </a:p>
        </p:txBody>
      </p:sp>
      <p:pic>
        <p:nvPicPr>
          <p:cNvPr id="4" name="Picture 3">
            <a:extLst>
              <a:ext uri="{FF2B5EF4-FFF2-40B4-BE49-F238E27FC236}">
                <a16:creationId xmlns:a16="http://schemas.microsoft.com/office/drawing/2014/main" id="{B0C9D883-EFE4-D079-8AC4-C1993E47DC25}"/>
              </a:ext>
            </a:extLst>
          </p:cNvPr>
          <p:cNvPicPr>
            <a:picLocks noChangeAspect="1"/>
          </p:cNvPicPr>
          <p:nvPr/>
        </p:nvPicPr>
        <p:blipFill>
          <a:blip r:embed="rId2"/>
          <a:stretch>
            <a:fillRect/>
          </a:stretch>
        </p:blipFill>
        <p:spPr>
          <a:xfrm>
            <a:off x="2275707" y="2208461"/>
            <a:ext cx="7640586" cy="365773"/>
          </a:xfrm>
          <a:prstGeom prst="rect">
            <a:avLst/>
          </a:prstGeom>
        </p:spPr>
      </p:pic>
    </p:spTree>
    <p:extLst>
      <p:ext uri="{BB962C8B-B14F-4D97-AF65-F5344CB8AC3E}">
        <p14:creationId xmlns:p14="http://schemas.microsoft.com/office/powerpoint/2010/main" val="51130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4930-F801-4479-FA9B-E60942B21625}"/>
              </a:ext>
            </a:extLst>
          </p:cNvPr>
          <p:cNvSpPr>
            <a:spLocks noGrp="1"/>
          </p:cNvSpPr>
          <p:nvPr>
            <p:ph type="title"/>
          </p:nvPr>
        </p:nvSpPr>
        <p:spPr/>
        <p:txBody>
          <a:bodyPr/>
          <a:lstStyle/>
          <a:p>
            <a:r>
              <a:rPr lang="en-US" dirty="0"/>
              <a:t>Initial Classification – Decision Tree</a:t>
            </a:r>
            <a:endParaRPr lang="en-IN" dirty="0"/>
          </a:p>
        </p:txBody>
      </p:sp>
      <p:pic>
        <p:nvPicPr>
          <p:cNvPr id="4" name="Content Placeholder 3">
            <a:extLst>
              <a:ext uri="{FF2B5EF4-FFF2-40B4-BE49-F238E27FC236}">
                <a16:creationId xmlns:a16="http://schemas.microsoft.com/office/drawing/2014/main" id="{305709BF-CADE-3BE2-9CC0-680C0CF519A8}"/>
              </a:ext>
            </a:extLst>
          </p:cNvPr>
          <p:cNvPicPr>
            <a:picLocks noGrp="1" noChangeAspect="1"/>
          </p:cNvPicPr>
          <p:nvPr>
            <p:ph idx="1"/>
          </p:nvPr>
        </p:nvPicPr>
        <p:blipFill>
          <a:blip r:embed="rId2"/>
          <a:stretch>
            <a:fillRect/>
          </a:stretch>
        </p:blipFill>
        <p:spPr>
          <a:xfrm>
            <a:off x="5925985" y="1836324"/>
            <a:ext cx="4220270" cy="4022725"/>
          </a:xfrm>
          <a:prstGeom prst="rect">
            <a:avLst/>
          </a:prstGeom>
        </p:spPr>
      </p:pic>
      <p:sp>
        <p:nvSpPr>
          <p:cNvPr id="6" name="TextBox 5">
            <a:extLst>
              <a:ext uri="{FF2B5EF4-FFF2-40B4-BE49-F238E27FC236}">
                <a16:creationId xmlns:a16="http://schemas.microsoft.com/office/drawing/2014/main" id="{0FAE6AB4-AE91-16C7-75A2-0AFBE77DA9B3}"/>
              </a:ext>
            </a:extLst>
          </p:cNvPr>
          <p:cNvSpPr txBox="1"/>
          <p:nvPr/>
        </p:nvSpPr>
        <p:spPr>
          <a:xfrm>
            <a:off x="1530626" y="2591993"/>
            <a:ext cx="3955774" cy="1938992"/>
          </a:xfrm>
          <a:prstGeom prst="rect">
            <a:avLst/>
          </a:prstGeom>
          <a:noFill/>
        </p:spPr>
        <p:txBody>
          <a:bodyPr wrap="square">
            <a:spAutoFit/>
          </a:bodyPr>
          <a:lstStyle/>
          <a:p>
            <a:r>
              <a:rPr lang="en-US" sz="2400" dirty="0"/>
              <a:t>We trained a decision tree model and we can see that we have got an accuracy of 99.9514% and we can also see recall, precision and f1 score. </a:t>
            </a:r>
            <a:endParaRPr lang="en-IN" sz="2400" dirty="0"/>
          </a:p>
        </p:txBody>
      </p:sp>
    </p:spTree>
    <p:extLst>
      <p:ext uri="{BB962C8B-B14F-4D97-AF65-F5344CB8AC3E}">
        <p14:creationId xmlns:p14="http://schemas.microsoft.com/office/powerpoint/2010/main" val="34411350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76</TotalTime>
  <Words>1224</Words>
  <Application>Microsoft Office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Calibri Light</vt:lpstr>
      <vt:lpstr>Retrospect</vt:lpstr>
      <vt:lpstr>Machine Learning Analysis on KDD99 Dataset</vt:lpstr>
      <vt:lpstr>Introduction</vt:lpstr>
      <vt:lpstr>Importing the dataset</vt:lpstr>
      <vt:lpstr>Analysing the data</vt:lpstr>
      <vt:lpstr>Analysing the data (Contd.)</vt:lpstr>
      <vt:lpstr>Preprocessing the data</vt:lpstr>
      <vt:lpstr>Heatmap</vt:lpstr>
      <vt:lpstr>Initial Classification</vt:lpstr>
      <vt:lpstr>Initial Classification – Decision Tree</vt:lpstr>
      <vt:lpstr>Initial Classification – Random Forest</vt:lpstr>
      <vt:lpstr>Optimizing the model</vt:lpstr>
      <vt:lpstr>Feature Extraction</vt:lpstr>
      <vt:lpstr>Feature Extraction (Contd.)</vt:lpstr>
      <vt:lpstr>Hyperparameter tuning using Randomized Search CV</vt:lpstr>
      <vt:lpstr>Training models using Randomized Search CV (After Optimization)</vt:lpstr>
      <vt:lpstr>Artificial Neural Network (ANN) Model</vt:lpstr>
      <vt:lpstr>Artificial Neural Network (ANN) Model (Contd.)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Manigandan R</dc:creator>
  <cp:lastModifiedBy>Manigandan R</cp:lastModifiedBy>
  <cp:revision>22</cp:revision>
  <dcterms:created xsi:type="dcterms:W3CDTF">2022-12-07T22:07:17Z</dcterms:created>
  <dcterms:modified xsi:type="dcterms:W3CDTF">2022-12-07T23:23:25Z</dcterms:modified>
</cp:coreProperties>
</file>