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lexandria Bold" charset="1" panose="00000000000000000000"/>
      <p:regular r:id="rId19"/>
    </p:embeddedFont>
    <p:embeddedFont>
      <p:font typeface="Garet" charset="1" panose="00000000000000000000"/>
      <p:regular r:id="rId20"/>
    </p:embeddedFont>
    <p:embeddedFont>
      <p:font typeface="Garet Bold"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76744">
            <a:off x="12281842" y="-3234705"/>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0">
            <a:off x="12348517" y="-3496396"/>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807508" y="2081430"/>
            <a:ext cx="16672984" cy="1974712"/>
          </a:xfrm>
          <a:prstGeom prst="rect">
            <a:avLst/>
          </a:prstGeom>
        </p:spPr>
        <p:txBody>
          <a:bodyPr anchor="t" rtlCol="false" tIns="0" lIns="0" bIns="0" rIns="0">
            <a:spAutoFit/>
          </a:bodyPr>
          <a:lstStyle/>
          <a:p>
            <a:pPr algn="ctr">
              <a:lnSpc>
                <a:spcPts val="16107"/>
              </a:lnSpc>
            </a:pPr>
            <a:r>
              <a:rPr lang="en-US" b="true" sz="11505">
                <a:solidFill>
                  <a:srgbClr val="3F3D3E"/>
                </a:solidFill>
                <a:latin typeface="Alexandria Bold"/>
                <a:ea typeface="Alexandria Bold"/>
                <a:cs typeface="Alexandria Bold"/>
                <a:sym typeface="Alexandria Bold"/>
              </a:rPr>
              <a:t>OMR MCQ GRADING</a:t>
            </a:r>
          </a:p>
        </p:txBody>
      </p:sp>
      <p:sp>
        <p:nvSpPr>
          <p:cNvPr name="TextBox 6" id="6"/>
          <p:cNvSpPr txBox="true"/>
          <p:nvPr/>
        </p:nvSpPr>
        <p:spPr>
          <a:xfrm rot="0">
            <a:off x="1028700" y="5323683"/>
            <a:ext cx="5521113" cy="3144042"/>
          </a:xfrm>
          <a:prstGeom prst="rect">
            <a:avLst/>
          </a:prstGeom>
        </p:spPr>
        <p:txBody>
          <a:bodyPr anchor="t" rtlCol="false" tIns="0" lIns="0" bIns="0" rIns="0">
            <a:spAutoFit/>
          </a:bodyPr>
          <a:lstStyle/>
          <a:p>
            <a:pPr algn="just">
              <a:lnSpc>
                <a:spcPts val="6256"/>
              </a:lnSpc>
            </a:pPr>
            <a:r>
              <a:rPr lang="en-US" sz="4468">
                <a:solidFill>
                  <a:srgbClr val="545454"/>
                </a:solidFill>
                <a:latin typeface="Garet"/>
                <a:ea typeface="Garet"/>
                <a:cs typeface="Garet"/>
                <a:sym typeface="Garet"/>
              </a:rPr>
              <a:t>By</a:t>
            </a:r>
          </a:p>
          <a:p>
            <a:pPr algn="just">
              <a:lnSpc>
                <a:spcPts val="6256"/>
              </a:lnSpc>
            </a:pPr>
            <a:r>
              <a:rPr lang="en-US" sz="4468">
                <a:solidFill>
                  <a:srgbClr val="545454"/>
                </a:solidFill>
                <a:latin typeface="Garet"/>
                <a:ea typeface="Garet"/>
                <a:cs typeface="Garet"/>
                <a:sym typeface="Garet"/>
              </a:rPr>
              <a:t> Mohamed ashraf</a:t>
            </a:r>
          </a:p>
          <a:p>
            <a:pPr algn="just">
              <a:lnSpc>
                <a:spcPts val="6256"/>
              </a:lnSpc>
            </a:pPr>
            <a:r>
              <a:rPr lang="en-US" sz="4468">
                <a:solidFill>
                  <a:srgbClr val="545454"/>
                </a:solidFill>
                <a:latin typeface="Garet"/>
                <a:ea typeface="Garet"/>
                <a:cs typeface="Garet"/>
                <a:sym typeface="Garet"/>
              </a:rPr>
              <a:t>Mohamed hany</a:t>
            </a:r>
          </a:p>
          <a:p>
            <a:pPr algn="just">
              <a:lnSpc>
                <a:spcPts val="6256"/>
              </a:lnSpc>
              <a:spcBef>
                <a:spcPct val="0"/>
              </a:spcBef>
            </a:pPr>
            <a:r>
              <a:rPr lang="en-US" sz="4468">
                <a:solidFill>
                  <a:srgbClr val="545454"/>
                </a:solidFill>
                <a:latin typeface="Garet"/>
                <a:ea typeface="Garet"/>
                <a:cs typeface="Garet"/>
                <a:sym typeface="Garet"/>
              </a:rPr>
              <a:t>yousef nada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74742" y="1742489"/>
            <a:ext cx="13138516"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RESULT PRESENTATION</a:t>
            </a:r>
          </a:p>
        </p:txBody>
      </p:sp>
      <p:sp>
        <p:nvSpPr>
          <p:cNvPr name="TextBox 4" id="4"/>
          <p:cNvSpPr txBox="true"/>
          <p:nvPr/>
        </p:nvSpPr>
        <p:spPr>
          <a:xfrm rot="0">
            <a:off x="3443857" y="4097138"/>
            <a:ext cx="11400286" cy="2888771"/>
          </a:xfrm>
          <a:prstGeom prst="rect">
            <a:avLst/>
          </a:prstGeom>
        </p:spPr>
        <p:txBody>
          <a:bodyPr anchor="t" rtlCol="false" tIns="0" lIns="0" bIns="0" rIns="0">
            <a:spAutoFit/>
          </a:bodyPr>
          <a:lstStyle/>
          <a:p>
            <a:pPr algn="ctr">
              <a:lnSpc>
                <a:spcPts val="4576"/>
              </a:lnSpc>
              <a:spcBef>
                <a:spcPct val="0"/>
              </a:spcBef>
            </a:pPr>
            <a:r>
              <a:rPr lang="en-US" sz="3268">
                <a:solidFill>
                  <a:srgbClr val="545454"/>
                </a:solidFill>
                <a:latin typeface="Garet"/>
                <a:ea typeface="Garet"/>
                <a:cs typeface="Garet"/>
                <a:sym typeface="Garet"/>
              </a:rPr>
              <a:t>The final graded image, along with the calculated score, is displayed. The system also shows a visual breakdown of the processing steps, from the original image to the final graded sheet, for debugging and demonstration purposes.</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09</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5" id="5"/>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03</a:t>
            </a:r>
          </a:p>
        </p:txBody>
      </p:sp>
      <p:sp>
        <p:nvSpPr>
          <p:cNvPr name="TextBox 6" id="6"/>
          <p:cNvSpPr txBox="true"/>
          <p:nvPr/>
        </p:nvSpPr>
        <p:spPr>
          <a:xfrm rot="0">
            <a:off x="1399282" y="3640139"/>
            <a:ext cx="14178467" cy="1661795"/>
          </a:xfrm>
          <a:prstGeom prst="rect">
            <a:avLst/>
          </a:prstGeom>
        </p:spPr>
        <p:txBody>
          <a:bodyPr anchor="t" rtlCol="false" tIns="0" lIns="0" bIns="0" rIns="0">
            <a:spAutoFit/>
          </a:bodyPr>
          <a:lstStyle/>
          <a:p>
            <a:pPr algn="l">
              <a:lnSpc>
                <a:spcPts val="4480"/>
              </a:lnSpc>
              <a:spcBef>
                <a:spcPct val="0"/>
              </a:spcBef>
            </a:pPr>
            <a:r>
              <a:rPr lang="en-US" b="true" sz="3200">
                <a:solidFill>
                  <a:srgbClr val="545454"/>
                </a:solidFill>
                <a:latin typeface="Garet Bold"/>
                <a:ea typeface="Garet Bold"/>
                <a:cs typeface="Garet Bold"/>
                <a:sym typeface="Garet Bold"/>
              </a:rPr>
              <a:t>1 - contour detection doesnt work on all bubble sheets so we solved this with another  approach</a:t>
            </a:r>
          </a:p>
          <a:p>
            <a:pPr algn="l">
              <a:lnSpc>
                <a:spcPts val="4480"/>
              </a:lnSpc>
              <a:spcBef>
                <a:spcPct val="0"/>
              </a:spcBef>
            </a:pPr>
          </a:p>
        </p:txBody>
      </p:sp>
      <p:sp>
        <p:nvSpPr>
          <p:cNvPr name="TextBox 7" id="7"/>
          <p:cNvSpPr txBox="true"/>
          <p:nvPr/>
        </p:nvSpPr>
        <p:spPr>
          <a:xfrm rot="0">
            <a:off x="1399282" y="2137231"/>
            <a:ext cx="7619256" cy="1028700"/>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Garet Bold"/>
                <a:ea typeface="Garet Bold"/>
                <a:cs typeface="Garet Bold"/>
                <a:sym typeface="Garet Bold"/>
              </a:rPr>
              <a:t>problems we faced</a:t>
            </a:r>
          </a:p>
        </p:txBody>
      </p:sp>
      <p:sp>
        <p:nvSpPr>
          <p:cNvPr name="TextBox 8" id="8"/>
          <p:cNvSpPr txBox="true"/>
          <p:nvPr/>
        </p:nvSpPr>
        <p:spPr>
          <a:xfrm rot="0">
            <a:off x="1399282" y="5244784"/>
            <a:ext cx="14178467" cy="537845"/>
          </a:xfrm>
          <a:prstGeom prst="rect">
            <a:avLst/>
          </a:prstGeom>
        </p:spPr>
        <p:txBody>
          <a:bodyPr anchor="t" rtlCol="false" tIns="0" lIns="0" bIns="0" rIns="0">
            <a:spAutoFit/>
          </a:bodyPr>
          <a:lstStyle/>
          <a:p>
            <a:pPr algn="l">
              <a:lnSpc>
                <a:spcPts val="4480"/>
              </a:lnSpc>
              <a:spcBef>
                <a:spcPct val="0"/>
              </a:spcBef>
            </a:pPr>
            <a:r>
              <a:rPr lang="en-US" b="true" sz="3200">
                <a:solidFill>
                  <a:srgbClr val="545454"/>
                </a:solidFill>
                <a:latin typeface="Garet Bold"/>
                <a:ea typeface="Garet Bold"/>
                <a:cs typeface="Garet Bold"/>
                <a:sym typeface="Garet Bold"/>
              </a:rPr>
              <a:t>2 - it works only with 1 column bubble sheets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5" id="5"/>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03</a:t>
            </a:r>
          </a:p>
        </p:txBody>
      </p:sp>
      <p:sp>
        <p:nvSpPr>
          <p:cNvPr name="TextBox 6" id="6"/>
          <p:cNvSpPr txBox="true"/>
          <p:nvPr/>
        </p:nvSpPr>
        <p:spPr>
          <a:xfrm rot="0">
            <a:off x="1399282" y="3640139"/>
            <a:ext cx="11840464" cy="3347720"/>
          </a:xfrm>
          <a:prstGeom prst="rect">
            <a:avLst/>
          </a:prstGeom>
        </p:spPr>
        <p:txBody>
          <a:bodyPr anchor="t" rtlCol="false" tIns="0" lIns="0" bIns="0" rIns="0">
            <a:spAutoFit/>
          </a:bodyPr>
          <a:lstStyle/>
          <a:p>
            <a:pPr algn="l" marL="690881" indent="-345440" lvl="1">
              <a:lnSpc>
                <a:spcPts val="4480"/>
              </a:lnSpc>
              <a:buFont typeface="Arial"/>
              <a:buChar char="•"/>
            </a:pPr>
            <a:r>
              <a:rPr lang="en-US" b="true" sz="3200">
                <a:solidFill>
                  <a:srgbClr val="545454"/>
                </a:solidFill>
                <a:latin typeface="Garet Bold"/>
                <a:ea typeface="Garet Bold"/>
                <a:cs typeface="Garet Bold"/>
                <a:sym typeface="Garet Bold"/>
              </a:rPr>
              <a:t>instead of using contours on the bubble sheet because it may not work on all types of bubble sheets</a:t>
            </a:r>
          </a:p>
          <a:p>
            <a:pPr algn="l" marL="690881" indent="-345440" lvl="1">
              <a:lnSpc>
                <a:spcPts val="4480"/>
              </a:lnSpc>
              <a:buFont typeface="Arial"/>
              <a:buChar char="•"/>
            </a:pPr>
            <a:r>
              <a:rPr lang="en-US" b="true" sz="3200">
                <a:solidFill>
                  <a:srgbClr val="545454"/>
                </a:solidFill>
                <a:latin typeface="Garet Bold"/>
                <a:ea typeface="Garet Bold"/>
                <a:cs typeface="Garet Bold"/>
                <a:sym typeface="Garet Bold"/>
              </a:rPr>
              <a:t>we made another version that prompts the user to put points that specify the bubble sheet columns that work on most types</a:t>
            </a:r>
          </a:p>
        </p:txBody>
      </p:sp>
      <p:sp>
        <p:nvSpPr>
          <p:cNvPr name="TextBox 7" id="7"/>
          <p:cNvSpPr txBox="true"/>
          <p:nvPr/>
        </p:nvSpPr>
        <p:spPr>
          <a:xfrm rot="0">
            <a:off x="1221067" y="1944689"/>
            <a:ext cx="10229850" cy="1028700"/>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Garet Bold"/>
                <a:ea typeface="Garet Bold"/>
                <a:cs typeface="Garet Bold"/>
                <a:sym typeface="Garet Bold"/>
              </a:rPr>
              <a:t>2nd version of the project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68325" y="4041844"/>
            <a:ext cx="12951349" cy="1974712"/>
          </a:xfrm>
          <a:prstGeom prst="rect">
            <a:avLst/>
          </a:prstGeom>
        </p:spPr>
        <p:txBody>
          <a:bodyPr anchor="t" rtlCol="false" tIns="0" lIns="0" bIns="0" rIns="0">
            <a:spAutoFit/>
          </a:bodyPr>
          <a:lstStyle/>
          <a:p>
            <a:pPr algn="ctr">
              <a:lnSpc>
                <a:spcPts val="16107"/>
              </a:lnSpc>
            </a:pPr>
            <a:r>
              <a:rPr lang="en-US" b="true" sz="11505">
                <a:solidFill>
                  <a:srgbClr val="3F3D3E"/>
                </a:solidFill>
                <a:latin typeface="Alexandria Bold"/>
                <a:ea typeface="Alexandria Bold"/>
                <a:cs typeface="Alexandria Bold"/>
                <a:sym typeface="Alexandria Bold"/>
              </a:rPr>
              <a:t>THANK YOU</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248189"/>
            <a:ext cx="6399565" cy="1028700"/>
          </a:xfrm>
          <a:prstGeom prst="rect">
            <a:avLst/>
          </a:prstGeom>
        </p:spPr>
        <p:txBody>
          <a:bodyPr anchor="t" rtlCol="false" tIns="0" lIns="0" bIns="0" rIns="0">
            <a:spAutoFit/>
          </a:bodyPr>
          <a:lstStyle/>
          <a:p>
            <a:pPr algn="ctr">
              <a:lnSpc>
                <a:spcPts val="8400"/>
              </a:lnSpc>
            </a:pPr>
            <a:r>
              <a:rPr lang="en-US" b="true" sz="6000">
                <a:solidFill>
                  <a:srgbClr val="3F3D3E"/>
                </a:solidFill>
                <a:latin typeface="Alexandria Bold"/>
                <a:ea typeface="Alexandria Bold"/>
                <a:cs typeface="Alexandria Bold"/>
                <a:sym typeface="Alexandria Bold"/>
              </a:rPr>
              <a:t>INTRODUCTION</a:t>
            </a:r>
          </a:p>
        </p:txBody>
      </p:sp>
      <p:sp>
        <p:nvSpPr>
          <p:cNvPr name="TextBox 4" id="4"/>
          <p:cNvSpPr txBox="true"/>
          <p:nvPr/>
        </p:nvSpPr>
        <p:spPr>
          <a:xfrm rot="0">
            <a:off x="1028700" y="3989467"/>
            <a:ext cx="13512553" cy="1726721"/>
          </a:xfrm>
          <a:prstGeom prst="rect">
            <a:avLst/>
          </a:prstGeom>
        </p:spPr>
        <p:txBody>
          <a:bodyPr anchor="t" rtlCol="false" tIns="0" lIns="0" bIns="0" rIns="0">
            <a:spAutoFit/>
          </a:bodyPr>
          <a:lstStyle/>
          <a:p>
            <a:pPr algn="l">
              <a:lnSpc>
                <a:spcPts val="4576"/>
              </a:lnSpc>
              <a:spcBef>
                <a:spcPct val="0"/>
              </a:spcBef>
            </a:pPr>
            <a:r>
              <a:rPr lang="en-US" sz="3268">
                <a:solidFill>
                  <a:srgbClr val="545454"/>
                </a:solidFill>
                <a:latin typeface="Garet"/>
                <a:ea typeface="Garet"/>
                <a:cs typeface="Garet"/>
                <a:sym typeface="Garet"/>
              </a:rPr>
              <a:t>This project presents an Automated Optical Mark Recognition (OMR) system designed to efficiently and accurately grade bubble sheet tests. using computer vision techniques</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38575" y="3892457"/>
            <a:ext cx="11400286" cy="5212871"/>
          </a:xfrm>
          <a:prstGeom prst="rect">
            <a:avLst/>
          </a:prstGeom>
        </p:spPr>
        <p:txBody>
          <a:bodyPr anchor="t" rtlCol="false" tIns="0" lIns="0" bIns="0" rIns="0">
            <a:spAutoFit/>
          </a:bodyPr>
          <a:lstStyle/>
          <a:p>
            <a:pPr algn="l" marL="705747" indent="-352873" lvl="1">
              <a:lnSpc>
                <a:spcPts val="4576"/>
              </a:lnSpc>
              <a:buFont typeface="Arial"/>
              <a:buChar char="•"/>
            </a:pPr>
            <a:r>
              <a:rPr lang="en-US" sz="3268">
                <a:solidFill>
                  <a:srgbClr val="545454"/>
                </a:solidFill>
                <a:latin typeface="Garet"/>
                <a:ea typeface="Garet"/>
                <a:cs typeface="Garet"/>
                <a:sym typeface="Garet"/>
              </a:rPr>
              <a:t>Accurately identify marked answers on scanned bubble sheets.</a:t>
            </a:r>
          </a:p>
          <a:p>
            <a:pPr algn="l" marL="705747" indent="-352873" lvl="1">
              <a:lnSpc>
                <a:spcPts val="4576"/>
              </a:lnSpc>
              <a:buFont typeface="Arial"/>
              <a:buChar char="•"/>
            </a:pPr>
            <a:r>
              <a:rPr lang="en-US" sz="3268">
                <a:solidFill>
                  <a:srgbClr val="545454"/>
                </a:solidFill>
                <a:latin typeface="Garet"/>
                <a:ea typeface="Garet"/>
                <a:cs typeface="Garet"/>
                <a:sym typeface="Garet"/>
              </a:rPr>
              <a:t>Automate the comparison of student responses with a predefined answer key.</a:t>
            </a:r>
          </a:p>
          <a:p>
            <a:pPr algn="l" marL="705747" indent="-352873" lvl="1">
              <a:lnSpc>
                <a:spcPts val="4576"/>
              </a:lnSpc>
              <a:buFont typeface="Arial"/>
              <a:buChar char="•"/>
            </a:pPr>
            <a:r>
              <a:rPr lang="en-US" sz="3268">
                <a:solidFill>
                  <a:srgbClr val="545454"/>
                </a:solidFill>
                <a:latin typeface="Garet"/>
                <a:ea typeface="Garet"/>
                <a:cs typeface="Garet"/>
                <a:sym typeface="Garet"/>
              </a:rPr>
              <a:t>Instantly calculate and display scores for completed tests.</a:t>
            </a:r>
          </a:p>
          <a:p>
            <a:pPr algn="l" marL="705747" indent="-352873" lvl="1">
              <a:lnSpc>
                <a:spcPts val="4576"/>
              </a:lnSpc>
              <a:spcBef>
                <a:spcPct val="0"/>
              </a:spcBef>
              <a:buFont typeface="Arial"/>
              <a:buChar char="•"/>
            </a:pPr>
            <a:r>
              <a:rPr lang="en-US" sz="3268">
                <a:solidFill>
                  <a:srgbClr val="545454"/>
                </a:solidFill>
                <a:latin typeface="Garet"/>
                <a:ea typeface="Garet"/>
                <a:cs typeface="Garet"/>
                <a:sym typeface="Garet"/>
              </a:rPr>
              <a:t>Provide visual feedback on correct and incorrect answers directly on the sheet.</a:t>
            </a:r>
          </a:p>
          <a:p>
            <a:pPr algn="l">
              <a:lnSpc>
                <a:spcPts val="4576"/>
              </a:lnSpc>
              <a:spcBef>
                <a:spcPct val="0"/>
              </a:spcBef>
            </a:pPr>
          </a:p>
        </p:txBody>
      </p:sp>
      <p:sp>
        <p:nvSpPr>
          <p:cNvPr name="TextBox 4" id="4"/>
          <p:cNvSpPr txBox="true"/>
          <p:nvPr/>
        </p:nvSpPr>
        <p:spPr>
          <a:xfrm rot="0">
            <a:off x="1821514" y="2214215"/>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PROJECT GOALS</a:t>
            </a:r>
          </a:p>
        </p:txBody>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5" id="5"/>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03</a:t>
            </a:r>
          </a:p>
        </p:txBody>
      </p:sp>
      <p:sp>
        <p:nvSpPr>
          <p:cNvPr name="TextBox 6" id="6"/>
          <p:cNvSpPr txBox="true"/>
          <p:nvPr/>
        </p:nvSpPr>
        <p:spPr>
          <a:xfrm rot="0">
            <a:off x="1028700" y="2866283"/>
            <a:ext cx="13204627" cy="5832630"/>
          </a:xfrm>
          <a:prstGeom prst="rect">
            <a:avLst/>
          </a:prstGeom>
        </p:spPr>
        <p:txBody>
          <a:bodyPr anchor="t" rtlCol="false" tIns="0" lIns="0" bIns="0" rIns="0">
            <a:spAutoFit/>
          </a:bodyPr>
          <a:lstStyle/>
          <a:p>
            <a:pPr algn="l" marL="1024208" indent="-512104" lvl="1">
              <a:lnSpc>
                <a:spcPts val="6641"/>
              </a:lnSpc>
              <a:buFont typeface="Arial"/>
              <a:buChar char="•"/>
            </a:pPr>
            <a:r>
              <a:rPr lang="en-US" b="true" sz="4743">
                <a:solidFill>
                  <a:srgbClr val="545454"/>
                </a:solidFill>
                <a:latin typeface="Garet Bold"/>
                <a:ea typeface="Garet Bold"/>
                <a:cs typeface="Garet Bold"/>
                <a:sym typeface="Garet Bold"/>
              </a:rPr>
              <a:t>Image Preprocessing</a:t>
            </a:r>
          </a:p>
          <a:p>
            <a:pPr algn="l" marL="1024208" indent="-512104" lvl="1">
              <a:lnSpc>
                <a:spcPts val="6641"/>
              </a:lnSpc>
              <a:spcBef>
                <a:spcPct val="0"/>
              </a:spcBef>
              <a:buFont typeface="Arial"/>
              <a:buChar char="•"/>
            </a:pPr>
            <a:r>
              <a:rPr lang="en-US" b="true" sz="4743">
                <a:solidFill>
                  <a:srgbClr val="545454"/>
                </a:solidFill>
                <a:latin typeface="Garet Bold"/>
                <a:ea typeface="Garet Bold"/>
                <a:cs typeface="Garet Bold"/>
                <a:sym typeface="Garet Bold"/>
              </a:rPr>
              <a:t>Cont</a:t>
            </a:r>
            <a:r>
              <a:rPr lang="en-US" b="true" sz="4743">
                <a:solidFill>
                  <a:srgbClr val="545454"/>
                </a:solidFill>
                <a:latin typeface="Garet Bold"/>
                <a:ea typeface="Garet Bold"/>
                <a:cs typeface="Garet Bold"/>
                <a:sym typeface="Garet Bold"/>
              </a:rPr>
              <a:t>our Detection and Isolation</a:t>
            </a:r>
          </a:p>
          <a:p>
            <a:pPr algn="l" marL="1024208" indent="-512104" lvl="1">
              <a:lnSpc>
                <a:spcPts val="6641"/>
              </a:lnSpc>
              <a:spcBef>
                <a:spcPct val="0"/>
              </a:spcBef>
              <a:buFont typeface="Arial"/>
              <a:buChar char="•"/>
            </a:pPr>
            <a:r>
              <a:rPr lang="en-US" b="true" sz="4743">
                <a:solidFill>
                  <a:srgbClr val="545454"/>
                </a:solidFill>
                <a:latin typeface="Garet Bold"/>
                <a:ea typeface="Garet Bold"/>
                <a:cs typeface="Garet Bold"/>
                <a:sym typeface="Garet Bold"/>
              </a:rPr>
              <a:t>Perspective Transformation (Warping)</a:t>
            </a:r>
          </a:p>
          <a:p>
            <a:pPr algn="l" marL="1024208" indent="-512104" lvl="1">
              <a:lnSpc>
                <a:spcPts val="6641"/>
              </a:lnSpc>
              <a:spcBef>
                <a:spcPct val="0"/>
              </a:spcBef>
              <a:buFont typeface="Arial"/>
              <a:buChar char="•"/>
            </a:pPr>
            <a:r>
              <a:rPr lang="en-US" b="true" sz="4743">
                <a:solidFill>
                  <a:srgbClr val="545454"/>
                </a:solidFill>
                <a:latin typeface="Garet Bold"/>
                <a:ea typeface="Garet Bold"/>
                <a:cs typeface="Garet Bold"/>
                <a:sym typeface="Garet Bold"/>
              </a:rPr>
              <a:t>Answer Bubble Analysis</a:t>
            </a:r>
          </a:p>
          <a:p>
            <a:pPr algn="l" marL="1024208" indent="-512104" lvl="1">
              <a:lnSpc>
                <a:spcPts val="6641"/>
              </a:lnSpc>
              <a:spcBef>
                <a:spcPct val="0"/>
              </a:spcBef>
              <a:buFont typeface="Arial"/>
              <a:buChar char="•"/>
            </a:pPr>
            <a:r>
              <a:rPr lang="en-US" b="true" sz="4743">
                <a:solidFill>
                  <a:srgbClr val="545454"/>
                </a:solidFill>
                <a:latin typeface="Garet Bold"/>
                <a:ea typeface="Garet Bold"/>
                <a:cs typeface="Garet Bold"/>
                <a:sym typeface="Garet Bold"/>
              </a:rPr>
              <a:t>Grading and Feedback</a:t>
            </a:r>
          </a:p>
          <a:p>
            <a:pPr algn="l" marL="1024208" indent="-512104" lvl="1">
              <a:lnSpc>
                <a:spcPts val="6641"/>
              </a:lnSpc>
              <a:spcBef>
                <a:spcPct val="0"/>
              </a:spcBef>
              <a:buFont typeface="Arial"/>
              <a:buChar char="•"/>
            </a:pPr>
            <a:r>
              <a:rPr lang="en-US" b="true" sz="4743">
                <a:solidFill>
                  <a:srgbClr val="545454"/>
                </a:solidFill>
                <a:latin typeface="Garet Bold"/>
                <a:ea typeface="Garet Bold"/>
                <a:cs typeface="Garet Bold"/>
                <a:sym typeface="Garet Bold"/>
              </a:rPr>
              <a:t>Result Presentation</a:t>
            </a:r>
          </a:p>
          <a:p>
            <a:pPr algn="ctr">
              <a:lnSpc>
                <a:spcPts val="6641"/>
              </a:lnSpc>
              <a:spcBef>
                <a:spcPct val="0"/>
              </a:spcBef>
            </a:pPr>
          </a:p>
        </p:txBody>
      </p:sp>
      <p:sp>
        <p:nvSpPr>
          <p:cNvPr name="TextBox 7" id="7"/>
          <p:cNvSpPr txBox="true"/>
          <p:nvPr/>
        </p:nvSpPr>
        <p:spPr>
          <a:xfrm rot="0">
            <a:off x="1237506" y="1162804"/>
            <a:ext cx="8892629" cy="1028700"/>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Garet Bold"/>
                <a:ea typeface="Garet Bold"/>
                <a:cs typeface="Garet Bold"/>
                <a:sym typeface="Garet Bold"/>
              </a:rPr>
              <a:t>how the project works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5" id="5"/>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03</a:t>
            </a:r>
          </a:p>
        </p:txBody>
      </p:sp>
      <p:sp>
        <p:nvSpPr>
          <p:cNvPr name="TextBox 6" id="6"/>
          <p:cNvSpPr txBox="true"/>
          <p:nvPr/>
        </p:nvSpPr>
        <p:spPr>
          <a:xfrm rot="0">
            <a:off x="1399282" y="3544889"/>
            <a:ext cx="11785452" cy="6159577"/>
          </a:xfrm>
          <a:prstGeom prst="rect">
            <a:avLst/>
          </a:prstGeom>
        </p:spPr>
        <p:txBody>
          <a:bodyPr anchor="t" rtlCol="false" tIns="0" lIns="0" bIns="0" rIns="0">
            <a:spAutoFit/>
          </a:bodyPr>
          <a:lstStyle/>
          <a:p>
            <a:pPr algn="l" marL="647700" indent="-323850" lvl="1">
              <a:lnSpc>
                <a:spcPts val="5250"/>
              </a:lnSpc>
              <a:buFont typeface="Arial"/>
              <a:buChar char="•"/>
            </a:pPr>
            <a:r>
              <a:rPr lang="en-US" b="true" sz="3000">
                <a:solidFill>
                  <a:srgbClr val="545454"/>
                </a:solidFill>
                <a:latin typeface="Garet Bold"/>
                <a:ea typeface="Garet Bold"/>
                <a:cs typeface="Garet Bold"/>
                <a:sym typeface="Garet Bold"/>
              </a:rPr>
              <a:t>The input image </a:t>
            </a:r>
            <a:r>
              <a:rPr lang="en-US" b="true" sz="3000">
                <a:solidFill>
                  <a:srgbClr val="545454"/>
                </a:solidFill>
                <a:latin typeface="Garet Bold"/>
                <a:ea typeface="Garet Bold"/>
                <a:cs typeface="Garet Bold"/>
                <a:sym typeface="Garet Bold"/>
              </a:rPr>
              <a:t>of the bubble sheet is converted to grayscale to simplify subsequent processing.</a:t>
            </a:r>
          </a:p>
          <a:p>
            <a:pPr algn="l" marL="647700" indent="-323850" lvl="1">
              <a:lnSpc>
                <a:spcPts val="5250"/>
              </a:lnSpc>
              <a:buFont typeface="Arial"/>
              <a:buChar char="•"/>
            </a:pPr>
            <a:r>
              <a:rPr lang="en-US" b="true" sz="3000">
                <a:solidFill>
                  <a:srgbClr val="545454"/>
                </a:solidFill>
                <a:latin typeface="Garet Bold"/>
                <a:ea typeface="Garet Bold"/>
                <a:cs typeface="Garet Bold"/>
                <a:sym typeface="Garet Bold"/>
              </a:rPr>
              <a:t>Gaussian blur is applied to reduce noise, which helps in more accurate edge detection.</a:t>
            </a:r>
          </a:p>
          <a:p>
            <a:pPr algn="l" marL="647700" indent="-323850" lvl="1">
              <a:lnSpc>
                <a:spcPts val="5250"/>
              </a:lnSpc>
              <a:buFont typeface="Arial"/>
              <a:buChar char="•"/>
            </a:pPr>
            <a:r>
              <a:rPr lang="en-US" b="true" sz="3000">
                <a:solidFill>
                  <a:srgbClr val="545454"/>
                </a:solidFill>
                <a:latin typeface="Garet Bold"/>
                <a:ea typeface="Garet Bold"/>
                <a:cs typeface="Garet Bold"/>
                <a:sym typeface="Garet Bold"/>
              </a:rPr>
              <a:t>Canny edge detection is then used to find prominent edges within the image, which are crucial for identifying the contours of the bubble sheet and answer sections.</a:t>
            </a:r>
          </a:p>
          <a:p>
            <a:pPr algn="ctr">
              <a:lnSpc>
                <a:spcPts val="6641"/>
              </a:lnSpc>
              <a:spcBef>
                <a:spcPct val="0"/>
              </a:spcBef>
            </a:pPr>
          </a:p>
        </p:txBody>
      </p:sp>
      <p:sp>
        <p:nvSpPr>
          <p:cNvPr name="TextBox 7" id="7"/>
          <p:cNvSpPr txBox="true"/>
          <p:nvPr/>
        </p:nvSpPr>
        <p:spPr>
          <a:xfrm rot="0">
            <a:off x="1399282" y="1944689"/>
            <a:ext cx="8463558" cy="1028700"/>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Garet Bold"/>
                <a:ea typeface="Garet Bold"/>
                <a:cs typeface="Garet Bold"/>
                <a:sym typeface="Garet Bold"/>
              </a:rPr>
              <a:t>Image Preprocessing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5" id="5"/>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03</a:t>
            </a:r>
          </a:p>
        </p:txBody>
      </p:sp>
      <p:sp>
        <p:nvSpPr>
          <p:cNvPr name="TextBox 6" id="6"/>
          <p:cNvSpPr txBox="true"/>
          <p:nvPr/>
        </p:nvSpPr>
        <p:spPr>
          <a:xfrm rot="0">
            <a:off x="1399282" y="3544889"/>
            <a:ext cx="12308065" cy="5276850"/>
          </a:xfrm>
          <a:prstGeom prst="rect">
            <a:avLst/>
          </a:prstGeom>
        </p:spPr>
        <p:txBody>
          <a:bodyPr anchor="t" rtlCol="false" tIns="0" lIns="0" bIns="0" rIns="0">
            <a:spAutoFit/>
          </a:bodyPr>
          <a:lstStyle/>
          <a:p>
            <a:pPr algn="l" marL="647700" indent="-323850" lvl="1">
              <a:lnSpc>
                <a:spcPts val="5250"/>
              </a:lnSpc>
              <a:buFont typeface="Arial"/>
              <a:buChar char="•"/>
            </a:pPr>
            <a:r>
              <a:rPr lang="en-US" b="true" sz="3000">
                <a:solidFill>
                  <a:srgbClr val="545454"/>
                </a:solidFill>
                <a:latin typeface="Garet Bold"/>
                <a:ea typeface="Garet Bold"/>
                <a:cs typeface="Garet Bold"/>
                <a:sym typeface="Garet Bold"/>
              </a:rPr>
              <a:t>The system identi</a:t>
            </a:r>
            <a:r>
              <a:rPr lang="en-US" b="true" sz="3000">
                <a:solidFill>
                  <a:srgbClr val="545454"/>
                </a:solidFill>
                <a:latin typeface="Garet Bold"/>
                <a:ea typeface="Garet Bold"/>
                <a:cs typeface="Garet Bold"/>
                <a:sym typeface="Garet Bold"/>
              </a:rPr>
              <a:t>fies all contours in the edge-detected image.</a:t>
            </a:r>
          </a:p>
          <a:p>
            <a:pPr algn="l" marL="647700" indent="-323850" lvl="1">
              <a:lnSpc>
                <a:spcPts val="5250"/>
              </a:lnSpc>
              <a:buFont typeface="Arial"/>
              <a:buChar char="•"/>
            </a:pPr>
            <a:r>
              <a:rPr lang="en-US" b="true" sz="3000">
                <a:solidFill>
                  <a:srgbClr val="545454"/>
                </a:solidFill>
                <a:latin typeface="Garet Bold"/>
                <a:ea typeface="Garet Bold"/>
                <a:cs typeface="Garet Bold"/>
                <a:sym typeface="Garet Bold"/>
              </a:rPr>
              <a:t>The</a:t>
            </a:r>
            <a:r>
              <a:rPr lang="en-US" b="true" sz="3000">
                <a:solidFill>
                  <a:srgbClr val="545454"/>
                </a:solidFill>
                <a:latin typeface="Garet Bold"/>
                <a:ea typeface="Garet Bold"/>
                <a:cs typeface="Garet Bold"/>
                <a:sym typeface="Garet Bold"/>
              </a:rPr>
              <a:t>se contours are then filtered to specifically find rectangular shapes, as bubble sheets and their main sections are typically rectangular.</a:t>
            </a:r>
          </a:p>
          <a:p>
            <a:pPr algn="l" marL="647700" indent="-323850" lvl="1">
              <a:lnSpc>
                <a:spcPts val="5250"/>
              </a:lnSpc>
              <a:spcBef>
                <a:spcPct val="0"/>
              </a:spcBef>
              <a:buFont typeface="Arial"/>
              <a:buChar char="•"/>
            </a:pPr>
            <a:r>
              <a:rPr lang="en-US" b="true" sz="3000">
                <a:solidFill>
                  <a:srgbClr val="545454"/>
                </a:solidFill>
                <a:latin typeface="Garet Bold"/>
                <a:ea typeface="Garet Bold"/>
                <a:cs typeface="Garet Bold"/>
                <a:sym typeface="Garet Bold"/>
              </a:rPr>
              <a:t>The two largest rectangular contours are identified: one representing the entire bubble sheet and another representing the dedicated "grading" or "score" area.</a:t>
            </a:r>
          </a:p>
        </p:txBody>
      </p:sp>
      <p:sp>
        <p:nvSpPr>
          <p:cNvPr name="TextBox 7" id="7"/>
          <p:cNvSpPr txBox="true"/>
          <p:nvPr/>
        </p:nvSpPr>
        <p:spPr>
          <a:xfrm rot="0">
            <a:off x="1028700" y="1917184"/>
            <a:ext cx="13930195" cy="1028700"/>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Garet Bold"/>
                <a:ea typeface="Garet Bold"/>
                <a:cs typeface="Garet Bold"/>
                <a:sym typeface="Garet Bold"/>
              </a:rPr>
              <a:t>Contour Detection and Isolation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5" id="5"/>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03</a:t>
            </a:r>
          </a:p>
        </p:txBody>
      </p:sp>
      <p:sp>
        <p:nvSpPr>
          <p:cNvPr name="TextBox 6" id="6"/>
          <p:cNvSpPr txBox="true"/>
          <p:nvPr/>
        </p:nvSpPr>
        <p:spPr>
          <a:xfrm rot="0">
            <a:off x="1399282" y="3544889"/>
            <a:ext cx="11785452" cy="5492827"/>
          </a:xfrm>
          <a:prstGeom prst="rect">
            <a:avLst/>
          </a:prstGeom>
        </p:spPr>
        <p:txBody>
          <a:bodyPr anchor="t" rtlCol="false" tIns="0" lIns="0" bIns="0" rIns="0">
            <a:spAutoFit/>
          </a:bodyPr>
          <a:lstStyle/>
          <a:p>
            <a:pPr algn="l" marL="647700" indent="-323850" lvl="1">
              <a:lnSpc>
                <a:spcPts val="5250"/>
              </a:lnSpc>
              <a:buFont typeface="Arial"/>
              <a:buChar char="•"/>
            </a:pPr>
            <a:r>
              <a:rPr lang="en-US" b="true" sz="3000">
                <a:solidFill>
                  <a:srgbClr val="545454"/>
                </a:solidFill>
                <a:latin typeface="Garet Bold"/>
                <a:ea typeface="Garet Bold"/>
                <a:cs typeface="Garet Bold"/>
                <a:sym typeface="Garet Bold"/>
              </a:rPr>
              <a:t>Once the main rectang</a:t>
            </a:r>
            <a:r>
              <a:rPr lang="en-US" b="true" sz="3000">
                <a:solidFill>
                  <a:srgbClr val="545454"/>
                </a:solidFill>
                <a:latin typeface="Garet Bold"/>
                <a:ea typeface="Garet Bold"/>
                <a:cs typeface="Garet Bold"/>
                <a:sym typeface="Garet Bold"/>
              </a:rPr>
              <a:t>ular contours are found, perspective transformation is applied. This rectifies the image, effectively "unskewing" it so that the bubble sheet appears as if viewed directly from above, regardless of the original angle it was captured at. This is performed for both the main sheet and the grading area.</a:t>
            </a:r>
          </a:p>
          <a:p>
            <a:pPr algn="ctr">
              <a:lnSpc>
                <a:spcPts val="6641"/>
              </a:lnSpc>
              <a:spcBef>
                <a:spcPct val="0"/>
              </a:spcBef>
            </a:pPr>
          </a:p>
        </p:txBody>
      </p:sp>
      <p:sp>
        <p:nvSpPr>
          <p:cNvPr name="TextBox 7" id="7"/>
          <p:cNvSpPr txBox="true"/>
          <p:nvPr/>
        </p:nvSpPr>
        <p:spPr>
          <a:xfrm rot="0">
            <a:off x="1293666" y="1972195"/>
            <a:ext cx="15965634" cy="1028700"/>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Garet Bold"/>
                <a:ea typeface="Garet Bold"/>
                <a:cs typeface="Garet Bold"/>
                <a:sym typeface="Garet Bold"/>
              </a:rPr>
              <a:t>Perspective Transformation (Warping)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5" id="5"/>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03</a:t>
            </a:r>
          </a:p>
        </p:txBody>
      </p:sp>
      <p:sp>
        <p:nvSpPr>
          <p:cNvPr name="TextBox 6" id="6"/>
          <p:cNvSpPr txBox="true"/>
          <p:nvPr/>
        </p:nvSpPr>
        <p:spPr>
          <a:xfrm rot="0">
            <a:off x="1234246" y="2793923"/>
            <a:ext cx="16681506" cy="7493077"/>
          </a:xfrm>
          <a:prstGeom prst="rect">
            <a:avLst/>
          </a:prstGeom>
        </p:spPr>
        <p:txBody>
          <a:bodyPr anchor="t" rtlCol="false" tIns="0" lIns="0" bIns="0" rIns="0">
            <a:spAutoFit/>
          </a:bodyPr>
          <a:lstStyle/>
          <a:p>
            <a:pPr algn="l" marL="647700" indent="-323850" lvl="1">
              <a:lnSpc>
                <a:spcPts val="5250"/>
              </a:lnSpc>
              <a:buFont typeface="Arial"/>
              <a:buChar char="•"/>
            </a:pPr>
            <a:r>
              <a:rPr lang="en-US" b="true" sz="3000">
                <a:solidFill>
                  <a:srgbClr val="545454"/>
                </a:solidFill>
                <a:latin typeface="Garet Bold"/>
                <a:ea typeface="Garet Bold"/>
                <a:cs typeface="Garet Bold"/>
                <a:sym typeface="Garet Bold"/>
              </a:rPr>
              <a:t>The warped image </a:t>
            </a:r>
            <a:r>
              <a:rPr lang="en-US" b="true" sz="3000">
                <a:solidFill>
                  <a:srgbClr val="545454"/>
                </a:solidFill>
                <a:latin typeface="Garet Bold"/>
                <a:ea typeface="Garet Bold"/>
                <a:cs typeface="Garet Bold"/>
                <a:sym typeface="Garet Bold"/>
              </a:rPr>
              <a:t>of the bubble sheet is converted back to grayscale and then subjected to an inverse binary thresholding. This makes the marked bubbles stand out as dark regions against a white background.</a:t>
            </a:r>
          </a:p>
          <a:p>
            <a:pPr algn="l" marL="647700" indent="-323850" lvl="1">
              <a:lnSpc>
                <a:spcPts val="5250"/>
              </a:lnSpc>
              <a:buFont typeface="Arial"/>
              <a:buChar char="•"/>
            </a:pPr>
            <a:r>
              <a:rPr lang="en-US" b="true" sz="3000">
                <a:solidFill>
                  <a:srgbClr val="545454"/>
                </a:solidFill>
                <a:latin typeface="Garet Bold"/>
                <a:ea typeface="Garet Bold"/>
                <a:cs typeface="Garet Bold"/>
                <a:sym typeface="Garet Bold"/>
              </a:rPr>
              <a:t>The system then divides the main answer area into individual "boxes," each corresponding to a single bubble option for a question.</a:t>
            </a:r>
          </a:p>
          <a:p>
            <a:pPr algn="l" marL="647700" indent="-323850" lvl="1">
              <a:lnSpc>
                <a:spcPts val="5250"/>
              </a:lnSpc>
              <a:buFont typeface="Arial"/>
              <a:buChar char="•"/>
            </a:pPr>
            <a:r>
              <a:rPr lang="en-US" b="true" sz="3000">
                <a:solidFill>
                  <a:srgbClr val="545454"/>
                </a:solidFill>
                <a:latin typeface="Garet Bold"/>
                <a:ea typeface="Garet Bold"/>
                <a:cs typeface="Garet Bold"/>
                <a:sym typeface="Garet Bold"/>
              </a:rPr>
              <a:t>For each box, the number of non-zero pixels (representing the dark, filled-in areas) is counted.</a:t>
            </a:r>
          </a:p>
          <a:p>
            <a:pPr algn="l" marL="647700" indent="-323850" lvl="1">
              <a:lnSpc>
                <a:spcPts val="5250"/>
              </a:lnSpc>
              <a:buFont typeface="Arial"/>
              <a:buChar char="•"/>
            </a:pPr>
            <a:r>
              <a:rPr lang="en-US" b="true" sz="3000">
                <a:solidFill>
                  <a:srgbClr val="545454"/>
                </a:solidFill>
                <a:latin typeface="Garet Bold"/>
                <a:ea typeface="Garet Bold"/>
                <a:cs typeface="Garet Bold"/>
                <a:sym typeface="Garet Bold"/>
              </a:rPr>
              <a:t>By comparing the pixel counts within each row of answer choices, the algorithm determines which bubble in each question row has the highest pixel density, indicating it's the marked answer.</a:t>
            </a:r>
          </a:p>
          <a:p>
            <a:pPr algn="ctr">
              <a:lnSpc>
                <a:spcPts val="6641"/>
              </a:lnSpc>
              <a:spcBef>
                <a:spcPct val="0"/>
              </a:spcBef>
            </a:pPr>
          </a:p>
        </p:txBody>
      </p:sp>
      <p:sp>
        <p:nvSpPr>
          <p:cNvPr name="TextBox 7" id="7"/>
          <p:cNvSpPr txBox="true"/>
          <p:nvPr/>
        </p:nvSpPr>
        <p:spPr>
          <a:xfrm rot="0">
            <a:off x="1399282" y="1521657"/>
            <a:ext cx="9626352" cy="1028700"/>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Garet Bold"/>
                <a:ea typeface="Garet Bold"/>
                <a:cs typeface="Garet Bold"/>
                <a:sym typeface="Garet Bold"/>
              </a:rPr>
              <a:t>Answer Bubble Analysis: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5" id="5"/>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03</a:t>
            </a:r>
          </a:p>
        </p:txBody>
      </p:sp>
      <p:sp>
        <p:nvSpPr>
          <p:cNvPr name="TextBox 6" id="6"/>
          <p:cNvSpPr txBox="true"/>
          <p:nvPr/>
        </p:nvSpPr>
        <p:spPr>
          <a:xfrm rot="0">
            <a:off x="1399282" y="3544889"/>
            <a:ext cx="14178467" cy="5492827"/>
          </a:xfrm>
          <a:prstGeom prst="rect">
            <a:avLst/>
          </a:prstGeom>
        </p:spPr>
        <p:txBody>
          <a:bodyPr anchor="t" rtlCol="false" tIns="0" lIns="0" bIns="0" rIns="0">
            <a:spAutoFit/>
          </a:bodyPr>
          <a:lstStyle/>
          <a:p>
            <a:pPr algn="l" marL="647700" indent="-323850" lvl="1">
              <a:lnSpc>
                <a:spcPts val="5250"/>
              </a:lnSpc>
              <a:buFont typeface="Arial"/>
              <a:buChar char="•"/>
            </a:pPr>
            <a:r>
              <a:rPr lang="en-US" b="true" sz="3000">
                <a:solidFill>
                  <a:srgbClr val="545454"/>
                </a:solidFill>
                <a:latin typeface="Garet Bold"/>
                <a:ea typeface="Garet Bold"/>
                <a:cs typeface="Garet Bold"/>
                <a:sym typeface="Garet Bold"/>
              </a:rPr>
              <a:t>The identi</a:t>
            </a:r>
            <a:r>
              <a:rPr lang="en-US" b="true" sz="3000">
                <a:solidFill>
                  <a:srgbClr val="545454"/>
                </a:solidFill>
                <a:latin typeface="Garet Bold"/>
                <a:ea typeface="Garet Bold"/>
                <a:cs typeface="Garet Bold"/>
                <a:sym typeface="Garet Bold"/>
              </a:rPr>
              <a:t>fied user answers are then compared against a predefined answer key.</a:t>
            </a:r>
          </a:p>
          <a:p>
            <a:pPr algn="l" marL="647700" indent="-323850" lvl="1">
              <a:lnSpc>
                <a:spcPts val="5250"/>
              </a:lnSpc>
              <a:buFont typeface="Arial"/>
              <a:buChar char="•"/>
            </a:pPr>
            <a:r>
              <a:rPr lang="en-US" b="true" sz="3000">
                <a:solidFill>
                  <a:srgbClr val="545454"/>
                </a:solidFill>
                <a:latin typeface="Garet Bold"/>
                <a:ea typeface="Garet Bold"/>
                <a:cs typeface="Garet Bold"/>
                <a:sym typeface="Garet Bold"/>
              </a:rPr>
              <a:t>For e</a:t>
            </a:r>
            <a:r>
              <a:rPr lang="en-US" b="true" sz="3000">
                <a:solidFill>
                  <a:srgbClr val="545454"/>
                </a:solidFill>
                <a:latin typeface="Garet Bold"/>
                <a:ea typeface="Garet Bold"/>
                <a:cs typeface="Garet Bold"/>
                <a:sym typeface="Garet Bold"/>
              </a:rPr>
              <a:t>ach question, the answer is marked as correct or incorrect.</a:t>
            </a:r>
          </a:p>
          <a:p>
            <a:pPr algn="l" marL="647700" indent="-323850" lvl="1">
              <a:lnSpc>
                <a:spcPts val="5250"/>
              </a:lnSpc>
              <a:buFont typeface="Arial"/>
              <a:buChar char="•"/>
            </a:pPr>
            <a:r>
              <a:rPr lang="en-US" b="true" sz="3000">
                <a:solidFill>
                  <a:srgbClr val="545454"/>
                </a:solidFill>
                <a:latin typeface="Garet Bold"/>
                <a:ea typeface="Garet Bold"/>
                <a:cs typeface="Garet Bold"/>
                <a:sym typeface="Garet Bold"/>
              </a:rPr>
              <a:t>A final score is calculated based on the number of correct answers.</a:t>
            </a:r>
          </a:p>
          <a:p>
            <a:pPr algn="l" marL="647700" indent="-323850" lvl="1">
              <a:lnSpc>
                <a:spcPts val="5250"/>
              </a:lnSpc>
              <a:buFont typeface="Arial"/>
              <a:buChar char="•"/>
            </a:pPr>
            <a:r>
              <a:rPr lang="en-US" b="true" sz="3000">
                <a:solidFill>
                  <a:srgbClr val="545454"/>
                </a:solidFill>
                <a:latin typeface="Garet Bold"/>
                <a:ea typeface="Garet Bold"/>
                <a:cs typeface="Garet Bold"/>
                <a:sym typeface="Garet Bold"/>
              </a:rPr>
              <a:t>Visu</a:t>
            </a:r>
            <a:r>
              <a:rPr lang="en-US" b="true" sz="3000">
                <a:solidFill>
                  <a:srgbClr val="545454"/>
                </a:solidFill>
                <a:latin typeface="Garet Bold"/>
                <a:ea typeface="Garet Bold"/>
                <a:cs typeface="Garet Bold"/>
                <a:sym typeface="Garet Bold"/>
              </a:rPr>
              <a:t>al feedback is generated: correct answers are typically highlighted in green, and incorrect user answers are marked in red, with the correct answer for that question also shown in green.</a:t>
            </a:r>
          </a:p>
          <a:p>
            <a:pPr algn="ctr">
              <a:lnSpc>
                <a:spcPts val="6641"/>
              </a:lnSpc>
              <a:spcBef>
                <a:spcPct val="0"/>
              </a:spcBef>
            </a:pPr>
          </a:p>
        </p:txBody>
      </p:sp>
      <p:sp>
        <p:nvSpPr>
          <p:cNvPr name="TextBox 7" id="7"/>
          <p:cNvSpPr txBox="true"/>
          <p:nvPr/>
        </p:nvSpPr>
        <p:spPr>
          <a:xfrm rot="0">
            <a:off x="1821514" y="1944689"/>
            <a:ext cx="9028956" cy="1028700"/>
          </a:xfrm>
          <a:prstGeom prst="rect">
            <a:avLst/>
          </a:prstGeom>
        </p:spPr>
        <p:txBody>
          <a:bodyPr anchor="t" rtlCol="false" tIns="0" lIns="0" bIns="0" rIns="0">
            <a:spAutoFit/>
          </a:bodyPr>
          <a:lstStyle/>
          <a:p>
            <a:pPr algn="ctr">
              <a:lnSpc>
                <a:spcPts val="8400"/>
              </a:lnSpc>
              <a:spcBef>
                <a:spcPct val="0"/>
              </a:spcBef>
            </a:pPr>
            <a:r>
              <a:rPr lang="en-US" b="true" sz="6000">
                <a:solidFill>
                  <a:srgbClr val="000000"/>
                </a:solidFill>
                <a:latin typeface="Garet Bold"/>
                <a:ea typeface="Garet Bold"/>
                <a:cs typeface="Garet Bold"/>
                <a:sym typeface="Garet Bold"/>
              </a:rPr>
              <a:t>Grading and Feedback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DAGtjUoJGNM</dc:identifier>
  <dcterms:modified xsi:type="dcterms:W3CDTF">2011-08-01T06:04:30Z</dcterms:modified>
  <cp:revision>1</cp:revision>
  <dc:title>omr</dc:title>
</cp:coreProperties>
</file>