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6" r:id="rId6"/>
    <p:sldId id="270" r:id="rId7"/>
    <p:sldId id="272" r:id="rId8"/>
    <p:sldId id="304" r:id="rId9"/>
    <p:sldId id="303" r:id="rId10"/>
    <p:sldId id="302" r:id="rId11"/>
    <p:sldId id="281" r:id="rId12"/>
    <p:sldId id="261" r:id="rId13"/>
    <p:sldId id="262" r:id="rId14"/>
  </p:sldIdLst>
  <p:sldSz cx="18288000" cy="10287000"/>
  <p:notesSz cx="6858000" cy="9144000"/>
  <p:embeddedFontLst>
    <p:embeddedFont>
      <p:font typeface="Futura Ultra-Bold" panose="020B0604020202020204" charset="0"/>
      <p:regular r:id="rId15"/>
    </p:embeddedFont>
    <p:embeddedFont>
      <p:font typeface="Helios" panose="020B0604020202020204" charset="0"/>
      <p:regular r:id="rId16"/>
    </p:embeddedFont>
    <p:embeddedFont>
      <p:font typeface="Helio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39756">
            <a:off x="1833395" y="-1590512"/>
            <a:ext cx="5658816" cy="2538160"/>
            <a:chOff x="0" y="0"/>
            <a:chExt cx="7545088" cy="33842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733665" cy="3572764"/>
            </a:xfrm>
            <a:custGeom>
              <a:avLst/>
              <a:gdLst/>
              <a:ahLst/>
              <a:cxnLst/>
              <a:rect l="l" t="t" r="r" b="b"/>
              <a:pathLst>
                <a:path w="7733665" h="3572764">
                  <a:moveTo>
                    <a:pt x="0" y="0"/>
                  </a:moveTo>
                  <a:lnTo>
                    <a:pt x="5311267" y="0"/>
                  </a:lnTo>
                  <a:lnTo>
                    <a:pt x="6880987" y="906272"/>
                  </a:lnTo>
                  <a:cubicBezTo>
                    <a:pt x="7516114" y="1272921"/>
                    <a:pt x="7733665" y="2085086"/>
                    <a:pt x="7367016" y="2720086"/>
                  </a:cubicBezTo>
                  <a:cubicBezTo>
                    <a:pt x="7000367" y="3355213"/>
                    <a:pt x="6188202" y="3572764"/>
                    <a:pt x="5553202" y="3206115"/>
                  </a:cubicBezTo>
                  <a:close/>
                </a:path>
              </a:pathLst>
            </a:custGeom>
            <a:solidFill>
              <a:srgbClr val="0074B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4581893">
            <a:off x="2470092" y="10475346"/>
            <a:ext cx="5658816" cy="2538160"/>
            <a:chOff x="0" y="0"/>
            <a:chExt cx="7545088" cy="33842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33665" cy="3572764"/>
            </a:xfrm>
            <a:custGeom>
              <a:avLst/>
              <a:gdLst/>
              <a:ahLst/>
              <a:cxnLst/>
              <a:rect l="l" t="t" r="r" b="b"/>
              <a:pathLst>
                <a:path w="7733665" h="3572764">
                  <a:moveTo>
                    <a:pt x="0" y="0"/>
                  </a:moveTo>
                  <a:lnTo>
                    <a:pt x="5311267" y="0"/>
                  </a:lnTo>
                  <a:lnTo>
                    <a:pt x="6880987" y="906272"/>
                  </a:lnTo>
                  <a:cubicBezTo>
                    <a:pt x="7516114" y="1272921"/>
                    <a:pt x="7733665" y="2085086"/>
                    <a:pt x="7367016" y="2720086"/>
                  </a:cubicBezTo>
                  <a:cubicBezTo>
                    <a:pt x="7000367" y="3355213"/>
                    <a:pt x="6188202" y="3572764"/>
                    <a:pt x="5553202" y="3206115"/>
                  </a:cubicBezTo>
                  <a:close/>
                </a:path>
              </a:pathLst>
            </a:custGeom>
            <a:solidFill>
              <a:srgbClr val="0074B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2788500" y="2632500"/>
            <a:ext cx="5022001" cy="5022001"/>
            <a:chOff x="0" y="0"/>
            <a:chExt cx="6696000" cy="669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95948" cy="6695948"/>
            </a:xfrm>
            <a:custGeom>
              <a:avLst/>
              <a:gdLst/>
              <a:ahLst/>
              <a:cxnLst/>
              <a:rect l="l" t="t" r="r" b="b"/>
              <a:pathLst>
                <a:path w="6695948" h="6695948">
                  <a:moveTo>
                    <a:pt x="0" y="3347974"/>
                  </a:moveTo>
                  <a:cubicBezTo>
                    <a:pt x="0" y="1498981"/>
                    <a:pt x="1498981" y="0"/>
                    <a:pt x="3347974" y="0"/>
                  </a:cubicBezTo>
                  <a:cubicBezTo>
                    <a:pt x="5196967" y="0"/>
                    <a:pt x="6695948" y="1498981"/>
                    <a:pt x="6695948" y="3347974"/>
                  </a:cubicBezTo>
                  <a:cubicBezTo>
                    <a:pt x="6695948" y="5196967"/>
                    <a:pt x="5197094" y="6695948"/>
                    <a:pt x="3347974" y="6695948"/>
                  </a:cubicBezTo>
                  <a:cubicBezTo>
                    <a:pt x="1498854" y="6695948"/>
                    <a:pt x="0" y="5197094"/>
                    <a:pt x="0" y="334797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-3160500" y="1827000"/>
            <a:ext cx="10286999" cy="6633000"/>
            <a:chOff x="0" y="0"/>
            <a:chExt cx="13715996" cy="88439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716000" cy="8843899"/>
            </a:xfrm>
            <a:custGeom>
              <a:avLst/>
              <a:gdLst/>
              <a:ahLst/>
              <a:cxnLst/>
              <a:rect l="l" t="t" r="r" b="b"/>
              <a:pathLst>
                <a:path w="13716000" h="8843899">
                  <a:moveTo>
                    <a:pt x="11237341" y="0"/>
                  </a:moveTo>
                  <a:lnTo>
                    <a:pt x="2478659" y="0"/>
                  </a:lnTo>
                  <a:lnTo>
                    <a:pt x="0" y="2478659"/>
                  </a:lnTo>
                  <a:lnTo>
                    <a:pt x="0" y="8843899"/>
                  </a:lnTo>
                  <a:lnTo>
                    <a:pt x="13716000" y="8843899"/>
                  </a:lnTo>
                  <a:lnTo>
                    <a:pt x="13716000" y="2478659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3059220" y="2903220"/>
            <a:ext cx="4480561" cy="4480561"/>
            <a:chOff x="0" y="0"/>
            <a:chExt cx="5974080" cy="59740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974080" cy="5974080"/>
            </a:xfrm>
            <a:custGeom>
              <a:avLst/>
              <a:gdLst/>
              <a:ahLst/>
              <a:cxnLst/>
              <a:rect l="l" t="t" r="r" b="b"/>
              <a:pathLst>
                <a:path w="5974080" h="5974080">
                  <a:moveTo>
                    <a:pt x="0" y="2987040"/>
                  </a:moveTo>
                  <a:cubicBezTo>
                    <a:pt x="0" y="1337310"/>
                    <a:pt x="1337310" y="0"/>
                    <a:pt x="2987040" y="0"/>
                  </a:cubicBezTo>
                  <a:cubicBezTo>
                    <a:pt x="4636770" y="0"/>
                    <a:pt x="5974080" y="1337310"/>
                    <a:pt x="5974080" y="2987040"/>
                  </a:cubicBezTo>
                  <a:cubicBezTo>
                    <a:pt x="5974080" y="4636770"/>
                    <a:pt x="4636770" y="5974080"/>
                    <a:pt x="2987040" y="5974080"/>
                  </a:cubicBezTo>
                  <a:cubicBezTo>
                    <a:pt x="1337310" y="5974080"/>
                    <a:pt x="0" y="4636770"/>
                    <a:pt x="0" y="298704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328500" y="3335099"/>
            <a:ext cx="3942001" cy="3942001"/>
            <a:chOff x="0" y="0"/>
            <a:chExt cx="5256000" cy="525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256022" cy="5256022"/>
            </a:xfrm>
            <a:custGeom>
              <a:avLst/>
              <a:gdLst/>
              <a:ahLst/>
              <a:cxnLst/>
              <a:rect l="l" t="t" r="r" b="b"/>
              <a:pathLst>
                <a:path w="5256022" h="5256022">
                  <a:moveTo>
                    <a:pt x="0" y="2628011"/>
                  </a:moveTo>
                  <a:cubicBezTo>
                    <a:pt x="0" y="1176655"/>
                    <a:pt x="1176655" y="0"/>
                    <a:pt x="2628011" y="0"/>
                  </a:cubicBezTo>
                  <a:cubicBezTo>
                    <a:pt x="4079367" y="0"/>
                    <a:pt x="5256022" y="1176655"/>
                    <a:pt x="5256022" y="2628011"/>
                  </a:cubicBezTo>
                  <a:cubicBezTo>
                    <a:pt x="5256022" y="4079367"/>
                    <a:pt x="4079367" y="5256022"/>
                    <a:pt x="2628011" y="5256022"/>
                  </a:cubicBezTo>
                  <a:cubicBezTo>
                    <a:pt x="1176655" y="5256022"/>
                    <a:pt x="0" y="4079367"/>
                    <a:pt x="0" y="2628011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858000" y="1765694"/>
            <a:ext cx="12193754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 dirty="0">
                <a:solidFill>
                  <a:srgbClr val="EF233C"/>
                </a:solidFill>
                <a:latin typeface="Helios"/>
                <a:ea typeface="Helios"/>
                <a:cs typeface="Helios"/>
                <a:sym typeface="Helios"/>
              </a:rPr>
              <a:t>Online Book Store(</a:t>
            </a:r>
            <a:r>
              <a:rPr lang="en-US" sz="9000" dirty="0" err="1">
                <a:solidFill>
                  <a:srgbClr val="EF233C"/>
                </a:solidFill>
                <a:latin typeface="Helios"/>
                <a:ea typeface="Helios"/>
                <a:cs typeface="Helios"/>
                <a:sym typeface="Helios"/>
              </a:rPr>
              <a:t>PustakBindu</a:t>
            </a:r>
            <a:r>
              <a:rPr lang="en-US" sz="9000" dirty="0">
                <a:solidFill>
                  <a:srgbClr val="EF233C"/>
                </a:solidFill>
                <a:latin typeface="Helios"/>
                <a:ea typeface="Helios"/>
                <a:cs typeface="Helios"/>
                <a:sym typeface="Helios"/>
              </a:rPr>
              <a:t>)</a:t>
            </a:r>
          </a:p>
          <a:p>
            <a:pPr algn="ctr">
              <a:lnSpc>
                <a:spcPts val="10800"/>
              </a:lnSpc>
            </a:pPr>
            <a:r>
              <a:rPr lang="en-US" sz="9000" dirty="0">
                <a:solidFill>
                  <a:srgbClr val="EF233C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46727" y="7532144"/>
            <a:ext cx="6078551" cy="2059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000" dirty="0">
                <a:solidFill>
                  <a:srgbClr val="000000"/>
                </a:solidFill>
                <a:latin typeface="Helios" panose="020B0604020202020204" charset="0"/>
                <a:ea typeface="Helios"/>
                <a:cs typeface="Helios"/>
                <a:sym typeface="Helios"/>
              </a:rPr>
              <a:t>Prepared by:</a:t>
            </a:r>
          </a:p>
          <a:p>
            <a:pPr algn="just">
              <a:lnSpc>
                <a:spcPts val="5600"/>
              </a:lnSpc>
            </a:pPr>
            <a:r>
              <a:rPr lang="en-US" sz="3000" dirty="0">
                <a:solidFill>
                  <a:srgbClr val="000000"/>
                </a:solidFill>
                <a:latin typeface="Helios" panose="020B0604020202020204" charset="0"/>
                <a:ea typeface="Helios"/>
                <a:cs typeface="Helios"/>
                <a:sym typeface="Helios"/>
              </a:rPr>
              <a:t>Anil Shrestha,</a:t>
            </a:r>
            <a:r>
              <a:rPr lang="en-US" sz="3000" dirty="0">
                <a:latin typeface="Helios" panose="020B0604020202020204" charset="0"/>
              </a:rPr>
              <a:t> 6-2-355-4-2021</a:t>
            </a:r>
            <a:endParaRPr lang="en-US" sz="3000" dirty="0">
              <a:solidFill>
                <a:srgbClr val="000000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algn="just">
              <a:lnSpc>
                <a:spcPts val="5600"/>
              </a:lnSpc>
            </a:pPr>
            <a:r>
              <a:rPr lang="en-US" sz="3000" dirty="0">
                <a:solidFill>
                  <a:srgbClr val="000000"/>
                </a:solidFill>
                <a:latin typeface="Helios" panose="020B0604020202020204" charset="0"/>
                <a:ea typeface="Helios"/>
                <a:cs typeface="Helios"/>
                <a:sym typeface="Helios"/>
              </a:rPr>
              <a:t>Sachin Magar,</a:t>
            </a:r>
            <a:r>
              <a:rPr lang="en-US" sz="3000" dirty="0">
                <a:latin typeface="Helios" panose="020B0604020202020204" charset="0"/>
              </a:rPr>
              <a:t> 6-2-355-22-2021</a:t>
            </a:r>
            <a:endParaRPr lang="en-US" sz="3000" dirty="0">
              <a:solidFill>
                <a:srgbClr val="000000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050540" y="7532144"/>
            <a:ext cx="5516228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300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Project II </a:t>
            </a:r>
          </a:p>
          <a:p>
            <a:pPr algn="just">
              <a:lnSpc>
                <a:spcPts val="5600"/>
              </a:lnSpc>
            </a:pPr>
            <a:r>
              <a:rPr lang="en-US" sz="300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Course Code: CAPJ356</a:t>
            </a:r>
          </a:p>
          <a:p>
            <a:pPr algn="just">
              <a:lnSpc>
                <a:spcPts val="5600"/>
              </a:lnSpc>
            </a:pPr>
            <a:r>
              <a:rPr lang="en-US" sz="300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Semester: 6th sem.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371600" y="598938"/>
            <a:ext cx="9921604" cy="2000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800"/>
              </a:lnSpc>
              <a:spcBef>
                <a:spcPct val="0"/>
              </a:spcBef>
            </a:pPr>
            <a:r>
              <a:rPr lang="en-US" sz="6500" dirty="0">
                <a:solidFill>
                  <a:srgbClr val="27296D"/>
                </a:solidFill>
                <a:latin typeface="Helios Bold"/>
                <a:ea typeface="Helios Bold"/>
                <a:cs typeface="Helios Bold"/>
                <a:sym typeface="Helios Bold"/>
              </a:rPr>
              <a:t>Use Case </a:t>
            </a:r>
          </a:p>
          <a:p>
            <a:pPr marL="0" lvl="0" indent="0" algn="ctr">
              <a:lnSpc>
                <a:spcPts val="7800"/>
              </a:lnSpc>
              <a:spcBef>
                <a:spcPct val="0"/>
              </a:spcBef>
            </a:pPr>
            <a:r>
              <a:rPr lang="en-US" sz="6500" dirty="0">
                <a:solidFill>
                  <a:srgbClr val="27296D"/>
                </a:solidFill>
                <a:latin typeface="Helios Bold"/>
                <a:ea typeface="Helios Bold"/>
                <a:cs typeface="Helios Bold"/>
                <a:sym typeface="Helios Bold"/>
              </a:rPr>
              <a:t>Diagram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9612633"/>
            <a:ext cx="18288000" cy="514104"/>
            <a:chOff x="0" y="0"/>
            <a:chExt cx="4816593" cy="1354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35402"/>
            </a:xfrm>
            <a:custGeom>
              <a:avLst/>
              <a:gdLst/>
              <a:ahLst/>
              <a:cxnLst/>
              <a:rect l="l" t="t" r="r" b="b"/>
              <a:pathLst>
                <a:path w="4816592" h="135402">
                  <a:moveTo>
                    <a:pt x="0" y="0"/>
                  </a:moveTo>
                  <a:lnTo>
                    <a:pt x="4816592" y="0"/>
                  </a:lnTo>
                  <a:lnTo>
                    <a:pt x="4816592" y="135402"/>
                  </a:lnTo>
                  <a:lnTo>
                    <a:pt x="0" y="135402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1830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8715111" y="9258300"/>
            <a:ext cx="1028700" cy="1028700"/>
            <a:chOff x="0" y="0"/>
            <a:chExt cx="6696000" cy="669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95948" cy="6695948"/>
            </a:xfrm>
            <a:custGeom>
              <a:avLst/>
              <a:gdLst/>
              <a:ahLst/>
              <a:cxnLst/>
              <a:rect l="l" t="t" r="r" b="b"/>
              <a:pathLst>
                <a:path w="6695948" h="6695948">
                  <a:moveTo>
                    <a:pt x="0" y="3347974"/>
                  </a:moveTo>
                  <a:cubicBezTo>
                    <a:pt x="0" y="1498981"/>
                    <a:pt x="1498981" y="0"/>
                    <a:pt x="3347974" y="0"/>
                  </a:cubicBezTo>
                  <a:cubicBezTo>
                    <a:pt x="5196967" y="0"/>
                    <a:pt x="6695948" y="1498981"/>
                    <a:pt x="6695948" y="3347974"/>
                  </a:cubicBezTo>
                  <a:cubicBezTo>
                    <a:pt x="6695948" y="5196967"/>
                    <a:pt x="5197094" y="6695948"/>
                    <a:pt x="3347974" y="6695948"/>
                  </a:cubicBezTo>
                  <a:cubicBezTo>
                    <a:pt x="1498854" y="6695948"/>
                    <a:pt x="0" y="5197094"/>
                    <a:pt x="0" y="3347974"/>
                  </a:cubicBez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8770565" y="9313754"/>
            <a:ext cx="917792" cy="917792"/>
            <a:chOff x="0" y="0"/>
            <a:chExt cx="5974080" cy="59740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974080" cy="5974080"/>
            </a:xfrm>
            <a:custGeom>
              <a:avLst/>
              <a:gdLst/>
              <a:ahLst/>
              <a:cxnLst/>
              <a:rect l="l" t="t" r="r" b="b"/>
              <a:pathLst>
                <a:path w="5974080" h="5974080">
                  <a:moveTo>
                    <a:pt x="0" y="2987040"/>
                  </a:moveTo>
                  <a:cubicBezTo>
                    <a:pt x="0" y="1337310"/>
                    <a:pt x="1337310" y="0"/>
                    <a:pt x="2987040" y="0"/>
                  </a:cubicBezTo>
                  <a:cubicBezTo>
                    <a:pt x="4636770" y="0"/>
                    <a:pt x="5974080" y="1337310"/>
                    <a:pt x="5974080" y="2987040"/>
                  </a:cubicBezTo>
                  <a:cubicBezTo>
                    <a:pt x="5974080" y="4636770"/>
                    <a:pt x="4636770" y="5974080"/>
                    <a:pt x="2987040" y="5974080"/>
                  </a:cubicBezTo>
                  <a:cubicBezTo>
                    <a:pt x="1337310" y="5974080"/>
                    <a:pt x="0" y="4636770"/>
                    <a:pt x="0" y="298704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825724" y="9368913"/>
            <a:ext cx="807474" cy="807474"/>
            <a:chOff x="0" y="0"/>
            <a:chExt cx="5256000" cy="525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256022" cy="5256022"/>
            </a:xfrm>
            <a:custGeom>
              <a:avLst/>
              <a:gdLst/>
              <a:ahLst/>
              <a:cxnLst/>
              <a:rect l="l" t="t" r="r" b="b"/>
              <a:pathLst>
                <a:path w="5256022" h="5256022">
                  <a:moveTo>
                    <a:pt x="0" y="2628011"/>
                  </a:moveTo>
                  <a:cubicBezTo>
                    <a:pt x="0" y="1176655"/>
                    <a:pt x="1176655" y="0"/>
                    <a:pt x="2628011" y="0"/>
                  </a:cubicBezTo>
                  <a:cubicBezTo>
                    <a:pt x="4079367" y="0"/>
                    <a:pt x="5256022" y="1176655"/>
                    <a:pt x="5256022" y="2628011"/>
                  </a:cubicBezTo>
                  <a:cubicBezTo>
                    <a:pt x="5256022" y="4079367"/>
                    <a:pt x="4079367" y="5256022"/>
                    <a:pt x="2628011" y="5256022"/>
                  </a:cubicBezTo>
                  <a:cubicBezTo>
                    <a:pt x="1176655" y="5256022"/>
                    <a:pt x="0" y="4079367"/>
                    <a:pt x="0" y="2628011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837475" y="-598666"/>
            <a:ext cx="2480865" cy="2401475"/>
            <a:chOff x="0" y="0"/>
            <a:chExt cx="5668058" cy="548667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724906" cy="5532120"/>
            </a:xfrm>
            <a:custGeom>
              <a:avLst/>
              <a:gdLst/>
              <a:ahLst/>
              <a:cxnLst/>
              <a:rect l="l" t="t" r="r" b="b"/>
              <a:pathLst>
                <a:path w="5724906" h="5532120">
                  <a:moveTo>
                    <a:pt x="0" y="0"/>
                  </a:moveTo>
                  <a:lnTo>
                    <a:pt x="5654929" y="0"/>
                  </a:lnTo>
                  <a:lnTo>
                    <a:pt x="5655310" y="3429"/>
                  </a:lnTo>
                  <a:cubicBezTo>
                    <a:pt x="5724906" y="988187"/>
                    <a:pt x="5511292" y="2003679"/>
                    <a:pt x="4980559" y="2923032"/>
                  </a:cubicBezTo>
                  <a:cubicBezTo>
                    <a:pt x="4007358" y="4608449"/>
                    <a:pt x="2221611" y="5532120"/>
                    <a:pt x="403860" y="5485003"/>
                  </a:cubicBezTo>
                  <a:lnTo>
                    <a:pt x="0" y="5454777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847B786-B062-B6A8-E520-243C32E7C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41218"/>
            <a:ext cx="9721599" cy="701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86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8530" y="952500"/>
            <a:ext cx="9921604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800"/>
              </a:lnSpc>
              <a:spcBef>
                <a:spcPct val="0"/>
              </a:spcBef>
            </a:pPr>
            <a:r>
              <a:rPr lang="en-US" sz="6500" dirty="0">
                <a:solidFill>
                  <a:srgbClr val="27296D"/>
                </a:solidFill>
                <a:latin typeface="Helios Bold"/>
                <a:ea typeface="Helios Bold"/>
                <a:cs typeface="Helios Bold"/>
                <a:sym typeface="Helios Bold"/>
              </a:rPr>
              <a:t>Conclusion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9612633"/>
            <a:ext cx="18288000" cy="514104"/>
            <a:chOff x="0" y="0"/>
            <a:chExt cx="4816593" cy="1354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35402"/>
            </a:xfrm>
            <a:custGeom>
              <a:avLst/>
              <a:gdLst/>
              <a:ahLst/>
              <a:cxnLst/>
              <a:rect l="l" t="t" r="r" b="b"/>
              <a:pathLst>
                <a:path w="4816592" h="135402">
                  <a:moveTo>
                    <a:pt x="0" y="0"/>
                  </a:moveTo>
                  <a:lnTo>
                    <a:pt x="4816592" y="0"/>
                  </a:lnTo>
                  <a:lnTo>
                    <a:pt x="4816592" y="135402"/>
                  </a:lnTo>
                  <a:lnTo>
                    <a:pt x="0" y="135402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1830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8715111" y="9258300"/>
            <a:ext cx="1028700" cy="1028700"/>
            <a:chOff x="0" y="0"/>
            <a:chExt cx="6696000" cy="669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95948" cy="6695948"/>
            </a:xfrm>
            <a:custGeom>
              <a:avLst/>
              <a:gdLst/>
              <a:ahLst/>
              <a:cxnLst/>
              <a:rect l="l" t="t" r="r" b="b"/>
              <a:pathLst>
                <a:path w="6695948" h="6695948">
                  <a:moveTo>
                    <a:pt x="0" y="3347974"/>
                  </a:moveTo>
                  <a:cubicBezTo>
                    <a:pt x="0" y="1498981"/>
                    <a:pt x="1498981" y="0"/>
                    <a:pt x="3347974" y="0"/>
                  </a:cubicBezTo>
                  <a:cubicBezTo>
                    <a:pt x="5196967" y="0"/>
                    <a:pt x="6695948" y="1498981"/>
                    <a:pt x="6695948" y="3347974"/>
                  </a:cubicBezTo>
                  <a:cubicBezTo>
                    <a:pt x="6695948" y="5196967"/>
                    <a:pt x="5197094" y="6695948"/>
                    <a:pt x="3347974" y="6695948"/>
                  </a:cubicBezTo>
                  <a:cubicBezTo>
                    <a:pt x="1498854" y="6695948"/>
                    <a:pt x="0" y="5197094"/>
                    <a:pt x="0" y="3347974"/>
                  </a:cubicBez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8770565" y="9313754"/>
            <a:ext cx="917792" cy="917792"/>
            <a:chOff x="0" y="0"/>
            <a:chExt cx="5974080" cy="59740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974080" cy="5974080"/>
            </a:xfrm>
            <a:custGeom>
              <a:avLst/>
              <a:gdLst/>
              <a:ahLst/>
              <a:cxnLst/>
              <a:rect l="l" t="t" r="r" b="b"/>
              <a:pathLst>
                <a:path w="5974080" h="5974080">
                  <a:moveTo>
                    <a:pt x="0" y="2987040"/>
                  </a:moveTo>
                  <a:cubicBezTo>
                    <a:pt x="0" y="1337310"/>
                    <a:pt x="1337310" y="0"/>
                    <a:pt x="2987040" y="0"/>
                  </a:cubicBezTo>
                  <a:cubicBezTo>
                    <a:pt x="4636770" y="0"/>
                    <a:pt x="5974080" y="1337310"/>
                    <a:pt x="5974080" y="2987040"/>
                  </a:cubicBezTo>
                  <a:cubicBezTo>
                    <a:pt x="5974080" y="4636770"/>
                    <a:pt x="4636770" y="5974080"/>
                    <a:pt x="2987040" y="5974080"/>
                  </a:cubicBezTo>
                  <a:cubicBezTo>
                    <a:pt x="1337310" y="5974080"/>
                    <a:pt x="0" y="4636770"/>
                    <a:pt x="0" y="298704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825724" y="9368913"/>
            <a:ext cx="807474" cy="807474"/>
            <a:chOff x="0" y="0"/>
            <a:chExt cx="5256000" cy="525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256022" cy="5256022"/>
            </a:xfrm>
            <a:custGeom>
              <a:avLst/>
              <a:gdLst/>
              <a:ahLst/>
              <a:cxnLst/>
              <a:rect l="l" t="t" r="r" b="b"/>
              <a:pathLst>
                <a:path w="5256022" h="5256022">
                  <a:moveTo>
                    <a:pt x="0" y="2628011"/>
                  </a:moveTo>
                  <a:cubicBezTo>
                    <a:pt x="0" y="1176655"/>
                    <a:pt x="1176655" y="0"/>
                    <a:pt x="2628011" y="0"/>
                  </a:cubicBezTo>
                  <a:cubicBezTo>
                    <a:pt x="4079367" y="0"/>
                    <a:pt x="5256022" y="1176655"/>
                    <a:pt x="5256022" y="2628011"/>
                  </a:cubicBezTo>
                  <a:cubicBezTo>
                    <a:pt x="5256022" y="4079367"/>
                    <a:pt x="4079367" y="5256022"/>
                    <a:pt x="2628011" y="5256022"/>
                  </a:cubicBezTo>
                  <a:cubicBezTo>
                    <a:pt x="1176655" y="5256022"/>
                    <a:pt x="0" y="4079367"/>
                    <a:pt x="0" y="2628011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837475" y="-598666"/>
            <a:ext cx="2480865" cy="2401475"/>
            <a:chOff x="0" y="0"/>
            <a:chExt cx="5668058" cy="548667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724906" cy="5532120"/>
            </a:xfrm>
            <a:custGeom>
              <a:avLst/>
              <a:gdLst/>
              <a:ahLst/>
              <a:cxnLst/>
              <a:rect l="l" t="t" r="r" b="b"/>
              <a:pathLst>
                <a:path w="5724906" h="5532120">
                  <a:moveTo>
                    <a:pt x="0" y="0"/>
                  </a:moveTo>
                  <a:lnTo>
                    <a:pt x="5654929" y="0"/>
                  </a:lnTo>
                  <a:lnTo>
                    <a:pt x="5655310" y="3429"/>
                  </a:lnTo>
                  <a:cubicBezTo>
                    <a:pt x="5724906" y="988187"/>
                    <a:pt x="5511292" y="2003679"/>
                    <a:pt x="4980559" y="2923032"/>
                  </a:cubicBezTo>
                  <a:cubicBezTo>
                    <a:pt x="4007358" y="4608449"/>
                    <a:pt x="2221611" y="5532120"/>
                    <a:pt x="403860" y="5485003"/>
                  </a:cubicBezTo>
                  <a:lnTo>
                    <a:pt x="0" y="5454777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/>
        </p:nvSpPr>
        <p:spPr>
          <a:xfrm>
            <a:off x="1668272" y="2383420"/>
            <a:ext cx="14622120" cy="3938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5023" lvl="1" indent="-457200">
              <a:lnSpc>
                <a:spcPts val="5249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Improved process of discovering, purchasing of books.</a:t>
            </a:r>
          </a:p>
          <a:p>
            <a:pPr marL="835023" lvl="1" indent="-457200">
              <a:lnSpc>
                <a:spcPts val="5249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User friendly features for Users for purchase</a:t>
            </a:r>
          </a:p>
          <a:p>
            <a:pPr marL="835023" lvl="1" indent="-457200">
              <a:lnSpc>
                <a:spcPts val="5249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Decision to implement waterfall method was a correct one.</a:t>
            </a:r>
          </a:p>
          <a:p>
            <a:pPr marL="663573" lvl="1" indent="-285750">
              <a:lnSpc>
                <a:spcPts val="5249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Future improvements in personalization, recommendation algorithms, and system performance will ensure that</a:t>
            </a:r>
            <a:r>
              <a:rPr lang="en-US" sz="3200" b="1" dirty="0"/>
              <a:t> </a:t>
            </a:r>
            <a:r>
              <a:rPr lang="en-US" sz="3200" b="1" dirty="0" err="1"/>
              <a:t>PustakBindu</a:t>
            </a:r>
            <a:r>
              <a:rPr lang="en-US" sz="3200" dirty="0"/>
              <a:t> continues to be a preferred platform for book lovers.</a:t>
            </a:r>
            <a:endParaRPr lang="en-US" sz="3200" dirty="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</p:spTree>
    <p:extLst>
      <p:ext uri="{BB962C8B-B14F-4D97-AF65-F5344CB8AC3E}">
        <p14:creationId xmlns:p14="http://schemas.microsoft.com/office/powerpoint/2010/main" val="131838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23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35673" y="4477702"/>
            <a:ext cx="8416654" cy="1312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199"/>
              </a:lnSpc>
              <a:spcBef>
                <a:spcPct val="0"/>
              </a:spcBef>
            </a:pPr>
            <a:r>
              <a:rPr lang="en-US" sz="8499">
                <a:solidFill>
                  <a:srgbClr val="FFFFFF"/>
                </a:solidFill>
                <a:latin typeface="Helios Bold"/>
                <a:ea typeface="Helios Bold"/>
                <a:cs typeface="Helios Bold"/>
                <a:sym typeface="Helios Bold"/>
              </a:rPr>
              <a:t>Any Questions?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-10800000">
            <a:off x="10915650" y="3771759"/>
            <a:ext cx="6836907" cy="292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Thank</a:t>
            </a:r>
          </a:p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You</a:t>
            </a:r>
          </a:p>
        </p:txBody>
      </p:sp>
      <p:grpSp>
        <p:nvGrpSpPr>
          <p:cNvPr id="3" name="Group 3"/>
          <p:cNvGrpSpPr/>
          <p:nvPr/>
        </p:nvGrpSpPr>
        <p:grpSpPr>
          <a:xfrm rot="-9960243">
            <a:off x="11464410" y="9339210"/>
            <a:ext cx="5658816" cy="2538160"/>
            <a:chOff x="0" y="0"/>
            <a:chExt cx="7545088" cy="33842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733665" cy="3572764"/>
            </a:xfrm>
            <a:custGeom>
              <a:avLst/>
              <a:gdLst/>
              <a:ahLst/>
              <a:cxnLst/>
              <a:rect l="l" t="t" r="r" b="b"/>
              <a:pathLst>
                <a:path w="7733665" h="3572764">
                  <a:moveTo>
                    <a:pt x="0" y="0"/>
                  </a:moveTo>
                  <a:lnTo>
                    <a:pt x="5311267" y="0"/>
                  </a:lnTo>
                  <a:lnTo>
                    <a:pt x="6880987" y="906272"/>
                  </a:lnTo>
                  <a:cubicBezTo>
                    <a:pt x="7516114" y="1272921"/>
                    <a:pt x="7733665" y="2085086"/>
                    <a:pt x="7367016" y="2720086"/>
                  </a:cubicBezTo>
                  <a:cubicBezTo>
                    <a:pt x="7000367" y="3355213"/>
                    <a:pt x="6188202" y="3572764"/>
                    <a:pt x="5553202" y="3206115"/>
                  </a:cubicBezTo>
                  <a:close/>
                </a:path>
              </a:pathLst>
            </a:custGeom>
            <a:solidFill>
              <a:srgbClr val="0074B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6218106">
            <a:off x="10652349" y="-2726648"/>
            <a:ext cx="5658816" cy="2538160"/>
            <a:chOff x="0" y="0"/>
            <a:chExt cx="7545088" cy="33842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33665" cy="3572764"/>
            </a:xfrm>
            <a:custGeom>
              <a:avLst/>
              <a:gdLst/>
              <a:ahLst/>
              <a:cxnLst/>
              <a:rect l="l" t="t" r="r" b="b"/>
              <a:pathLst>
                <a:path w="7733665" h="3572764">
                  <a:moveTo>
                    <a:pt x="0" y="0"/>
                  </a:moveTo>
                  <a:lnTo>
                    <a:pt x="5311267" y="0"/>
                  </a:lnTo>
                  <a:lnTo>
                    <a:pt x="6880987" y="906272"/>
                  </a:lnTo>
                  <a:cubicBezTo>
                    <a:pt x="7516114" y="1272921"/>
                    <a:pt x="7733665" y="2085086"/>
                    <a:pt x="7367016" y="2720086"/>
                  </a:cubicBezTo>
                  <a:cubicBezTo>
                    <a:pt x="7000367" y="3355213"/>
                    <a:pt x="6188202" y="3572764"/>
                    <a:pt x="5553202" y="3206115"/>
                  </a:cubicBezTo>
                  <a:close/>
                </a:path>
              </a:pathLst>
            </a:custGeom>
            <a:solidFill>
              <a:srgbClr val="0074B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970756" y="2632358"/>
            <a:ext cx="5022001" cy="5022001"/>
            <a:chOff x="0" y="0"/>
            <a:chExt cx="6696000" cy="6696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695948" cy="6695948"/>
            </a:xfrm>
            <a:custGeom>
              <a:avLst/>
              <a:gdLst/>
              <a:ahLst/>
              <a:cxnLst/>
              <a:rect l="l" t="t" r="r" b="b"/>
              <a:pathLst>
                <a:path w="6695948" h="6695948">
                  <a:moveTo>
                    <a:pt x="0" y="3347974"/>
                  </a:moveTo>
                  <a:cubicBezTo>
                    <a:pt x="0" y="1498981"/>
                    <a:pt x="1498981" y="0"/>
                    <a:pt x="3347974" y="0"/>
                  </a:cubicBezTo>
                  <a:cubicBezTo>
                    <a:pt x="5196967" y="0"/>
                    <a:pt x="6695948" y="1498981"/>
                    <a:pt x="6695948" y="3347974"/>
                  </a:cubicBezTo>
                  <a:cubicBezTo>
                    <a:pt x="6695948" y="5196967"/>
                    <a:pt x="5197094" y="6695948"/>
                    <a:pt x="3347974" y="6695948"/>
                  </a:cubicBezTo>
                  <a:cubicBezTo>
                    <a:pt x="1498854" y="6695948"/>
                    <a:pt x="0" y="5197094"/>
                    <a:pt x="0" y="3347974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11654757" y="1826860"/>
            <a:ext cx="10286999" cy="6633000"/>
            <a:chOff x="0" y="0"/>
            <a:chExt cx="13715996" cy="88439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716000" cy="8843899"/>
            </a:xfrm>
            <a:custGeom>
              <a:avLst/>
              <a:gdLst/>
              <a:ahLst/>
              <a:cxnLst/>
              <a:rect l="l" t="t" r="r" b="b"/>
              <a:pathLst>
                <a:path w="13716000" h="8843899">
                  <a:moveTo>
                    <a:pt x="11237341" y="0"/>
                  </a:moveTo>
                  <a:lnTo>
                    <a:pt x="2478659" y="0"/>
                  </a:lnTo>
                  <a:lnTo>
                    <a:pt x="0" y="2478659"/>
                  </a:lnTo>
                  <a:lnTo>
                    <a:pt x="0" y="8843899"/>
                  </a:lnTo>
                  <a:lnTo>
                    <a:pt x="13716000" y="8843899"/>
                  </a:lnTo>
                  <a:lnTo>
                    <a:pt x="13716000" y="2478659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241476" y="2903078"/>
            <a:ext cx="4480561" cy="4480561"/>
            <a:chOff x="0" y="0"/>
            <a:chExt cx="5974080" cy="597408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974080" cy="5974080"/>
            </a:xfrm>
            <a:custGeom>
              <a:avLst/>
              <a:gdLst/>
              <a:ahLst/>
              <a:cxnLst/>
              <a:rect l="l" t="t" r="r" b="b"/>
              <a:pathLst>
                <a:path w="5974080" h="5974080">
                  <a:moveTo>
                    <a:pt x="0" y="2987040"/>
                  </a:moveTo>
                  <a:cubicBezTo>
                    <a:pt x="0" y="1337310"/>
                    <a:pt x="1337310" y="0"/>
                    <a:pt x="2987040" y="0"/>
                  </a:cubicBezTo>
                  <a:cubicBezTo>
                    <a:pt x="4636770" y="0"/>
                    <a:pt x="5974080" y="1337310"/>
                    <a:pt x="5974080" y="2987040"/>
                  </a:cubicBezTo>
                  <a:cubicBezTo>
                    <a:pt x="5974080" y="4636770"/>
                    <a:pt x="4636770" y="5974080"/>
                    <a:pt x="2987040" y="5974080"/>
                  </a:cubicBezTo>
                  <a:cubicBezTo>
                    <a:pt x="1337310" y="5974080"/>
                    <a:pt x="0" y="4636770"/>
                    <a:pt x="0" y="298704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508989" y="3262845"/>
            <a:ext cx="3942001" cy="3942001"/>
            <a:chOff x="0" y="0"/>
            <a:chExt cx="5256000" cy="5256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256022" cy="5256022"/>
            </a:xfrm>
            <a:custGeom>
              <a:avLst/>
              <a:gdLst/>
              <a:ahLst/>
              <a:cxnLst/>
              <a:rect l="l" t="t" r="r" b="b"/>
              <a:pathLst>
                <a:path w="5256022" h="5256022">
                  <a:moveTo>
                    <a:pt x="0" y="2628011"/>
                  </a:moveTo>
                  <a:cubicBezTo>
                    <a:pt x="0" y="1176655"/>
                    <a:pt x="1176655" y="0"/>
                    <a:pt x="2628011" y="0"/>
                  </a:cubicBezTo>
                  <a:cubicBezTo>
                    <a:pt x="4079367" y="0"/>
                    <a:pt x="5256022" y="1176655"/>
                    <a:pt x="5256022" y="2628011"/>
                  </a:cubicBezTo>
                  <a:cubicBezTo>
                    <a:pt x="5256022" y="4079367"/>
                    <a:pt x="4079367" y="5256022"/>
                    <a:pt x="2628011" y="5256022"/>
                  </a:cubicBezTo>
                  <a:cubicBezTo>
                    <a:pt x="1176655" y="5256022"/>
                    <a:pt x="0" y="4079367"/>
                    <a:pt x="0" y="2628011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116350" y="4276725"/>
            <a:ext cx="7027650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37475" y="-598666"/>
            <a:ext cx="2480865" cy="2401475"/>
            <a:chOff x="0" y="0"/>
            <a:chExt cx="5668058" cy="54866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24906" cy="5532120"/>
            </a:xfrm>
            <a:custGeom>
              <a:avLst/>
              <a:gdLst/>
              <a:ahLst/>
              <a:cxnLst/>
              <a:rect l="l" t="t" r="r" b="b"/>
              <a:pathLst>
                <a:path w="5724906" h="5532120">
                  <a:moveTo>
                    <a:pt x="0" y="0"/>
                  </a:moveTo>
                  <a:lnTo>
                    <a:pt x="5654929" y="0"/>
                  </a:lnTo>
                  <a:lnTo>
                    <a:pt x="5655310" y="3429"/>
                  </a:lnTo>
                  <a:cubicBezTo>
                    <a:pt x="5724906" y="988187"/>
                    <a:pt x="5511292" y="2003679"/>
                    <a:pt x="4980559" y="2923032"/>
                  </a:cubicBezTo>
                  <a:cubicBezTo>
                    <a:pt x="4007358" y="4608449"/>
                    <a:pt x="2221611" y="5532120"/>
                    <a:pt x="403860" y="5485003"/>
                  </a:cubicBezTo>
                  <a:lnTo>
                    <a:pt x="0" y="5454777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9612633"/>
            <a:ext cx="18288000" cy="514104"/>
            <a:chOff x="0" y="0"/>
            <a:chExt cx="4816593" cy="1354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35402"/>
            </a:xfrm>
            <a:custGeom>
              <a:avLst/>
              <a:gdLst/>
              <a:ahLst/>
              <a:cxnLst/>
              <a:rect l="l" t="t" r="r" b="b"/>
              <a:pathLst>
                <a:path w="4816592" h="135402">
                  <a:moveTo>
                    <a:pt x="0" y="0"/>
                  </a:moveTo>
                  <a:lnTo>
                    <a:pt x="4816592" y="0"/>
                  </a:lnTo>
                  <a:lnTo>
                    <a:pt x="4816592" y="135402"/>
                  </a:lnTo>
                  <a:lnTo>
                    <a:pt x="0" y="135402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16593" cy="1830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359121" y="1124037"/>
            <a:ext cx="723900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800"/>
              </a:lnSpc>
              <a:spcBef>
                <a:spcPct val="0"/>
              </a:spcBef>
            </a:pPr>
            <a:r>
              <a:rPr lang="en-US" sz="6500" dirty="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Table of Contents</a:t>
            </a:r>
          </a:p>
        </p:txBody>
      </p:sp>
      <p:grpSp>
        <p:nvGrpSpPr>
          <p:cNvPr id="8" name="Group 8"/>
          <p:cNvGrpSpPr/>
          <p:nvPr/>
        </p:nvGrpSpPr>
        <p:grpSpPr>
          <a:xfrm rot="-10800000">
            <a:off x="8715111" y="9258300"/>
            <a:ext cx="1028700" cy="1028700"/>
            <a:chOff x="0" y="0"/>
            <a:chExt cx="6696000" cy="669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95948" cy="6695948"/>
            </a:xfrm>
            <a:custGeom>
              <a:avLst/>
              <a:gdLst/>
              <a:ahLst/>
              <a:cxnLst/>
              <a:rect l="l" t="t" r="r" b="b"/>
              <a:pathLst>
                <a:path w="6695948" h="6695948">
                  <a:moveTo>
                    <a:pt x="0" y="3347974"/>
                  </a:moveTo>
                  <a:cubicBezTo>
                    <a:pt x="0" y="1498981"/>
                    <a:pt x="1498981" y="0"/>
                    <a:pt x="3347974" y="0"/>
                  </a:cubicBezTo>
                  <a:cubicBezTo>
                    <a:pt x="5196967" y="0"/>
                    <a:pt x="6695948" y="1498981"/>
                    <a:pt x="6695948" y="3347974"/>
                  </a:cubicBezTo>
                  <a:cubicBezTo>
                    <a:pt x="6695948" y="5196967"/>
                    <a:pt x="5197094" y="6695948"/>
                    <a:pt x="3347974" y="6695948"/>
                  </a:cubicBezTo>
                  <a:cubicBezTo>
                    <a:pt x="1498854" y="6695948"/>
                    <a:pt x="0" y="5197094"/>
                    <a:pt x="0" y="3347974"/>
                  </a:cubicBez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8770565" y="9313754"/>
            <a:ext cx="917792" cy="917792"/>
            <a:chOff x="0" y="0"/>
            <a:chExt cx="5974080" cy="59740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974080" cy="5974080"/>
            </a:xfrm>
            <a:custGeom>
              <a:avLst/>
              <a:gdLst/>
              <a:ahLst/>
              <a:cxnLst/>
              <a:rect l="l" t="t" r="r" b="b"/>
              <a:pathLst>
                <a:path w="5974080" h="5974080">
                  <a:moveTo>
                    <a:pt x="0" y="2987040"/>
                  </a:moveTo>
                  <a:cubicBezTo>
                    <a:pt x="0" y="1337310"/>
                    <a:pt x="1337310" y="0"/>
                    <a:pt x="2987040" y="0"/>
                  </a:cubicBezTo>
                  <a:cubicBezTo>
                    <a:pt x="4636770" y="0"/>
                    <a:pt x="5974080" y="1337310"/>
                    <a:pt x="5974080" y="2987040"/>
                  </a:cubicBezTo>
                  <a:cubicBezTo>
                    <a:pt x="5974080" y="4636770"/>
                    <a:pt x="4636770" y="5974080"/>
                    <a:pt x="2987040" y="5974080"/>
                  </a:cubicBezTo>
                  <a:cubicBezTo>
                    <a:pt x="1337310" y="5974080"/>
                    <a:pt x="0" y="4636770"/>
                    <a:pt x="0" y="298704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825724" y="9368913"/>
            <a:ext cx="807474" cy="807474"/>
            <a:chOff x="0" y="0"/>
            <a:chExt cx="5256000" cy="525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256022" cy="5256022"/>
            </a:xfrm>
            <a:custGeom>
              <a:avLst/>
              <a:gdLst/>
              <a:ahLst/>
              <a:cxnLst/>
              <a:rect l="l" t="t" r="r" b="b"/>
              <a:pathLst>
                <a:path w="5256022" h="5256022">
                  <a:moveTo>
                    <a:pt x="0" y="2628011"/>
                  </a:moveTo>
                  <a:cubicBezTo>
                    <a:pt x="0" y="1176655"/>
                    <a:pt x="1176655" y="0"/>
                    <a:pt x="2628011" y="0"/>
                  </a:cubicBezTo>
                  <a:cubicBezTo>
                    <a:pt x="4079367" y="0"/>
                    <a:pt x="5256022" y="1176655"/>
                    <a:pt x="5256022" y="2628011"/>
                  </a:cubicBezTo>
                  <a:cubicBezTo>
                    <a:pt x="5256022" y="4079367"/>
                    <a:pt x="4079367" y="5256022"/>
                    <a:pt x="2628011" y="5256022"/>
                  </a:cubicBezTo>
                  <a:cubicBezTo>
                    <a:pt x="1176655" y="5256022"/>
                    <a:pt x="0" y="4079367"/>
                    <a:pt x="0" y="2628011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941644" y="2717316"/>
            <a:ext cx="5773474" cy="538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 algn="l">
              <a:lnSpc>
                <a:spcPts val="7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Introduction</a:t>
            </a:r>
          </a:p>
          <a:p>
            <a:pPr marL="604521" lvl="1" indent="-302261" algn="l">
              <a:lnSpc>
                <a:spcPts val="7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Problem Statement</a:t>
            </a:r>
          </a:p>
          <a:p>
            <a:pPr marL="604521" lvl="1" indent="-302261" algn="l">
              <a:lnSpc>
                <a:spcPts val="7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Objectives</a:t>
            </a:r>
          </a:p>
          <a:p>
            <a:pPr marL="604521" lvl="1" indent="-302261" algn="l">
              <a:lnSpc>
                <a:spcPts val="7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Scope</a:t>
            </a:r>
          </a:p>
          <a:p>
            <a:pPr marL="604521" lvl="1" indent="-302261" algn="l">
              <a:lnSpc>
                <a:spcPts val="7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Limitation</a:t>
            </a:r>
          </a:p>
          <a:p>
            <a:pPr marL="604521" lvl="1" indent="-302261" algn="l">
              <a:lnSpc>
                <a:spcPts val="7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Methodology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153400" y="2718728"/>
            <a:ext cx="5773474" cy="2585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 algn="l">
              <a:lnSpc>
                <a:spcPct val="2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Algorithm Details</a:t>
            </a:r>
          </a:p>
          <a:p>
            <a:pPr marL="604521" lvl="1" indent="-302261" algn="l">
              <a:lnSpc>
                <a:spcPct val="2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Use Case Diagram</a:t>
            </a:r>
          </a:p>
          <a:p>
            <a:pPr marL="604521" lvl="1" indent="-302261" algn="l">
              <a:lnSpc>
                <a:spcPct val="2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37596" y="952500"/>
            <a:ext cx="6568804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800"/>
              </a:lnSpc>
              <a:spcBef>
                <a:spcPct val="0"/>
              </a:spcBef>
            </a:pPr>
            <a:r>
              <a:rPr lang="en-US" sz="6500" dirty="0">
                <a:solidFill>
                  <a:srgbClr val="27296D"/>
                </a:solidFill>
                <a:latin typeface="Helios Bold"/>
                <a:ea typeface="Helios Bold"/>
                <a:cs typeface="Helios Bold"/>
                <a:sym typeface="Helios Bold"/>
              </a:rPr>
              <a:t> 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68272" y="2628900"/>
            <a:ext cx="14622120" cy="3932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7" lvl="1" indent="-377824">
              <a:lnSpc>
                <a:spcPts val="5249"/>
              </a:lnSpc>
              <a:buFont typeface="Arial"/>
              <a:buChar char="•"/>
            </a:pPr>
            <a:r>
              <a:rPr lang="en-US" sz="3200" dirty="0" err="1"/>
              <a:t>PustakBindu</a:t>
            </a:r>
            <a:r>
              <a:rPr lang="en-US" sz="3200" dirty="0"/>
              <a:t> provides a </a:t>
            </a:r>
            <a:r>
              <a:rPr lang="en-US" sz="3200" b="1" dirty="0"/>
              <a:t>simple, responsive, and personalized</a:t>
            </a:r>
            <a:r>
              <a:rPr lang="en-US" sz="3200" dirty="0"/>
              <a:t> platform for book lovers</a:t>
            </a:r>
          </a:p>
          <a:p>
            <a:pPr marL="755647" lvl="1" indent="-377824">
              <a:lnSpc>
                <a:spcPts val="5249"/>
              </a:lnSpc>
              <a:buFont typeface="Arial"/>
              <a:buChar char="•"/>
            </a:pPr>
            <a:r>
              <a:rPr lang="en-US" sz="3200" dirty="0"/>
              <a:t>Web-based platform for organizing and accessing books online.</a:t>
            </a:r>
            <a:endParaRPr lang="en-US" sz="3000" dirty="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  <a:p>
            <a:pPr marL="755647" lvl="1" indent="-377824">
              <a:lnSpc>
                <a:spcPts val="5249"/>
              </a:lnSpc>
              <a:buFont typeface="Arial"/>
              <a:buChar char="•"/>
            </a:pPr>
            <a:r>
              <a:rPr lang="en-US" sz="3200" dirty="0"/>
              <a:t>Supports </a:t>
            </a:r>
            <a:r>
              <a:rPr lang="en-US" sz="3200" b="1" dirty="0"/>
              <a:t>dynamic search and filtering</a:t>
            </a:r>
            <a:r>
              <a:rPr lang="en-US" sz="3200" dirty="0"/>
              <a:t> by category and price.</a:t>
            </a:r>
          </a:p>
          <a:p>
            <a:pPr marL="755647" lvl="1" indent="-377824">
              <a:lnSpc>
                <a:spcPts val="5249"/>
              </a:lnSpc>
              <a:buFont typeface="Arial"/>
              <a:buChar char="•"/>
            </a:pPr>
            <a:r>
              <a:rPr lang="en-US" sz="3200" b="1" dirty="0"/>
              <a:t>Secure authentication</a:t>
            </a:r>
            <a:r>
              <a:rPr lang="en-US" sz="3200" dirty="0"/>
              <a:t> with JWT.</a:t>
            </a:r>
          </a:p>
          <a:p>
            <a:pPr marL="0" lvl="0" indent="0" algn="l">
              <a:lnSpc>
                <a:spcPts val="5249"/>
              </a:lnSpc>
            </a:pPr>
            <a:endParaRPr lang="en-US" sz="3499" dirty="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0" y="9612633"/>
            <a:ext cx="18288000" cy="514104"/>
            <a:chOff x="0" y="0"/>
            <a:chExt cx="4816593" cy="1354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35402"/>
            </a:xfrm>
            <a:custGeom>
              <a:avLst/>
              <a:gdLst/>
              <a:ahLst/>
              <a:cxnLst/>
              <a:rect l="l" t="t" r="r" b="b"/>
              <a:pathLst>
                <a:path w="4816592" h="135402">
                  <a:moveTo>
                    <a:pt x="0" y="0"/>
                  </a:moveTo>
                  <a:lnTo>
                    <a:pt x="4816592" y="0"/>
                  </a:lnTo>
                  <a:lnTo>
                    <a:pt x="4816592" y="135402"/>
                  </a:lnTo>
                  <a:lnTo>
                    <a:pt x="0" y="135402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1830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8715111" y="9258300"/>
            <a:ext cx="1028700" cy="1028700"/>
            <a:chOff x="0" y="0"/>
            <a:chExt cx="6696000" cy="669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95948" cy="6695948"/>
            </a:xfrm>
            <a:custGeom>
              <a:avLst/>
              <a:gdLst/>
              <a:ahLst/>
              <a:cxnLst/>
              <a:rect l="l" t="t" r="r" b="b"/>
              <a:pathLst>
                <a:path w="6695948" h="6695948">
                  <a:moveTo>
                    <a:pt x="0" y="3347974"/>
                  </a:moveTo>
                  <a:cubicBezTo>
                    <a:pt x="0" y="1498981"/>
                    <a:pt x="1498981" y="0"/>
                    <a:pt x="3347974" y="0"/>
                  </a:cubicBezTo>
                  <a:cubicBezTo>
                    <a:pt x="5196967" y="0"/>
                    <a:pt x="6695948" y="1498981"/>
                    <a:pt x="6695948" y="3347974"/>
                  </a:cubicBezTo>
                  <a:cubicBezTo>
                    <a:pt x="6695948" y="5196967"/>
                    <a:pt x="5197094" y="6695948"/>
                    <a:pt x="3347974" y="6695948"/>
                  </a:cubicBezTo>
                  <a:cubicBezTo>
                    <a:pt x="1498854" y="6695948"/>
                    <a:pt x="0" y="5197094"/>
                    <a:pt x="0" y="3347974"/>
                  </a:cubicBez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8770565" y="9313754"/>
            <a:ext cx="917792" cy="917792"/>
            <a:chOff x="0" y="0"/>
            <a:chExt cx="5974080" cy="59740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974080" cy="5974080"/>
            </a:xfrm>
            <a:custGeom>
              <a:avLst/>
              <a:gdLst/>
              <a:ahLst/>
              <a:cxnLst/>
              <a:rect l="l" t="t" r="r" b="b"/>
              <a:pathLst>
                <a:path w="5974080" h="5974080">
                  <a:moveTo>
                    <a:pt x="0" y="2987040"/>
                  </a:moveTo>
                  <a:cubicBezTo>
                    <a:pt x="0" y="1337310"/>
                    <a:pt x="1337310" y="0"/>
                    <a:pt x="2987040" y="0"/>
                  </a:cubicBezTo>
                  <a:cubicBezTo>
                    <a:pt x="4636770" y="0"/>
                    <a:pt x="5974080" y="1337310"/>
                    <a:pt x="5974080" y="2987040"/>
                  </a:cubicBezTo>
                  <a:cubicBezTo>
                    <a:pt x="5974080" y="4636770"/>
                    <a:pt x="4636770" y="5974080"/>
                    <a:pt x="2987040" y="5974080"/>
                  </a:cubicBezTo>
                  <a:cubicBezTo>
                    <a:pt x="1337310" y="5974080"/>
                    <a:pt x="0" y="4636770"/>
                    <a:pt x="0" y="298704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825724" y="9368913"/>
            <a:ext cx="807474" cy="807474"/>
            <a:chOff x="0" y="0"/>
            <a:chExt cx="5256000" cy="525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256022" cy="5256022"/>
            </a:xfrm>
            <a:custGeom>
              <a:avLst/>
              <a:gdLst/>
              <a:ahLst/>
              <a:cxnLst/>
              <a:rect l="l" t="t" r="r" b="b"/>
              <a:pathLst>
                <a:path w="5256022" h="5256022">
                  <a:moveTo>
                    <a:pt x="0" y="2628011"/>
                  </a:moveTo>
                  <a:cubicBezTo>
                    <a:pt x="0" y="1176655"/>
                    <a:pt x="1176655" y="0"/>
                    <a:pt x="2628011" y="0"/>
                  </a:cubicBezTo>
                  <a:cubicBezTo>
                    <a:pt x="4079367" y="0"/>
                    <a:pt x="5256022" y="1176655"/>
                    <a:pt x="5256022" y="2628011"/>
                  </a:cubicBezTo>
                  <a:cubicBezTo>
                    <a:pt x="5256022" y="4079367"/>
                    <a:pt x="4079367" y="5256022"/>
                    <a:pt x="2628011" y="5256022"/>
                  </a:cubicBezTo>
                  <a:cubicBezTo>
                    <a:pt x="1176655" y="5256022"/>
                    <a:pt x="0" y="4079367"/>
                    <a:pt x="0" y="2628011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837475" y="-598666"/>
            <a:ext cx="2480865" cy="2401475"/>
            <a:chOff x="0" y="0"/>
            <a:chExt cx="5668058" cy="5486674"/>
          </a:xfrm>
          <a:solidFill>
            <a:schemeClr val="tx2"/>
          </a:solidFill>
        </p:grpSpPr>
        <p:sp>
          <p:nvSpPr>
            <p:cNvPr id="15" name="Freeform 15"/>
            <p:cNvSpPr/>
            <p:nvPr/>
          </p:nvSpPr>
          <p:spPr>
            <a:xfrm>
              <a:off x="0" y="0"/>
              <a:ext cx="5724906" cy="5532120"/>
            </a:xfrm>
            <a:custGeom>
              <a:avLst/>
              <a:gdLst/>
              <a:ahLst/>
              <a:cxnLst/>
              <a:rect l="l" t="t" r="r" b="b"/>
              <a:pathLst>
                <a:path w="5724906" h="5532120">
                  <a:moveTo>
                    <a:pt x="0" y="0"/>
                  </a:moveTo>
                  <a:lnTo>
                    <a:pt x="5654929" y="0"/>
                  </a:lnTo>
                  <a:lnTo>
                    <a:pt x="5655310" y="3429"/>
                  </a:lnTo>
                  <a:cubicBezTo>
                    <a:pt x="5724906" y="988187"/>
                    <a:pt x="5511292" y="2003679"/>
                    <a:pt x="4980559" y="2923032"/>
                  </a:cubicBezTo>
                  <a:cubicBezTo>
                    <a:pt x="4007358" y="4608449"/>
                    <a:pt x="2221611" y="5532120"/>
                    <a:pt x="403860" y="5485003"/>
                  </a:cubicBezTo>
                  <a:lnTo>
                    <a:pt x="0" y="545477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8530" y="952500"/>
            <a:ext cx="9921604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800"/>
              </a:lnSpc>
              <a:spcBef>
                <a:spcPct val="0"/>
              </a:spcBef>
            </a:pPr>
            <a:r>
              <a:rPr lang="en-US" sz="6500" dirty="0">
                <a:solidFill>
                  <a:srgbClr val="27296D"/>
                </a:solidFill>
                <a:latin typeface="Helios Bold"/>
                <a:ea typeface="Helios Bold"/>
                <a:cs typeface="Helios Bold"/>
                <a:sym typeface="Helios Bold"/>
              </a:rPr>
              <a:t>Problem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95704" y="2475203"/>
            <a:ext cx="14622120" cy="7267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7823" lvl="1">
              <a:lnSpc>
                <a:spcPts val="5249"/>
              </a:lnSpc>
            </a:pPr>
            <a:r>
              <a:rPr lang="en-US" sz="2800" b="1" dirty="0"/>
              <a:t>Challenges Faced by Online Book Buyers </a:t>
            </a:r>
          </a:p>
          <a:p>
            <a:pPr marL="835023" lvl="1" indent="-457200">
              <a:lnSpc>
                <a:spcPts val="5249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Inefficient discovery of books</a:t>
            </a:r>
          </a:p>
          <a:p>
            <a:pPr marL="835023" lvl="1" indent="-457200">
              <a:lnSpc>
                <a:spcPts val="5249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Poor </a:t>
            </a:r>
            <a:r>
              <a:rPr lang="en-US" sz="2800" dirty="0" err="1"/>
              <a:t>ui</a:t>
            </a:r>
            <a:r>
              <a:rPr lang="en-US" sz="2800" dirty="0"/>
              <a:t>/</a:t>
            </a:r>
            <a:r>
              <a:rPr lang="en-US" sz="2800" dirty="0" err="1"/>
              <a:t>ux</a:t>
            </a:r>
            <a:endParaRPr lang="en-US" sz="2800" dirty="0"/>
          </a:p>
          <a:p>
            <a:pPr marL="835023" lvl="1" indent="-457200">
              <a:lnSpc>
                <a:spcPts val="5249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 recommendation system based  purchase</a:t>
            </a:r>
          </a:p>
          <a:p>
            <a:pPr marL="377823" lvl="1">
              <a:lnSpc>
                <a:spcPts val="5249"/>
              </a:lnSpc>
            </a:pPr>
            <a:r>
              <a:rPr lang="en-US" sz="2800" b="1" dirty="0"/>
              <a:t>Solution </a:t>
            </a:r>
          </a:p>
          <a:p>
            <a:pPr marL="835023" lvl="1" indent="-457200">
              <a:lnSpc>
                <a:spcPts val="5249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Provides smooth user interface and design</a:t>
            </a:r>
          </a:p>
          <a:p>
            <a:pPr marL="835023" lvl="1" indent="-457200">
              <a:lnSpc>
                <a:spcPts val="5249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Smart filters (genre, price)</a:t>
            </a:r>
          </a:p>
          <a:p>
            <a:pPr marL="835023" lvl="1" indent="-457200">
              <a:lnSpc>
                <a:spcPts val="5249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77823" lvl="1">
              <a:lnSpc>
                <a:spcPts val="5249"/>
              </a:lnSpc>
            </a:pPr>
            <a:endParaRPr lang="en-US" sz="2800" b="1" dirty="0"/>
          </a:p>
          <a:p>
            <a:pPr marL="377823" lvl="1">
              <a:lnSpc>
                <a:spcPts val="5249"/>
              </a:lnSpc>
            </a:pPr>
            <a:endParaRPr lang="en-US" sz="2800" dirty="0"/>
          </a:p>
          <a:p>
            <a:pPr marL="377823" lvl="1" algn="l">
              <a:lnSpc>
                <a:spcPts val="5249"/>
              </a:lnSpc>
            </a:pPr>
            <a:endParaRPr lang="en-US" sz="3499" dirty="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0" y="9612633"/>
            <a:ext cx="18288000" cy="514104"/>
            <a:chOff x="0" y="0"/>
            <a:chExt cx="4816593" cy="1354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35402"/>
            </a:xfrm>
            <a:custGeom>
              <a:avLst/>
              <a:gdLst/>
              <a:ahLst/>
              <a:cxnLst/>
              <a:rect l="l" t="t" r="r" b="b"/>
              <a:pathLst>
                <a:path w="4816592" h="135402">
                  <a:moveTo>
                    <a:pt x="0" y="0"/>
                  </a:moveTo>
                  <a:lnTo>
                    <a:pt x="4816592" y="0"/>
                  </a:lnTo>
                  <a:lnTo>
                    <a:pt x="4816592" y="135402"/>
                  </a:lnTo>
                  <a:lnTo>
                    <a:pt x="0" y="135402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1830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8715111" y="9258300"/>
            <a:ext cx="1028700" cy="1028700"/>
            <a:chOff x="0" y="0"/>
            <a:chExt cx="6696000" cy="669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95948" cy="6695948"/>
            </a:xfrm>
            <a:custGeom>
              <a:avLst/>
              <a:gdLst/>
              <a:ahLst/>
              <a:cxnLst/>
              <a:rect l="l" t="t" r="r" b="b"/>
              <a:pathLst>
                <a:path w="6695948" h="6695948">
                  <a:moveTo>
                    <a:pt x="0" y="3347974"/>
                  </a:moveTo>
                  <a:cubicBezTo>
                    <a:pt x="0" y="1498981"/>
                    <a:pt x="1498981" y="0"/>
                    <a:pt x="3347974" y="0"/>
                  </a:cubicBezTo>
                  <a:cubicBezTo>
                    <a:pt x="5196967" y="0"/>
                    <a:pt x="6695948" y="1498981"/>
                    <a:pt x="6695948" y="3347974"/>
                  </a:cubicBezTo>
                  <a:cubicBezTo>
                    <a:pt x="6695948" y="5196967"/>
                    <a:pt x="5197094" y="6695948"/>
                    <a:pt x="3347974" y="6695948"/>
                  </a:cubicBezTo>
                  <a:cubicBezTo>
                    <a:pt x="1498854" y="6695948"/>
                    <a:pt x="0" y="5197094"/>
                    <a:pt x="0" y="3347974"/>
                  </a:cubicBez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8770565" y="9313754"/>
            <a:ext cx="917792" cy="917792"/>
            <a:chOff x="0" y="0"/>
            <a:chExt cx="5974080" cy="59740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974080" cy="5974080"/>
            </a:xfrm>
            <a:custGeom>
              <a:avLst/>
              <a:gdLst/>
              <a:ahLst/>
              <a:cxnLst/>
              <a:rect l="l" t="t" r="r" b="b"/>
              <a:pathLst>
                <a:path w="5974080" h="5974080">
                  <a:moveTo>
                    <a:pt x="0" y="2987040"/>
                  </a:moveTo>
                  <a:cubicBezTo>
                    <a:pt x="0" y="1337310"/>
                    <a:pt x="1337310" y="0"/>
                    <a:pt x="2987040" y="0"/>
                  </a:cubicBezTo>
                  <a:cubicBezTo>
                    <a:pt x="4636770" y="0"/>
                    <a:pt x="5974080" y="1337310"/>
                    <a:pt x="5974080" y="2987040"/>
                  </a:cubicBezTo>
                  <a:cubicBezTo>
                    <a:pt x="5974080" y="4636770"/>
                    <a:pt x="4636770" y="5974080"/>
                    <a:pt x="2987040" y="5974080"/>
                  </a:cubicBezTo>
                  <a:cubicBezTo>
                    <a:pt x="1337310" y="5974080"/>
                    <a:pt x="0" y="4636770"/>
                    <a:pt x="0" y="298704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825724" y="9368913"/>
            <a:ext cx="807474" cy="807474"/>
            <a:chOff x="0" y="0"/>
            <a:chExt cx="5256000" cy="525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256022" cy="5256022"/>
            </a:xfrm>
            <a:custGeom>
              <a:avLst/>
              <a:gdLst/>
              <a:ahLst/>
              <a:cxnLst/>
              <a:rect l="l" t="t" r="r" b="b"/>
              <a:pathLst>
                <a:path w="5256022" h="5256022">
                  <a:moveTo>
                    <a:pt x="0" y="2628011"/>
                  </a:moveTo>
                  <a:cubicBezTo>
                    <a:pt x="0" y="1176655"/>
                    <a:pt x="1176655" y="0"/>
                    <a:pt x="2628011" y="0"/>
                  </a:cubicBezTo>
                  <a:cubicBezTo>
                    <a:pt x="4079367" y="0"/>
                    <a:pt x="5256022" y="1176655"/>
                    <a:pt x="5256022" y="2628011"/>
                  </a:cubicBezTo>
                  <a:cubicBezTo>
                    <a:pt x="5256022" y="4079367"/>
                    <a:pt x="4079367" y="5256022"/>
                    <a:pt x="2628011" y="5256022"/>
                  </a:cubicBezTo>
                  <a:cubicBezTo>
                    <a:pt x="1176655" y="5256022"/>
                    <a:pt x="0" y="4079367"/>
                    <a:pt x="0" y="2628011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837475" y="-598666"/>
            <a:ext cx="2480865" cy="2401475"/>
            <a:chOff x="0" y="0"/>
            <a:chExt cx="5668058" cy="548667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724906" cy="5532120"/>
            </a:xfrm>
            <a:custGeom>
              <a:avLst/>
              <a:gdLst/>
              <a:ahLst/>
              <a:cxnLst/>
              <a:rect l="l" t="t" r="r" b="b"/>
              <a:pathLst>
                <a:path w="5724906" h="5532120">
                  <a:moveTo>
                    <a:pt x="0" y="0"/>
                  </a:moveTo>
                  <a:lnTo>
                    <a:pt x="5654929" y="0"/>
                  </a:lnTo>
                  <a:lnTo>
                    <a:pt x="5655310" y="3429"/>
                  </a:lnTo>
                  <a:cubicBezTo>
                    <a:pt x="5724906" y="988187"/>
                    <a:pt x="5511292" y="2003679"/>
                    <a:pt x="4980559" y="2923032"/>
                  </a:cubicBezTo>
                  <a:cubicBezTo>
                    <a:pt x="4007358" y="4608449"/>
                    <a:pt x="2221611" y="5532120"/>
                    <a:pt x="403860" y="5485003"/>
                  </a:cubicBezTo>
                  <a:lnTo>
                    <a:pt x="0" y="5454777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285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8530" y="952500"/>
            <a:ext cx="9921604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800"/>
              </a:lnSpc>
              <a:spcBef>
                <a:spcPct val="0"/>
              </a:spcBef>
            </a:pPr>
            <a:r>
              <a:rPr lang="en-US" sz="6500" dirty="0">
                <a:solidFill>
                  <a:srgbClr val="27296D"/>
                </a:solidFill>
                <a:latin typeface="Helios Bold"/>
                <a:ea typeface="Helios Bold"/>
                <a:cs typeface="Helios Bold"/>
                <a:sym typeface="Helios Bold"/>
              </a:rPr>
              <a:t>Objectives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95704" y="2475203"/>
            <a:ext cx="14622120" cy="58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7823" lvl="1" algn="l">
              <a:lnSpc>
                <a:spcPts val="5249"/>
              </a:lnSpc>
            </a:pPr>
            <a:r>
              <a:rPr lang="en-US" sz="300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Following are the objectives of our Online Book Store:</a:t>
            </a:r>
            <a:endParaRPr lang="en-US" sz="3499" dirty="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0" y="9612633"/>
            <a:ext cx="18288000" cy="514104"/>
            <a:chOff x="0" y="0"/>
            <a:chExt cx="4816593" cy="1354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35402"/>
            </a:xfrm>
            <a:custGeom>
              <a:avLst/>
              <a:gdLst/>
              <a:ahLst/>
              <a:cxnLst/>
              <a:rect l="l" t="t" r="r" b="b"/>
              <a:pathLst>
                <a:path w="4816592" h="135402">
                  <a:moveTo>
                    <a:pt x="0" y="0"/>
                  </a:moveTo>
                  <a:lnTo>
                    <a:pt x="4816592" y="0"/>
                  </a:lnTo>
                  <a:lnTo>
                    <a:pt x="4816592" y="135402"/>
                  </a:lnTo>
                  <a:lnTo>
                    <a:pt x="0" y="135402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1830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8715111" y="9258300"/>
            <a:ext cx="1028700" cy="1028700"/>
            <a:chOff x="0" y="0"/>
            <a:chExt cx="6696000" cy="669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95948" cy="6695948"/>
            </a:xfrm>
            <a:custGeom>
              <a:avLst/>
              <a:gdLst/>
              <a:ahLst/>
              <a:cxnLst/>
              <a:rect l="l" t="t" r="r" b="b"/>
              <a:pathLst>
                <a:path w="6695948" h="6695948">
                  <a:moveTo>
                    <a:pt x="0" y="3347974"/>
                  </a:moveTo>
                  <a:cubicBezTo>
                    <a:pt x="0" y="1498981"/>
                    <a:pt x="1498981" y="0"/>
                    <a:pt x="3347974" y="0"/>
                  </a:cubicBezTo>
                  <a:cubicBezTo>
                    <a:pt x="5196967" y="0"/>
                    <a:pt x="6695948" y="1498981"/>
                    <a:pt x="6695948" y="3347974"/>
                  </a:cubicBezTo>
                  <a:cubicBezTo>
                    <a:pt x="6695948" y="5196967"/>
                    <a:pt x="5197094" y="6695948"/>
                    <a:pt x="3347974" y="6695948"/>
                  </a:cubicBezTo>
                  <a:cubicBezTo>
                    <a:pt x="1498854" y="6695948"/>
                    <a:pt x="0" y="5197094"/>
                    <a:pt x="0" y="3347974"/>
                  </a:cubicBez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8770565" y="9313754"/>
            <a:ext cx="917792" cy="917792"/>
            <a:chOff x="0" y="0"/>
            <a:chExt cx="5974080" cy="59740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974080" cy="5974080"/>
            </a:xfrm>
            <a:custGeom>
              <a:avLst/>
              <a:gdLst/>
              <a:ahLst/>
              <a:cxnLst/>
              <a:rect l="l" t="t" r="r" b="b"/>
              <a:pathLst>
                <a:path w="5974080" h="5974080">
                  <a:moveTo>
                    <a:pt x="0" y="2987040"/>
                  </a:moveTo>
                  <a:cubicBezTo>
                    <a:pt x="0" y="1337310"/>
                    <a:pt x="1337310" y="0"/>
                    <a:pt x="2987040" y="0"/>
                  </a:cubicBezTo>
                  <a:cubicBezTo>
                    <a:pt x="4636770" y="0"/>
                    <a:pt x="5974080" y="1337310"/>
                    <a:pt x="5974080" y="2987040"/>
                  </a:cubicBezTo>
                  <a:cubicBezTo>
                    <a:pt x="5974080" y="4636770"/>
                    <a:pt x="4636770" y="5974080"/>
                    <a:pt x="2987040" y="5974080"/>
                  </a:cubicBezTo>
                  <a:cubicBezTo>
                    <a:pt x="1337310" y="5974080"/>
                    <a:pt x="0" y="4636770"/>
                    <a:pt x="0" y="298704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825724" y="9368913"/>
            <a:ext cx="807474" cy="807474"/>
            <a:chOff x="0" y="0"/>
            <a:chExt cx="5256000" cy="525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256022" cy="5256022"/>
            </a:xfrm>
            <a:custGeom>
              <a:avLst/>
              <a:gdLst/>
              <a:ahLst/>
              <a:cxnLst/>
              <a:rect l="l" t="t" r="r" b="b"/>
              <a:pathLst>
                <a:path w="5256022" h="5256022">
                  <a:moveTo>
                    <a:pt x="0" y="2628011"/>
                  </a:moveTo>
                  <a:cubicBezTo>
                    <a:pt x="0" y="1176655"/>
                    <a:pt x="1176655" y="0"/>
                    <a:pt x="2628011" y="0"/>
                  </a:cubicBezTo>
                  <a:cubicBezTo>
                    <a:pt x="4079367" y="0"/>
                    <a:pt x="5256022" y="1176655"/>
                    <a:pt x="5256022" y="2628011"/>
                  </a:cubicBezTo>
                  <a:cubicBezTo>
                    <a:pt x="5256022" y="4079367"/>
                    <a:pt x="4079367" y="5256022"/>
                    <a:pt x="2628011" y="5256022"/>
                  </a:cubicBezTo>
                  <a:cubicBezTo>
                    <a:pt x="1176655" y="5256022"/>
                    <a:pt x="0" y="4079367"/>
                    <a:pt x="0" y="2628011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837475" y="-598666"/>
            <a:ext cx="2480865" cy="2401475"/>
            <a:chOff x="0" y="0"/>
            <a:chExt cx="5668058" cy="548667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724906" cy="5532120"/>
            </a:xfrm>
            <a:custGeom>
              <a:avLst/>
              <a:gdLst/>
              <a:ahLst/>
              <a:cxnLst/>
              <a:rect l="l" t="t" r="r" b="b"/>
              <a:pathLst>
                <a:path w="5724906" h="5532120">
                  <a:moveTo>
                    <a:pt x="0" y="0"/>
                  </a:moveTo>
                  <a:lnTo>
                    <a:pt x="5654929" y="0"/>
                  </a:lnTo>
                  <a:lnTo>
                    <a:pt x="5655310" y="3429"/>
                  </a:lnTo>
                  <a:cubicBezTo>
                    <a:pt x="5724906" y="988187"/>
                    <a:pt x="5511292" y="2003679"/>
                    <a:pt x="4980559" y="2923032"/>
                  </a:cubicBezTo>
                  <a:cubicBezTo>
                    <a:pt x="4007358" y="4608449"/>
                    <a:pt x="2221611" y="5532120"/>
                    <a:pt x="403860" y="5485003"/>
                  </a:cubicBezTo>
                  <a:lnTo>
                    <a:pt x="0" y="5454777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/>
        </p:nvSpPr>
        <p:spPr>
          <a:xfrm>
            <a:off x="1631696" y="3451766"/>
            <a:ext cx="14622120" cy="2605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7" lvl="1" indent="-377824">
              <a:lnSpc>
                <a:spcPts val="5249"/>
              </a:lnSpc>
              <a:buFont typeface="Arial"/>
              <a:buChar char="•"/>
            </a:pPr>
            <a:r>
              <a:rPr lang="en-US" sz="3200" dirty="0"/>
              <a:t>To provide centralized platform for buying books.</a:t>
            </a:r>
          </a:p>
          <a:p>
            <a:pPr marL="755647" lvl="1" indent="-377824">
              <a:lnSpc>
                <a:spcPts val="5249"/>
              </a:lnSpc>
              <a:buFont typeface="Arial"/>
              <a:buChar char="•"/>
            </a:pPr>
            <a:r>
              <a:rPr lang="en-US" sz="3200" dirty="0"/>
              <a:t>To enhance the book discovery using recommendation algorithm</a:t>
            </a:r>
          </a:p>
          <a:p>
            <a:pPr marL="755647" lvl="1" indent="-377824">
              <a:lnSpc>
                <a:spcPts val="5249"/>
              </a:lnSpc>
              <a:buFont typeface="Arial"/>
              <a:buChar char="•"/>
            </a:pPr>
            <a:r>
              <a:rPr lang="en-US" sz="3200" dirty="0"/>
              <a:t>To ensure efficient content management with role-based access, content moderation and user friendly interface.</a:t>
            </a:r>
            <a:endParaRPr lang="en-US" sz="3499" dirty="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</p:spTree>
    <p:extLst>
      <p:ext uri="{BB962C8B-B14F-4D97-AF65-F5344CB8AC3E}">
        <p14:creationId xmlns:p14="http://schemas.microsoft.com/office/powerpoint/2010/main" val="391409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8530" y="952500"/>
            <a:ext cx="9921604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800"/>
              </a:lnSpc>
              <a:spcBef>
                <a:spcPct val="0"/>
              </a:spcBef>
            </a:pPr>
            <a:r>
              <a:rPr lang="en-US" sz="6500" dirty="0">
                <a:solidFill>
                  <a:srgbClr val="27296D"/>
                </a:solidFill>
                <a:latin typeface="Helios Bold"/>
                <a:ea typeface="Helios Bold"/>
                <a:cs typeface="Helios Bold"/>
                <a:sym typeface="Helios Bold"/>
              </a:rPr>
              <a:t>Scope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9612633"/>
            <a:ext cx="18288000" cy="514104"/>
            <a:chOff x="0" y="0"/>
            <a:chExt cx="4816593" cy="1354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35402"/>
            </a:xfrm>
            <a:custGeom>
              <a:avLst/>
              <a:gdLst/>
              <a:ahLst/>
              <a:cxnLst/>
              <a:rect l="l" t="t" r="r" b="b"/>
              <a:pathLst>
                <a:path w="4816592" h="135402">
                  <a:moveTo>
                    <a:pt x="0" y="0"/>
                  </a:moveTo>
                  <a:lnTo>
                    <a:pt x="4816592" y="0"/>
                  </a:lnTo>
                  <a:lnTo>
                    <a:pt x="4816592" y="135402"/>
                  </a:lnTo>
                  <a:lnTo>
                    <a:pt x="0" y="135402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1830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8715111" y="9258300"/>
            <a:ext cx="1028700" cy="1028700"/>
            <a:chOff x="0" y="0"/>
            <a:chExt cx="6696000" cy="669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95948" cy="6695948"/>
            </a:xfrm>
            <a:custGeom>
              <a:avLst/>
              <a:gdLst/>
              <a:ahLst/>
              <a:cxnLst/>
              <a:rect l="l" t="t" r="r" b="b"/>
              <a:pathLst>
                <a:path w="6695948" h="6695948">
                  <a:moveTo>
                    <a:pt x="0" y="3347974"/>
                  </a:moveTo>
                  <a:cubicBezTo>
                    <a:pt x="0" y="1498981"/>
                    <a:pt x="1498981" y="0"/>
                    <a:pt x="3347974" y="0"/>
                  </a:cubicBezTo>
                  <a:cubicBezTo>
                    <a:pt x="5196967" y="0"/>
                    <a:pt x="6695948" y="1498981"/>
                    <a:pt x="6695948" y="3347974"/>
                  </a:cubicBezTo>
                  <a:cubicBezTo>
                    <a:pt x="6695948" y="5196967"/>
                    <a:pt x="5197094" y="6695948"/>
                    <a:pt x="3347974" y="6695948"/>
                  </a:cubicBezTo>
                  <a:cubicBezTo>
                    <a:pt x="1498854" y="6695948"/>
                    <a:pt x="0" y="5197094"/>
                    <a:pt x="0" y="3347974"/>
                  </a:cubicBez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8770565" y="9313754"/>
            <a:ext cx="917792" cy="917792"/>
            <a:chOff x="0" y="0"/>
            <a:chExt cx="5974080" cy="59740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974080" cy="5974080"/>
            </a:xfrm>
            <a:custGeom>
              <a:avLst/>
              <a:gdLst/>
              <a:ahLst/>
              <a:cxnLst/>
              <a:rect l="l" t="t" r="r" b="b"/>
              <a:pathLst>
                <a:path w="5974080" h="5974080">
                  <a:moveTo>
                    <a:pt x="0" y="2987040"/>
                  </a:moveTo>
                  <a:cubicBezTo>
                    <a:pt x="0" y="1337310"/>
                    <a:pt x="1337310" y="0"/>
                    <a:pt x="2987040" y="0"/>
                  </a:cubicBezTo>
                  <a:cubicBezTo>
                    <a:pt x="4636770" y="0"/>
                    <a:pt x="5974080" y="1337310"/>
                    <a:pt x="5974080" y="2987040"/>
                  </a:cubicBezTo>
                  <a:cubicBezTo>
                    <a:pt x="5974080" y="4636770"/>
                    <a:pt x="4636770" y="5974080"/>
                    <a:pt x="2987040" y="5974080"/>
                  </a:cubicBezTo>
                  <a:cubicBezTo>
                    <a:pt x="1337310" y="5974080"/>
                    <a:pt x="0" y="4636770"/>
                    <a:pt x="0" y="298704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825724" y="9368913"/>
            <a:ext cx="807474" cy="807474"/>
            <a:chOff x="0" y="0"/>
            <a:chExt cx="5256000" cy="525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256022" cy="5256022"/>
            </a:xfrm>
            <a:custGeom>
              <a:avLst/>
              <a:gdLst/>
              <a:ahLst/>
              <a:cxnLst/>
              <a:rect l="l" t="t" r="r" b="b"/>
              <a:pathLst>
                <a:path w="5256022" h="5256022">
                  <a:moveTo>
                    <a:pt x="0" y="2628011"/>
                  </a:moveTo>
                  <a:cubicBezTo>
                    <a:pt x="0" y="1176655"/>
                    <a:pt x="1176655" y="0"/>
                    <a:pt x="2628011" y="0"/>
                  </a:cubicBezTo>
                  <a:cubicBezTo>
                    <a:pt x="4079367" y="0"/>
                    <a:pt x="5256022" y="1176655"/>
                    <a:pt x="5256022" y="2628011"/>
                  </a:cubicBezTo>
                  <a:cubicBezTo>
                    <a:pt x="5256022" y="4079367"/>
                    <a:pt x="4079367" y="5256022"/>
                    <a:pt x="2628011" y="5256022"/>
                  </a:cubicBezTo>
                  <a:cubicBezTo>
                    <a:pt x="1176655" y="5256022"/>
                    <a:pt x="0" y="4079367"/>
                    <a:pt x="0" y="2628011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837475" y="-598666"/>
            <a:ext cx="2480865" cy="2401475"/>
            <a:chOff x="0" y="0"/>
            <a:chExt cx="5668058" cy="548667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724906" cy="5532120"/>
            </a:xfrm>
            <a:custGeom>
              <a:avLst/>
              <a:gdLst/>
              <a:ahLst/>
              <a:cxnLst/>
              <a:rect l="l" t="t" r="r" b="b"/>
              <a:pathLst>
                <a:path w="5724906" h="5532120">
                  <a:moveTo>
                    <a:pt x="0" y="0"/>
                  </a:moveTo>
                  <a:lnTo>
                    <a:pt x="5654929" y="0"/>
                  </a:lnTo>
                  <a:lnTo>
                    <a:pt x="5655310" y="3429"/>
                  </a:lnTo>
                  <a:cubicBezTo>
                    <a:pt x="5724906" y="988187"/>
                    <a:pt x="5511292" y="2003679"/>
                    <a:pt x="4980559" y="2923032"/>
                  </a:cubicBezTo>
                  <a:cubicBezTo>
                    <a:pt x="4007358" y="4608449"/>
                    <a:pt x="2221611" y="5532120"/>
                    <a:pt x="403860" y="5485003"/>
                  </a:cubicBezTo>
                  <a:lnTo>
                    <a:pt x="0" y="5454777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/>
        </p:nvSpPr>
        <p:spPr>
          <a:xfrm>
            <a:off x="1668272" y="2786357"/>
            <a:ext cx="14622120" cy="1942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7" lvl="1" indent="-377824">
              <a:lnSpc>
                <a:spcPts val="5249"/>
              </a:lnSpc>
              <a:buFont typeface="Arial"/>
              <a:buChar char="•"/>
            </a:pPr>
            <a:r>
              <a:rPr lang="en-US" sz="3200" dirty="0"/>
              <a:t>A React frontend that delivers a smooth and responsive user interface</a:t>
            </a:r>
          </a:p>
          <a:p>
            <a:pPr marL="755647" lvl="1" indent="-377824">
              <a:lnSpc>
                <a:spcPts val="5249"/>
              </a:lnSpc>
              <a:buFont typeface="Arial"/>
              <a:buChar char="•"/>
            </a:pPr>
            <a:r>
              <a:rPr lang="en-US" sz="3200" dirty="0"/>
              <a:t>Dynamic search and filtering functionality based on categories and price</a:t>
            </a:r>
          </a:p>
          <a:p>
            <a:pPr marL="755647" lvl="1" indent="-377824">
              <a:lnSpc>
                <a:spcPts val="5249"/>
              </a:lnSpc>
              <a:buFont typeface="Arial"/>
              <a:buChar char="•"/>
            </a:pPr>
            <a:r>
              <a:rPr lang="en-US" sz="3200" dirty="0"/>
              <a:t>A backend API for managing book data, user requests, and order processing</a:t>
            </a:r>
          </a:p>
        </p:txBody>
      </p:sp>
    </p:spTree>
    <p:extLst>
      <p:ext uri="{BB962C8B-B14F-4D97-AF65-F5344CB8AC3E}">
        <p14:creationId xmlns:p14="http://schemas.microsoft.com/office/powerpoint/2010/main" val="280235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8530" y="952500"/>
            <a:ext cx="9921604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800"/>
              </a:lnSpc>
              <a:spcBef>
                <a:spcPct val="0"/>
              </a:spcBef>
            </a:pPr>
            <a:r>
              <a:rPr lang="en-US" sz="6500" dirty="0">
                <a:solidFill>
                  <a:srgbClr val="27296D"/>
                </a:solidFill>
                <a:latin typeface="Helios Bold"/>
                <a:ea typeface="Helios Bold"/>
                <a:cs typeface="Helios Bold"/>
                <a:sym typeface="Helios Bold"/>
              </a:rPr>
              <a:t>Limitation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9612633"/>
            <a:ext cx="18288000" cy="514104"/>
            <a:chOff x="0" y="0"/>
            <a:chExt cx="4816593" cy="1354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35402"/>
            </a:xfrm>
            <a:custGeom>
              <a:avLst/>
              <a:gdLst/>
              <a:ahLst/>
              <a:cxnLst/>
              <a:rect l="l" t="t" r="r" b="b"/>
              <a:pathLst>
                <a:path w="4816592" h="135402">
                  <a:moveTo>
                    <a:pt x="0" y="0"/>
                  </a:moveTo>
                  <a:lnTo>
                    <a:pt x="4816592" y="0"/>
                  </a:lnTo>
                  <a:lnTo>
                    <a:pt x="4816592" y="135402"/>
                  </a:lnTo>
                  <a:lnTo>
                    <a:pt x="0" y="135402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1830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8715111" y="9258300"/>
            <a:ext cx="1028700" cy="1028700"/>
            <a:chOff x="0" y="0"/>
            <a:chExt cx="6696000" cy="669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95948" cy="6695948"/>
            </a:xfrm>
            <a:custGeom>
              <a:avLst/>
              <a:gdLst/>
              <a:ahLst/>
              <a:cxnLst/>
              <a:rect l="l" t="t" r="r" b="b"/>
              <a:pathLst>
                <a:path w="6695948" h="6695948">
                  <a:moveTo>
                    <a:pt x="0" y="3347974"/>
                  </a:moveTo>
                  <a:cubicBezTo>
                    <a:pt x="0" y="1498981"/>
                    <a:pt x="1498981" y="0"/>
                    <a:pt x="3347974" y="0"/>
                  </a:cubicBezTo>
                  <a:cubicBezTo>
                    <a:pt x="5196967" y="0"/>
                    <a:pt x="6695948" y="1498981"/>
                    <a:pt x="6695948" y="3347974"/>
                  </a:cubicBezTo>
                  <a:cubicBezTo>
                    <a:pt x="6695948" y="5196967"/>
                    <a:pt x="5197094" y="6695948"/>
                    <a:pt x="3347974" y="6695948"/>
                  </a:cubicBezTo>
                  <a:cubicBezTo>
                    <a:pt x="1498854" y="6695948"/>
                    <a:pt x="0" y="5197094"/>
                    <a:pt x="0" y="3347974"/>
                  </a:cubicBez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8770565" y="9313754"/>
            <a:ext cx="917792" cy="917792"/>
            <a:chOff x="0" y="0"/>
            <a:chExt cx="5974080" cy="59740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974080" cy="5974080"/>
            </a:xfrm>
            <a:custGeom>
              <a:avLst/>
              <a:gdLst/>
              <a:ahLst/>
              <a:cxnLst/>
              <a:rect l="l" t="t" r="r" b="b"/>
              <a:pathLst>
                <a:path w="5974080" h="5974080">
                  <a:moveTo>
                    <a:pt x="0" y="2987040"/>
                  </a:moveTo>
                  <a:cubicBezTo>
                    <a:pt x="0" y="1337310"/>
                    <a:pt x="1337310" y="0"/>
                    <a:pt x="2987040" y="0"/>
                  </a:cubicBezTo>
                  <a:cubicBezTo>
                    <a:pt x="4636770" y="0"/>
                    <a:pt x="5974080" y="1337310"/>
                    <a:pt x="5974080" y="2987040"/>
                  </a:cubicBezTo>
                  <a:cubicBezTo>
                    <a:pt x="5974080" y="4636770"/>
                    <a:pt x="4636770" y="5974080"/>
                    <a:pt x="2987040" y="5974080"/>
                  </a:cubicBezTo>
                  <a:cubicBezTo>
                    <a:pt x="1337310" y="5974080"/>
                    <a:pt x="0" y="4636770"/>
                    <a:pt x="0" y="298704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825724" y="9368913"/>
            <a:ext cx="807474" cy="807474"/>
            <a:chOff x="0" y="0"/>
            <a:chExt cx="5256000" cy="525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256022" cy="5256022"/>
            </a:xfrm>
            <a:custGeom>
              <a:avLst/>
              <a:gdLst/>
              <a:ahLst/>
              <a:cxnLst/>
              <a:rect l="l" t="t" r="r" b="b"/>
              <a:pathLst>
                <a:path w="5256022" h="5256022">
                  <a:moveTo>
                    <a:pt x="0" y="2628011"/>
                  </a:moveTo>
                  <a:cubicBezTo>
                    <a:pt x="0" y="1176655"/>
                    <a:pt x="1176655" y="0"/>
                    <a:pt x="2628011" y="0"/>
                  </a:cubicBezTo>
                  <a:cubicBezTo>
                    <a:pt x="4079367" y="0"/>
                    <a:pt x="5256022" y="1176655"/>
                    <a:pt x="5256022" y="2628011"/>
                  </a:cubicBezTo>
                  <a:cubicBezTo>
                    <a:pt x="5256022" y="4079367"/>
                    <a:pt x="4079367" y="5256022"/>
                    <a:pt x="2628011" y="5256022"/>
                  </a:cubicBezTo>
                  <a:cubicBezTo>
                    <a:pt x="1176655" y="5256022"/>
                    <a:pt x="0" y="4079367"/>
                    <a:pt x="0" y="2628011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837475" y="-598666"/>
            <a:ext cx="2480865" cy="2401475"/>
            <a:chOff x="0" y="0"/>
            <a:chExt cx="5668058" cy="548667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724906" cy="5532120"/>
            </a:xfrm>
            <a:custGeom>
              <a:avLst/>
              <a:gdLst/>
              <a:ahLst/>
              <a:cxnLst/>
              <a:rect l="l" t="t" r="r" b="b"/>
              <a:pathLst>
                <a:path w="5724906" h="5532120">
                  <a:moveTo>
                    <a:pt x="0" y="0"/>
                  </a:moveTo>
                  <a:lnTo>
                    <a:pt x="5654929" y="0"/>
                  </a:lnTo>
                  <a:lnTo>
                    <a:pt x="5655310" y="3429"/>
                  </a:lnTo>
                  <a:cubicBezTo>
                    <a:pt x="5724906" y="988187"/>
                    <a:pt x="5511292" y="2003679"/>
                    <a:pt x="4980559" y="2923032"/>
                  </a:cubicBezTo>
                  <a:cubicBezTo>
                    <a:pt x="4007358" y="4608449"/>
                    <a:pt x="2221611" y="5532120"/>
                    <a:pt x="403860" y="5485003"/>
                  </a:cubicBezTo>
                  <a:lnTo>
                    <a:pt x="0" y="5454777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/>
        </p:nvSpPr>
        <p:spPr>
          <a:xfrm>
            <a:off x="1668272" y="2786357"/>
            <a:ext cx="14622120" cy="592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7" lvl="1" indent="-377824">
              <a:lnSpc>
                <a:spcPts val="5249"/>
              </a:lnSpc>
              <a:buFont typeface="Arial"/>
              <a:buChar char="•"/>
            </a:pPr>
            <a:r>
              <a:rPr lang="en-US" sz="2800" dirty="0"/>
              <a:t>The platform does not support multiple sellers or user-generated listings; all books are managed and sold directly by the store.</a:t>
            </a:r>
          </a:p>
          <a:p>
            <a:pPr marL="755647" lvl="1" indent="-377824">
              <a:lnSpc>
                <a:spcPts val="5249"/>
              </a:lnSpc>
              <a:buFont typeface="Arial"/>
              <a:buChar char="•"/>
            </a:pPr>
            <a:r>
              <a:rPr lang="en-US" sz="2800" dirty="0"/>
              <a:t>Inventory management features are basic and may not handle complex stock scenarios like backorders or multiple warehouses.</a:t>
            </a:r>
          </a:p>
          <a:p>
            <a:pPr marL="755647" lvl="1" indent="-377824">
              <a:lnSpc>
                <a:spcPts val="5249"/>
              </a:lnSpc>
              <a:buFont typeface="Arial"/>
              <a:buChar char="•"/>
            </a:pPr>
            <a:r>
              <a:rPr lang="en-US" sz="2800" dirty="0"/>
              <a:t>The system assumes users have a stable internet connection for real-time search and filtering; offline access is not supported</a:t>
            </a:r>
          </a:p>
          <a:p>
            <a:pPr marL="755647" lvl="1" indent="-377824">
              <a:lnSpc>
                <a:spcPts val="5249"/>
              </a:lnSpc>
              <a:buFont typeface="Arial"/>
              <a:buChar char="•"/>
            </a:pPr>
            <a:r>
              <a:rPr lang="en-US" sz="2800" dirty="0"/>
              <a:t>The project does not include features such as user accounts with extensive profiles or social features like reviews and comments.</a:t>
            </a:r>
          </a:p>
          <a:p>
            <a:pPr marL="755647" lvl="1" indent="-377824">
              <a:lnSpc>
                <a:spcPts val="5249"/>
              </a:lnSpc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76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8530" y="952500"/>
            <a:ext cx="9921604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800"/>
              </a:lnSpc>
              <a:spcBef>
                <a:spcPct val="0"/>
              </a:spcBef>
            </a:pPr>
            <a:r>
              <a:rPr lang="en-US" sz="6500" dirty="0">
                <a:solidFill>
                  <a:srgbClr val="27296D"/>
                </a:solidFill>
                <a:latin typeface="Helios Bold"/>
                <a:ea typeface="Helios Bold"/>
                <a:cs typeface="Helios Bold"/>
                <a:sym typeface="Helios Bold"/>
              </a:rPr>
              <a:t>Methodology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9612633"/>
            <a:ext cx="18288000" cy="514104"/>
            <a:chOff x="0" y="0"/>
            <a:chExt cx="4816593" cy="1354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35402"/>
            </a:xfrm>
            <a:custGeom>
              <a:avLst/>
              <a:gdLst/>
              <a:ahLst/>
              <a:cxnLst/>
              <a:rect l="l" t="t" r="r" b="b"/>
              <a:pathLst>
                <a:path w="4816592" h="135402">
                  <a:moveTo>
                    <a:pt x="0" y="0"/>
                  </a:moveTo>
                  <a:lnTo>
                    <a:pt x="4816592" y="0"/>
                  </a:lnTo>
                  <a:lnTo>
                    <a:pt x="4816592" y="135402"/>
                  </a:lnTo>
                  <a:lnTo>
                    <a:pt x="0" y="135402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1830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8715111" y="9258300"/>
            <a:ext cx="1028700" cy="1028700"/>
            <a:chOff x="0" y="0"/>
            <a:chExt cx="6696000" cy="669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95948" cy="6695948"/>
            </a:xfrm>
            <a:custGeom>
              <a:avLst/>
              <a:gdLst/>
              <a:ahLst/>
              <a:cxnLst/>
              <a:rect l="l" t="t" r="r" b="b"/>
              <a:pathLst>
                <a:path w="6695948" h="6695948">
                  <a:moveTo>
                    <a:pt x="0" y="3347974"/>
                  </a:moveTo>
                  <a:cubicBezTo>
                    <a:pt x="0" y="1498981"/>
                    <a:pt x="1498981" y="0"/>
                    <a:pt x="3347974" y="0"/>
                  </a:cubicBezTo>
                  <a:cubicBezTo>
                    <a:pt x="5196967" y="0"/>
                    <a:pt x="6695948" y="1498981"/>
                    <a:pt x="6695948" y="3347974"/>
                  </a:cubicBezTo>
                  <a:cubicBezTo>
                    <a:pt x="6695948" y="5196967"/>
                    <a:pt x="5197094" y="6695948"/>
                    <a:pt x="3347974" y="6695948"/>
                  </a:cubicBezTo>
                  <a:cubicBezTo>
                    <a:pt x="1498854" y="6695948"/>
                    <a:pt x="0" y="5197094"/>
                    <a:pt x="0" y="3347974"/>
                  </a:cubicBez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8770565" y="9313754"/>
            <a:ext cx="917792" cy="917792"/>
            <a:chOff x="0" y="0"/>
            <a:chExt cx="5974080" cy="59740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974080" cy="5974080"/>
            </a:xfrm>
            <a:custGeom>
              <a:avLst/>
              <a:gdLst/>
              <a:ahLst/>
              <a:cxnLst/>
              <a:rect l="l" t="t" r="r" b="b"/>
              <a:pathLst>
                <a:path w="5974080" h="5974080">
                  <a:moveTo>
                    <a:pt x="0" y="2987040"/>
                  </a:moveTo>
                  <a:cubicBezTo>
                    <a:pt x="0" y="1337310"/>
                    <a:pt x="1337310" y="0"/>
                    <a:pt x="2987040" y="0"/>
                  </a:cubicBezTo>
                  <a:cubicBezTo>
                    <a:pt x="4636770" y="0"/>
                    <a:pt x="5974080" y="1337310"/>
                    <a:pt x="5974080" y="2987040"/>
                  </a:cubicBezTo>
                  <a:cubicBezTo>
                    <a:pt x="5974080" y="4636770"/>
                    <a:pt x="4636770" y="5974080"/>
                    <a:pt x="2987040" y="5974080"/>
                  </a:cubicBezTo>
                  <a:cubicBezTo>
                    <a:pt x="1337310" y="5974080"/>
                    <a:pt x="0" y="4636770"/>
                    <a:pt x="0" y="298704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825724" y="9368913"/>
            <a:ext cx="807474" cy="807474"/>
            <a:chOff x="0" y="0"/>
            <a:chExt cx="5256000" cy="525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256022" cy="5256022"/>
            </a:xfrm>
            <a:custGeom>
              <a:avLst/>
              <a:gdLst/>
              <a:ahLst/>
              <a:cxnLst/>
              <a:rect l="l" t="t" r="r" b="b"/>
              <a:pathLst>
                <a:path w="5256022" h="5256022">
                  <a:moveTo>
                    <a:pt x="0" y="2628011"/>
                  </a:moveTo>
                  <a:cubicBezTo>
                    <a:pt x="0" y="1176655"/>
                    <a:pt x="1176655" y="0"/>
                    <a:pt x="2628011" y="0"/>
                  </a:cubicBezTo>
                  <a:cubicBezTo>
                    <a:pt x="4079367" y="0"/>
                    <a:pt x="5256022" y="1176655"/>
                    <a:pt x="5256022" y="2628011"/>
                  </a:cubicBezTo>
                  <a:cubicBezTo>
                    <a:pt x="5256022" y="4079367"/>
                    <a:pt x="4079367" y="5256022"/>
                    <a:pt x="2628011" y="5256022"/>
                  </a:cubicBezTo>
                  <a:cubicBezTo>
                    <a:pt x="1176655" y="5256022"/>
                    <a:pt x="0" y="4079367"/>
                    <a:pt x="0" y="2628011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837475" y="-598666"/>
            <a:ext cx="2480865" cy="2401475"/>
            <a:chOff x="0" y="0"/>
            <a:chExt cx="5668058" cy="5486674"/>
          </a:xfrm>
          <a:solidFill>
            <a:schemeClr val="tx2"/>
          </a:solidFill>
        </p:grpSpPr>
        <p:sp>
          <p:nvSpPr>
            <p:cNvPr id="15" name="Freeform 15"/>
            <p:cNvSpPr/>
            <p:nvPr/>
          </p:nvSpPr>
          <p:spPr>
            <a:xfrm>
              <a:off x="0" y="0"/>
              <a:ext cx="5724906" cy="5532120"/>
            </a:xfrm>
            <a:custGeom>
              <a:avLst/>
              <a:gdLst/>
              <a:ahLst/>
              <a:cxnLst/>
              <a:rect l="l" t="t" r="r" b="b"/>
              <a:pathLst>
                <a:path w="5724906" h="5532120">
                  <a:moveTo>
                    <a:pt x="0" y="0"/>
                  </a:moveTo>
                  <a:lnTo>
                    <a:pt x="5654929" y="0"/>
                  </a:lnTo>
                  <a:lnTo>
                    <a:pt x="5655310" y="3429"/>
                  </a:lnTo>
                  <a:cubicBezTo>
                    <a:pt x="5724906" y="988187"/>
                    <a:pt x="5511292" y="2003679"/>
                    <a:pt x="4980559" y="2923032"/>
                  </a:cubicBezTo>
                  <a:cubicBezTo>
                    <a:pt x="4007358" y="4608449"/>
                    <a:pt x="2221611" y="5532120"/>
                    <a:pt x="403860" y="5485003"/>
                  </a:cubicBezTo>
                  <a:lnTo>
                    <a:pt x="0" y="545477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4"/>
          <p:cNvSpPr txBox="1"/>
          <p:nvPr/>
        </p:nvSpPr>
        <p:spPr>
          <a:xfrm>
            <a:off x="4045826" y="8202859"/>
            <a:ext cx="14622120" cy="604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7823" lvl="1">
              <a:lnSpc>
                <a:spcPts val="5249"/>
              </a:lnSpc>
            </a:pPr>
            <a:r>
              <a:rPr lang="en-US" sz="3200" dirty="0"/>
              <a:t>Figure: Waterfall Methodology of Online Book Store</a:t>
            </a:r>
            <a:endParaRPr lang="en-US" sz="3000" dirty="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  <p:pic>
        <p:nvPicPr>
          <p:cNvPr id="4" name="Picture 3" descr="A diagram of a process&#10;&#10;AI-generated content may be incorrect.">
            <a:extLst>
              <a:ext uri="{FF2B5EF4-FFF2-40B4-BE49-F238E27FC236}">
                <a16:creationId xmlns:a16="http://schemas.microsoft.com/office/drawing/2014/main" id="{08DA10BF-68A8-C9C3-8CCD-1B33EA958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81300"/>
            <a:ext cx="9921604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563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8530" y="952500"/>
            <a:ext cx="9921604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800"/>
              </a:lnSpc>
              <a:spcBef>
                <a:spcPct val="0"/>
              </a:spcBef>
            </a:pPr>
            <a:r>
              <a:rPr lang="en-US" sz="6500" dirty="0">
                <a:solidFill>
                  <a:srgbClr val="27296D"/>
                </a:solidFill>
                <a:latin typeface="Helios Bold"/>
                <a:ea typeface="Helios Bold"/>
                <a:cs typeface="Helios Bold"/>
                <a:sym typeface="Helios Bold"/>
              </a:rPr>
              <a:t>Algorithm Details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9612633"/>
            <a:ext cx="18288000" cy="514104"/>
            <a:chOff x="0" y="0"/>
            <a:chExt cx="4816593" cy="1354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35402"/>
            </a:xfrm>
            <a:custGeom>
              <a:avLst/>
              <a:gdLst/>
              <a:ahLst/>
              <a:cxnLst/>
              <a:rect l="l" t="t" r="r" b="b"/>
              <a:pathLst>
                <a:path w="4816592" h="135402">
                  <a:moveTo>
                    <a:pt x="0" y="0"/>
                  </a:moveTo>
                  <a:lnTo>
                    <a:pt x="4816592" y="0"/>
                  </a:lnTo>
                  <a:lnTo>
                    <a:pt x="4816592" y="135402"/>
                  </a:lnTo>
                  <a:lnTo>
                    <a:pt x="0" y="135402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1830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8715111" y="9258300"/>
            <a:ext cx="1028700" cy="1028700"/>
            <a:chOff x="0" y="0"/>
            <a:chExt cx="6696000" cy="669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95948" cy="6695948"/>
            </a:xfrm>
            <a:custGeom>
              <a:avLst/>
              <a:gdLst/>
              <a:ahLst/>
              <a:cxnLst/>
              <a:rect l="l" t="t" r="r" b="b"/>
              <a:pathLst>
                <a:path w="6695948" h="6695948">
                  <a:moveTo>
                    <a:pt x="0" y="3347974"/>
                  </a:moveTo>
                  <a:cubicBezTo>
                    <a:pt x="0" y="1498981"/>
                    <a:pt x="1498981" y="0"/>
                    <a:pt x="3347974" y="0"/>
                  </a:cubicBezTo>
                  <a:cubicBezTo>
                    <a:pt x="5196967" y="0"/>
                    <a:pt x="6695948" y="1498981"/>
                    <a:pt x="6695948" y="3347974"/>
                  </a:cubicBezTo>
                  <a:cubicBezTo>
                    <a:pt x="6695948" y="5196967"/>
                    <a:pt x="5197094" y="6695948"/>
                    <a:pt x="3347974" y="6695948"/>
                  </a:cubicBezTo>
                  <a:cubicBezTo>
                    <a:pt x="1498854" y="6695948"/>
                    <a:pt x="0" y="5197094"/>
                    <a:pt x="0" y="3347974"/>
                  </a:cubicBez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8770565" y="9313754"/>
            <a:ext cx="917792" cy="917792"/>
            <a:chOff x="0" y="0"/>
            <a:chExt cx="5974080" cy="59740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974080" cy="5974080"/>
            </a:xfrm>
            <a:custGeom>
              <a:avLst/>
              <a:gdLst/>
              <a:ahLst/>
              <a:cxnLst/>
              <a:rect l="l" t="t" r="r" b="b"/>
              <a:pathLst>
                <a:path w="5974080" h="5974080">
                  <a:moveTo>
                    <a:pt x="0" y="2987040"/>
                  </a:moveTo>
                  <a:cubicBezTo>
                    <a:pt x="0" y="1337310"/>
                    <a:pt x="1337310" y="0"/>
                    <a:pt x="2987040" y="0"/>
                  </a:cubicBezTo>
                  <a:cubicBezTo>
                    <a:pt x="4636770" y="0"/>
                    <a:pt x="5974080" y="1337310"/>
                    <a:pt x="5974080" y="2987040"/>
                  </a:cubicBezTo>
                  <a:cubicBezTo>
                    <a:pt x="5974080" y="4636770"/>
                    <a:pt x="4636770" y="5974080"/>
                    <a:pt x="2987040" y="5974080"/>
                  </a:cubicBezTo>
                  <a:cubicBezTo>
                    <a:pt x="1337310" y="5974080"/>
                    <a:pt x="0" y="4636770"/>
                    <a:pt x="0" y="298704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825724" y="9368913"/>
            <a:ext cx="807474" cy="807474"/>
            <a:chOff x="0" y="0"/>
            <a:chExt cx="5256000" cy="525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256022" cy="5256022"/>
            </a:xfrm>
            <a:custGeom>
              <a:avLst/>
              <a:gdLst/>
              <a:ahLst/>
              <a:cxnLst/>
              <a:rect l="l" t="t" r="r" b="b"/>
              <a:pathLst>
                <a:path w="5256022" h="5256022">
                  <a:moveTo>
                    <a:pt x="0" y="2628011"/>
                  </a:moveTo>
                  <a:cubicBezTo>
                    <a:pt x="0" y="1176655"/>
                    <a:pt x="1176655" y="0"/>
                    <a:pt x="2628011" y="0"/>
                  </a:cubicBezTo>
                  <a:cubicBezTo>
                    <a:pt x="4079367" y="0"/>
                    <a:pt x="5256022" y="1176655"/>
                    <a:pt x="5256022" y="2628011"/>
                  </a:cubicBezTo>
                  <a:cubicBezTo>
                    <a:pt x="5256022" y="4079367"/>
                    <a:pt x="4079367" y="5256022"/>
                    <a:pt x="2628011" y="5256022"/>
                  </a:cubicBezTo>
                  <a:cubicBezTo>
                    <a:pt x="1176655" y="5256022"/>
                    <a:pt x="0" y="4079367"/>
                    <a:pt x="0" y="2628011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837475" y="-598666"/>
            <a:ext cx="2480865" cy="2401475"/>
            <a:chOff x="0" y="0"/>
            <a:chExt cx="5668058" cy="548667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724906" cy="5532120"/>
            </a:xfrm>
            <a:custGeom>
              <a:avLst/>
              <a:gdLst/>
              <a:ahLst/>
              <a:cxnLst/>
              <a:rect l="l" t="t" r="r" b="b"/>
              <a:pathLst>
                <a:path w="5724906" h="5532120">
                  <a:moveTo>
                    <a:pt x="0" y="0"/>
                  </a:moveTo>
                  <a:lnTo>
                    <a:pt x="5654929" y="0"/>
                  </a:lnTo>
                  <a:lnTo>
                    <a:pt x="5655310" y="3429"/>
                  </a:lnTo>
                  <a:cubicBezTo>
                    <a:pt x="5724906" y="988187"/>
                    <a:pt x="5511292" y="2003679"/>
                    <a:pt x="4980559" y="2923032"/>
                  </a:cubicBezTo>
                  <a:cubicBezTo>
                    <a:pt x="4007358" y="4608449"/>
                    <a:pt x="2221611" y="5532120"/>
                    <a:pt x="403860" y="5485003"/>
                  </a:cubicBezTo>
                  <a:lnTo>
                    <a:pt x="0" y="5454777"/>
                  </a:lnTo>
                  <a:close/>
                </a:path>
              </a:pathLst>
            </a:custGeom>
            <a:solidFill>
              <a:srgbClr val="EF233C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4">
            <a:extLst>
              <a:ext uri="{FF2B5EF4-FFF2-40B4-BE49-F238E27FC236}">
                <a16:creationId xmlns:a16="http://schemas.microsoft.com/office/drawing/2014/main" id="{C2F1449B-6AB9-1A16-B03A-CFDDE43AD1DF}"/>
              </a:ext>
            </a:extLst>
          </p:cNvPr>
          <p:cNvSpPr txBox="1"/>
          <p:nvPr/>
        </p:nvSpPr>
        <p:spPr>
          <a:xfrm>
            <a:off x="1661448" y="2476500"/>
            <a:ext cx="14622120" cy="5719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7823" lvl="1">
              <a:lnSpc>
                <a:spcPts val="5249"/>
              </a:lnSpc>
            </a:pPr>
            <a:r>
              <a:rPr lang="en-US" sz="3200" dirty="0">
                <a:latin typeface="Helios" panose="020B0604020202020204" charset="0"/>
              </a:rPr>
              <a:t>Order based algorithm</a:t>
            </a:r>
          </a:p>
          <a:p>
            <a:pPr marL="377823" lvl="1">
              <a:lnSpc>
                <a:spcPts val="5249"/>
              </a:lnSpc>
            </a:pPr>
            <a:r>
              <a:rPr lang="en-US" sz="2800" dirty="0"/>
              <a:t>The </a:t>
            </a:r>
            <a:r>
              <a:rPr lang="en-US" sz="2800" b="1" dirty="0"/>
              <a:t>Order-Based Popular Books Algorithm</a:t>
            </a:r>
            <a:r>
              <a:rPr lang="en-US" sz="2800" dirty="0"/>
              <a:t> ranks and retrieves books according to how many times they have been ordered.</a:t>
            </a:r>
            <a:r>
              <a:rPr lang="en-US" dirty="0"/>
              <a:t> </a:t>
            </a:r>
          </a:p>
          <a:p>
            <a:pPr marL="377823" lvl="1">
              <a:lnSpc>
                <a:spcPts val="5249"/>
              </a:lnSpc>
            </a:pPr>
            <a:r>
              <a:rPr lang="en-US" sz="3200" dirty="0">
                <a:latin typeface="Helios" panose="020B0604020202020204" charset="0"/>
              </a:rPr>
              <a:t>Pseudo code:</a:t>
            </a:r>
          </a:p>
          <a:p>
            <a:r>
              <a:rPr lang="en-US" sz="3200" dirty="0"/>
              <a:t>function </a:t>
            </a:r>
            <a:r>
              <a:rPr lang="en-US" sz="3200" dirty="0" err="1"/>
              <a:t>getOrderBasedPopularBooks</a:t>
            </a:r>
            <a:r>
              <a:rPr lang="en-US" sz="3200" dirty="0"/>
              <a:t>(limit):</a:t>
            </a:r>
          </a:p>
          <a:p>
            <a:r>
              <a:rPr lang="en-US" sz="3200" dirty="0"/>
              <a:t>    books = </a:t>
            </a:r>
            <a:r>
              <a:rPr lang="en-US" sz="3200" dirty="0" err="1"/>
              <a:t>getAllBooksFromDatabase</a:t>
            </a:r>
            <a:r>
              <a:rPr lang="en-US" sz="3200" dirty="0"/>
              <a:t>()</a:t>
            </a:r>
          </a:p>
          <a:p>
            <a:r>
              <a:rPr lang="en-US" sz="3200" dirty="0"/>
              <a:t>    sort books by </a:t>
            </a:r>
            <a:r>
              <a:rPr lang="en-US" sz="3200" dirty="0" err="1"/>
              <a:t>orderCount</a:t>
            </a:r>
            <a:r>
              <a:rPr lang="en-US" sz="3200" dirty="0"/>
              <a:t> in descending order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popularBooks</a:t>
            </a:r>
            <a:r>
              <a:rPr lang="en-US" sz="3200" dirty="0"/>
              <a:t> = take first 'limit' books</a:t>
            </a:r>
          </a:p>
          <a:p>
            <a:r>
              <a:rPr lang="en-US" sz="3200" dirty="0"/>
              <a:t>    return </a:t>
            </a:r>
            <a:r>
              <a:rPr lang="en-US" sz="3200" dirty="0" err="1"/>
              <a:t>popularBooks</a:t>
            </a:r>
            <a:endParaRPr lang="en-US" sz="3200" dirty="0"/>
          </a:p>
          <a:p>
            <a:pPr marL="377823" lvl="1">
              <a:lnSpc>
                <a:spcPts val="5249"/>
              </a:lnSpc>
            </a:pPr>
            <a:endParaRPr lang="en-US" sz="3200" dirty="0">
              <a:latin typeface="Helio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2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409</Words>
  <Application>Microsoft Office PowerPoint</Application>
  <PresentationFormat>Custom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Helios</vt:lpstr>
      <vt:lpstr>Calibri</vt:lpstr>
      <vt:lpstr>Helios Bold</vt:lpstr>
      <vt:lpstr>Arial</vt:lpstr>
      <vt:lpstr>Futura Ultra-Bold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Everest Project Presentation</dc:title>
  <cp:lastModifiedBy>anil shrestha</cp:lastModifiedBy>
  <cp:revision>97</cp:revision>
  <dcterms:created xsi:type="dcterms:W3CDTF">2006-08-16T00:00:00Z</dcterms:created>
  <dcterms:modified xsi:type="dcterms:W3CDTF">2025-08-15T01:05:12Z</dcterms:modified>
  <dc:identifier>DAGLBSQD5qA</dc:identifier>
</cp:coreProperties>
</file>