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1" r:id="rId4"/>
    <p:sldId id="265" r:id="rId5"/>
    <p:sldId id="271" r:id="rId6"/>
    <p:sldId id="26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78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pos="7378" userDrawn="1">
          <p15:clr>
            <a:srgbClr val="A4A3A4"/>
          </p15:clr>
        </p15:guide>
        <p15:guide id="4" orient="horz" pos="4042" userDrawn="1">
          <p15:clr>
            <a:srgbClr val="A4A3A4"/>
          </p15:clr>
        </p15:guide>
        <p15:guide id="5" orient="horz" pos="527" userDrawn="1">
          <p15:clr>
            <a:srgbClr val="A4A3A4"/>
          </p15:clr>
        </p15:guide>
        <p15:guide id="6" orient="horz" pos="37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CD5"/>
    <a:srgbClr val="908581"/>
    <a:srgbClr val="CDBEB7"/>
    <a:srgbClr val="CDC169"/>
    <a:srgbClr val="5F0080"/>
    <a:srgbClr val="9900CC"/>
    <a:srgbClr val="7EC113"/>
    <a:srgbClr val="56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-414" y="-18"/>
      </p:cViewPr>
      <p:guideLst>
        <p:guide orient="horz" pos="278"/>
        <p:guide orient="horz" pos="4042"/>
        <p:guide orient="horz" pos="527"/>
        <p:guide orient="horz" pos="3793"/>
        <p:guide pos="302"/>
        <p:guide pos="73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2ABF4BC-24FF-4039-874A-55C7D507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08CF-DC57-46EC-9C0B-8BA20E3F692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860595-0F7B-41AD-80BF-D975C0B8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B5382EF-4F71-4C64-98EF-3643AEDD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1ECF-9316-4384-93E0-8A3129B5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2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07EB21A-72A2-40F2-B7B5-0F42955B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08CF-DC57-46EC-9C0B-8BA20E3F692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6B48F0C-BDA9-4B2D-8DD6-CC08A918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28B7E56-8E24-49A9-A3C0-21397EEF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1ECF-9316-4384-93E0-8A3129B5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5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BF493A0-5A2E-4ABE-81B3-F29B6C4F9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F08CF-DC57-46EC-9C0B-8BA20E3F692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5516706-CBCE-4693-8FD2-0D8EDFF42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518EA90-D9AC-455B-BCAC-5C47FC010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51ECF-9316-4384-93E0-8A3129B5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85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5ECA7B5A-6115-4AD3-B2F4-E8007D64F658}"/>
              </a:ext>
            </a:extLst>
          </p:cNvPr>
          <p:cNvSpPr/>
          <p:nvPr/>
        </p:nvSpPr>
        <p:spPr>
          <a:xfrm>
            <a:off x="0" y="0"/>
            <a:ext cx="3977640" cy="6858000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5B0CAC1-9159-4DFF-864E-B43B935926F6}"/>
              </a:ext>
            </a:extLst>
          </p:cNvPr>
          <p:cNvSpPr/>
          <p:nvPr/>
        </p:nvSpPr>
        <p:spPr>
          <a:xfrm>
            <a:off x="3977640" y="0"/>
            <a:ext cx="8214360" cy="6858000"/>
          </a:xfrm>
          <a:prstGeom prst="rect">
            <a:avLst/>
          </a:prstGeom>
          <a:solidFill>
            <a:srgbClr val="EFD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158B7CD-06FD-4286-9F73-3F58DEED0C2C}"/>
              </a:ext>
            </a:extLst>
          </p:cNvPr>
          <p:cNvSpPr txBox="1"/>
          <p:nvPr/>
        </p:nvSpPr>
        <p:spPr>
          <a:xfrm>
            <a:off x="6403576" y="2115287"/>
            <a:ext cx="4315284" cy="612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5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‘운동 </a:t>
            </a:r>
            <a:r>
              <a:rPr lang="ko-KR" altLang="en-US" sz="35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추천’ </a:t>
            </a:r>
            <a:r>
              <a:rPr lang="ko-KR" altLang="en-US" sz="35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 </a:t>
            </a:r>
            <a:r>
              <a:rPr lang="ko-KR" altLang="en-US" sz="35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</a:t>
            </a:r>
            <a:endParaRPr lang="ko-KR" altLang="en-US" sz="3500" b="1" spc="-80" dirty="0">
              <a:ln>
                <a:solidFill>
                  <a:srgbClr val="5F0080">
                    <a:alpha val="0"/>
                  </a:srgb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0C70A45-861F-484B-8620-409F43F2EF45}"/>
              </a:ext>
            </a:extLst>
          </p:cNvPr>
          <p:cNvSpPr txBox="1"/>
          <p:nvPr/>
        </p:nvSpPr>
        <p:spPr>
          <a:xfrm>
            <a:off x="450547" y="2069157"/>
            <a:ext cx="1842171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500" b="1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STEX </a:t>
            </a:r>
            <a:r>
              <a:rPr lang="en-US" altLang="ko-KR" sz="1500" b="1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Android App</a:t>
            </a:r>
            <a:endParaRPr lang="en-US" altLang="ko-KR" sz="1500" b="1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EFDCD5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8999FD6-0E7C-4AAA-8392-DB5737CA8B54}"/>
              </a:ext>
            </a:extLst>
          </p:cNvPr>
          <p:cNvSpPr txBox="1"/>
          <p:nvPr/>
        </p:nvSpPr>
        <p:spPr>
          <a:xfrm>
            <a:off x="479425" y="5739187"/>
            <a:ext cx="912429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500" b="1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2023.11</a:t>
            </a:r>
            <a:endParaRPr lang="en-US" altLang="ko-KR" sz="1500" b="1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EFDCD5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6AC34DC-04BE-4ED7-851B-AE7B335EBE89}"/>
              </a:ext>
            </a:extLst>
          </p:cNvPr>
          <p:cNvSpPr txBox="1"/>
          <p:nvPr/>
        </p:nvSpPr>
        <p:spPr>
          <a:xfrm>
            <a:off x="178839" y="2381963"/>
            <a:ext cx="2385588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5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App </a:t>
            </a:r>
            <a:r>
              <a:rPr lang="ko-KR" altLang="en-US" sz="15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개선</a:t>
            </a:r>
            <a:r>
              <a:rPr lang="en-US" altLang="ko-KR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·</a:t>
            </a:r>
            <a:r>
              <a:rPr lang="ko-KR" altLang="en-US" sz="15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보완 </a:t>
            </a:r>
            <a:r>
              <a:rPr lang="en-US" altLang="ko-KR" sz="15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: </a:t>
            </a:r>
            <a:r>
              <a:rPr lang="ko-KR" altLang="en-US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유지</a:t>
            </a:r>
            <a:r>
              <a:rPr lang="en-US" altLang="ko-KR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·</a:t>
            </a:r>
            <a:r>
              <a:rPr lang="ko-KR" altLang="en-US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보수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AE91E5E-08D1-4AF5-AF2B-431A1CA6AD34}"/>
              </a:ext>
            </a:extLst>
          </p:cNvPr>
          <p:cNvSpPr txBox="1"/>
          <p:nvPr/>
        </p:nvSpPr>
        <p:spPr>
          <a:xfrm>
            <a:off x="7879782" y="5739186"/>
            <a:ext cx="1435008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연구소 </a:t>
            </a:r>
            <a:r>
              <a:rPr lang="en-US" altLang="ko-KR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STEX</a:t>
            </a:r>
            <a:r>
              <a:rPr lang="ko-KR" altLang="en-US" sz="15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팀</a:t>
            </a:r>
            <a:endParaRPr lang="en-US" altLang="ko-KR" sz="1500" b="1" spc="-50" dirty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644EF57D-43A9-47B3-9282-73B214C46C26}"/>
              </a:ext>
            </a:extLst>
          </p:cNvPr>
          <p:cNvCxnSpPr/>
          <p:nvPr/>
        </p:nvCxnSpPr>
        <p:spPr>
          <a:xfrm>
            <a:off x="479425" y="3749040"/>
            <a:ext cx="3498215" cy="0"/>
          </a:xfrm>
          <a:prstGeom prst="line">
            <a:avLst/>
          </a:prstGeom>
          <a:ln w="12700">
            <a:solidFill>
              <a:srgbClr val="EFDC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00E15E79-B618-43A5-B336-3D1C74F6959C}"/>
              </a:ext>
            </a:extLst>
          </p:cNvPr>
          <p:cNvCxnSpPr>
            <a:cxnSpLocks/>
          </p:cNvCxnSpPr>
          <p:nvPr/>
        </p:nvCxnSpPr>
        <p:spPr>
          <a:xfrm>
            <a:off x="3844850" y="3749040"/>
            <a:ext cx="7752790" cy="0"/>
          </a:xfrm>
          <a:prstGeom prst="line">
            <a:avLst/>
          </a:prstGeom>
          <a:ln w="12700">
            <a:solidFill>
              <a:srgbClr val="9085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2F89D313-9520-481D-B6E9-1B2DDE28B3AD}"/>
              </a:ext>
            </a:extLst>
          </p:cNvPr>
          <p:cNvGrpSpPr/>
          <p:nvPr/>
        </p:nvGrpSpPr>
        <p:grpSpPr>
          <a:xfrm>
            <a:off x="2621882" y="441324"/>
            <a:ext cx="3073252" cy="6086797"/>
            <a:chOff x="2247030" y="970280"/>
            <a:chExt cx="2482838" cy="4917440"/>
          </a:xfrm>
          <a:effectLst>
            <a:outerShdw blurRad="381000" dist="3810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5" name="그림 14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47E85ECC-F104-4FEF-9959-00961942B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030" y="970280"/>
              <a:ext cx="2482838" cy="491744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="" xmlns:a16="http://schemas.microsoft.com/office/drawing/2014/main" id="{85DD1B28-645D-4E84-8272-BD4EED012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1358" y="1108933"/>
              <a:ext cx="2123888" cy="4638883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356552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4643E28-0B09-40C3-B71C-79C8E5D7693B}"/>
              </a:ext>
            </a:extLst>
          </p:cNvPr>
          <p:cNvSpPr/>
          <p:nvPr/>
        </p:nvSpPr>
        <p:spPr>
          <a:xfrm flipV="1">
            <a:off x="-1" y="-1"/>
            <a:ext cx="12192001" cy="6857999"/>
          </a:xfrm>
          <a:prstGeom prst="rect">
            <a:avLst/>
          </a:prstGeom>
          <a:solidFill>
            <a:srgbClr val="EFD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027BA219-B386-4835-83B6-EC8AA96BA769}"/>
              </a:ext>
            </a:extLst>
          </p:cNvPr>
          <p:cNvSpPr/>
          <p:nvPr/>
        </p:nvSpPr>
        <p:spPr>
          <a:xfrm>
            <a:off x="0" y="0"/>
            <a:ext cx="3978000" cy="6857999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81A4676-13EE-419E-B470-AE48D6C3F5A1}"/>
              </a:ext>
            </a:extLst>
          </p:cNvPr>
          <p:cNvSpPr txBox="1"/>
          <p:nvPr/>
        </p:nvSpPr>
        <p:spPr>
          <a:xfrm>
            <a:off x="5841542" y="63198"/>
            <a:ext cx="4310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ko-KR" sz="3200" dirty="0"/>
              <a:t>추천 운동 </a:t>
            </a:r>
            <a:r>
              <a:rPr lang="ko-KR" altLang="ko-KR" sz="3200" dirty="0" smtClean="0"/>
              <a:t>페이지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구성</a:t>
            </a:r>
            <a:endParaRPr lang="ko-KR" altLang="ko-KR" sz="3200" dirty="0"/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1B88C396-87A6-43BF-AA28-F1E4062FC24B}"/>
              </a:ext>
            </a:extLst>
          </p:cNvPr>
          <p:cNvGrpSpPr/>
          <p:nvPr/>
        </p:nvGrpSpPr>
        <p:grpSpPr>
          <a:xfrm>
            <a:off x="2620800" y="442800"/>
            <a:ext cx="3093935" cy="6127760"/>
            <a:chOff x="5397711" y="970280"/>
            <a:chExt cx="2482838" cy="4917440"/>
          </a:xfrm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19" name="그림 18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C37CE107-577C-4AE9-942A-21F6C83CE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7711" y="970280"/>
              <a:ext cx="2482838" cy="491744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="" xmlns:a16="http://schemas.microsoft.com/office/drawing/2014/main" id="{AB46BA36-8C41-4665-9FC4-7FE2ED98B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040" y="1130958"/>
              <a:ext cx="2125981" cy="4606292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sp>
        <p:nvSpPr>
          <p:cNvPr id="2" name="직사각형 1"/>
          <p:cNvSpPr/>
          <p:nvPr/>
        </p:nvSpPr>
        <p:spPr>
          <a:xfrm>
            <a:off x="2900739" y="1904150"/>
            <a:ext cx="2561614" cy="362217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00739" y="1197875"/>
            <a:ext cx="2561614" cy="29140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900739" y="1550300"/>
            <a:ext cx="2561614" cy="291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00E15E79-B618-43A5-B336-3D1C74F6959C}"/>
              </a:ext>
            </a:extLst>
          </p:cNvPr>
          <p:cNvCxnSpPr>
            <a:cxnSpLocks/>
          </p:cNvCxnSpPr>
          <p:nvPr/>
        </p:nvCxnSpPr>
        <p:spPr>
          <a:xfrm>
            <a:off x="5724579" y="723244"/>
            <a:ext cx="4525202" cy="0"/>
          </a:xfrm>
          <a:prstGeom prst="line">
            <a:avLst/>
          </a:prstGeom>
          <a:ln w="12700">
            <a:solidFill>
              <a:srgbClr val="9085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/>
          <p:cNvGrpSpPr/>
          <p:nvPr/>
        </p:nvGrpSpPr>
        <p:grpSpPr>
          <a:xfrm>
            <a:off x="5462353" y="1617256"/>
            <a:ext cx="5573565" cy="4030164"/>
            <a:chOff x="5462353" y="1617256"/>
            <a:chExt cx="5573565" cy="4030164"/>
          </a:xfrm>
        </p:grpSpPr>
        <p:cxnSp>
          <p:nvCxnSpPr>
            <p:cNvPr id="38" name="직선 화살표 연결선 37"/>
            <p:cNvCxnSpPr>
              <a:stCxn id="1029" idx="1"/>
              <a:endCxn id="35" idx="3"/>
            </p:cNvCxnSpPr>
            <p:nvPr/>
          </p:nvCxnSpPr>
          <p:spPr>
            <a:xfrm flipH="1" flipV="1">
              <a:off x="5462353" y="1696001"/>
              <a:ext cx="1238584" cy="19044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그룹 50"/>
            <p:cNvGrpSpPr/>
            <p:nvPr/>
          </p:nvGrpSpPr>
          <p:grpSpPr>
            <a:xfrm>
              <a:off x="6700937" y="1617256"/>
              <a:ext cx="4334981" cy="4030164"/>
              <a:chOff x="6191248" y="1629732"/>
              <a:chExt cx="4334981" cy="4030164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6191248" y="1629732"/>
                <a:ext cx="4334981" cy="4030164"/>
                <a:chOff x="6191249" y="1877963"/>
                <a:chExt cx="4128073" cy="3815908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="" xmlns:a16="http://schemas.microsoft.com/office/drawing/2014/main" id="{2EC91375-63AF-4292-AFA1-D258D12CC67B}"/>
                    </a:ext>
                  </a:extLst>
                </p:cNvPr>
                <p:cNvSpPr txBox="1"/>
                <p:nvPr/>
              </p:nvSpPr>
              <p:spPr>
                <a:xfrm>
                  <a:off x="7873612" y="1940903"/>
                  <a:ext cx="215539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20000"/>
                    </a:lnSpc>
                    <a:spcAft>
                      <a:spcPts val="600"/>
                    </a:spcAft>
                    <a:buFont typeface="Wingdings" panose="05000000000000000000" pitchFamily="2" charset="2"/>
                    <a:buChar char="ü"/>
                  </a:pPr>
                  <a:r>
                    <a:rPr lang="ko-KR" altLang="en-US" sz="1500" spc="-50" dirty="0" smtClean="0">
                      <a:ln>
                        <a:solidFill>
                          <a:srgbClr val="5F0080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</a:rPr>
                    <a:t>최대 속도 </a:t>
                  </a:r>
                  <a:r>
                    <a:rPr lang="ko-KR" altLang="en-US" sz="1500" spc="-50" dirty="0" err="1" smtClean="0">
                      <a:ln>
                        <a:solidFill>
                          <a:srgbClr val="5F0080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</a:rPr>
                    <a:t>미입력</a:t>
                  </a:r>
                  <a:r>
                    <a:rPr lang="ko-KR" altLang="en-US" sz="1500" spc="-50" dirty="0" smtClean="0">
                      <a:ln>
                        <a:solidFill>
                          <a:srgbClr val="5F0080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</a:rPr>
                    <a:t> 시 </a:t>
                  </a:r>
                  <a:r>
                    <a:rPr lang="en-US" altLang="ko-KR" sz="1500" spc="-50" dirty="0" smtClean="0">
                      <a:ln>
                        <a:solidFill>
                          <a:srgbClr val="5F0080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</a:rPr>
                    <a:t>Snack Bar </a:t>
                  </a:r>
                  <a:r>
                    <a:rPr lang="ko-KR" altLang="en-US" sz="1500" spc="-50" dirty="0" smtClean="0">
                      <a:ln>
                        <a:solidFill>
                          <a:srgbClr val="5F0080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</a:rPr>
                    <a:t>알림</a:t>
                  </a:r>
                  <a:endParaRPr lang="en-US" altLang="ko-KR" sz="1500" spc="-50" dirty="0" smtClean="0">
                    <a:ln>
                      <a:solidFill>
                        <a:srgbClr val="5F0080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endParaRPr>
                </a:p>
              </p:txBody>
            </p:sp>
            <p:grpSp>
              <p:nvGrpSpPr>
                <p:cNvPr id="5" name="그룹 4"/>
                <p:cNvGrpSpPr/>
                <p:nvPr/>
              </p:nvGrpSpPr>
              <p:grpSpPr>
                <a:xfrm>
                  <a:off x="6191249" y="1877963"/>
                  <a:ext cx="4128073" cy="3815908"/>
                  <a:chOff x="6191249" y="1877963"/>
                  <a:chExt cx="4128073" cy="3815908"/>
                </a:xfrm>
              </p:grpSpPr>
              <p:pic>
                <p:nvPicPr>
                  <p:cNvPr id="1027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91249" y="1877963"/>
                    <a:ext cx="1719507" cy="27756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028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91249" y="5354741"/>
                    <a:ext cx="1719507" cy="28559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029" name="Picture 5" descr="C:\Users\t1\Pictures\Screenshot_20231107-164918.pn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097"/>
                  <a:stretch/>
                </p:blipFill>
                <p:spPr bwMode="auto">
                  <a:xfrm>
                    <a:off x="6191249" y="2155530"/>
                    <a:ext cx="1719507" cy="3200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6" name="직사각형 45"/>
                  <p:cNvSpPr/>
                  <p:nvPr/>
                </p:nvSpPr>
                <p:spPr>
                  <a:xfrm>
                    <a:off x="6191249" y="1877963"/>
                    <a:ext cx="4107823" cy="3762376"/>
                  </a:xfrm>
                  <a:prstGeom prst="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="" xmlns:a16="http://schemas.microsoft.com/office/drawing/2014/main" id="{2EC91375-63AF-4292-AFA1-D258D12CC6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73612" y="5324539"/>
                    <a:ext cx="19987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lnSpc>
                        <a:spcPct val="120000"/>
                      </a:lnSpc>
                      <a:spcAft>
                        <a:spcPts val="600"/>
                      </a:spcAft>
                      <a:buFont typeface="Wingdings" panose="05000000000000000000" pitchFamily="2" charset="2"/>
                      <a:buChar char="ü"/>
                    </a:pPr>
                    <a:r>
                      <a:rPr lang="ko-KR" altLang="en-US" sz="1500" spc="-50" dirty="0" smtClean="0">
                        <a:ln>
                          <a:solidFill>
                            <a:srgbClr val="5F008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rPr>
                      <a:t>최대 속도 입력 후</a:t>
                    </a:r>
                    <a:endParaRPr lang="en-US" altLang="ko-KR" sz="1500" spc="-50" dirty="0" smtClean="0">
                      <a:ln>
                        <a:solidFill>
                          <a:srgbClr val="5F0080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</a:endParaRP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="" xmlns:a16="http://schemas.microsoft.com/office/drawing/2014/main" id="{2EC91375-63AF-4292-AFA1-D258D12CC6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73611" y="3416532"/>
                    <a:ext cx="244571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lnSpc>
                        <a:spcPct val="120000"/>
                      </a:lnSpc>
                      <a:spcAft>
                        <a:spcPts val="600"/>
                      </a:spcAft>
                      <a:buFont typeface="Wingdings" panose="05000000000000000000" pitchFamily="2" charset="2"/>
                      <a:buChar char="ü"/>
                    </a:pPr>
                    <a:r>
                      <a:rPr lang="ko-KR" altLang="en-US" sz="1500" spc="-50" dirty="0" smtClean="0">
                        <a:ln>
                          <a:solidFill>
                            <a:srgbClr val="5F008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rPr>
                      <a:t>최대 속도</a:t>
                    </a:r>
                    <a:r>
                      <a:rPr lang="en-US" altLang="ko-KR" sz="1500" spc="-50" dirty="0" smtClean="0">
                        <a:ln>
                          <a:solidFill>
                            <a:srgbClr val="5F008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rPr>
                      <a:t>(</a:t>
                    </a:r>
                    <a:r>
                      <a:rPr lang="ko-KR" altLang="en-US" sz="1500" spc="-50" dirty="0" smtClean="0">
                        <a:ln>
                          <a:solidFill>
                            <a:srgbClr val="5F008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rPr>
                      <a:t>최소 속도</a:t>
                    </a:r>
                    <a:r>
                      <a:rPr lang="en-US" altLang="ko-KR" sz="1500" spc="-50" dirty="0" smtClean="0">
                        <a:ln>
                          <a:solidFill>
                            <a:srgbClr val="5F008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rPr>
                      <a:t>)</a:t>
                    </a:r>
                    <a:r>
                      <a:rPr lang="ko-KR" altLang="en-US" sz="1500" spc="-50" dirty="0" smtClean="0">
                        <a:ln>
                          <a:solidFill>
                            <a:srgbClr val="5F008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rPr>
                      <a:t>를 강도</a:t>
                    </a:r>
                    <a:r>
                      <a:rPr lang="en-US" altLang="ko-KR" sz="1500" spc="-50" dirty="0" smtClean="0">
                        <a:ln>
                          <a:solidFill>
                            <a:srgbClr val="5F008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rPr>
                      <a:t>(Level)</a:t>
                    </a:r>
                    <a:r>
                      <a:rPr lang="ko-KR" altLang="en-US" sz="1500" spc="-50" dirty="0" smtClean="0">
                        <a:ln>
                          <a:solidFill>
                            <a:srgbClr val="5F008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rPr>
                      <a:t>로 변경 가능</a:t>
                    </a:r>
                    <a:endParaRPr lang="en-US" altLang="ko-KR" sz="1500" spc="-50" dirty="0" smtClean="0">
                      <a:ln>
                        <a:solidFill>
                          <a:srgbClr val="5F0080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</a:endParaRPr>
                  </a:p>
                </p:txBody>
              </p:sp>
            </p:grpSp>
          </p:grpSp>
          <p:sp>
            <p:nvSpPr>
              <p:cNvPr id="39" name="직사각형 38"/>
              <p:cNvSpPr/>
              <p:nvPr/>
            </p:nvSpPr>
            <p:spPr>
              <a:xfrm>
                <a:off x="6240644" y="1961755"/>
                <a:ext cx="396000" cy="252000"/>
              </a:xfrm>
              <a:prstGeom prst="rect">
                <a:avLst/>
              </a:prstGeom>
              <a:noFill/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8016264" y="3258920"/>
                <a:ext cx="2371747" cy="600699"/>
              </a:xfrm>
              <a:prstGeom prst="rect">
                <a:avLst/>
              </a:prstGeom>
              <a:noFill/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3" name="직선 화살표 연결선 42"/>
              <p:cNvCxnSpPr>
                <a:endCxn id="27" idx="0"/>
              </p:cNvCxnSpPr>
              <p:nvPr/>
            </p:nvCxnSpPr>
            <p:spPr>
              <a:xfrm>
                <a:off x="6657910" y="2087755"/>
                <a:ext cx="2584175" cy="1166934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그룹 62"/>
          <p:cNvGrpSpPr/>
          <p:nvPr/>
        </p:nvGrpSpPr>
        <p:grpSpPr>
          <a:xfrm>
            <a:off x="5499743" y="3428998"/>
            <a:ext cx="5459785" cy="2939461"/>
            <a:chOff x="5499743" y="3428998"/>
            <a:chExt cx="5459785" cy="2939461"/>
          </a:xfrm>
        </p:grpSpPr>
        <p:cxnSp>
          <p:nvCxnSpPr>
            <p:cNvPr id="42" name="직선 화살표 연결선 41"/>
            <p:cNvCxnSpPr>
              <a:stCxn id="45" idx="1"/>
            </p:cNvCxnSpPr>
            <p:nvPr/>
          </p:nvCxnSpPr>
          <p:spPr>
            <a:xfrm flipH="1" flipV="1">
              <a:off x="5499743" y="3428998"/>
              <a:ext cx="1201196" cy="25807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/>
            <p:cNvGrpSpPr/>
            <p:nvPr/>
          </p:nvGrpSpPr>
          <p:grpSpPr>
            <a:xfrm>
              <a:off x="6700937" y="5686569"/>
              <a:ext cx="4258591" cy="681890"/>
              <a:chOff x="6191248" y="5699045"/>
              <a:chExt cx="4258591" cy="681890"/>
            </a:xfrm>
          </p:grpSpPr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2EC91375-63AF-4292-AFA1-D258D12CC67B}"/>
                  </a:ext>
                </a:extLst>
              </p:cNvPr>
              <p:cNvSpPr txBox="1"/>
              <p:nvPr/>
            </p:nvSpPr>
            <p:spPr>
              <a:xfrm>
                <a:off x="6191248" y="5734604"/>
                <a:ext cx="42585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en-US" altLang="ko-KR" sz="1500" spc="-50" dirty="0" smtClean="0">
                    <a:ln>
                      <a:solidFill>
                        <a:srgbClr val="5F0080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KoPubWorld돋움체 Medium" panose="00000600000000000000" pitchFamily="2" charset="-127"/>
                  </a:rPr>
                  <a:t>Scroll </a:t>
                </a:r>
                <a:r>
                  <a:rPr lang="ko-KR" altLang="en-US" sz="1500" spc="-50" dirty="0" smtClean="0">
                    <a:ln>
                      <a:solidFill>
                        <a:srgbClr val="5F0080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KoPubWorld돋움체 Medium" panose="00000600000000000000" pitchFamily="2" charset="-127"/>
                  </a:rPr>
                  <a:t>가능</a:t>
                </a:r>
                <a:r>
                  <a:rPr lang="en-US" altLang="ko-KR" sz="1500" spc="-50" dirty="0" smtClean="0">
                    <a:ln>
                      <a:solidFill>
                        <a:srgbClr val="5F0080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KoPubWorld돋움체 Medium" panose="00000600000000000000" pitchFamily="2" charset="-127"/>
                  </a:rPr>
                  <a:t>, </a:t>
                </a:r>
                <a:r>
                  <a:rPr lang="ko-KR" altLang="en-US" sz="1500" spc="-50" dirty="0" smtClean="0">
                    <a:ln>
                      <a:solidFill>
                        <a:srgbClr val="5F0080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KoPubWorld돋움체 Medium" panose="00000600000000000000" pitchFamily="2" charset="-127"/>
                  </a:rPr>
                  <a:t>최대 속도 입력 후 선택하면       운동 내용에 대한 페이지 및 시작 버튼 표시</a:t>
                </a:r>
                <a:endParaRPr lang="en-US" altLang="ko-KR" sz="1500" spc="-50" dirty="0" smtClean="0">
                  <a:ln>
                    <a:solidFill>
                      <a:srgbClr val="5F008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KoPubWorld돋움체 Medium" panose="00000600000000000000" pitchFamily="2" charset="-127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6191250" y="5699045"/>
                <a:ext cx="3964360" cy="646332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5462353" y="813134"/>
            <a:ext cx="4562810" cy="740289"/>
            <a:chOff x="5462353" y="813134"/>
            <a:chExt cx="4562810" cy="740289"/>
          </a:xfrm>
        </p:grpSpPr>
        <p:grpSp>
          <p:nvGrpSpPr>
            <p:cNvPr id="41" name="그룹 40"/>
            <p:cNvGrpSpPr/>
            <p:nvPr/>
          </p:nvGrpSpPr>
          <p:grpSpPr>
            <a:xfrm>
              <a:off x="6700937" y="813134"/>
              <a:ext cx="3324226" cy="740289"/>
              <a:chOff x="6191249" y="990286"/>
              <a:chExt cx="3324226" cy="740289"/>
            </a:xfrm>
          </p:grpSpPr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BDE4DBB7-F7BA-410B-AFDE-0CC26C23E042}"/>
                  </a:ext>
                </a:extLst>
              </p:cNvPr>
              <p:cNvSpPr txBox="1"/>
              <p:nvPr/>
            </p:nvSpPr>
            <p:spPr>
              <a:xfrm>
                <a:off x="6216525" y="990286"/>
                <a:ext cx="3298950" cy="387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ko-KR" altLang="en-US" sz="1600" spc="-50" dirty="0" smtClean="0">
                    <a:ln>
                      <a:solidFill>
                        <a:srgbClr val="5F0080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rPr>
                  <a:t>상단 메뉴 </a:t>
                </a:r>
                <a:r>
                  <a:rPr lang="en-US" altLang="ko-KR" sz="1600" spc="-50" dirty="0" smtClean="0">
                    <a:ln>
                      <a:solidFill>
                        <a:srgbClr val="5F0080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rPr>
                  <a:t>Bar</a:t>
                </a:r>
                <a:r>
                  <a:rPr lang="ko-KR" altLang="en-US" sz="1600" spc="-50" dirty="0" smtClean="0">
                    <a:ln>
                      <a:solidFill>
                        <a:srgbClr val="5F0080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rPr>
                  <a:t>에 추천 운동 추가</a:t>
                </a:r>
                <a:endParaRPr lang="en-US" altLang="ko-KR" sz="1600" spc="-50" dirty="0">
                  <a:ln>
                    <a:solidFill>
                      <a:srgbClr val="5F008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</a:endParaRPr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6525" y="1378260"/>
                <a:ext cx="3298950" cy="352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6191249" y="990286"/>
                <a:ext cx="3324225" cy="727813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1" name="직선 화살표 연결선 30"/>
            <p:cNvCxnSpPr>
              <a:stCxn id="9" idx="1"/>
              <a:endCxn id="11" idx="3"/>
            </p:cNvCxnSpPr>
            <p:nvPr/>
          </p:nvCxnSpPr>
          <p:spPr>
            <a:xfrm flipH="1">
              <a:off x="5462353" y="1177041"/>
              <a:ext cx="1238584" cy="16653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730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AD7ED5DE-DC6D-4762-AFB0-8ACB80E638CA}"/>
              </a:ext>
            </a:extLst>
          </p:cNvPr>
          <p:cNvSpPr/>
          <p:nvPr/>
        </p:nvSpPr>
        <p:spPr>
          <a:xfrm>
            <a:off x="479425" y="1"/>
            <a:ext cx="11233150" cy="6858000"/>
          </a:xfrm>
          <a:prstGeom prst="rect">
            <a:avLst/>
          </a:prstGeom>
          <a:solidFill>
            <a:srgbClr val="EFD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0BD18EB-F5D3-4690-8301-6CCAB9CA6C72}"/>
              </a:ext>
            </a:extLst>
          </p:cNvPr>
          <p:cNvSpPr/>
          <p:nvPr/>
        </p:nvSpPr>
        <p:spPr>
          <a:xfrm>
            <a:off x="-1" y="1"/>
            <a:ext cx="479425" cy="6858000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B185FDE1-03B7-47D8-A424-E7ABA96C5534}"/>
              </a:ext>
            </a:extLst>
          </p:cNvPr>
          <p:cNvSpPr/>
          <p:nvPr/>
        </p:nvSpPr>
        <p:spPr>
          <a:xfrm>
            <a:off x="11712575" y="1"/>
            <a:ext cx="479425" cy="6858000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B2DD9D08-BC63-4CEE-8F34-75752FF1B47E}"/>
              </a:ext>
            </a:extLst>
          </p:cNvPr>
          <p:cNvGrpSpPr/>
          <p:nvPr/>
        </p:nvGrpSpPr>
        <p:grpSpPr>
          <a:xfrm>
            <a:off x="8430679" y="848360"/>
            <a:ext cx="2257125" cy="4470400"/>
            <a:chOff x="8419265" y="970280"/>
            <a:chExt cx="2482838" cy="4917440"/>
          </a:xfrm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17" name="그림 16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DC34226B-089D-45E4-899D-DAE71F207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265" y="970280"/>
              <a:ext cx="2482838" cy="491744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="" xmlns:a16="http://schemas.microsoft.com/office/drawing/2014/main" id="{1D874711-4658-4FED-B489-09BD21CF2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3594" y="1130957"/>
              <a:ext cx="2125981" cy="4606292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EE6EA36B-06FF-476C-B168-680A64B6291C}"/>
              </a:ext>
            </a:extLst>
          </p:cNvPr>
          <p:cNvGrpSpPr/>
          <p:nvPr/>
        </p:nvGrpSpPr>
        <p:grpSpPr>
          <a:xfrm>
            <a:off x="1504197" y="848360"/>
            <a:ext cx="2257125" cy="4470400"/>
            <a:chOff x="2247030" y="970280"/>
            <a:chExt cx="2482838" cy="4917440"/>
          </a:xfrm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15" name="그림 14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47E85ECC-F104-4FEF-9959-00961942B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030" y="970280"/>
              <a:ext cx="2482838" cy="491744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="" xmlns:a16="http://schemas.microsoft.com/office/drawing/2014/main" id="{85DD1B28-645D-4E84-8272-BD4EED012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1359" y="1130957"/>
              <a:ext cx="2125981" cy="4606292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1B88C396-87A6-43BF-AA28-F1E4062FC24B}"/>
              </a:ext>
            </a:extLst>
          </p:cNvPr>
          <p:cNvGrpSpPr/>
          <p:nvPr/>
        </p:nvGrpSpPr>
        <p:grpSpPr>
          <a:xfrm>
            <a:off x="4967438" y="848360"/>
            <a:ext cx="2257125" cy="4470400"/>
            <a:chOff x="5397711" y="970280"/>
            <a:chExt cx="2482838" cy="4917440"/>
          </a:xfrm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19" name="그림 18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C37CE107-577C-4AE9-942A-21F6C83CE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7711" y="970280"/>
              <a:ext cx="2482838" cy="491744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="" xmlns:a16="http://schemas.microsoft.com/office/drawing/2014/main" id="{AB46BA36-8C41-4665-9FC4-7FE2ED98B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040" y="1130957"/>
              <a:ext cx="2125981" cy="4606292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55A23D9-0E6E-4436-B3B4-BD47EF89C488}"/>
              </a:ext>
            </a:extLst>
          </p:cNvPr>
          <p:cNvSpPr txBox="1"/>
          <p:nvPr/>
        </p:nvSpPr>
        <p:spPr>
          <a:xfrm>
            <a:off x="2083949" y="330323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Step 1</a:t>
            </a:r>
            <a:endParaRPr lang="en-US" altLang="ko-KR" sz="20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A35CA04-0E13-4897-BA83-005ABEAAD9C1}"/>
              </a:ext>
            </a:extLst>
          </p:cNvPr>
          <p:cNvSpPr txBox="1"/>
          <p:nvPr/>
        </p:nvSpPr>
        <p:spPr>
          <a:xfrm>
            <a:off x="5547189" y="330323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Step </a:t>
            </a:r>
            <a:r>
              <a:rPr lang="en-US" altLang="ko-KR" sz="20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20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5B0022A-0360-42B3-9B4D-4EBBCCD10CC9}"/>
              </a:ext>
            </a:extLst>
          </p:cNvPr>
          <p:cNvSpPr txBox="1"/>
          <p:nvPr/>
        </p:nvSpPr>
        <p:spPr>
          <a:xfrm>
            <a:off x="9010429" y="330323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Step 3</a:t>
            </a:r>
            <a:endParaRPr lang="en-US" altLang="ko-KR" sz="20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36EAD7AF-08DF-405E-955F-6B98CD9F944A}"/>
              </a:ext>
            </a:extLst>
          </p:cNvPr>
          <p:cNvSpPr txBox="1"/>
          <p:nvPr/>
        </p:nvSpPr>
        <p:spPr>
          <a:xfrm>
            <a:off x="848456" y="5464142"/>
            <a:ext cx="356860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최대 속도를 입력합니다</a:t>
            </a:r>
            <a:r>
              <a:rPr lang="en-US" altLang="ko-KR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입력하지 않았다면 </a:t>
            </a:r>
            <a:r>
              <a:rPr lang="en-US" altLang="ko-KR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Snack Bar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</a:t>
            </a:r>
            <a:r>
              <a:rPr lang="ko-KR" altLang="en-US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알림</a:t>
            </a:r>
            <a:endParaRPr lang="en-US" altLang="ko-KR" sz="1500" spc="-50" dirty="0" smtClean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최대 속도 대신 강도</a:t>
            </a:r>
            <a:r>
              <a:rPr lang="en-US" altLang="ko-KR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(Level)</a:t>
            </a:r>
            <a:r>
              <a:rPr lang="ko-KR" altLang="en-US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로 대체 가능</a:t>
            </a:r>
            <a:endParaRPr lang="en-US" altLang="ko-KR" sz="1500" spc="-50" dirty="0" smtClean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8916B2C-E057-4377-BFCF-9D2349AC17D0}"/>
              </a:ext>
            </a:extLst>
          </p:cNvPr>
          <p:cNvSpPr txBox="1"/>
          <p:nvPr/>
        </p:nvSpPr>
        <p:spPr>
          <a:xfrm>
            <a:off x="4899754" y="5635342"/>
            <a:ext cx="2403222" cy="650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최대 속도를 입력한 후 </a:t>
            </a:r>
            <a:endParaRPr lang="en-US" altLang="ko-KR" sz="1500" spc="-50" dirty="0" smtClean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원하는 운동을 선택합니다</a:t>
            </a:r>
            <a:r>
              <a:rPr lang="en-US" altLang="ko-KR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.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85FF0022-9B2F-4BC6-B16F-2E599AB62DD2}"/>
              </a:ext>
            </a:extLst>
          </p:cNvPr>
          <p:cNvSpPr txBox="1"/>
          <p:nvPr/>
        </p:nvSpPr>
        <p:spPr>
          <a:xfrm>
            <a:off x="8264656" y="5451932"/>
            <a:ext cx="258917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선택한 운동의 진행 방식을</a:t>
            </a:r>
            <a:endParaRPr lang="en-US" altLang="ko-KR" sz="1500" spc="-50" dirty="0" smtClean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그래프를 통하여 보여줍니다</a:t>
            </a:r>
            <a:r>
              <a:rPr lang="en-US" altLang="ko-KR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운동 시작 버튼을 누르면 </a:t>
            </a:r>
            <a:endParaRPr lang="en-US" altLang="ko-KR" sz="1500" spc="-50" dirty="0" smtClean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운동 화면으로 넘어갑니다</a:t>
            </a:r>
            <a:r>
              <a:rPr lang="en-US" altLang="ko-KR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.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D7ED5DE-DC6D-4762-AFB0-8ACB80E638CA}"/>
              </a:ext>
            </a:extLst>
          </p:cNvPr>
          <p:cNvSpPr/>
          <p:nvPr/>
        </p:nvSpPr>
        <p:spPr>
          <a:xfrm>
            <a:off x="4957778" y="1"/>
            <a:ext cx="2300125" cy="6858000"/>
          </a:xfrm>
          <a:prstGeom prst="rect">
            <a:avLst/>
          </a:prstGeom>
          <a:solidFill>
            <a:srgbClr val="EFD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0BD18EB-F5D3-4690-8301-6CCAB9CA6C72}"/>
              </a:ext>
            </a:extLst>
          </p:cNvPr>
          <p:cNvSpPr/>
          <p:nvPr/>
        </p:nvSpPr>
        <p:spPr>
          <a:xfrm>
            <a:off x="-1" y="1"/>
            <a:ext cx="479425" cy="6858000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D04282D-BBF4-47BB-8EC0-A6854C1B3546}"/>
              </a:ext>
            </a:extLst>
          </p:cNvPr>
          <p:cNvSpPr txBox="1"/>
          <p:nvPr/>
        </p:nvSpPr>
        <p:spPr>
          <a:xfrm>
            <a:off x="830418" y="496751"/>
            <a:ext cx="1831014" cy="650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속도</a:t>
            </a:r>
            <a:r>
              <a:rPr lang="en-US" altLang="ko-KR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, </a:t>
            </a:r>
            <a:r>
              <a:rPr lang="ko-KR" altLang="en-US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경사도 분리 </a:t>
            </a:r>
            <a:r>
              <a:rPr lang="en-US" altLang="ko-KR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X</a:t>
            </a:r>
          </a:p>
          <a:p>
            <a:pPr>
              <a:lnSpc>
                <a:spcPct val="130000"/>
              </a:lnSpc>
            </a:pPr>
            <a:r>
              <a:rPr lang="ko-KR" altLang="en-US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그림자 표시 </a:t>
            </a:r>
            <a:r>
              <a:rPr lang="en-US" altLang="ko-KR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X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B00B4DC-1A63-438D-8DCC-1670CED7ACF5}"/>
              </a:ext>
            </a:extLst>
          </p:cNvPr>
          <p:cNvSpPr txBox="1"/>
          <p:nvPr/>
        </p:nvSpPr>
        <p:spPr>
          <a:xfrm>
            <a:off x="816824" y="4005828"/>
            <a:ext cx="1858201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속도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, 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경사도 분리 </a:t>
            </a:r>
            <a:r>
              <a:rPr lang="en-US" altLang="ko-KR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O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그림자 표시 </a:t>
            </a:r>
            <a:r>
              <a:rPr lang="en-US" altLang="ko-KR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X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57E6435-A593-4FDC-AE21-502EE283E2A2}"/>
              </a:ext>
            </a:extLst>
          </p:cNvPr>
          <p:cNvSpPr txBox="1"/>
          <p:nvPr/>
        </p:nvSpPr>
        <p:spPr>
          <a:xfrm>
            <a:off x="9565005" y="496751"/>
            <a:ext cx="1830950" cy="650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속도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, 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경사도 분리 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X</a:t>
            </a:r>
          </a:p>
          <a:p>
            <a:pPr algn="r"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그림자 표시 </a:t>
            </a:r>
            <a:r>
              <a:rPr lang="en-US" altLang="ko-KR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O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FA438E7-4D5B-4B3F-83CA-548332C4DB3B}"/>
              </a:ext>
            </a:extLst>
          </p:cNvPr>
          <p:cNvSpPr txBox="1"/>
          <p:nvPr/>
        </p:nvSpPr>
        <p:spPr>
          <a:xfrm>
            <a:off x="9659690" y="4005828"/>
            <a:ext cx="1858201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속도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, 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경사도 분리 </a:t>
            </a:r>
            <a:r>
              <a:rPr lang="en-US" altLang="ko-KR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O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그림자 표시 </a:t>
            </a:r>
            <a:r>
              <a:rPr lang="en-US" altLang="ko-KR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O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AF6ABBB-3F79-4499-A078-02A21BA5E917}"/>
              </a:ext>
            </a:extLst>
          </p:cNvPr>
          <p:cNvSpPr txBox="1"/>
          <p:nvPr/>
        </p:nvSpPr>
        <p:spPr>
          <a:xfrm>
            <a:off x="479424" y="0"/>
            <a:ext cx="1765227" cy="435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20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그래프 </a:t>
            </a:r>
            <a:r>
              <a:rPr lang="en-US" altLang="ko-KR" sz="20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Type A</a:t>
            </a:r>
            <a:endParaRPr lang="en-US" altLang="ko-KR" sz="20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2676509-4895-422F-83EC-043B6E40D6CB}"/>
              </a:ext>
            </a:extLst>
          </p:cNvPr>
          <p:cNvSpPr txBox="1"/>
          <p:nvPr/>
        </p:nvSpPr>
        <p:spPr>
          <a:xfrm>
            <a:off x="9918465" y="4308"/>
            <a:ext cx="1789592" cy="435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20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그래프 </a:t>
            </a:r>
            <a:r>
              <a:rPr lang="en-US" altLang="ko-KR" sz="20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Type </a:t>
            </a:r>
            <a:r>
              <a:rPr lang="en-US" altLang="ko-KR" sz="20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	</a:t>
            </a:r>
            <a:endParaRPr lang="en-US" altLang="ko-KR" sz="20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46A1663-E615-4D4D-B40B-34FF080D8D13}"/>
              </a:ext>
            </a:extLst>
          </p:cNvPr>
          <p:cNvSpPr txBox="1"/>
          <p:nvPr/>
        </p:nvSpPr>
        <p:spPr>
          <a:xfrm>
            <a:off x="511484" y="3510169"/>
            <a:ext cx="1752403" cy="435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20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그래프 </a:t>
            </a:r>
            <a:r>
              <a:rPr lang="en-US" altLang="ko-KR" sz="20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Type </a:t>
            </a:r>
            <a:r>
              <a:rPr lang="en-US" altLang="ko-KR" sz="20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</a:t>
            </a:r>
            <a:endParaRPr lang="en-US" altLang="ko-KR" sz="20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F492382-E603-4CEE-82BE-50C22EEBBD3A}"/>
              </a:ext>
            </a:extLst>
          </p:cNvPr>
          <p:cNvSpPr txBox="1"/>
          <p:nvPr/>
        </p:nvSpPr>
        <p:spPr>
          <a:xfrm>
            <a:off x="9955654" y="3510169"/>
            <a:ext cx="1752403" cy="435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20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그래프 </a:t>
            </a:r>
            <a:r>
              <a:rPr lang="en-US" altLang="ko-KR" sz="20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Type </a:t>
            </a:r>
            <a:r>
              <a:rPr lang="en-US" altLang="ko-KR" sz="20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</a:t>
            </a:r>
            <a:endParaRPr lang="en-US" altLang="ko-KR" sz="20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B185FDE1-03B7-47D8-A424-E7ABA96C5534}"/>
              </a:ext>
            </a:extLst>
          </p:cNvPr>
          <p:cNvSpPr/>
          <p:nvPr/>
        </p:nvSpPr>
        <p:spPr>
          <a:xfrm>
            <a:off x="11741246" y="0"/>
            <a:ext cx="479425" cy="6858000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487DB206-78AA-4F13-81D3-B2489FA6CEE3}"/>
              </a:ext>
            </a:extLst>
          </p:cNvPr>
          <p:cNvCxnSpPr/>
          <p:nvPr/>
        </p:nvCxnSpPr>
        <p:spPr>
          <a:xfrm>
            <a:off x="1205906" y="3492931"/>
            <a:ext cx="291105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E3C23D3-9E44-42AD-BA42-F166EA79D18A}"/>
              </a:ext>
            </a:extLst>
          </p:cNvPr>
          <p:cNvCxnSpPr/>
          <p:nvPr/>
        </p:nvCxnSpPr>
        <p:spPr>
          <a:xfrm>
            <a:off x="8019961" y="3501910"/>
            <a:ext cx="291105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4C90A04C-C843-4A73-877E-CFB9FC44AEAC}"/>
              </a:ext>
            </a:extLst>
          </p:cNvPr>
          <p:cNvGrpSpPr/>
          <p:nvPr/>
        </p:nvGrpSpPr>
        <p:grpSpPr>
          <a:xfrm>
            <a:off x="4957779" y="1225339"/>
            <a:ext cx="2290760" cy="4535184"/>
            <a:chOff x="5397711" y="970280"/>
            <a:chExt cx="2482838" cy="4917440"/>
          </a:xfrm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24" name="그림 23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72C57600-C7CE-4BEC-97E1-5CB4E91A2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7711" y="970280"/>
              <a:ext cx="2482838" cy="491744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="" xmlns:a16="http://schemas.microsoft.com/office/drawing/2014/main" id="{A73EF49D-1BAF-429F-8878-2A19BA0B2091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040" y="1116383"/>
              <a:ext cx="2127507" cy="4633609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pic>
        <p:nvPicPr>
          <p:cNvPr id="1034" name="Picture 10" descr="C:\Users\t1\Pictures\Camera Roll\dd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21" y="1360085"/>
            <a:ext cx="2196000" cy="182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t1\Pictures\Camera Roll\bb.PNG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791" y="1360085"/>
            <a:ext cx="2196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t1\Pictures\Camera Roll\graph_type1.pn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903" y="1360085"/>
            <a:ext cx="2196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3" descr="C:\Users\t1\Pictures\Camera Roll\cc.PNG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21" y="4846123"/>
            <a:ext cx="2196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t1\Pictures\b.PNG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675" y="4846123"/>
            <a:ext cx="2196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t1\Pictures\a.PNG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675" y="1360085"/>
            <a:ext cx="2196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9" descr="C:\Users\t1\Pictures\Camera Roll\graph_type2.png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903" y="4846123"/>
            <a:ext cx="2196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1" descr="C:\Users\t1\Pictures\Camera Roll\aa.PNG"/>
          <p:cNvPicPr>
            <a:picLocks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791" y="4846123"/>
            <a:ext cx="2196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66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14F8E590-60CA-452D-9A6B-902152FA011D}"/>
              </a:ext>
            </a:extLst>
          </p:cNvPr>
          <p:cNvSpPr/>
          <p:nvPr/>
        </p:nvSpPr>
        <p:spPr>
          <a:xfrm flipV="1">
            <a:off x="479425" y="-2"/>
            <a:ext cx="11233151" cy="6857999"/>
          </a:xfrm>
          <a:prstGeom prst="rect">
            <a:avLst/>
          </a:prstGeom>
          <a:solidFill>
            <a:srgbClr val="EFD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81A4676-13EE-419E-B470-AE48D6C3F5A1}"/>
              </a:ext>
            </a:extLst>
          </p:cNvPr>
          <p:cNvSpPr txBox="1"/>
          <p:nvPr/>
        </p:nvSpPr>
        <p:spPr>
          <a:xfrm>
            <a:off x="639560" y="8916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ko-KR" sz="3200" dirty="0"/>
              <a:t>운동 화면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965DD287-BCB2-4C9B-8950-94FE7A8C38AC}"/>
              </a:ext>
            </a:extLst>
          </p:cNvPr>
          <p:cNvGrpSpPr/>
          <p:nvPr/>
        </p:nvGrpSpPr>
        <p:grpSpPr>
          <a:xfrm>
            <a:off x="800036" y="1968152"/>
            <a:ext cx="2368315" cy="4690619"/>
            <a:chOff x="2247030" y="970280"/>
            <a:chExt cx="2482838" cy="4917440"/>
          </a:xfrm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14" name="그림 13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63EFD13A-9E04-4F5E-8891-C0567B71B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030" y="970280"/>
              <a:ext cx="2482838" cy="491744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="" xmlns:a16="http://schemas.microsoft.com/office/drawing/2014/main" id="{7ADDA980-DDD2-42CD-82CA-DFECABEB3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1359" y="1130958"/>
              <a:ext cx="2125981" cy="4606291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A3008765-48AB-42D4-A687-82037192B02F}"/>
              </a:ext>
            </a:extLst>
          </p:cNvPr>
          <p:cNvGrpSpPr/>
          <p:nvPr/>
        </p:nvGrpSpPr>
        <p:grpSpPr>
          <a:xfrm>
            <a:off x="3445499" y="1963283"/>
            <a:ext cx="2368315" cy="4690619"/>
            <a:chOff x="5397711" y="970280"/>
            <a:chExt cx="2482838" cy="4917440"/>
          </a:xfrm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27" name="그림 26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4E2C093B-B63A-4100-ACBD-0C1953824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7711" y="970280"/>
              <a:ext cx="2482838" cy="491744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="" xmlns:a16="http://schemas.microsoft.com/office/drawing/2014/main" id="{5F376990-4636-46C8-AA4B-9BDC8B219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040" y="1130958"/>
              <a:ext cx="2125981" cy="4606291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4FAC04A2-E739-4B97-B91C-D0C0A9E294DB}"/>
              </a:ext>
            </a:extLst>
          </p:cNvPr>
          <p:cNvSpPr/>
          <p:nvPr/>
        </p:nvSpPr>
        <p:spPr>
          <a:xfrm>
            <a:off x="0" y="0"/>
            <a:ext cx="479425" cy="6857999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40420C8F-F9D6-43E3-B44B-A02FDF0B00FD}"/>
              </a:ext>
            </a:extLst>
          </p:cNvPr>
          <p:cNvGrpSpPr/>
          <p:nvPr/>
        </p:nvGrpSpPr>
        <p:grpSpPr>
          <a:xfrm>
            <a:off x="6377353" y="1963284"/>
            <a:ext cx="2368315" cy="4690619"/>
            <a:chOff x="5397711" y="970280"/>
            <a:chExt cx="2482838" cy="4917440"/>
          </a:xfrm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40" name="그림 39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544A5CCB-F41A-4454-9704-4526F3025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7711" y="970280"/>
              <a:ext cx="2482838" cy="4917440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="" xmlns:a16="http://schemas.microsoft.com/office/drawing/2014/main" id="{25796AB1-CE4A-442C-BEE4-F240E987D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040" y="1130958"/>
              <a:ext cx="2125981" cy="4606291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2B9ECE20-881B-465C-B91F-57A5FB2382CC}"/>
              </a:ext>
            </a:extLst>
          </p:cNvPr>
          <p:cNvGrpSpPr/>
          <p:nvPr/>
        </p:nvGrpSpPr>
        <p:grpSpPr>
          <a:xfrm>
            <a:off x="9086064" y="1997330"/>
            <a:ext cx="2368315" cy="4690619"/>
            <a:chOff x="8419265" y="970280"/>
            <a:chExt cx="2482838" cy="4917440"/>
          </a:xfrm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38" name="그림 37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3B00ADCE-544A-4617-BC64-7A709EFCE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265" y="970280"/>
              <a:ext cx="2482838" cy="4917440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="" xmlns:a16="http://schemas.microsoft.com/office/drawing/2014/main" id="{6070D04C-E43F-4357-8921-D77ACE1D7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3594" y="1130958"/>
              <a:ext cx="2125981" cy="4606291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EC91375-63AF-4292-AFA1-D258D12CC67B}"/>
              </a:ext>
            </a:extLst>
          </p:cNvPr>
          <p:cNvSpPr txBox="1"/>
          <p:nvPr/>
        </p:nvSpPr>
        <p:spPr>
          <a:xfrm>
            <a:off x="800036" y="715244"/>
            <a:ext cx="5979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추천 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운동 프로그램에 명시 된 시간을 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Goal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로 설정하여 실행 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/ </a:t>
            </a:r>
            <a:r>
              <a:rPr lang="ko-KR" altLang="en-US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종료</a:t>
            </a:r>
            <a:endParaRPr lang="en-US" altLang="ko-KR" sz="1500" spc="-50" dirty="0" smtClean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엑셀에 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명시된 데이터를 그래프 데이터로 </a:t>
            </a:r>
            <a:r>
              <a:rPr lang="ko-KR" altLang="en-US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활용</a:t>
            </a:r>
            <a:endParaRPr lang="en-US" altLang="ko-KR" sz="1500" spc="-50" dirty="0" smtClean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그래프 </a:t>
            </a:r>
            <a:r>
              <a:rPr lang="en-US" altLang="ko-KR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Type </a:t>
            </a:r>
            <a:r>
              <a:rPr lang="ko-KR" altLang="en-US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별 실행 화면</a:t>
            </a:r>
            <a:endParaRPr lang="en-US" altLang="ko-KR" sz="1500" spc="-50" dirty="0" smtClean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4FAC04A2-E739-4B97-B91C-D0C0A9E294DB}"/>
              </a:ext>
            </a:extLst>
          </p:cNvPr>
          <p:cNvSpPr/>
          <p:nvPr/>
        </p:nvSpPr>
        <p:spPr>
          <a:xfrm>
            <a:off x="11712576" y="-1"/>
            <a:ext cx="479425" cy="6857999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84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4643E28-0B09-40C3-B71C-79C8E5D7693B}"/>
              </a:ext>
            </a:extLst>
          </p:cNvPr>
          <p:cNvSpPr/>
          <p:nvPr/>
        </p:nvSpPr>
        <p:spPr>
          <a:xfrm flipV="1">
            <a:off x="-1" y="-1"/>
            <a:ext cx="12192001" cy="6857999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027BA219-B386-4835-83B6-EC8AA96BA769}"/>
              </a:ext>
            </a:extLst>
          </p:cNvPr>
          <p:cNvSpPr/>
          <p:nvPr/>
        </p:nvSpPr>
        <p:spPr>
          <a:xfrm>
            <a:off x="0" y="0"/>
            <a:ext cx="3978000" cy="6857999"/>
          </a:xfrm>
          <a:prstGeom prst="rect">
            <a:avLst/>
          </a:prstGeom>
          <a:solidFill>
            <a:srgbClr val="EFD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81A4676-13EE-419E-B470-AE48D6C3F5A1}"/>
              </a:ext>
            </a:extLst>
          </p:cNvPr>
          <p:cNvSpPr txBox="1"/>
          <p:nvPr/>
        </p:nvSpPr>
        <p:spPr>
          <a:xfrm>
            <a:off x="6621777" y="242168"/>
            <a:ext cx="3900427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vl="0"/>
            <a:r>
              <a:rPr lang="ko-KR" altLang="ko-KR" sz="3200" dirty="0" smtClean="0"/>
              <a:t>개선점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및 논의 사항</a:t>
            </a:r>
            <a:endParaRPr lang="ko-KR" altLang="ko-KR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EC91375-63AF-4292-AFA1-D258D12CC67B}"/>
              </a:ext>
            </a:extLst>
          </p:cNvPr>
          <p:cNvSpPr txBox="1"/>
          <p:nvPr/>
        </p:nvSpPr>
        <p:spPr>
          <a:xfrm>
            <a:off x="5888795" y="2475628"/>
            <a:ext cx="61472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운동 완료 후 페이지 추가 </a:t>
            </a:r>
            <a:r>
              <a:rPr lang="en-US" altLang="ko-KR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(</a:t>
            </a:r>
            <a:r>
              <a:rPr lang="ko-KR" altLang="en-US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추천 운동 전용</a:t>
            </a:r>
            <a:r>
              <a:rPr lang="en-US" altLang="ko-KR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)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추천 운동 관련 기준 값 설정 </a:t>
            </a:r>
            <a:r>
              <a:rPr lang="en-US" altLang="ko-KR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(</a:t>
            </a:r>
            <a:r>
              <a:rPr lang="ko-KR" altLang="en-US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최대</a:t>
            </a:r>
            <a:r>
              <a:rPr lang="en-US" altLang="ko-KR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, </a:t>
            </a:r>
            <a:r>
              <a:rPr lang="ko-KR" altLang="en-US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최소 속도</a:t>
            </a:r>
            <a:r>
              <a:rPr lang="en-US" altLang="ko-KR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, </a:t>
            </a:r>
            <a:r>
              <a:rPr lang="ko-KR" altLang="en-US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강도 </a:t>
            </a:r>
            <a:r>
              <a:rPr lang="en-US" altLang="ko-KR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… )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추천 운동 페이지 및 상세 내용 페이지 디자인</a:t>
            </a:r>
            <a:endParaRPr lang="en-US" altLang="ko-KR" spc="-50" dirty="0" smtClean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그래프 타입 결정</a:t>
            </a:r>
            <a:endParaRPr lang="en-US" altLang="ko-KR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운동 화면 관련 피드백</a:t>
            </a:r>
            <a:endParaRPr lang="en-US" altLang="ko-KR" spc="-50" dirty="0" smtClean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620800" y="442800"/>
            <a:ext cx="3093935" cy="6127760"/>
            <a:chOff x="1127545" y="442800"/>
            <a:chExt cx="3093935" cy="6127760"/>
          </a:xfrm>
        </p:grpSpPr>
        <p:pic>
          <p:nvPicPr>
            <p:cNvPr id="19" name="그림 18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C37CE107-577C-4AE9-942A-21F6C83CE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545" y="442800"/>
              <a:ext cx="3093935" cy="612776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="" xmlns:a16="http://schemas.microsoft.com/office/drawing/2014/main" id="{85DD1B28-645D-4E84-8272-BD4EED012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2891" y="633044"/>
              <a:ext cx="2637185" cy="5760000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00E15E79-B618-43A5-B336-3D1C74F6959C}"/>
              </a:ext>
            </a:extLst>
          </p:cNvPr>
          <p:cNvCxnSpPr>
            <a:cxnSpLocks/>
          </p:cNvCxnSpPr>
          <p:nvPr/>
        </p:nvCxnSpPr>
        <p:spPr>
          <a:xfrm>
            <a:off x="6309390" y="917143"/>
            <a:ext cx="4525202" cy="0"/>
          </a:xfrm>
          <a:prstGeom prst="line">
            <a:avLst/>
          </a:prstGeom>
          <a:ln w="12700">
            <a:solidFill>
              <a:srgbClr val="EFDC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99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235</Words>
  <Application>Microsoft Office PowerPoint</Application>
  <PresentationFormat>사용자 지정</PresentationFormat>
  <Paragraphs>45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용</dc:creator>
  <cp:lastModifiedBy>t1</cp:lastModifiedBy>
  <cp:revision>138</cp:revision>
  <dcterms:created xsi:type="dcterms:W3CDTF">2021-10-08T07:41:36Z</dcterms:created>
  <dcterms:modified xsi:type="dcterms:W3CDTF">2023-11-10T04:23:59Z</dcterms:modified>
</cp:coreProperties>
</file>