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3"/>
  </p:sldMasterIdLst>
  <p:notesMasterIdLst>
    <p:notesMasterId r:id="rId62"/>
  </p:notesMasterIdLst>
  <p:handoutMasterIdLst>
    <p:handoutMasterId r:id="rId63"/>
  </p:handoutMasterIdLst>
  <p:sldIdLst>
    <p:sldId id="330"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93" r:id="rId20"/>
    <p:sldId id="363" r:id="rId21"/>
    <p:sldId id="364" r:id="rId22"/>
    <p:sldId id="408" r:id="rId23"/>
    <p:sldId id="366" r:id="rId24"/>
    <p:sldId id="403" r:id="rId25"/>
    <p:sldId id="404" r:id="rId26"/>
    <p:sldId id="367" r:id="rId27"/>
    <p:sldId id="369" r:id="rId28"/>
    <p:sldId id="370" r:id="rId29"/>
    <p:sldId id="371" r:id="rId30"/>
    <p:sldId id="372" r:id="rId31"/>
    <p:sldId id="373" r:id="rId32"/>
    <p:sldId id="374" r:id="rId33"/>
    <p:sldId id="375" r:id="rId34"/>
    <p:sldId id="410" r:id="rId35"/>
    <p:sldId id="376" r:id="rId36"/>
    <p:sldId id="377" r:id="rId37"/>
    <p:sldId id="378" r:id="rId38"/>
    <p:sldId id="379" r:id="rId39"/>
    <p:sldId id="380" r:id="rId40"/>
    <p:sldId id="381" r:id="rId41"/>
    <p:sldId id="382" r:id="rId42"/>
    <p:sldId id="407" r:id="rId43"/>
    <p:sldId id="384" r:id="rId44"/>
    <p:sldId id="385" r:id="rId45"/>
    <p:sldId id="394" r:id="rId46"/>
    <p:sldId id="395" r:id="rId47"/>
    <p:sldId id="396" r:id="rId48"/>
    <p:sldId id="386" r:id="rId49"/>
    <p:sldId id="398" r:id="rId50"/>
    <p:sldId id="397" r:id="rId51"/>
    <p:sldId id="389" r:id="rId52"/>
    <p:sldId id="390" r:id="rId53"/>
    <p:sldId id="391" r:id="rId54"/>
    <p:sldId id="409" r:id="rId55"/>
    <p:sldId id="400" r:id="rId56"/>
    <p:sldId id="401" r:id="rId57"/>
    <p:sldId id="402" r:id="rId58"/>
    <p:sldId id="387" r:id="rId59"/>
    <p:sldId id="392" r:id="rId60"/>
    <p:sldId id="331" r:id="rId6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snapToGrid="0">
      <p:cViewPr>
        <p:scale>
          <a:sx n="60" d="100"/>
          <a:sy n="60" d="100"/>
        </p:scale>
        <p:origin x="-858" y="-25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slide" Target="slides/slide36.xml" /><Relationship Id="rId21" Type="http://schemas.openxmlformats.org/officeDocument/2006/relationships/slide" Target="slides/slide18.xml" /><Relationship Id="rId34" Type="http://schemas.openxmlformats.org/officeDocument/2006/relationships/slide" Target="slides/slide31.xml" /><Relationship Id="rId42" Type="http://schemas.openxmlformats.org/officeDocument/2006/relationships/slide" Target="slides/slide39.xml" /><Relationship Id="rId47" Type="http://schemas.openxmlformats.org/officeDocument/2006/relationships/slide" Target="slides/slide44.xml" /><Relationship Id="rId50" Type="http://schemas.openxmlformats.org/officeDocument/2006/relationships/slide" Target="slides/slide47.xml" /><Relationship Id="rId55" Type="http://schemas.openxmlformats.org/officeDocument/2006/relationships/slide" Target="slides/slide52.xml" /><Relationship Id="rId63" Type="http://schemas.openxmlformats.org/officeDocument/2006/relationships/handoutMaster" Target="handoutMasters/handoutMaster1.xml" /><Relationship Id="rId7" Type="http://schemas.openxmlformats.org/officeDocument/2006/relationships/slide" Target="slides/slide4.xml" /><Relationship Id="rId2" Type="http://schemas.openxmlformats.org/officeDocument/2006/relationships/customXml" Target="../customXml/item2.xml" /><Relationship Id="rId16" Type="http://schemas.openxmlformats.org/officeDocument/2006/relationships/slide" Target="slides/slide13.xml" /><Relationship Id="rId29" Type="http://schemas.openxmlformats.org/officeDocument/2006/relationships/slide" Target="slides/slide26.xml" /><Relationship Id="rId1" Type="http://schemas.openxmlformats.org/officeDocument/2006/relationships/customXml" Target="../customXml/item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theme" Target="theme/theme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 Id="rId61" Type="http://schemas.openxmlformats.org/officeDocument/2006/relationships/slide" Target="slides/slide58.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viewProps" Target="view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presProps" Target="presProps.xml" /><Relationship Id="rId8" Type="http://schemas.openxmlformats.org/officeDocument/2006/relationships/slide" Target="slides/slide5.xml" /><Relationship Id="rId51" Type="http://schemas.openxmlformats.org/officeDocument/2006/relationships/slide" Target="slides/slide48.xml" /><Relationship Id="rId3" Type="http://schemas.openxmlformats.org/officeDocument/2006/relationships/slideMaster" Target="slideMasters/slideMaster1.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tableStyles" Target="tableStyles.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AA42920-09B8-B389-E3D1-FD99AB8012CD}"/>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3FBDC437-92D0-5E61-94AF-6B60ADE33E22}"/>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7CBAD674-A753-017A-024C-B2A299ED4A26}"/>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06D7F8E5-F0FA-61E3-79AD-A451AB643D7E}"/>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D05DC6CD-A9B6-4FE1-8867-F81581ECFA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C2D3EE1-ED2D-BF55-5738-15B5D8061BEE}"/>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2B9FCC70-B129-45BD-7960-D6691F19602D}"/>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2468" name="Rectangle 4">
            <a:extLst>
              <a:ext uri="{FF2B5EF4-FFF2-40B4-BE49-F238E27FC236}">
                <a16:creationId xmlns:a16="http://schemas.microsoft.com/office/drawing/2014/main" id="{E8E8E47F-03E9-C7F9-CFD8-4AEDF81C6C79}"/>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1C297ED-D3DA-9CF6-B78A-24159B2BC74F}"/>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2258AD98-5F43-A9AD-B7A5-BBFEE04B3019}"/>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890304A5-4A0A-B1F7-B6CD-FEF841C01D27}"/>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9F0871D8-F25D-4606-A12F-864ADE0442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0BF070D-AFE4-9248-DABD-9A9E809C44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28B515-DB85-4EE4-B62F-CE16E2C8AA98}"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43BA8AC0-B695-53AD-350D-1AFF6FB8E5E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1958C5B-F4BD-67E0-A205-1EED42DD7E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F19C139-DE22-97E6-B01D-BBD9FF493DE5}"/>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89B7A424-E007-A9BF-3BA7-58945F8DEB9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8A46AE6-0FB8-E3D9-9407-2B1596BBAB1F}"/>
              </a:ext>
            </a:extLst>
          </p:cNvPr>
          <p:cNvSpPr>
            <a:spLocks noGrp="1" noRot="1" noChangeAspect="1" noChangeArrowheads="1" noTextEdit="1"/>
          </p:cNvSpPr>
          <p:nvPr>
            <p:ph type="sldImg"/>
          </p:nvPr>
        </p:nvSpPr>
        <p:spPr>
          <a:xfrm>
            <a:off x="1117600" y="696913"/>
            <a:ext cx="4648200" cy="3486150"/>
          </a:xfrm>
          <a:ln/>
        </p:spPr>
      </p:sp>
      <p:sp>
        <p:nvSpPr>
          <p:cNvPr id="73731" name="Rectangle 3">
            <a:extLst>
              <a:ext uri="{FF2B5EF4-FFF2-40B4-BE49-F238E27FC236}">
                <a16:creationId xmlns:a16="http://schemas.microsoft.com/office/drawing/2014/main" id="{1BB9DFA1-0E4E-669A-EF6E-1A960589C22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8D93571-7136-6D5A-4FBF-13434B041D23}"/>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96EF1AD9-BB4C-A103-E2B1-D612A8D49C2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230683B-7EB5-146F-2F1A-1DC72F43AEB1}"/>
              </a:ext>
            </a:extLst>
          </p:cNvPr>
          <p:cNvSpPr>
            <a:spLocks noGrp="1" noRot="1" noChangeAspect="1" noChangeArrowheads="1" noTextEdit="1"/>
          </p:cNvSpPr>
          <p:nvPr>
            <p:ph type="sldImg"/>
          </p:nvPr>
        </p:nvSpPr>
        <p:spPr>
          <a:xfrm>
            <a:off x="1117600" y="696913"/>
            <a:ext cx="4648200" cy="3486150"/>
          </a:xfrm>
          <a:ln/>
        </p:spPr>
      </p:sp>
      <p:sp>
        <p:nvSpPr>
          <p:cNvPr id="75779" name="Rectangle 3">
            <a:extLst>
              <a:ext uri="{FF2B5EF4-FFF2-40B4-BE49-F238E27FC236}">
                <a16:creationId xmlns:a16="http://schemas.microsoft.com/office/drawing/2014/main" id="{8CDABC87-3AC9-393B-19FE-D71AC8E3C8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1B3CEDE-142D-287C-A700-3737F89B719A}"/>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AB6B621D-7EA4-126F-6B48-FFA2FC17F4B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C8624ED-5084-1342-09FF-A77AF3C37231}"/>
              </a:ext>
            </a:extLst>
          </p:cNvPr>
          <p:cNvSpPr>
            <a:spLocks noGrp="1" noRot="1" noChangeAspect="1" noChangeArrowheads="1" noTextEdit="1"/>
          </p:cNvSpPr>
          <p:nvPr>
            <p:ph type="sldImg"/>
          </p:nvPr>
        </p:nvSpPr>
        <p:spPr>
          <a:xfrm>
            <a:off x="1117600" y="696913"/>
            <a:ext cx="4648200" cy="3486150"/>
          </a:xfrm>
          <a:ln/>
        </p:spPr>
      </p:sp>
      <p:sp>
        <p:nvSpPr>
          <p:cNvPr id="77827" name="Rectangle 3">
            <a:extLst>
              <a:ext uri="{FF2B5EF4-FFF2-40B4-BE49-F238E27FC236}">
                <a16:creationId xmlns:a16="http://schemas.microsoft.com/office/drawing/2014/main" id="{941E634A-43A8-67E0-DFEE-E785CEACA5C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319BA66-C915-22D7-F787-24D4F3C4ECCF}"/>
              </a:ext>
            </a:extLst>
          </p:cNvPr>
          <p:cNvSpPr>
            <a:spLocks noGrp="1" noRot="1" noChangeAspec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id="{CC5CB972-2E4A-6667-381A-2390F50E8DD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220C54A-6335-CD2F-6A59-236BF553A133}"/>
              </a:ext>
            </a:extLst>
          </p:cNvPr>
          <p:cNvSpPr>
            <a:spLocks noGrp="1" noRot="1" noChangeAspect="1" noChangeArrowheads="1" noTextEdit="1"/>
          </p:cNvSpPr>
          <p:nvPr>
            <p:ph type="sldImg"/>
          </p:nvPr>
        </p:nvSpPr>
        <p:spPr>
          <a:xfrm>
            <a:off x="1117600" y="696913"/>
            <a:ext cx="4648200" cy="3486150"/>
          </a:xfrm>
          <a:ln/>
        </p:spPr>
      </p:sp>
      <p:sp>
        <p:nvSpPr>
          <p:cNvPr id="79875" name="Rectangle 3">
            <a:extLst>
              <a:ext uri="{FF2B5EF4-FFF2-40B4-BE49-F238E27FC236}">
                <a16:creationId xmlns:a16="http://schemas.microsoft.com/office/drawing/2014/main" id="{4D51E643-5EDF-3562-ABDA-856F889D480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7D46600-F6D7-A6F8-5DE8-583FD23DC660}"/>
              </a:ext>
            </a:extLst>
          </p:cNvPr>
          <p:cNvSpPr>
            <a:spLocks noGrp="1" noRot="1" noChangeAspec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id="{6D795129-EC11-D6D2-6DA4-C7CFA0A2804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F31EC00-F942-5006-216E-66BD91DFFF81}"/>
              </a:ext>
            </a:extLst>
          </p:cNvPr>
          <p:cNvSpPr>
            <a:spLocks noGrp="1" noRot="1" noChangeAspect="1" noChangeArrowheads="1" noTextEdit="1"/>
          </p:cNvSpPr>
          <p:nvPr>
            <p:ph type="sldImg"/>
          </p:nvPr>
        </p:nvSpPr>
        <p:spPr>
          <a:xfrm>
            <a:off x="1117600" y="696913"/>
            <a:ext cx="4648200" cy="3486150"/>
          </a:xfrm>
          <a:ln/>
        </p:spPr>
      </p:sp>
      <p:sp>
        <p:nvSpPr>
          <p:cNvPr id="81923" name="Rectangle 3">
            <a:extLst>
              <a:ext uri="{FF2B5EF4-FFF2-40B4-BE49-F238E27FC236}">
                <a16:creationId xmlns:a16="http://schemas.microsoft.com/office/drawing/2014/main" id="{D73DB581-62FD-BF68-63A5-78294818BBE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C760EC2-26AA-312E-D261-6F66968E9813}"/>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060D3702-C292-1F59-17D9-58EB05231D5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98BF572-4327-1C3A-7900-CF4D6767032B}"/>
              </a:ext>
            </a:extLst>
          </p:cNvPr>
          <p:cNvSpPr>
            <a:spLocks noGrp="1" noRot="1" noChangeAspect="1" noChangeArrowheads="1" noTextEdit="1"/>
          </p:cNvSpPr>
          <p:nvPr>
            <p:ph type="sldImg"/>
          </p:nvPr>
        </p:nvSpPr>
        <p:spPr>
          <a:xfrm>
            <a:off x="1117600" y="696913"/>
            <a:ext cx="4648200" cy="3486150"/>
          </a:xfrm>
          <a:ln/>
        </p:spPr>
      </p:sp>
      <p:sp>
        <p:nvSpPr>
          <p:cNvPr id="82947" name="Rectangle 3">
            <a:extLst>
              <a:ext uri="{FF2B5EF4-FFF2-40B4-BE49-F238E27FC236}">
                <a16:creationId xmlns:a16="http://schemas.microsoft.com/office/drawing/2014/main" id="{C5C9E258-E6B0-B0A8-CB64-FD735D6D094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5E33107-4A1C-C351-DDAE-B16906A6E8EC}"/>
              </a:ext>
            </a:extLst>
          </p:cNvPr>
          <p:cNvSpPr>
            <a:spLocks noGrp="1" noRot="1" noChangeAspect="1" noChangeArrowheads="1" noTextEdit="1"/>
          </p:cNvSpPr>
          <p:nvPr>
            <p:ph type="sldImg"/>
          </p:nvPr>
        </p:nvSpPr>
        <p:spPr>
          <a:xfrm>
            <a:off x="1117600" y="696913"/>
            <a:ext cx="4648200" cy="3486150"/>
          </a:xfrm>
          <a:ln/>
        </p:spPr>
      </p:sp>
      <p:sp>
        <p:nvSpPr>
          <p:cNvPr id="83971" name="Rectangle 3">
            <a:extLst>
              <a:ext uri="{FF2B5EF4-FFF2-40B4-BE49-F238E27FC236}">
                <a16:creationId xmlns:a16="http://schemas.microsoft.com/office/drawing/2014/main" id="{7A255767-8B6D-6A63-1E62-520E8191B8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3E9A359-4090-5B9C-2D00-C1B81CDE053F}"/>
              </a:ext>
            </a:extLst>
          </p:cNvPr>
          <p:cNvSpPr>
            <a:spLocks noGrp="1" noRot="1" noChangeAspect="1" noChangeArrowheads="1" noTextEdit="1"/>
          </p:cNvSpPr>
          <p:nvPr>
            <p:ph type="sldImg"/>
          </p:nvPr>
        </p:nvSpPr>
        <p:spPr>
          <a:xfrm>
            <a:off x="1117600" y="696913"/>
            <a:ext cx="4648200" cy="3486150"/>
          </a:xfrm>
          <a:ln/>
        </p:spPr>
      </p:sp>
      <p:sp>
        <p:nvSpPr>
          <p:cNvPr id="84995" name="Rectangle 3">
            <a:extLst>
              <a:ext uri="{FF2B5EF4-FFF2-40B4-BE49-F238E27FC236}">
                <a16:creationId xmlns:a16="http://schemas.microsoft.com/office/drawing/2014/main" id="{2227D627-6EB7-BDA8-0E62-9138E0A93EE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5210A98-AEDD-691A-B321-E1767E347AA3}"/>
              </a:ext>
            </a:extLst>
          </p:cNvPr>
          <p:cNvSpPr>
            <a:spLocks noGrp="1" noRot="1" noChangeAspect="1" noChangeArrowheads="1" noTextEdit="1"/>
          </p:cNvSpPr>
          <p:nvPr>
            <p:ph type="sldImg"/>
          </p:nvPr>
        </p:nvSpPr>
        <p:spPr>
          <a:xfrm>
            <a:off x="1117600" y="696913"/>
            <a:ext cx="4648200" cy="3486150"/>
          </a:xfrm>
          <a:ln/>
        </p:spPr>
      </p:sp>
      <p:sp>
        <p:nvSpPr>
          <p:cNvPr id="86019" name="Rectangle 3">
            <a:extLst>
              <a:ext uri="{FF2B5EF4-FFF2-40B4-BE49-F238E27FC236}">
                <a16:creationId xmlns:a16="http://schemas.microsoft.com/office/drawing/2014/main" id="{5C48B147-DD6B-041C-1334-AB5D123A4D6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235FD38-8964-8AC4-AD95-535A557CA585}"/>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83FE65C0-5687-84BD-1B1C-D92CC684F8E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732DB60-2225-13EC-55EF-B5D33522830B}"/>
              </a:ext>
            </a:extLst>
          </p:cNvPr>
          <p:cNvSpPr>
            <a:spLocks noGrp="1" noRot="1" noChangeAspect="1" noChangeArrowheads="1" noTextEdit="1"/>
          </p:cNvSpPr>
          <p:nvPr>
            <p:ph type="sldImg"/>
          </p:nvPr>
        </p:nvSpPr>
        <p:spPr>
          <a:xfrm>
            <a:off x="1117600" y="696913"/>
            <a:ext cx="4648200" cy="3486150"/>
          </a:xfrm>
          <a:ln/>
        </p:spPr>
      </p:sp>
      <p:sp>
        <p:nvSpPr>
          <p:cNvPr id="88067" name="Rectangle 3">
            <a:extLst>
              <a:ext uri="{FF2B5EF4-FFF2-40B4-BE49-F238E27FC236}">
                <a16:creationId xmlns:a16="http://schemas.microsoft.com/office/drawing/2014/main" id="{B79675CD-E854-14DD-B411-25CFEDBCBD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0989C51-7C8D-26D3-E295-363D8C08456F}"/>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419AF45B-3C3E-F408-AD46-81835EC4B06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A97D43F-9B47-5707-6ADE-4C85E29AF04B}"/>
              </a:ext>
            </a:extLst>
          </p:cNvPr>
          <p:cNvSpPr>
            <a:spLocks noGrp="1" noRot="1" noChangeAspect="1" noChangeArrowheads="1" noTextEdit="1"/>
          </p:cNvSpPr>
          <p:nvPr>
            <p:ph type="sldImg"/>
          </p:nvPr>
        </p:nvSpPr>
        <p:spPr>
          <a:xfrm>
            <a:off x="1117600" y="696913"/>
            <a:ext cx="4648200" cy="3486150"/>
          </a:xfrm>
          <a:ln/>
        </p:spPr>
      </p:sp>
      <p:sp>
        <p:nvSpPr>
          <p:cNvPr id="90115" name="Rectangle 3">
            <a:extLst>
              <a:ext uri="{FF2B5EF4-FFF2-40B4-BE49-F238E27FC236}">
                <a16:creationId xmlns:a16="http://schemas.microsoft.com/office/drawing/2014/main" id="{B2E0ACE1-995C-9761-E2A8-1DC88BC8638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6C52641-EC19-349A-61E6-6BED7DD33571}"/>
              </a:ext>
            </a:extLst>
          </p:cNvPr>
          <p:cNvSpPr>
            <a:spLocks noGrp="1" noRot="1" noChangeAspec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77498B79-B378-311F-F39E-4FD823DB121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289445F-F278-CFB4-2956-46C7B7B7DA9C}"/>
              </a:ext>
            </a:extLst>
          </p:cNvPr>
          <p:cNvSpPr>
            <a:spLocks noGrp="1" noRot="1" noChangeAspect="1" noChangeArrowheads="1" noTextEdit="1"/>
          </p:cNvSpPr>
          <p:nvPr>
            <p:ph type="sldImg"/>
          </p:nvPr>
        </p:nvSpPr>
        <p:spPr>
          <a:xfrm>
            <a:off x="1117600" y="696913"/>
            <a:ext cx="4648200" cy="3486150"/>
          </a:xfrm>
          <a:ln/>
        </p:spPr>
      </p:sp>
      <p:sp>
        <p:nvSpPr>
          <p:cNvPr id="92163" name="Rectangle 3">
            <a:extLst>
              <a:ext uri="{FF2B5EF4-FFF2-40B4-BE49-F238E27FC236}">
                <a16:creationId xmlns:a16="http://schemas.microsoft.com/office/drawing/2014/main" id="{78B0B1FC-506A-6213-E0C8-D165FC20347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C99CEF3-734F-5881-8AA2-2ED319D8703A}"/>
              </a:ext>
            </a:extLst>
          </p:cNvPr>
          <p:cNvSpPr>
            <a:spLocks noGrp="1" noRot="1" noChangeAspect="1" noChangeArrowheads="1" noTextEdit="1"/>
          </p:cNvSpPr>
          <p:nvPr>
            <p:ph type="sldImg"/>
          </p:nvPr>
        </p:nvSpPr>
        <p:spPr>
          <a:xfrm>
            <a:off x="1117600" y="696913"/>
            <a:ext cx="4648200" cy="3486150"/>
          </a:xfrm>
          <a:ln/>
        </p:spPr>
      </p:sp>
      <p:sp>
        <p:nvSpPr>
          <p:cNvPr id="65539" name="Rectangle 3">
            <a:extLst>
              <a:ext uri="{FF2B5EF4-FFF2-40B4-BE49-F238E27FC236}">
                <a16:creationId xmlns:a16="http://schemas.microsoft.com/office/drawing/2014/main" id="{F309FF98-E31A-32F5-70A1-7F63DD75CA0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7D3D9E2-7934-58F0-9338-9FA638AC735F}"/>
              </a:ext>
            </a:extLst>
          </p:cNvPr>
          <p:cNvSpPr>
            <a:spLocks noGrp="1" noRot="1" noChangeAspect="1" noChangeArrowheads="1" noTextEdit="1"/>
          </p:cNvSpPr>
          <p:nvPr>
            <p:ph type="sldImg"/>
          </p:nvPr>
        </p:nvSpPr>
        <p:spPr>
          <a:xfrm>
            <a:off x="1117600" y="696913"/>
            <a:ext cx="4648200" cy="3486150"/>
          </a:xfrm>
          <a:ln/>
        </p:spPr>
      </p:sp>
      <p:sp>
        <p:nvSpPr>
          <p:cNvPr id="93187" name="Rectangle 3">
            <a:extLst>
              <a:ext uri="{FF2B5EF4-FFF2-40B4-BE49-F238E27FC236}">
                <a16:creationId xmlns:a16="http://schemas.microsoft.com/office/drawing/2014/main" id="{1A40CAE4-D705-2317-154D-7DA26505EE1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E5296635-92AB-E33B-5F3A-48A66607E5A0}"/>
              </a:ext>
            </a:extLst>
          </p:cNvPr>
          <p:cNvSpPr>
            <a:spLocks noGrp="1" noRot="1" noChangeAspect="1" noChangeArrowheads="1" noTextEdit="1"/>
          </p:cNvSpPr>
          <p:nvPr>
            <p:ph type="sldImg"/>
          </p:nvPr>
        </p:nvSpPr>
        <p:spPr>
          <a:xfrm>
            <a:off x="1117600" y="696913"/>
            <a:ext cx="4648200" cy="3486150"/>
          </a:xfrm>
          <a:ln/>
        </p:spPr>
      </p:sp>
      <p:sp>
        <p:nvSpPr>
          <p:cNvPr id="94211" name="Rectangle 3">
            <a:extLst>
              <a:ext uri="{FF2B5EF4-FFF2-40B4-BE49-F238E27FC236}">
                <a16:creationId xmlns:a16="http://schemas.microsoft.com/office/drawing/2014/main" id="{2B1BBD9A-4F64-E50F-81B1-3141E31F38E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A21DF0F-5469-8754-535D-2331C28AFCCB}"/>
              </a:ext>
            </a:extLst>
          </p:cNvPr>
          <p:cNvSpPr>
            <a:spLocks noGrp="1" noRot="1" noChangeAspect="1" noChangeArrowheads="1" noTextEdit="1"/>
          </p:cNvSpPr>
          <p:nvPr>
            <p:ph type="sldImg"/>
          </p:nvPr>
        </p:nvSpPr>
        <p:spPr>
          <a:xfrm>
            <a:off x="1117600" y="696913"/>
            <a:ext cx="4648200" cy="3486150"/>
          </a:xfrm>
          <a:ln/>
        </p:spPr>
      </p:sp>
      <p:sp>
        <p:nvSpPr>
          <p:cNvPr id="95235" name="Rectangle 3">
            <a:extLst>
              <a:ext uri="{FF2B5EF4-FFF2-40B4-BE49-F238E27FC236}">
                <a16:creationId xmlns:a16="http://schemas.microsoft.com/office/drawing/2014/main" id="{AA165D21-4E78-C3F6-E0C0-C7CB1C66AB3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4875AB7-1757-E622-A417-0C6A2EE1E9D1}"/>
              </a:ext>
            </a:extLst>
          </p:cNvPr>
          <p:cNvSpPr>
            <a:spLocks noGrp="1" noRot="1" noChangeAspect="1" noChangeArrowheads="1" noTextEdit="1"/>
          </p:cNvSpPr>
          <p:nvPr>
            <p:ph type="sldImg"/>
          </p:nvPr>
        </p:nvSpPr>
        <p:spPr>
          <a:xfrm>
            <a:off x="1117600" y="696913"/>
            <a:ext cx="4648200" cy="3486150"/>
          </a:xfrm>
          <a:ln/>
        </p:spPr>
      </p:sp>
      <p:sp>
        <p:nvSpPr>
          <p:cNvPr id="96259" name="Rectangle 3">
            <a:extLst>
              <a:ext uri="{FF2B5EF4-FFF2-40B4-BE49-F238E27FC236}">
                <a16:creationId xmlns:a16="http://schemas.microsoft.com/office/drawing/2014/main" id="{6764CD4E-E16A-9370-1731-4812EE6A589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6BF2105-5281-634F-97C2-3778A1EA249D}"/>
              </a:ext>
            </a:extLst>
          </p:cNvPr>
          <p:cNvSpPr>
            <a:spLocks noGrp="1" noRot="1" noChangeAspect="1" noChangeArrowheads="1" noTextEdit="1"/>
          </p:cNvSpPr>
          <p:nvPr>
            <p:ph type="sldImg"/>
          </p:nvPr>
        </p:nvSpPr>
        <p:spPr>
          <a:xfrm>
            <a:off x="1117600" y="696913"/>
            <a:ext cx="4648200" cy="3486150"/>
          </a:xfrm>
          <a:ln/>
        </p:spPr>
      </p:sp>
      <p:sp>
        <p:nvSpPr>
          <p:cNvPr id="97283" name="Rectangle 3">
            <a:extLst>
              <a:ext uri="{FF2B5EF4-FFF2-40B4-BE49-F238E27FC236}">
                <a16:creationId xmlns:a16="http://schemas.microsoft.com/office/drawing/2014/main" id="{4EF01E5A-7BB4-32D8-7E1F-AC087212B1B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D0C4AE0-BA8A-2FE5-7EBA-7A79D02B5249}"/>
              </a:ext>
            </a:extLst>
          </p:cNvPr>
          <p:cNvSpPr>
            <a:spLocks noGrp="1" noRot="1" noChangeAspect="1" noChangeArrowheads="1" noTextEdit="1"/>
          </p:cNvSpPr>
          <p:nvPr>
            <p:ph type="sldImg"/>
          </p:nvPr>
        </p:nvSpPr>
        <p:spPr>
          <a:xfrm>
            <a:off x="1117600" y="696913"/>
            <a:ext cx="4648200" cy="3486150"/>
          </a:xfrm>
          <a:ln/>
        </p:spPr>
      </p:sp>
      <p:sp>
        <p:nvSpPr>
          <p:cNvPr id="98307" name="Rectangle 3">
            <a:extLst>
              <a:ext uri="{FF2B5EF4-FFF2-40B4-BE49-F238E27FC236}">
                <a16:creationId xmlns:a16="http://schemas.microsoft.com/office/drawing/2014/main" id="{2B30776F-9D28-FF6A-FED8-DDF9A7F4B1D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DEF013D-E277-230E-BA05-CA5051D7DCB1}"/>
              </a:ext>
            </a:extLst>
          </p:cNvPr>
          <p:cNvSpPr>
            <a:spLocks noGrp="1" noRot="1" noChangeAspect="1" noChangeArrowheads="1" noTextEdit="1"/>
          </p:cNvSpPr>
          <p:nvPr>
            <p:ph type="sldImg"/>
          </p:nvPr>
        </p:nvSpPr>
        <p:spPr>
          <a:xfrm>
            <a:off x="1117600" y="696913"/>
            <a:ext cx="4648200" cy="3486150"/>
          </a:xfrm>
          <a:ln/>
        </p:spPr>
      </p:sp>
      <p:sp>
        <p:nvSpPr>
          <p:cNvPr id="99331" name="Rectangle 3">
            <a:extLst>
              <a:ext uri="{FF2B5EF4-FFF2-40B4-BE49-F238E27FC236}">
                <a16:creationId xmlns:a16="http://schemas.microsoft.com/office/drawing/2014/main" id="{6C34BFD1-F8BC-5F55-6221-6FCAA6A6F37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CF69802-7589-8B7D-388D-69B40DDAEDE4}"/>
              </a:ext>
            </a:extLst>
          </p:cNvPr>
          <p:cNvSpPr>
            <a:spLocks noGrp="1" noRot="1" noChangeAspect="1" noChangeArrowheads="1" noTextEdit="1"/>
          </p:cNvSpPr>
          <p:nvPr>
            <p:ph type="sldImg"/>
          </p:nvPr>
        </p:nvSpPr>
        <p:spPr>
          <a:xfrm>
            <a:off x="1117600" y="696913"/>
            <a:ext cx="4648200" cy="3486150"/>
          </a:xfrm>
          <a:ln/>
        </p:spPr>
      </p:sp>
      <p:sp>
        <p:nvSpPr>
          <p:cNvPr id="100355" name="Rectangle 3">
            <a:extLst>
              <a:ext uri="{FF2B5EF4-FFF2-40B4-BE49-F238E27FC236}">
                <a16:creationId xmlns:a16="http://schemas.microsoft.com/office/drawing/2014/main" id="{2012BF2B-C9EC-C643-7B19-42B05792CE3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5A084D5-CBEE-5867-C5F0-FABE271673B7}"/>
              </a:ext>
            </a:extLst>
          </p:cNvPr>
          <p:cNvSpPr>
            <a:spLocks noGrp="1" noRot="1" noChangeAspect="1" noChangeArrowheads="1" noTextEdit="1"/>
          </p:cNvSpPr>
          <p:nvPr>
            <p:ph type="sldImg"/>
          </p:nvPr>
        </p:nvSpPr>
        <p:spPr>
          <a:xfrm>
            <a:off x="1117600" y="696913"/>
            <a:ext cx="4648200" cy="3486150"/>
          </a:xfrm>
          <a:ln/>
        </p:spPr>
      </p:sp>
      <p:sp>
        <p:nvSpPr>
          <p:cNvPr id="101379" name="Rectangle 3">
            <a:extLst>
              <a:ext uri="{FF2B5EF4-FFF2-40B4-BE49-F238E27FC236}">
                <a16:creationId xmlns:a16="http://schemas.microsoft.com/office/drawing/2014/main" id="{90CE0B6B-1C80-06B0-6C8F-A0569CE5E05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CA684E4-4A6E-435E-F45F-016BDF30D2B3}"/>
              </a:ext>
            </a:extLst>
          </p:cNvPr>
          <p:cNvSpPr>
            <a:spLocks noGrp="1" noRot="1" noChangeAspect="1" noChangeArrowheads="1" noTextEdit="1"/>
          </p:cNvSpPr>
          <p:nvPr>
            <p:ph type="sldImg"/>
          </p:nvPr>
        </p:nvSpPr>
        <p:spPr>
          <a:xfrm>
            <a:off x="1117600" y="696913"/>
            <a:ext cx="4648200" cy="3486150"/>
          </a:xfrm>
          <a:ln/>
        </p:spPr>
      </p:sp>
      <p:sp>
        <p:nvSpPr>
          <p:cNvPr id="102403" name="Rectangle 3">
            <a:extLst>
              <a:ext uri="{FF2B5EF4-FFF2-40B4-BE49-F238E27FC236}">
                <a16:creationId xmlns:a16="http://schemas.microsoft.com/office/drawing/2014/main" id="{4316D991-2CE7-0CEF-8E48-5EFF79532FF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2213D15-4EFE-CE9A-86D9-7485C139F2A4}"/>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B7669B38-A447-A2CB-730D-A10CE1892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2379B1F-63DA-60C7-F0B8-4A4D3D608CFE}"/>
              </a:ext>
            </a:extLst>
          </p:cNvPr>
          <p:cNvSpPr>
            <a:spLocks noGrp="1" noRot="1" noChangeAspect="1" noChangeArrowheads="1" noTextEdit="1"/>
          </p:cNvSpPr>
          <p:nvPr>
            <p:ph type="sldImg"/>
          </p:nvPr>
        </p:nvSpPr>
        <p:spPr>
          <a:xfrm>
            <a:off x="1117600" y="696913"/>
            <a:ext cx="4648200" cy="3486150"/>
          </a:xfrm>
          <a:ln/>
        </p:spPr>
      </p:sp>
      <p:sp>
        <p:nvSpPr>
          <p:cNvPr id="103427" name="Rectangle 3">
            <a:extLst>
              <a:ext uri="{FF2B5EF4-FFF2-40B4-BE49-F238E27FC236}">
                <a16:creationId xmlns:a16="http://schemas.microsoft.com/office/drawing/2014/main" id="{F3877243-D239-07B8-C67B-8D0FC68E490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B597A11-D7FB-316D-BA1C-03D927179D5A}"/>
              </a:ext>
            </a:extLst>
          </p:cNvPr>
          <p:cNvSpPr>
            <a:spLocks noGrp="1" noRot="1" noChangeAspect="1" noChangeArrowheads="1" noTextEdit="1"/>
          </p:cNvSpPr>
          <p:nvPr>
            <p:ph type="sldImg"/>
          </p:nvPr>
        </p:nvSpPr>
        <p:spPr>
          <a:xfrm>
            <a:off x="1117600" y="696913"/>
            <a:ext cx="4648200" cy="3486150"/>
          </a:xfrm>
          <a:ln/>
        </p:spPr>
      </p:sp>
      <p:sp>
        <p:nvSpPr>
          <p:cNvPr id="104451" name="Rectangle 3">
            <a:extLst>
              <a:ext uri="{FF2B5EF4-FFF2-40B4-BE49-F238E27FC236}">
                <a16:creationId xmlns:a16="http://schemas.microsoft.com/office/drawing/2014/main" id="{7E6B5D18-263F-DF23-F92E-01BF0CC5039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84DE959-7056-19EF-4E11-6FE2CFD83FF0}"/>
              </a:ext>
            </a:extLst>
          </p:cNvPr>
          <p:cNvSpPr>
            <a:spLocks noGrp="1" noRot="1" noChangeAspect="1" noChangeArrowheads="1" noTextEdit="1"/>
          </p:cNvSpPr>
          <p:nvPr>
            <p:ph type="sldImg"/>
          </p:nvPr>
        </p:nvSpPr>
        <p:spPr>
          <a:xfrm>
            <a:off x="1117600" y="696913"/>
            <a:ext cx="4648200" cy="3486150"/>
          </a:xfrm>
          <a:ln/>
        </p:spPr>
      </p:sp>
      <p:sp>
        <p:nvSpPr>
          <p:cNvPr id="105475" name="Rectangle 3">
            <a:extLst>
              <a:ext uri="{FF2B5EF4-FFF2-40B4-BE49-F238E27FC236}">
                <a16:creationId xmlns:a16="http://schemas.microsoft.com/office/drawing/2014/main" id="{F7F0D7F3-9E44-69C1-00DF-300D2AA3CF3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63F74FB-4F23-DEA3-CF4E-D294F7E4AC84}"/>
              </a:ext>
            </a:extLst>
          </p:cNvPr>
          <p:cNvSpPr>
            <a:spLocks noGrp="1" noRot="1" noChangeAspect="1" noChangeArrowheads="1" noTextEdit="1"/>
          </p:cNvSpPr>
          <p:nvPr>
            <p:ph type="sldImg"/>
          </p:nvPr>
        </p:nvSpPr>
        <p:spPr>
          <a:xfrm>
            <a:off x="1117600" y="696913"/>
            <a:ext cx="4648200" cy="3486150"/>
          </a:xfrm>
          <a:ln/>
        </p:spPr>
      </p:sp>
      <p:sp>
        <p:nvSpPr>
          <p:cNvPr id="106499" name="Rectangle 3">
            <a:extLst>
              <a:ext uri="{FF2B5EF4-FFF2-40B4-BE49-F238E27FC236}">
                <a16:creationId xmlns:a16="http://schemas.microsoft.com/office/drawing/2014/main" id="{5C5EF597-524E-3CD7-BF43-2C0A020526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49C1B8D-F400-D579-C247-30C6E422F396}"/>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9FC944F5-A41E-187A-3AD7-20A0D18C275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B755B4E3-A1FE-FE07-2176-D6B1001E0EF5}"/>
              </a:ext>
            </a:extLst>
          </p:cNvPr>
          <p:cNvSpPr>
            <a:spLocks noGrp="1" noRot="1" noChangeAspect="1" noChangeArrowheads="1" noTextEdit="1"/>
          </p:cNvSpPr>
          <p:nvPr>
            <p:ph type="sldImg"/>
          </p:nvPr>
        </p:nvSpPr>
        <p:spPr>
          <a:xfrm>
            <a:off x="1117600" y="696913"/>
            <a:ext cx="4648200" cy="3486150"/>
          </a:xfrm>
          <a:ln/>
        </p:spPr>
      </p:sp>
      <p:sp>
        <p:nvSpPr>
          <p:cNvPr id="108547" name="Rectangle 3">
            <a:extLst>
              <a:ext uri="{FF2B5EF4-FFF2-40B4-BE49-F238E27FC236}">
                <a16:creationId xmlns:a16="http://schemas.microsoft.com/office/drawing/2014/main" id="{6A226900-48EB-351C-7163-C53B890F471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2FFB47B-770B-C05D-C404-AE942032696D}"/>
              </a:ext>
            </a:extLst>
          </p:cNvPr>
          <p:cNvSpPr>
            <a:spLocks noGrp="1" noRot="1" noChangeAspect="1" noChangeArrowheads="1" noTextEdit="1"/>
          </p:cNvSpPr>
          <p:nvPr>
            <p:ph type="sldImg"/>
          </p:nvPr>
        </p:nvSpPr>
        <p:spPr>
          <a:xfrm>
            <a:off x="1117600" y="696913"/>
            <a:ext cx="4648200" cy="3486150"/>
          </a:xfrm>
          <a:ln/>
        </p:spPr>
      </p:sp>
      <p:sp>
        <p:nvSpPr>
          <p:cNvPr id="109571" name="Rectangle 3">
            <a:extLst>
              <a:ext uri="{FF2B5EF4-FFF2-40B4-BE49-F238E27FC236}">
                <a16:creationId xmlns:a16="http://schemas.microsoft.com/office/drawing/2014/main" id="{50AAE7EA-3D14-68FA-36AE-1913E3BB83B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761A0C7-E147-B1BA-AA4E-CEDC5E574C4E}"/>
              </a:ext>
            </a:extLst>
          </p:cNvPr>
          <p:cNvSpPr>
            <a:spLocks noGrp="1" noRot="1" noChangeAspect="1" noChangeArrowheads="1" noTextEdit="1"/>
          </p:cNvSpPr>
          <p:nvPr>
            <p:ph type="sldImg"/>
          </p:nvPr>
        </p:nvSpPr>
        <p:spPr>
          <a:xfrm>
            <a:off x="1117600" y="696913"/>
            <a:ext cx="4648200" cy="3486150"/>
          </a:xfrm>
          <a:ln/>
        </p:spPr>
      </p:sp>
      <p:sp>
        <p:nvSpPr>
          <p:cNvPr id="110595" name="Rectangle 3">
            <a:extLst>
              <a:ext uri="{FF2B5EF4-FFF2-40B4-BE49-F238E27FC236}">
                <a16:creationId xmlns:a16="http://schemas.microsoft.com/office/drawing/2014/main" id="{C62C5261-EEBE-BFB0-9013-DAD8C0CE25F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3F13AF79-03F8-BDD4-DAA5-C0E74EABE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6BE933D-81B9-48D0-B19F-2F809A319E26}"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638DFD80-1570-D7FA-5033-438099E48DE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A78055FA-937D-E1D9-1ECF-95127F4446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4431410-19C8-59EE-834B-A94FA62EAD80}"/>
              </a:ext>
            </a:extLst>
          </p:cNvPr>
          <p:cNvSpPr>
            <a:spLocks noGrp="1" noRot="1" noChangeAspect="1" noChangeArrowheads="1" noTextEdit="1"/>
          </p:cNvSpPr>
          <p:nvPr>
            <p:ph type="sldImg"/>
          </p:nvPr>
        </p:nvSpPr>
        <p:spPr>
          <a:xfrm>
            <a:off x="1117600" y="696913"/>
            <a:ext cx="4648200" cy="3486150"/>
          </a:xfrm>
          <a:ln/>
        </p:spPr>
      </p:sp>
      <p:sp>
        <p:nvSpPr>
          <p:cNvPr id="67587" name="Rectangle 3">
            <a:extLst>
              <a:ext uri="{FF2B5EF4-FFF2-40B4-BE49-F238E27FC236}">
                <a16:creationId xmlns:a16="http://schemas.microsoft.com/office/drawing/2014/main" id="{7D5ECA0A-44E8-DA3B-D816-84652375830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54B918D-BABC-6515-AC8C-A18F40BF2548}"/>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BFAF6B62-4116-C147-4841-4E9CA407A6A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9572978-56D3-35E5-6A31-22C26EF2E696}"/>
              </a:ext>
            </a:extLst>
          </p:cNvPr>
          <p:cNvSpPr>
            <a:spLocks noGrp="1" noRot="1" noChangeAspect="1" noChangeArrowheads="1" noTextEdit="1"/>
          </p:cNvSpPr>
          <p:nvPr>
            <p:ph type="sldImg"/>
          </p:nvPr>
        </p:nvSpPr>
        <p:spPr>
          <a:xfrm>
            <a:off x="1117600" y="696913"/>
            <a:ext cx="4648200" cy="3486150"/>
          </a:xfrm>
          <a:ln/>
        </p:spPr>
      </p:sp>
      <p:sp>
        <p:nvSpPr>
          <p:cNvPr id="69635" name="Rectangle 3">
            <a:extLst>
              <a:ext uri="{FF2B5EF4-FFF2-40B4-BE49-F238E27FC236}">
                <a16:creationId xmlns:a16="http://schemas.microsoft.com/office/drawing/2014/main" id="{A562E9CE-EA37-EC65-D6C1-78B700D4F18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CBBB4F9-7B93-0340-C631-5FF4DDDFCE9F}"/>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602E086A-5127-2506-BF2F-E0E6A8617BB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3216AE7-4897-3777-64F2-A437D29E3B91}"/>
              </a:ext>
            </a:extLst>
          </p:cNvPr>
          <p:cNvSpPr>
            <a:spLocks noGrp="1" noRot="1" noChangeAspect="1" noChangeArrowheads="1" noTextEdit="1"/>
          </p:cNvSpPr>
          <p:nvPr>
            <p:ph type="sldImg"/>
          </p:nvPr>
        </p:nvSpPr>
        <p:spPr>
          <a:xfrm>
            <a:off x="1117600" y="696913"/>
            <a:ext cx="4648200" cy="3486150"/>
          </a:xfrm>
          <a:ln/>
        </p:spPr>
      </p:sp>
      <p:sp>
        <p:nvSpPr>
          <p:cNvPr id="71683" name="Rectangle 3">
            <a:extLst>
              <a:ext uri="{FF2B5EF4-FFF2-40B4-BE49-F238E27FC236}">
                <a16:creationId xmlns:a16="http://schemas.microsoft.com/office/drawing/2014/main" id="{F1335DF0-FA66-93DD-3AA9-CF9A6C4F1FD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06991373-0B96-5B2D-3376-F5B2CCD468EE}"/>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30410AB0-E7A5-0BC8-9E90-DAF409FA17D9}"/>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4" name="Rectangle 5">
              <a:extLst>
                <a:ext uri="{FF2B5EF4-FFF2-40B4-BE49-F238E27FC236}">
                  <a16:creationId xmlns:a16="http://schemas.microsoft.com/office/drawing/2014/main" id="{A2B5836F-A4A5-8ABD-47CA-FD0CBC4911E7}"/>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5" name="Rectangle 6">
              <a:extLst>
                <a:ext uri="{FF2B5EF4-FFF2-40B4-BE49-F238E27FC236}">
                  <a16:creationId xmlns:a16="http://schemas.microsoft.com/office/drawing/2014/main" id="{F1B584F5-BB4A-E2B6-8729-39182C92F273}"/>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6" name="Text Box 7">
            <a:extLst>
              <a:ext uri="{FF2B5EF4-FFF2-40B4-BE49-F238E27FC236}">
                <a16:creationId xmlns:a16="http://schemas.microsoft.com/office/drawing/2014/main" id="{7E18AA09-75CC-0D76-FAFE-8B190E9386D4}"/>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84" charset="0"/>
              </a:rPr>
              <a:t>Silberschatz, Galvin and Gagne ©2013</a:t>
            </a:r>
          </a:p>
        </p:txBody>
      </p:sp>
      <p:sp>
        <p:nvSpPr>
          <p:cNvPr id="7" name="Text Box 8">
            <a:extLst>
              <a:ext uri="{FF2B5EF4-FFF2-40B4-BE49-F238E27FC236}">
                <a16:creationId xmlns:a16="http://schemas.microsoft.com/office/drawing/2014/main" id="{4C9CE3F0-9BF6-5E38-D122-40971F536467}"/>
              </a:ext>
            </a:extLst>
          </p:cNvPr>
          <p:cNvSpPr txBox="1">
            <a:spLocks noChangeArrowheads="1"/>
          </p:cNvSpPr>
          <p:nvPr/>
        </p:nvSpPr>
        <p:spPr bwMode="auto">
          <a:xfrm>
            <a:off x="26988" y="6613525"/>
            <a:ext cx="2695575" cy="246063"/>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84" charset="0"/>
              </a:rPr>
              <a:t>Operating System Concepts – 9</a:t>
            </a:r>
            <a:r>
              <a:rPr lang="en-US" sz="1000" b="1" baseline="30000">
                <a:solidFill>
                  <a:srgbClr val="336699"/>
                </a:solidFill>
                <a:latin typeface="Helvetica" pitchFamily="-84" charset="0"/>
              </a:rPr>
              <a:t>th</a:t>
            </a:r>
            <a:r>
              <a:rPr lang="en-US" sz="1000" b="1">
                <a:solidFill>
                  <a:srgbClr val="336699"/>
                </a:solidFill>
                <a:latin typeface="Helvetica" pitchFamily="-84" charset="0"/>
              </a:rPr>
              <a:t> Edit9on</a:t>
            </a:r>
          </a:p>
        </p:txBody>
      </p:sp>
      <p:pic>
        <p:nvPicPr>
          <p:cNvPr id="8" name="Picture 9" descr="dino_4">
            <a:extLst>
              <a:ext uri="{FF2B5EF4-FFF2-40B4-BE49-F238E27FC236}">
                <a16:creationId xmlns:a16="http://schemas.microsoft.com/office/drawing/2014/main" id="{59C98DFA-B009-D1C4-C5CA-67A74DE99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6B56500B-4A10-B9BD-2D91-037FBED48385}"/>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7948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0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47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483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18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199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123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276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55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001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255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5A81182-5F45-6157-5485-6C2E6413CE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410EC03A-F0B7-427E-9209-9BF0A8482498}"/>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7C4ADC91-F8B8-2233-85C6-A505A6A868E3}"/>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D806A6A0-1ABC-CF68-7A3E-46D6C7612331}"/>
              </a:ext>
            </a:extLst>
          </p:cNvPr>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a:extLst>
              <a:ext uri="{FF2B5EF4-FFF2-40B4-BE49-F238E27FC236}">
                <a16:creationId xmlns:a16="http://schemas.microsoft.com/office/drawing/2014/main" id="{7E5EA73E-9307-08F9-79BB-F088C899C6D2}"/>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4C8DCE7E-8553-0025-2DD4-44781CB03E5B}"/>
              </a:ext>
            </a:extLst>
          </p:cNvPr>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a:extLst>
              <a:ext uri="{FF2B5EF4-FFF2-40B4-BE49-F238E27FC236}">
                <a16:creationId xmlns:a16="http://schemas.microsoft.com/office/drawing/2014/main" id="{0D3260BC-BC28-3C8C-4776-3F65D2A2D45C}"/>
              </a:ext>
            </a:extLst>
          </p:cNvPr>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51561" name="Text Box 9">
            <a:extLst>
              <a:ext uri="{FF2B5EF4-FFF2-40B4-BE49-F238E27FC236}">
                <a16:creationId xmlns:a16="http://schemas.microsoft.com/office/drawing/2014/main" id="{FD47706F-5F7D-11C4-EF47-087AE9679B41}"/>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a:t>
            </a:r>
            <a:fld id="{6CD8DA36-02D3-417E-9F51-CE915F9320D7}"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a:extLst>
              <a:ext uri="{FF2B5EF4-FFF2-40B4-BE49-F238E27FC236}">
                <a16:creationId xmlns:a16="http://schemas.microsoft.com/office/drawing/2014/main" id="{276B7D1E-A106-B153-8263-D1A7A48AF3EB}"/>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84" charset="0"/>
              </a:rPr>
              <a:t>Silberschatz, Galvin and Gagne ©2013</a:t>
            </a:r>
          </a:p>
        </p:txBody>
      </p:sp>
      <p:sp>
        <p:nvSpPr>
          <p:cNvPr id="151563" name="Text Box 11">
            <a:extLst>
              <a:ext uri="{FF2B5EF4-FFF2-40B4-BE49-F238E27FC236}">
                <a16:creationId xmlns:a16="http://schemas.microsoft.com/office/drawing/2014/main" id="{175ECB4B-0D6E-46FF-7F56-EB8A7DA2AEE0}"/>
              </a:ext>
            </a:extLst>
          </p:cNvPr>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84" charset="0"/>
              </a:rPr>
              <a:t>Operating System Concepts – 9</a:t>
            </a:r>
            <a:r>
              <a:rPr lang="en-US" sz="1000" b="1" baseline="30000">
                <a:solidFill>
                  <a:srgbClr val="006699"/>
                </a:solidFill>
                <a:latin typeface="Helvetica" pitchFamily="-84" charset="0"/>
              </a:rPr>
              <a:t>th</a:t>
            </a:r>
            <a:r>
              <a:rPr 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92D51AD7-2D23-9D4F-569C-FA18115CF8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4.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image" Target="../media/image14.emf" /><Relationship Id="rId2" Type="http://schemas.openxmlformats.org/officeDocument/2006/relationships/notesSlide" Target="../notesSlides/notesSlide36.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37.xml"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3" Type="http://schemas.openxmlformats.org/officeDocument/2006/relationships/image" Target="../media/image17.emf" /><Relationship Id="rId2" Type="http://schemas.openxmlformats.org/officeDocument/2006/relationships/image" Target="../media/image16.emf" /><Relationship Id="rId1" Type="http://schemas.openxmlformats.org/officeDocument/2006/relationships/slideLayout" Target="../slideLayouts/slideLayout2.xml" /><Relationship Id="rId4" Type="http://schemas.openxmlformats.org/officeDocument/2006/relationships/image" Target="../media/image18.emf" /></Relationships>
</file>

<file path=ppt/slides/_rels/slide44.xml.rels><?xml version="1.0" encoding="UTF-8" standalone="yes"?>
<Relationships xmlns="http://schemas.openxmlformats.org/package/2006/relationships"><Relationship Id="rId2" Type="http://schemas.openxmlformats.org/officeDocument/2006/relationships/image" Target="../media/image19.emf"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image" Target="../media/image20.emf"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3" Type="http://schemas.openxmlformats.org/officeDocument/2006/relationships/image" Target="../media/image21.emf" /><Relationship Id="rId2" Type="http://schemas.openxmlformats.org/officeDocument/2006/relationships/notesSlide" Target="../notesSlides/notesSlide40.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22.emf" /><Relationship Id="rId2" Type="http://schemas.openxmlformats.org/officeDocument/2006/relationships/notesSlide" Target="../notesSlides/notesSlide41.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3" Type="http://schemas.openxmlformats.org/officeDocument/2006/relationships/image" Target="../media/image23.emf" /><Relationship Id="rId2" Type="http://schemas.openxmlformats.org/officeDocument/2006/relationships/notesSlide" Target="../notesSlides/notesSlide44.xml"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3" Type="http://schemas.openxmlformats.org/officeDocument/2006/relationships/image" Target="../media/image24.emf" /><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BE911426-E99F-CA55-7118-5723615E4102}"/>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0489CB-7AF3-09C6-36A6-ED6A3F0CC55E}"/>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12291" name="Rectangle 3">
            <a:extLst>
              <a:ext uri="{FF2B5EF4-FFF2-40B4-BE49-F238E27FC236}">
                <a16:creationId xmlns:a16="http://schemas.microsoft.com/office/drawing/2014/main" id="{38CE4F65-C0CF-5328-1485-A6FB553DB2E7}"/>
              </a:ext>
            </a:extLst>
          </p:cNvPr>
          <p:cNvSpPr>
            <a:spLocks noGrp="1" noChangeArrowheads="1"/>
          </p:cNvSpPr>
          <p:nvPr>
            <p:ph type="body" idx="4294967295"/>
          </p:nvPr>
        </p:nvSpPr>
        <p:spPr>
          <a:xfrm>
            <a:off x="806450" y="1233488"/>
            <a:ext cx="6318250" cy="4530725"/>
          </a:xfrm>
        </p:spPr>
        <p:txBody>
          <a:bodyPr/>
          <a:lstStyle/>
          <a:p>
            <a:r>
              <a:rPr lang="en-US" altLang="en-US" b="1">
                <a:solidFill>
                  <a:srgbClr val="3366FF"/>
                </a:solidFill>
              </a:rPr>
              <a:t>bootstrap program</a:t>
            </a:r>
            <a:r>
              <a:rPr lang="en-US" altLang="en-US">
                <a:solidFill>
                  <a:srgbClr val="3366FF"/>
                </a:solidFill>
              </a:rPr>
              <a:t> </a:t>
            </a:r>
            <a:r>
              <a:rPr lang="en-US" altLang="en-US"/>
              <a:t>is loaded at power-up or reboot</a:t>
            </a:r>
          </a:p>
          <a:p>
            <a:pPr lvl="1"/>
            <a:r>
              <a:rPr lang="en-US" altLang="en-US"/>
              <a:t>Typically stored in ROM or EPROM, generally known as </a:t>
            </a:r>
            <a:r>
              <a:rPr lang="en-US" altLang="en-US" b="1">
                <a:solidFill>
                  <a:srgbClr val="3366FF"/>
                </a:solidFill>
              </a:rPr>
              <a:t>firmware</a:t>
            </a:r>
          </a:p>
          <a:p>
            <a:pPr lvl="1"/>
            <a:r>
              <a:rPr lang="en-US" altLang="en-US"/>
              <a:t>Initializes all aspects of system</a:t>
            </a:r>
          </a:p>
          <a:p>
            <a:pPr lvl="1"/>
            <a:r>
              <a:rPr lang="en-US" altLang="en-US"/>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2CEEDA1-C995-7336-6515-EC114F0DC23C}"/>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Computer System Organization</a:t>
            </a:r>
          </a:p>
        </p:txBody>
      </p:sp>
      <p:sp>
        <p:nvSpPr>
          <p:cNvPr id="13315" name="Rectangle 3">
            <a:extLst>
              <a:ext uri="{FF2B5EF4-FFF2-40B4-BE49-F238E27FC236}">
                <a16:creationId xmlns:a16="http://schemas.microsoft.com/office/drawing/2014/main" id="{DFC68D2E-C233-077A-D076-6994AC93B1CC}"/>
              </a:ext>
            </a:extLst>
          </p:cNvPr>
          <p:cNvSpPr>
            <a:spLocks noGrp="1" noChangeArrowheads="1"/>
          </p:cNvSpPr>
          <p:nvPr>
            <p:ph type="body" idx="4294967295"/>
          </p:nvPr>
        </p:nvSpPr>
        <p:spPr>
          <a:xfrm>
            <a:off x="815975" y="1233488"/>
            <a:ext cx="7597775" cy="4530725"/>
          </a:xfrm>
        </p:spPr>
        <p:txBody>
          <a:bodyPr/>
          <a:lstStyle/>
          <a:p>
            <a:r>
              <a:rPr lang="en-US" altLang="en-US"/>
              <a:t>Computer-system operation</a:t>
            </a:r>
          </a:p>
          <a:p>
            <a:pPr lvl="1"/>
            <a:r>
              <a:rPr lang="en-US" altLang="en-US"/>
              <a:t>One or more CPUs, device controllers connect through common bus providing access to shared memory</a:t>
            </a:r>
          </a:p>
          <a:p>
            <a:pPr lvl="1"/>
            <a:r>
              <a:rPr lang="en-US" altLang="en-US"/>
              <a:t>Concurrent execution of CPUs and devices competing for memory cycles</a:t>
            </a:r>
          </a:p>
          <a:p>
            <a:pPr lvl="1"/>
            <a:endParaRPr lang="en-US" altLang="en-US"/>
          </a:p>
        </p:txBody>
      </p:sp>
      <p:pic>
        <p:nvPicPr>
          <p:cNvPr id="13316" name="Picture 5">
            <a:extLst>
              <a:ext uri="{FF2B5EF4-FFF2-40B4-BE49-F238E27FC236}">
                <a16:creationId xmlns:a16="http://schemas.microsoft.com/office/drawing/2014/main" id="{48E17F9F-88EE-4E1A-5828-993E8493A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43807D-605A-69B2-7235-1D5F40E489D8}"/>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Computer-System Operation</a:t>
            </a:r>
          </a:p>
        </p:txBody>
      </p:sp>
      <p:sp>
        <p:nvSpPr>
          <p:cNvPr id="14339" name="Rectangle 3">
            <a:extLst>
              <a:ext uri="{FF2B5EF4-FFF2-40B4-BE49-F238E27FC236}">
                <a16:creationId xmlns:a16="http://schemas.microsoft.com/office/drawing/2014/main" id="{7A033F63-E224-844F-1A95-81FFCA5098A9}"/>
              </a:ext>
            </a:extLst>
          </p:cNvPr>
          <p:cNvSpPr>
            <a:spLocks noGrp="1" noChangeArrowheads="1"/>
          </p:cNvSpPr>
          <p:nvPr>
            <p:ph type="body" idx="4294967295"/>
          </p:nvPr>
        </p:nvSpPr>
        <p:spPr>
          <a:xfrm>
            <a:off x="806450" y="1233488"/>
            <a:ext cx="6745288" cy="4530725"/>
          </a:xfrm>
        </p:spPr>
        <p:txBody>
          <a:bodyPr/>
          <a:lstStyle/>
          <a:p>
            <a:r>
              <a:rPr lang="en-US" altLang="en-US"/>
              <a:t>I/O devices and the CPU can execute concurrently</a:t>
            </a:r>
            <a:endParaRPr lang="en-US" altLang="en-US" sz="800"/>
          </a:p>
          <a:p>
            <a:r>
              <a:rPr lang="en-US" altLang="en-US"/>
              <a:t>Each device controller is in charge of a particular device type</a:t>
            </a:r>
            <a:endParaRPr lang="en-US" altLang="en-US" sz="800"/>
          </a:p>
          <a:p>
            <a:r>
              <a:rPr lang="en-US" altLang="en-US"/>
              <a:t>Each device controller has a local buffer</a:t>
            </a:r>
            <a:endParaRPr lang="en-US" altLang="en-US" sz="800"/>
          </a:p>
          <a:p>
            <a:r>
              <a:rPr lang="en-US" altLang="en-US"/>
              <a:t>CPU moves data from/to main memory to/from local buffers</a:t>
            </a:r>
            <a:endParaRPr lang="en-US" altLang="en-US" sz="800"/>
          </a:p>
          <a:p>
            <a:r>
              <a:rPr lang="en-US" altLang="en-US"/>
              <a:t>I/O is from the device to local buffer of controller</a:t>
            </a:r>
            <a:endParaRPr lang="en-US" altLang="en-US" sz="800"/>
          </a:p>
          <a:p>
            <a:r>
              <a:rPr lang="en-US" altLang="en-US"/>
              <a:t>Device controller informs CPU that it has finished its operation by causing an </a:t>
            </a:r>
            <a:r>
              <a:rPr lang="en-US" altLang="en-US">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C93D0B-58E8-78F1-1B99-09D10DD1BD8D}"/>
              </a:ext>
            </a:extLst>
          </p:cNvPr>
          <p:cNvSpPr>
            <a:spLocks noGrp="1" noChangeArrowheads="1"/>
          </p:cNvSpPr>
          <p:nvPr>
            <p:ph type="title" idx="4294967295"/>
          </p:nvPr>
        </p:nvSpPr>
        <p:spPr>
          <a:xfrm>
            <a:off x="946150" y="166688"/>
            <a:ext cx="8229600" cy="576262"/>
          </a:xfrm>
        </p:spPr>
        <p:txBody>
          <a:bodyPr/>
          <a:lstStyle/>
          <a:p>
            <a:pPr eaLnBrk="1" hangingPunct="1"/>
            <a:r>
              <a:rPr lang="en-US" altLang="en-US"/>
              <a:t>Common Functions of Interrupts</a:t>
            </a:r>
          </a:p>
        </p:txBody>
      </p:sp>
      <p:sp>
        <p:nvSpPr>
          <p:cNvPr id="15363" name="Rectangle 3">
            <a:extLst>
              <a:ext uri="{FF2B5EF4-FFF2-40B4-BE49-F238E27FC236}">
                <a16:creationId xmlns:a16="http://schemas.microsoft.com/office/drawing/2014/main" id="{A4D360F9-F546-1621-AAF6-34FB3D55F0A2}"/>
              </a:ext>
            </a:extLst>
          </p:cNvPr>
          <p:cNvSpPr>
            <a:spLocks noGrp="1" noChangeArrowheads="1"/>
          </p:cNvSpPr>
          <p:nvPr>
            <p:ph type="body" idx="4294967295"/>
          </p:nvPr>
        </p:nvSpPr>
        <p:spPr>
          <a:xfrm>
            <a:off x="806450" y="1233488"/>
            <a:ext cx="6572250" cy="4530725"/>
          </a:xfrm>
        </p:spPr>
        <p:txBody>
          <a:bodyPr/>
          <a:lstStyle/>
          <a:p>
            <a:r>
              <a:rPr lang="en-US" altLang="en-US"/>
              <a:t>Interrupt transfers control to the interrupt service routine generally, through the </a:t>
            </a:r>
            <a:r>
              <a:rPr lang="en-US" altLang="en-US" b="1">
                <a:solidFill>
                  <a:srgbClr val="3366FF"/>
                </a:solidFill>
              </a:rPr>
              <a:t>interrupt</a:t>
            </a:r>
            <a:r>
              <a:rPr lang="en-US" altLang="en-US" i="1"/>
              <a:t> </a:t>
            </a:r>
            <a:r>
              <a:rPr lang="en-US" altLang="en-US" b="1">
                <a:solidFill>
                  <a:srgbClr val="3366FF"/>
                </a:solidFill>
              </a:rPr>
              <a:t>vector</a:t>
            </a:r>
            <a:r>
              <a:rPr lang="en-US" altLang="en-US"/>
              <a:t>, which contains the addresses of all the service routines</a:t>
            </a:r>
            <a:endParaRPr lang="en-US" altLang="en-US" sz="800"/>
          </a:p>
          <a:p>
            <a:r>
              <a:rPr lang="en-US" altLang="en-US"/>
              <a:t>Interrupt architecture must save the address of the interrupted instruction</a:t>
            </a:r>
            <a:endParaRPr lang="en-US" altLang="en-US" sz="800" i="1"/>
          </a:p>
          <a:p>
            <a:r>
              <a:rPr lang="en-US" altLang="en-US"/>
              <a:t>A </a:t>
            </a:r>
            <a:r>
              <a:rPr lang="en-US" altLang="en-US" b="1">
                <a:solidFill>
                  <a:srgbClr val="3366FF"/>
                </a:solidFill>
              </a:rPr>
              <a:t>trap</a:t>
            </a:r>
            <a:r>
              <a:rPr lang="en-US" altLang="en-US"/>
              <a:t> or </a:t>
            </a:r>
            <a:r>
              <a:rPr lang="en-US" altLang="en-US" b="1">
                <a:solidFill>
                  <a:srgbClr val="3366FF"/>
                </a:solidFill>
              </a:rPr>
              <a:t>exception</a:t>
            </a:r>
            <a:r>
              <a:rPr lang="en-US" altLang="en-US"/>
              <a:t> is a software-generated interrupt caused either by an error or a user request</a:t>
            </a:r>
            <a:endParaRPr lang="en-US" altLang="en-US" sz="800"/>
          </a:p>
          <a:p>
            <a:r>
              <a:rPr lang="en-US" altLang="en-US"/>
              <a:t>An operating system is </a:t>
            </a:r>
            <a:r>
              <a:rPr lang="en-US" altLang="en-US" b="1">
                <a:solidFill>
                  <a:srgbClr val="3366FF"/>
                </a:solidFill>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F3C95C5-8B7B-BA55-6C86-F6D02F5487FF}"/>
              </a:ext>
            </a:extLst>
          </p:cNvPr>
          <p:cNvSpPr>
            <a:spLocks noGrp="1" noChangeArrowheads="1"/>
          </p:cNvSpPr>
          <p:nvPr>
            <p:ph type="title" idx="4294967295"/>
          </p:nvPr>
        </p:nvSpPr>
        <p:spPr>
          <a:xfrm>
            <a:off x="1063625" y="-95250"/>
            <a:ext cx="7772400" cy="844550"/>
          </a:xfrm>
        </p:spPr>
        <p:txBody>
          <a:bodyPr/>
          <a:lstStyle/>
          <a:p>
            <a:pPr eaLnBrk="1" hangingPunct="1"/>
            <a:r>
              <a:rPr lang="en-US" altLang="en-US"/>
              <a:t>Interrupt Handling</a:t>
            </a:r>
          </a:p>
        </p:txBody>
      </p:sp>
      <p:sp>
        <p:nvSpPr>
          <p:cNvPr id="16387" name="Rectangle 3">
            <a:extLst>
              <a:ext uri="{FF2B5EF4-FFF2-40B4-BE49-F238E27FC236}">
                <a16:creationId xmlns:a16="http://schemas.microsoft.com/office/drawing/2014/main" id="{99941BFB-ED7E-AD24-E3AB-66B361A0067F}"/>
              </a:ext>
            </a:extLst>
          </p:cNvPr>
          <p:cNvSpPr>
            <a:spLocks noGrp="1" noChangeArrowheads="1"/>
          </p:cNvSpPr>
          <p:nvPr>
            <p:ph type="body" idx="4294967295"/>
          </p:nvPr>
        </p:nvSpPr>
        <p:spPr>
          <a:xfrm>
            <a:off x="806450" y="1233488"/>
            <a:ext cx="6619875" cy="4530725"/>
          </a:xfrm>
        </p:spPr>
        <p:txBody>
          <a:bodyPr/>
          <a:lstStyle/>
          <a:p>
            <a:r>
              <a:rPr lang="en-US" altLang="en-US"/>
              <a:t>The operating system preserves the state of the CPU by storing registers and the program counter</a:t>
            </a:r>
          </a:p>
          <a:p>
            <a:r>
              <a:rPr lang="en-US" altLang="en-US"/>
              <a:t>Determines which type of interrupt has occurred:</a:t>
            </a:r>
          </a:p>
          <a:p>
            <a:pPr lvl="1"/>
            <a:r>
              <a:rPr lang="en-US" altLang="en-US" b="1">
                <a:solidFill>
                  <a:srgbClr val="3366FF"/>
                </a:solidFill>
              </a:rPr>
              <a:t>polling</a:t>
            </a:r>
          </a:p>
          <a:p>
            <a:pPr lvl="1"/>
            <a:r>
              <a:rPr lang="en-US" altLang="en-US" b="1">
                <a:solidFill>
                  <a:srgbClr val="3366FF"/>
                </a:solidFill>
              </a:rPr>
              <a:t>vectored</a:t>
            </a:r>
            <a:r>
              <a:rPr lang="en-US" altLang="en-US"/>
              <a:t> interrupt system</a:t>
            </a:r>
          </a:p>
          <a:p>
            <a:r>
              <a:rPr lang="en-US" altLang="en-US"/>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735A0A1-BBD9-0596-270D-B051F8FF3708}"/>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Interrupt Timeline</a:t>
            </a:r>
          </a:p>
        </p:txBody>
      </p:sp>
      <p:pic>
        <p:nvPicPr>
          <p:cNvPr id="17411" name="Picture 4">
            <a:extLst>
              <a:ext uri="{FF2B5EF4-FFF2-40B4-BE49-F238E27FC236}">
                <a16:creationId xmlns:a16="http://schemas.microsoft.com/office/drawing/2014/main" id="{13F04560-C825-4047-BA33-103F94F7B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277938"/>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12870A-E541-EA1B-A97E-669C13BECBA7}"/>
              </a:ext>
            </a:extLst>
          </p:cNvPr>
          <p:cNvSpPr>
            <a:spLocks noGrp="1" noChangeArrowheads="1"/>
          </p:cNvSpPr>
          <p:nvPr>
            <p:ph type="title" idx="4294967295"/>
          </p:nvPr>
        </p:nvSpPr>
        <p:spPr/>
        <p:txBody>
          <a:bodyPr/>
          <a:lstStyle/>
          <a:p>
            <a:pPr eaLnBrk="1" hangingPunct="1"/>
            <a:r>
              <a:rPr lang="en-US" altLang="en-US"/>
              <a:t>I/O Structure</a:t>
            </a:r>
          </a:p>
        </p:txBody>
      </p:sp>
      <p:sp>
        <p:nvSpPr>
          <p:cNvPr id="18435" name="Rectangle 3">
            <a:extLst>
              <a:ext uri="{FF2B5EF4-FFF2-40B4-BE49-F238E27FC236}">
                <a16:creationId xmlns:a16="http://schemas.microsoft.com/office/drawing/2014/main" id="{3A8E8B12-969D-7543-E8D2-68C6A045FC8D}"/>
              </a:ext>
            </a:extLst>
          </p:cNvPr>
          <p:cNvSpPr>
            <a:spLocks noGrp="1" noChangeArrowheads="1"/>
          </p:cNvSpPr>
          <p:nvPr>
            <p:ph type="body" idx="4294967295"/>
          </p:nvPr>
        </p:nvSpPr>
        <p:spPr>
          <a:xfrm>
            <a:off x="895350" y="1244600"/>
            <a:ext cx="6845300" cy="4583113"/>
          </a:xfrm>
        </p:spPr>
        <p:txBody>
          <a:bodyPr/>
          <a:lstStyle/>
          <a:p>
            <a:pPr>
              <a:lnSpc>
                <a:spcPct val="90000"/>
              </a:lnSpc>
            </a:pPr>
            <a:r>
              <a:rPr lang="en-US" altLang="en-US"/>
              <a:t>After I/O starts, control returns to user program only upon I/O completion</a:t>
            </a:r>
          </a:p>
          <a:p>
            <a:pPr lvl="1">
              <a:lnSpc>
                <a:spcPct val="90000"/>
              </a:lnSpc>
            </a:pPr>
            <a:r>
              <a:rPr lang="en-US" altLang="en-US"/>
              <a:t>Wait instruction idles the CPU until the next interrupt</a:t>
            </a:r>
          </a:p>
          <a:p>
            <a:pPr lvl="1">
              <a:lnSpc>
                <a:spcPct val="90000"/>
              </a:lnSpc>
            </a:pPr>
            <a:r>
              <a:rPr lang="en-US" altLang="en-US"/>
              <a:t>Wait loop (contention for memory access)</a:t>
            </a:r>
          </a:p>
          <a:p>
            <a:pPr lvl="1">
              <a:lnSpc>
                <a:spcPct val="90000"/>
              </a:lnSpc>
            </a:pPr>
            <a:r>
              <a:rPr lang="en-US" altLang="en-US"/>
              <a:t>At most one I/O request is outstanding at a time, no simultaneous I/O processing</a:t>
            </a:r>
          </a:p>
          <a:p>
            <a:pPr>
              <a:lnSpc>
                <a:spcPct val="90000"/>
              </a:lnSpc>
            </a:pPr>
            <a:r>
              <a:rPr lang="en-US" altLang="en-US"/>
              <a:t>After I/O starts, control returns to user program without waiting for I/O completion</a:t>
            </a:r>
          </a:p>
          <a:p>
            <a:pPr lvl="1">
              <a:lnSpc>
                <a:spcPct val="90000"/>
              </a:lnSpc>
            </a:pPr>
            <a:r>
              <a:rPr lang="en-US" altLang="en-US" b="1">
                <a:solidFill>
                  <a:srgbClr val="3366FF"/>
                </a:solidFill>
              </a:rPr>
              <a:t>System call </a:t>
            </a:r>
            <a:r>
              <a:rPr lang="en-US" altLang="en-US"/>
              <a:t>– request to the OS to allow user to wait for I/O completion</a:t>
            </a:r>
          </a:p>
          <a:p>
            <a:pPr lvl="1">
              <a:lnSpc>
                <a:spcPct val="90000"/>
              </a:lnSpc>
            </a:pPr>
            <a:r>
              <a:rPr lang="en-US" altLang="en-US" b="1">
                <a:solidFill>
                  <a:srgbClr val="3366FF"/>
                </a:solidFill>
              </a:rPr>
              <a:t>Device-status table </a:t>
            </a:r>
            <a:r>
              <a:rPr lang="en-US" altLang="en-US"/>
              <a:t>contains entry for each I/O device indicating its type, address, and state</a:t>
            </a:r>
          </a:p>
          <a:p>
            <a:pPr lvl="1">
              <a:lnSpc>
                <a:spcPct val="90000"/>
              </a:lnSpc>
            </a:pPr>
            <a:r>
              <a:rPr lang="en-US" altLang="en-US"/>
              <a:t>OS indexes into I/O device table to determine device status and to modify table entry to include interrupt</a:t>
            </a:r>
          </a:p>
          <a:p>
            <a:pPr lvl="1">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55C6B2BB-32BB-C99E-3FE7-39A3C4EA7AC7}"/>
              </a:ext>
            </a:extLst>
          </p:cNvPr>
          <p:cNvSpPr>
            <a:spLocks noGrp="1"/>
          </p:cNvSpPr>
          <p:nvPr>
            <p:ph type="title"/>
          </p:nvPr>
        </p:nvSpPr>
        <p:spPr>
          <a:xfrm>
            <a:off x="1287463" y="277813"/>
            <a:ext cx="7399337" cy="576262"/>
          </a:xfrm>
        </p:spPr>
        <p:txBody>
          <a:bodyPr/>
          <a:lstStyle/>
          <a:p>
            <a:r>
              <a:rPr lang="en-US" altLang="en-US" sz="2800"/>
              <a:t>Storage Definitions and Notation Review</a:t>
            </a:r>
          </a:p>
        </p:txBody>
      </p:sp>
      <p:sp>
        <p:nvSpPr>
          <p:cNvPr id="19459" name="Rectangle 5">
            <a:extLst>
              <a:ext uri="{FF2B5EF4-FFF2-40B4-BE49-F238E27FC236}">
                <a16:creationId xmlns:a16="http://schemas.microsoft.com/office/drawing/2014/main" id="{DB5E0247-1B59-A406-8F51-898AC570AD66}"/>
              </a:ext>
            </a:extLst>
          </p:cNvPr>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400"/>
              <a:t>The basic unit of computer storage is the </a:t>
            </a:r>
            <a:r>
              <a:rPr lang="en-US" altLang="en-US" sz="1400" b="1"/>
              <a:t>bit</a:t>
            </a:r>
            <a:r>
              <a:rPr lang="en-US" altLang="en-US" sz="14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1400" b="1"/>
              <a:t>byte </a:t>
            </a:r>
            <a:r>
              <a:rPr lang="en-US" altLang="en-US" sz="1400"/>
              <a:t>is 8 bits, and on most computers it is the smallest convenient chunk of storage. For example, most computers don’t have an instruction to move a bit but do have one to move a byte. A less common term is </a:t>
            </a:r>
            <a:r>
              <a:rPr lang="en-US" altLang="en-US" sz="1400" b="1"/>
              <a:t>word</a:t>
            </a:r>
            <a:r>
              <a:rPr lang="en-US" altLang="en-US" sz="14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endParaRPr lang="en-US" altLang="en-US" sz="1400" baseline="-25000"/>
          </a:p>
          <a:p>
            <a:r>
              <a:rPr lang="en-US" altLang="en-US" sz="1400"/>
              <a:t>Computer storage, along with most computer throughput, is generally measured and manipulated in bytes and collections of bytes. </a:t>
            </a:r>
          </a:p>
          <a:p>
            <a:r>
              <a:rPr lang="en-US" altLang="en-US" sz="1400"/>
              <a:t>A </a:t>
            </a:r>
            <a:r>
              <a:rPr lang="en-US" altLang="en-US" sz="1400" b="1"/>
              <a:t>kilobyte</a:t>
            </a:r>
            <a:r>
              <a:rPr lang="en-US" altLang="en-US" sz="1400"/>
              <a:t>, or </a:t>
            </a:r>
            <a:r>
              <a:rPr lang="en-US" altLang="en-US" sz="1400" b="1"/>
              <a:t>KB</a:t>
            </a:r>
            <a:r>
              <a:rPr lang="en-US" altLang="en-US" sz="1400"/>
              <a:t>, is 1,024 bytes</a:t>
            </a:r>
          </a:p>
          <a:p>
            <a:r>
              <a:rPr lang="en-US" altLang="en-US" sz="1400"/>
              <a:t>a </a:t>
            </a:r>
            <a:r>
              <a:rPr lang="en-US" altLang="en-US" sz="1400" b="1"/>
              <a:t>megabyte</a:t>
            </a:r>
            <a:r>
              <a:rPr lang="en-US" altLang="en-US" sz="1400"/>
              <a:t>, or </a:t>
            </a:r>
            <a:r>
              <a:rPr lang="en-US" altLang="en-US" sz="1400" b="1"/>
              <a:t>MB</a:t>
            </a:r>
            <a:r>
              <a:rPr lang="en-US" altLang="en-US" sz="1400"/>
              <a:t>, is 1,024</a:t>
            </a:r>
            <a:r>
              <a:rPr lang="en-US" altLang="en-US" sz="1400" baseline="30000"/>
              <a:t>2</a:t>
            </a:r>
            <a:r>
              <a:rPr lang="en-US" altLang="en-US" sz="1400"/>
              <a:t> bytes</a:t>
            </a:r>
          </a:p>
          <a:p>
            <a:r>
              <a:rPr lang="en-US" altLang="en-US" sz="1400"/>
              <a:t>a </a:t>
            </a:r>
            <a:r>
              <a:rPr lang="en-US" altLang="en-US" sz="1400" b="1"/>
              <a:t>gigabyte</a:t>
            </a:r>
            <a:r>
              <a:rPr lang="en-US" altLang="en-US" sz="1400"/>
              <a:t>, or </a:t>
            </a:r>
            <a:r>
              <a:rPr lang="en-US" altLang="en-US" sz="1400" b="1"/>
              <a:t>GB</a:t>
            </a:r>
            <a:r>
              <a:rPr lang="en-US" altLang="en-US" sz="1400"/>
              <a:t>, is 1,024</a:t>
            </a:r>
            <a:r>
              <a:rPr lang="en-US" altLang="en-US" sz="1400" baseline="30000"/>
              <a:t>3</a:t>
            </a:r>
            <a:r>
              <a:rPr lang="en-US" altLang="en-US" sz="1400"/>
              <a:t> bytes</a:t>
            </a:r>
          </a:p>
          <a:p>
            <a:r>
              <a:rPr lang="en-US" altLang="en-US" sz="1400"/>
              <a:t>a </a:t>
            </a:r>
            <a:r>
              <a:rPr lang="en-US" altLang="en-US" sz="1400" b="1"/>
              <a:t>terabyte</a:t>
            </a:r>
            <a:r>
              <a:rPr lang="en-US" altLang="en-US" sz="1400"/>
              <a:t>, or </a:t>
            </a:r>
            <a:r>
              <a:rPr lang="en-US" altLang="en-US" sz="1400" b="1"/>
              <a:t>TB</a:t>
            </a:r>
            <a:r>
              <a:rPr lang="en-US" altLang="en-US" sz="1400"/>
              <a:t>, is 1,024</a:t>
            </a:r>
            <a:r>
              <a:rPr lang="en-US" altLang="en-US" sz="1400" baseline="30000"/>
              <a:t>4 </a:t>
            </a:r>
            <a:r>
              <a:rPr lang="en-US" altLang="en-US" sz="1400"/>
              <a:t>bytes </a:t>
            </a:r>
          </a:p>
          <a:p>
            <a:r>
              <a:rPr lang="en-US" altLang="en-US" sz="1400"/>
              <a:t>a </a:t>
            </a:r>
            <a:r>
              <a:rPr lang="en-US" altLang="en-US" sz="1400" b="1"/>
              <a:t>petabyte</a:t>
            </a:r>
            <a:r>
              <a:rPr lang="en-US" altLang="en-US" sz="1400"/>
              <a:t>, or </a:t>
            </a:r>
            <a:r>
              <a:rPr lang="en-US" altLang="en-US" sz="1400" b="1"/>
              <a:t>PB</a:t>
            </a:r>
            <a:r>
              <a:rPr lang="en-US" altLang="en-US" sz="1400"/>
              <a:t>, is 1,024</a:t>
            </a:r>
            <a:r>
              <a:rPr lang="en-US" altLang="en-US" sz="1400" baseline="30000"/>
              <a:t>5</a:t>
            </a:r>
            <a:r>
              <a:rPr lang="en-US" altLang="en-US" sz="1400"/>
              <a:t> bytes</a:t>
            </a:r>
          </a:p>
          <a:p>
            <a:endParaRPr lang="en-US" altLang="en-US" sz="1400"/>
          </a:p>
          <a:p>
            <a:r>
              <a:rPr lang="en-US" altLang="en-US" sz="1400"/>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FC8DC1-ED9F-360D-0C22-9C5F94F7DBDC}"/>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20483" name="Rectangle 3">
            <a:extLst>
              <a:ext uri="{FF2B5EF4-FFF2-40B4-BE49-F238E27FC236}">
                <a16:creationId xmlns:a16="http://schemas.microsoft.com/office/drawing/2014/main" id="{CB9DA85E-9F84-53D9-2A05-1F692C1FCB3D}"/>
              </a:ext>
            </a:extLst>
          </p:cNvPr>
          <p:cNvSpPr>
            <a:spLocks noGrp="1" noChangeArrowheads="1"/>
          </p:cNvSpPr>
          <p:nvPr>
            <p:ph type="body" idx="4294967295"/>
          </p:nvPr>
        </p:nvSpPr>
        <p:spPr>
          <a:xfrm>
            <a:off x="806450" y="1138238"/>
            <a:ext cx="7612063" cy="4805362"/>
          </a:xfrm>
        </p:spPr>
        <p:txBody>
          <a:bodyPr/>
          <a:lstStyle/>
          <a:p>
            <a:r>
              <a:rPr lang="en-US" altLang="en-US"/>
              <a:t>Main memory – only large storage media that the CPU can access directly</a:t>
            </a:r>
          </a:p>
          <a:p>
            <a:pPr lvl="1"/>
            <a:r>
              <a:rPr lang="en-US" altLang="en-US" sz="1600" b="1">
                <a:solidFill>
                  <a:srgbClr val="3366FF"/>
                </a:solidFill>
              </a:rPr>
              <a:t>Random</a:t>
            </a:r>
            <a:r>
              <a:rPr lang="en-US" altLang="en-US" sz="1600">
                <a:solidFill>
                  <a:srgbClr val="0000FF"/>
                </a:solidFill>
              </a:rPr>
              <a:t> </a:t>
            </a:r>
            <a:r>
              <a:rPr lang="en-US" altLang="en-US" sz="1600" b="1">
                <a:solidFill>
                  <a:srgbClr val="3366FF"/>
                </a:solidFill>
              </a:rPr>
              <a:t>access</a:t>
            </a:r>
          </a:p>
          <a:p>
            <a:pPr lvl="1"/>
            <a:r>
              <a:rPr lang="en-US" altLang="en-US" sz="1600"/>
              <a:t>Typically </a:t>
            </a:r>
            <a:r>
              <a:rPr lang="en-US" altLang="en-US" sz="1600" b="1">
                <a:solidFill>
                  <a:srgbClr val="3366FF"/>
                </a:solidFill>
              </a:rPr>
              <a:t>volatile</a:t>
            </a:r>
          </a:p>
          <a:p>
            <a:r>
              <a:rPr lang="en-US" altLang="en-US"/>
              <a:t>Secondary storage – extension of main memory that provides large </a:t>
            </a:r>
            <a:r>
              <a:rPr lang="en-US" altLang="en-US" b="1">
                <a:solidFill>
                  <a:srgbClr val="3366FF"/>
                </a:solidFill>
              </a:rPr>
              <a:t>nonvolatile</a:t>
            </a:r>
            <a:r>
              <a:rPr lang="en-US" altLang="en-US">
                <a:solidFill>
                  <a:srgbClr val="0000FF"/>
                </a:solidFill>
              </a:rPr>
              <a:t> </a:t>
            </a:r>
            <a:r>
              <a:rPr lang="en-US" altLang="en-US"/>
              <a:t>storage capacity</a:t>
            </a:r>
          </a:p>
          <a:p>
            <a:r>
              <a:rPr lang="en-US" altLang="en-US"/>
              <a:t>Hard disks – rigid metal or glass platters covered with magnetic recording material </a:t>
            </a:r>
          </a:p>
          <a:p>
            <a:pPr lvl="1"/>
            <a:r>
              <a:rPr lang="en-US" altLang="en-US" sz="1600"/>
              <a:t>Disk surface is logically divided into </a:t>
            </a:r>
            <a:r>
              <a:rPr lang="en-US" altLang="en-US" sz="1600" b="1">
                <a:solidFill>
                  <a:srgbClr val="3366FF"/>
                </a:solidFill>
              </a:rPr>
              <a:t>tracks</a:t>
            </a:r>
            <a:r>
              <a:rPr lang="en-US" altLang="en-US" sz="1600"/>
              <a:t>, which are subdivided into </a:t>
            </a:r>
            <a:r>
              <a:rPr lang="en-US" altLang="en-US" sz="1600" b="1">
                <a:solidFill>
                  <a:srgbClr val="3366FF"/>
                </a:solidFill>
              </a:rPr>
              <a:t>sectors</a:t>
            </a:r>
          </a:p>
          <a:p>
            <a:pPr lvl="1"/>
            <a:r>
              <a:rPr lang="en-US" altLang="en-US" sz="1600"/>
              <a:t>The </a:t>
            </a:r>
            <a:r>
              <a:rPr lang="en-US" altLang="en-US" sz="1600" b="1">
                <a:solidFill>
                  <a:srgbClr val="3366FF"/>
                </a:solidFill>
              </a:rPr>
              <a:t>disk controller </a:t>
            </a:r>
            <a:r>
              <a:rPr lang="en-US" altLang="en-US" sz="1600"/>
              <a:t>determines the logical interaction between the device and the computer </a:t>
            </a:r>
          </a:p>
          <a:p>
            <a:r>
              <a:rPr lang="en-US" altLang="en-US" b="1">
                <a:solidFill>
                  <a:srgbClr val="3366FF"/>
                </a:solidFill>
              </a:rPr>
              <a:t>Solid-state disks </a:t>
            </a:r>
            <a:r>
              <a:rPr lang="en-US" altLang="en-US"/>
              <a:t>– faster than hard disks, nonvolatile</a:t>
            </a:r>
          </a:p>
          <a:p>
            <a:pPr lvl="1"/>
            <a:r>
              <a:rPr lang="en-US" altLang="en-US" sz="1600"/>
              <a:t>Various technologies</a:t>
            </a:r>
          </a:p>
          <a:p>
            <a:pPr lvl="1"/>
            <a:r>
              <a:rPr lang="en-US" altLang="en-US" sz="1600"/>
              <a:t>Becoming more popular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C5C542-DA6C-CBED-1792-C618A8D6E4E2}"/>
              </a:ext>
            </a:extLst>
          </p:cNvPr>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21507" name="Rectangle 3">
            <a:extLst>
              <a:ext uri="{FF2B5EF4-FFF2-40B4-BE49-F238E27FC236}">
                <a16:creationId xmlns:a16="http://schemas.microsoft.com/office/drawing/2014/main" id="{84E46027-1E51-32F1-BDBF-D9DEC8CD2196}"/>
              </a:ext>
            </a:extLst>
          </p:cNvPr>
          <p:cNvSpPr>
            <a:spLocks noGrp="1" noChangeArrowheads="1"/>
          </p:cNvSpPr>
          <p:nvPr>
            <p:ph type="body" idx="4294967295"/>
          </p:nvPr>
        </p:nvSpPr>
        <p:spPr>
          <a:xfrm>
            <a:off x="806450" y="1233488"/>
            <a:ext cx="6492875" cy="4530725"/>
          </a:xfrm>
        </p:spPr>
        <p:txBody>
          <a:bodyPr/>
          <a:lstStyle/>
          <a:p>
            <a:r>
              <a:rPr lang="en-US" altLang="en-US"/>
              <a:t>Storage systems organized in hierarchy</a:t>
            </a:r>
          </a:p>
          <a:p>
            <a:pPr lvl="1"/>
            <a:r>
              <a:rPr lang="en-US" altLang="en-US"/>
              <a:t>Speed</a:t>
            </a:r>
          </a:p>
          <a:p>
            <a:pPr lvl="1"/>
            <a:r>
              <a:rPr lang="en-US" altLang="en-US"/>
              <a:t>Cost</a:t>
            </a:r>
          </a:p>
          <a:p>
            <a:pPr lvl="1"/>
            <a:r>
              <a:rPr lang="en-US" altLang="en-US"/>
              <a:t>Volatility</a:t>
            </a:r>
          </a:p>
          <a:p>
            <a:r>
              <a:rPr lang="en-US" altLang="en-US" b="1">
                <a:solidFill>
                  <a:srgbClr val="3366FF"/>
                </a:solidFill>
              </a:rPr>
              <a:t>Caching</a:t>
            </a:r>
            <a:r>
              <a:rPr lang="en-US" altLang="en-US"/>
              <a:t> – copying information into faster storage system; main memory can be viewed as a cache for secondary storage</a:t>
            </a:r>
          </a:p>
          <a:p>
            <a:r>
              <a:rPr lang="en-US" altLang="en-US" b="1">
                <a:solidFill>
                  <a:srgbClr val="3366FF"/>
                </a:solidFill>
              </a:rPr>
              <a:t>Device Driver </a:t>
            </a:r>
            <a:r>
              <a:rPr lang="en-US" altLang="en-US"/>
              <a:t>for each device controller to manage I/O</a:t>
            </a:r>
          </a:p>
          <a:p>
            <a:pPr lvl="1"/>
            <a:r>
              <a:rPr lang="en-US" altLang="en-US"/>
              <a:t>Provides uniform interface between controller and kernel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4503ADA-70FA-46AC-A78A-55412DEBCB7E}"/>
              </a:ext>
            </a:extLst>
          </p:cNvPr>
          <p:cNvSpPr>
            <a:spLocks noGrp="1" noChangeArrowheads="1"/>
          </p:cNvSpPr>
          <p:nvPr>
            <p:ph type="title" idx="4294967295"/>
          </p:nvPr>
        </p:nvSpPr>
        <p:spPr/>
        <p:txBody>
          <a:bodyPr/>
          <a:lstStyle/>
          <a:p>
            <a:pPr eaLnBrk="1" hangingPunct="1"/>
            <a:r>
              <a:rPr lang="en-US" altLang="en-US"/>
              <a:t>Chapter 1: Introduction</a:t>
            </a:r>
          </a:p>
        </p:txBody>
      </p:sp>
      <p:sp>
        <p:nvSpPr>
          <p:cNvPr id="4099" name="Rectangle 3">
            <a:extLst>
              <a:ext uri="{FF2B5EF4-FFF2-40B4-BE49-F238E27FC236}">
                <a16:creationId xmlns:a16="http://schemas.microsoft.com/office/drawing/2014/main" id="{05003773-B00D-8C70-1196-DAA971BB1CE3}"/>
              </a:ext>
            </a:extLst>
          </p:cNvPr>
          <p:cNvSpPr>
            <a:spLocks noGrp="1" noChangeArrowheads="1"/>
          </p:cNvSpPr>
          <p:nvPr>
            <p:ph type="body" idx="4294967295"/>
          </p:nvPr>
        </p:nvSpPr>
        <p:spPr/>
        <p:txBody>
          <a:bodyPr/>
          <a:lstStyle/>
          <a:p>
            <a:r>
              <a:rPr lang="en-US" altLang="en-US"/>
              <a:t>What Operating Systems Do</a:t>
            </a:r>
          </a:p>
          <a:p>
            <a:r>
              <a:rPr lang="en-US" altLang="en-US"/>
              <a:t>Computer-System Organization</a:t>
            </a:r>
          </a:p>
          <a:p>
            <a:r>
              <a:rPr lang="en-US" altLang="en-US"/>
              <a:t>Computer-System Architecture</a:t>
            </a:r>
          </a:p>
          <a:p>
            <a:r>
              <a:rPr lang="en-US" altLang="en-US"/>
              <a:t>Operating-System Structure</a:t>
            </a:r>
          </a:p>
          <a:p>
            <a:r>
              <a:rPr lang="en-US" altLang="en-US"/>
              <a:t>Operating-System Operations</a:t>
            </a:r>
          </a:p>
          <a:p>
            <a:r>
              <a:rPr lang="en-US" altLang="en-US"/>
              <a:t>Process Management</a:t>
            </a:r>
          </a:p>
          <a:p>
            <a:r>
              <a:rPr lang="en-US" altLang="en-US"/>
              <a:t>Memory Management</a:t>
            </a:r>
          </a:p>
          <a:p>
            <a:r>
              <a:rPr lang="en-US" altLang="en-US"/>
              <a:t>Storage Management</a:t>
            </a:r>
          </a:p>
          <a:p>
            <a:r>
              <a:rPr lang="en-US" altLang="en-US"/>
              <a:t>Protection and Security</a:t>
            </a:r>
          </a:p>
          <a:p>
            <a:r>
              <a:rPr lang="en-US" altLang="en-US"/>
              <a:t>Kernel Data Structures</a:t>
            </a:r>
          </a:p>
          <a:p>
            <a:r>
              <a:rPr lang="en-US" altLang="en-US"/>
              <a:t>Computing Environments</a:t>
            </a:r>
          </a:p>
          <a:p>
            <a:r>
              <a:rPr lang="en-US" altLang="en-US"/>
              <a:t>Open-Source Operating Systems</a:t>
            </a:r>
          </a:p>
          <a:p>
            <a:pPr>
              <a:buFont typeface="Monotype Sorts" pitchFamily="-84" charset="2"/>
              <a:buNone/>
            </a:pP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82D775E-0199-3405-C7EE-4B50DA70F4A8}"/>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Storage-Device Hierarchy</a:t>
            </a:r>
          </a:p>
        </p:txBody>
      </p:sp>
      <p:pic>
        <p:nvPicPr>
          <p:cNvPr id="22531" name="Picture 3" descr="C:\Users\as668\Desktop\1_04.jpg">
            <a:extLst>
              <a:ext uri="{FF2B5EF4-FFF2-40B4-BE49-F238E27FC236}">
                <a16:creationId xmlns:a16="http://schemas.microsoft.com/office/drawing/2014/main" id="{13BC9A9D-CCF3-F86B-15B0-7668D5163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55FBC50-20C0-0520-E24E-79430019B655}"/>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Caching</a:t>
            </a:r>
          </a:p>
        </p:txBody>
      </p:sp>
      <p:sp>
        <p:nvSpPr>
          <p:cNvPr id="23555" name="Rectangle 3">
            <a:extLst>
              <a:ext uri="{FF2B5EF4-FFF2-40B4-BE49-F238E27FC236}">
                <a16:creationId xmlns:a16="http://schemas.microsoft.com/office/drawing/2014/main" id="{D686B51E-F55A-2107-4DC3-2966B11AC639}"/>
              </a:ext>
            </a:extLst>
          </p:cNvPr>
          <p:cNvSpPr>
            <a:spLocks noGrp="1" noChangeArrowheads="1"/>
          </p:cNvSpPr>
          <p:nvPr>
            <p:ph type="body" idx="4294967295"/>
          </p:nvPr>
        </p:nvSpPr>
        <p:spPr>
          <a:xfrm>
            <a:off x="806450" y="1233488"/>
            <a:ext cx="6665913" cy="4910137"/>
          </a:xfrm>
        </p:spPr>
        <p:txBody>
          <a:bodyPr/>
          <a:lstStyle/>
          <a:p>
            <a:r>
              <a:rPr lang="en-US" altLang="en-US"/>
              <a:t>Important principle, performed at many levels in a computer (in hardware, operating system, software)</a:t>
            </a:r>
            <a:endParaRPr lang="en-US" altLang="en-US" sz="800"/>
          </a:p>
          <a:p>
            <a:r>
              <a:rPr lang="en-US" altLang="en-US"/>
              <a:t>Information in use copied from slower to faster storage temporarily</a:t>
            </a:r>
            <a:endParaRPr lang="en-US" altLang="en-US" sz="800"/>
          </a:p>
          <a:p>
            <a:r>
              <a:rPr lang="en-US" altLang="en-US"/>
              <a:t>Faster storage (cache) checked first to determine if information is there</a:t>
            </a:r>
          </a:p>
          <a:p>
            <a:pPr lvl="1"/>
            <a:r>
              <a:rPr lang="en-US" altLang="en-US"/>
              <a:t>If it is, information used directly from the cache (fast)</a:t>
            </a:r>
          </a:p>
          <a:p>
            <a:pPr lvl="1"/>
            <a:r>
              <a:rPr lang="en-US" altLang="en-US"/>
              <a:t>If not, data copied to cache and used there</a:t>
            </a:r>
            <a:endParaRPr lang="en-US" altLang="en-US" sz="800"/>
          </a:p>
          <a:p>
            <a:r>
              <a:rPr lang="en-US" altLang="en-US"/>
              <a:t>Cache smaller than storage being cached</a:t>
            </a:r>
          </a:p>
          <a:p>
            <a:pPr lvl="1"/>
            <a:r>
              <a:rPr lang="en-US" altLang="en-US"/>
              <a:t>Cache management important design problem</a:t>
            </a:r>
          </a:p>
          <a:p>
            <a:pPr lvl="1"/>
            <a:r>
              <a:rPr lang="en-US" altLang="en-US"/>
              <a:t>Cache size and replacement policy</a:t>
            </a:r>
          </a:p>
          <a:p>
            <a:pPr>
              <a:buFont typeface="Monotype Sorts" pitchFamily="-84" charset="2"/>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A27BFE-CE94-11D2-BF88-98F03D550937}"/>
              </a:ext>
            </a:extLst>
          </p:cNvPr>
          <p:cNvSpPr>
            <a:spLocks noGrp="1" noChangeArrowheads="1"/>
          </p:cNvSpPr>
          <p:nvPr>
            <p:ph type="title" idx="4294967295"/>
          </p:nvPr>
        </p:nvSpPr>
        <p:spPr>
          <a:xfrm>
            <a:off x="1020763" y="166688"/>
            <a:ext cx="7666037" cy="576262"/>
          </a:xfrm>
        </p:spPr>
        <p:txBody>
          <a:bodyPr/>
          <a:lstStyle/>
          <a:p>
            <a:pPr eaLnBrk="1" hangingPunct="1"/>
            <a:r>
              <a:rPr lang="en-US" altLang="en-US"/>
              <a:t>Direct Memory Access Structure</a:t>
            </a:r>
          </a:p>
        </p:txBody>
      </p:sp>
      <p:sp>
        <p:nvSpPr>
          <p:cNvPr id="24579" name="Rectangle 3">
            <a:extLst>
              <a:ext uri="{FF2B5EF4-FFF2-40B4-BE49-F238E27FC236}">
                <a16:creationId xmlns:a16="http://schemas.microsoft.com/office/drawing/2014/main" id="{8BC4A157-A8CD-187C-D836-4C7A800F2864}"/>
              </a:ext>
            </a:extLst>
          </p:cNvPr>
          <p:cNvSpPr>
            <a:spLocks noGrp="1" noChangeArrowheads="1"/>
          </p:cNvSpPr>
          <p:nvPr>
            <p:ph type="body" idx="4294967295"/>
          </p:nvPr>
        </p:nvSpPr>
        <p:spPr>
          <a:xfrm>
            <a:off x="806450" y="1233488"/>
            <a:ext cx="6208713" cy="4530725"/>
          </a:xfrm>
        </p:spPr>
        <p:txBody>
          <a:bodyPr/>
          <a:lstStyle/>
          <a:p>
            <a:r>
              <a:rPr lang="en-US" altLang="en-US"/>
              <a:t>Used for high-speed I/O devices able to transmit information at close to memory speeds</a:t>
            </a:r>
          </a:p>
          <a:p>
            <a:r>
              <a:rPr lang="en-US" altLang="en-US"/>
              <a:t>Device controller transfers blocks of data from buffer storage directly to main memory without CPU intervention</a:t>
            </a:r>
          </a:p>
          <a:p>
            <a:r>
              <a:rPr lang="en-US" altLang="en-US"/>
              <a:t>Only one interrupt is generated per block, rather than the one interrupt per byte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EC34FAF-FAE4-45FA-FDBD-B27B21B97A5A}"/>
              </a:ext>
            </a:extLst>
          </p:cNvPr>
          <p:cNvSpPr>
            <a:spLocks noGrp="1"/>
          </p:cNvSpPr>
          <p:nvPr>
            <p:ph type="title" idx="4294967295"/>
          </p:nvPr>
        </p:nvSpPr>
        <p:spPr>
          <a:xfrm>
            <a:off x="835025" y="166688"/>
            <a:ext cx="8229600" cy="576262"/>
          </a:xfrm>
        </p:spPr>
        <p:txBody>
          <a:bodyPr/>
          <a:lstStyle/>
          <a:p>
            <a:r>
              <a:rPr lang="en-US" altLang="en-US"/>
              <a:t>How a Modern Computer Works</a:t>
            </a:r>
          </a:p>
        </p:txBody>
      </p:sp>
      <p:pic>
        <p:nvPicPr>
          <p:cNvPr id="25603" name="Picture 5" descr="1">
            <a:extLst>
              <a:ext uri="{FF2B5EF4-FFF2-40B4-BE49-F238E27FC236}">
                <a16:creationId xmlns:a16="http://schemas.microsoft.com/office/drawing/2014/main" id="{515D0EB7-3119-7F65-CB24-068CF444D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230313"/>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a:extLst>
              <a:ext uri="{FF2B5EF4-FFF2-40B4-BE49-F238E27FC236}">
                <a16:creationId xmlns:a16="http://schemas.microsoft.com/office/drawing/2014/main" id="{1733E35F-C798-38F4-EB1D-77F18D9B6880}"/>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400" i="1"/>
              <a:t>A von Neumann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A56AAF4-519B-4834-7FBD-1598FBC3D460}"/>
              </a:ext>
            </a:extLst>
          </p:cNvPr>
          <p:cNvSpPr>
            <a:spLocks noGrp="1"/>
          </p:cNvSpPr>
          <p:nvPr>
            <p:ph type="title" idx="4294967295"/>
          </p:nvPr>
        </p:nvSpPr>
        <p:spPr>
          <a:xfrm>
            <a:off x="1100138" y="198438"/>
            <a:ext cx="7586662" cy="576262"/>
          </a:xfrm>
        </p:spPr>
        <p:txBody>
          <a:bodyPr/>
          <a:lstStyle/>
          <a:p>
            <a:r>
              <a:rPr lang="en-US" altLang="en-US"/>
              <a:t>Computer-System Architecture</a:t>
            </a:r>
          </a:p>
        </p:txBody>
      </p:sp>
      <p:sp>
        <p:nvSpPr>
          <p:cNvPr id="26627" name="Content Placeholder 2">
            <a:extLst>
              <a:ext uri="{FF2B5EF4-FFF2-40B4-BE49-F238E27FC236}">
                <a16:creationId xmlns:a16="http://schemas.microsoft.com/office/drawing/2014/main" id="{3293BF91-21A3-8B09-2A79-6D93AA37A06F}"/>
              </a:ext>
            </a:extLst>
          </p:cNvPr>
          <p:cNvSpPr>
            <a:spLocks noGrp="1"/>
          </p:cNvSpPr>
          <p:nvPr>
            <p:ph idx="4294967295"/>
          </p:nvPr>
        </p:nvSpPr>
        <p:spPr>
          <a:xfrm>
            <a:off x="806450" y="1233488"/>
            <a:ext cx="8337550" cy="4867275"/>
          </a:xfrm>
        </p:spPr>
        <p:txBody>
          <a:bodyPr/>
          <a:lstStyle/>
          <a:p>
            <a:r>
              <a:rPr lang="en-US" altLang="en-US"/>
              <a:t>Most systems use a single general-purpose processor</a:t>
            </a:r>
          </a:p>
          <a:p>
            <a:pPr lvl="1"/>
            <a:r>
              <a:rPr lang="en-US" altLang="en-US"/>
              <a:t>Most systems have special-purpose processors as well</a:t>
            </a:r>
            <a:endParaRPr lang="en-US" altLang="en-US" sz="800"/>
          </a:p>
          <a:p>
            <a:r>
              <a:rPr lang="en-US" altLang="en-US" b="1">
                <a:solidFill>
                  <a:srgbClr val="3366FF"/>
                </a:solidFill>
              </a:rPr>
              <a:t>Multiprocessors</a:t>
            </a:r>
            <a:r>
              <a:rPr lang="en-US" altLang="en-US">
                <a:solidFill>
                  <a:srgbClr val="3366FF"/>
                </a:solidFill>
              </a:rPr>
              <a:t> </a:t>
            </a:r>
            <a:r>
              <a:rPr lang="en-US" altLang="en-US"/>
              <a:t>systems growing in use and importance</a:t>
            </a:r>
          </a:p>
          <a:p>
            <a:pPr lvl="1"/>
            <a:r>
              <a:rPr lang="en-US" altLang="en-US"/>
              <a:t>Also known as </a:t>
            </a:r>
            <a:r>
              <a:rPr lang="en-US" altLang="en-US" b="1">
                <a:solidFill>
                  <a:srgbClr val="3366FF"/>
                </a:solidFill>
              </a:rPr>
              <a:t>parallel systems</a:t>
            </a:r>
            <a:r>
              <a:rPr lang="en-US" altLang="en-US"/>
              <a:t>, </a:t>
            </a:r>
            <a:r>
              <a:rPr lang="en-US" altLang="en-US" b="1">
                <a:solidFill>
                  <a:srgbClr val="3366FF"/>
                </a:solidFill>
              </a:rPr>
              <a:t>tightly-coupled systems</a:t>
            </a:r>
          </a:p>
          <a:p>
            <a:pPr lvl="1"/>
            <a:r>
              <a:rPr lang="en-US" altLang="en-US"/>
              <a:t>Advantages include:</a:t>
            </a:r>
          </a:p>
          <a:p>
            <a:pPr marL="1200150" lvl="2" indent="-342900">
              <a:buFont typeface="Arial" panose="020B0604020202020204" pitchFamily="34" charset="0"/>
              <a:buAutoNum type="arabicPeriod"/>
            </a:pPr>
            <a:r>
              <a:rPr lang="en-US" altLang="en-US" b="1">
                <a:solidFill>
                  <a:srgbClr val="3366FF"/>
                </a:solidFill>
              </a:rPr>
              <a:t>Increased throughput</a:t>
            </a:r>
          </a:p>
          <a:p>
            <a:pPr marL="1200150" lvl="2" indent="-342900">
              <a:buFont typeface="Arial" panose="020B0604020202020204" pitchFamily="34" charset="0"/>
              <a:buAutoNum type="arabicPeriod"/>
            </a:pPr>
            <a:r>
              <a:rPr lang="en-US" altLang="en-US" b="1">
                <a:solidFill>
                  <a:srgbClr val="3366FF"/>
                </a:solidFill>
              </a:rPr>
              <a:t>Economy of scale</a:t>
            </a:r>
          </a:p>
          <a:p>
            <a:pPr marL="1200150" lvl="2" indent="-342900">
              <a:buFont typeface="Arial" panose="020B0604020202020204" pitchFamily="34" charset="0"/>
              <a:buAutoNum type="arabicPeriod"/>
            </a:pPr>
            <a:r>
              <a:rPr lang="en-US" altLang="en-US" b="1">
                <a:solidFill>
                  <a:srgbClr val="3366FF"/>
                </a:solidFill>
              </a:rPr>
              <a:t>Increased reliability </a:t>
            </a:r>
            <a:r>
              <a:rPr lang="en-US" altLang="en-US"/>
              <a:t>– graceful degradation or fault tolerance</a:t>
            </a:r>
          </a:p>
          <a:p>
            <a:pPr lvl="1"/>
            <a:r>
              <a:rPr lang="en-US" altLang="en-US"/>
              <a:t>Two types:</a:t>
            </a:r>
          </a:p>
          <a:p>
            <a:pPr marL="1200150" lvl="2" indent="-342900">
              <a:buFont typeface="Arial" panose="020B0604020202020204" pitchFamily="34" charset="0"/>
              <a:buAutoNum type="arabicPeriod"/>
            </a:pPr>
            <a:r>
              <a:rPr lang="en-US" altLang="en-US" b="1">
                <a:solidFill>
                  <a:srgbClr val="3366FF"/>
                </a:solidFill>
              </a:rPr>
              <a:t>Asymmetric Multiprocessing </a:t>
            </a:r>
            <a:r>
              <a:rPr lang="en-US" altLang="en-US"/>
              <a:t>– each processor is assigned a specie task.</a:t>
            </a:r>
          </a:p>
          <a:p>
            <a:pPr marL="1200150" lvl="2" indent="-342900">
              <a:buFont typeface="Arial" panose="020B0604020202020204" pitchFamily="34" charset="0"/>
              <a:buAutoNum type="arabicPeriod"/>
            </a:pPr>
            <a:r>
              <a:rPr lang="en-US" altLang="en-US" b="1">
                <a:solidFill>
                  <a:srgbClr val="3366FF"/>
                </a:solidFill>
              </a:rPr>
              <a:t>Symmetric Multiprocessing </a:t>
            </a:r>
            <a:r>
              <a:rPr lang="en-US" altLang="en-US"/>
              <a:t>– each processor performs all tasks</a:t>
            </a:r>
          </a:p>
          <a:p>
            <a:pPr marL="1200150" lvl="2" indent="-342900">
              <a:buFont typeface="Webdings" panose="05030102010509060703" pitchFamily="18" charset="2"/>
              <a:buNone/>
            </a:pPr>
            <a:endParaRPr lang="en-US" altLang="en-US">
              <a:solidFill>
                <a:srgbClr val="3366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17C14FD-DBBD-EBDC-DAAD-39A430628B4C}"/>
              </a:ext>
            </a:extLst>
          </p:cNvPr>
          <p:cNvSpPr>
            <a:spLocks noGrp="1"/>
          </p:cNvSpPr>
          <p:nvPr>
            <p:ph type="title" idx="4294967295"/>
          </p:nvPr>
        </p:nvSpPr>
        <p:spPr>
          <a:xfrm>
            <a:off x="939800" y="152400"/>
            <a:ext cx="8229600" cy="576263"/>
          </a:xfrm>
        </p:spPr>
        <p:txBody>
          <a:bodyPr/>
          <a:lstStyle/>
          <a:p>
            <a:r>
              <a:rPr lang="en-US" altLang="en-US" sz="2800"/>
              <a:t>Symmetric Multiprocessing Architecture</a:t>
            </a:r>
          </a:p>
        </p:txBody>
      </p:sp>
      <p:pic>
        <p:nvPicPr>
          <p:cNvPr id="27651" name="Picture 7" descr="1">
            <a:extLst>
              <a:ext uri="{FF2B5EF4-FFF2-40B4-BE49-F238E27FC236}">
                <a16:creationId xmlns:a16="http://schemas.microsoft.com/office/drawing/2014/main" id="{F86AF999-206F-B548-3BFE-61F6DFC6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A6FCDF0-79E0-9F44-457B-64574CA2DC6F}"/>
              </a:ext>
            </a:extLst>
          </p:cNvPr>
          <p:cNvSpPr>
            <a:spLocks noGrp="1"/>
          </p:cNvSpPr>
          <p:nvPr>
            <p:ph type="title"/>
          </p:nvPr>
        </p:nvSpPr>
        <p:spPr>
          <a:xfrm>
            <a:off x="457200" y="214313"/>
            <a:ext cx="8229600" cy="576262"/>
          </a:xfrm>
        </p:spPr>
        <p:txBody>
          <a:bodyPr/>
          <a:lstStyle/>
          <a:p>
            <a:r>
              <a:rPr lang="en-US" altLang="en-US"/>
              <a:t>A Dual-Core Design</a:t>
            </a:r>
          </a:p>
        </p:txBody>
      </p:sp>
      <p:sp>
        <p:nvSpPr>
          <p:cNvPr id="28675" name="Content Placeholder 1">
            <a:extLst>
              <a:ext uri="{FF2B5EF4-FFF2-40B4-BE49-F238E27FC236}">
                <a16:creationId xmlns:a16="http://schemas.microsoft.com/office/drawing/2014/main" id="{002981FE-A479-DBEA-5705-A852B637EF6A}"/>
              </a:ext>
            </a:extLst>
          </p:cNvPr>
          <p:cNvSpPr>
            <a:spLocks noGrp="1"/>
          </p:cNvSpPr>
          <p:nvPr>
            <p:ph sz="half" idx="1"/>
          </p:nvPr>
        </p:nvSpPr>
        <p:spPr>
          <a:xfrm>
            <a:off x="854075" y="1108075"/>
            <a:ext cx="7108825" cy="2682875"/>
          </a:xfrm>
        </p:spPr>
        <p:txBody>
          <a:bodyPr/>
          <a:lstStyle/>
          <a:p>
            <a:r>
              <a:rPr lang="en-US" altLang="en-US" sz="1800"/>
              <a:t>Multi-chip and </a:t>
            </a:r>
            <a:r>
              <a:rPr lang="en-US" altLang="en-US" sz="1800" b="1">
                <a:solidFill>
                  <a:srgbClr val="3366FF"/>
                </a:solidFill>
              </a:rPr>
              <a:t>multicore</a:t>
            </a:r>
          </a:p>
          <a:p>
            <a:r>
              <a:rPr lang="en-US" altLang="en-US" sz="1800"/>
              <a:t>Systems containing all  chips</a:t>
            </a:r>
            <a:endParaRPr lang="en-US" altLang="en-US" sz="1800" b="1">
              <a:solidFill>
                <a:srgbClr val="3366FF"/>
              </a:solidFill>
            </a:endParaRPr>
          </a:p>
          <a:p>
            <a:pPr lvl="1"/>
            <a:r>
              <a:rPr lang="en-US" altLang="en-US" sz="1800"/>
              <a:t>Chassis containing multiple separate systems</a:t>
            </a:r>
          </a:p>
          <a:p>
            <a:pPr lvl="1"/>
            <a:endParaRPr lang="en-US" altLang="en-US"/>
          </a:p>
        </p:txBody>
      </p:sp>
      <p:pic>
        <p:nvPicPr>
          <p:cNvPr id="28676" name="Picture 10" descr="1">
            <a:extLst>
              <a:ext uri="{FF2B5EF4-FFF2-40B4-BE49-F238E27FC236}">
                <a16:creationId xmlns:a16="http://schemas.microsoft.com/office/drawing/2014/main" id="{7C9B7299-3460-33C9-0390-4635858D3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2563813"/>
            <a:ext cx="30734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57F2714-42CE-C6FB-5595-3CA5E2715480}"/>
              </a:ext>
            </a:extLst>
          </p:cNvPr>
          <p:cNvSpPr>
            <a:spLocks noGrp="1"/>
          </p:cNvSpPr>
          <p:nvPr>
            <p:ph type="title" idx="4294967295"/>
          </p:nvPr>
        </p:nvSpPr>
        <p:spPr>
          <a:xfrm>
            <a:off x="457200" y="182563"/>
            <a:ext cx="8229600" cy="576262"/>
          </a:xfrm>
        </p:spPr>
        <p:txBody>
          <a:bodyPr/>
          <a:lstStyle/>
          <a:p>
            <a:r>
              <a:rPr lang="en-US" altLang="en-US"/>
              <a:t>Clustered Systems</a:t>
            </a:r>
          </a:p>
        </p:txBody>
      </p:sp>
      <p:sp>
        <p:nvSpPr>
          <p:cNvPr id="29699" name="Content Placeholder 2">
            <a:extLst>
              <a:ext uri="{FF2B5EF4-FFF2-40B4-BE49-F238E27FC236}">
                <a16:creationId xmlns:a16="http://schemas.microsoft.com/office/drawing/2014/main" id="{690C9418-D2DA-D436-C643-3A5E61AE4F18}"/>
              </a:ext>
            </a:extLst>
          </p:cNvPr>
          <p:cNvSpPr>
            <a:spLocks noGrp="1"/>
          </p:cNvSpPr>
          <p:nvPr>
            <p:ph idx="4294967295"/>
          </p:nvPr>
        </p:nvSpPr>
        <p:spPr/>
        <p:txBody>
          <a:bodyPr/>
          <a:lstStyle/>
          <a:p>
            <a:r>
              <a:rPr lang="en-US" altLang="en-US"/>
              <a:t>Like multiprocessor systems, but multiple systems working together</a:t>
            </a:r>
          </a:p>
          <a:p>
            <a:pPr lvl="1"/>
            <a:r>
              <a:rPr lang="en-US" altLang="en-US"/>
              <a:t>Usually sharing storage via a </a:t>
            </a:r>
            <a:r>
              <a:rPr lang="en-US" altLang="en-US" b="1">
                <a:solidFill>
                  <a:srgbClr val="3366FF"/>
                </a:solidFill>
              </a:rPr>
              <a:t>storage-area network (SAN)</a:t>
            </a:r>
          </a:p>
          <a:p>
            <a:pPr lvl="1"/>
            <a:r>
              <a:rPr lang="en-US" altLang="en-US"/>
              <a:t>Provides a </a:t>
            </a:r>
            <a:r>
              <a:rPr lang="en-US" altLang="en-US" b="1">
                <a:solidFill>
                  <a:srgbClr val="3366FF"/>
                </a:solidFill>
              </a:rPr>
              <a:t>high-availability</a:t>
            </a:r>
            <a:r>
              <a:rPr lang="en-US" altLang="en-US" b="1"/>
              <a:t> </a:t>
            </a:r>
            <a:r>
              <a:rPr lang="en-US" altLang="en-US"/>
              <a:t>service which survives failures</a:t>
            </a:r>
          </a:p>
          <a:p>
            <a:pPr lvl="2"/>
            <a:r>
              <a:rPr lang="en-US" altLang="en-US" b="1">
                <a:solidFill>
                  <a:srgbClr val="3366FF"/>
                </a:solidFill>
              </a:rPr>
              <a:t>Asymmetric clustering</a:t>
            </a:r>
            <a:r>
              <a:rPr lang="en-US" altLang="en-US">
                <a:solidFill>
                  <a:srgbClr val="3366FF"/>
                </a:solidFill>
              </a:rPr>
              <a:t> </a:t>
            </a:r>
            <a:r>
              <a:rPr lang="en-US" altLang="en-US"/>
              <a:t>has one machine in hot-standby mode</a:t>
            </a:r>
          </a:p>
          <a:p>
            <a:pPr lvl="2"/>
            <a:r>
              <a:rPr lang="en-US" altLang="en-US" b="1">
                <a:solidFill>
                  <a:srgbClr val="3366FF"/>
                </a:solidFill>
              </a:rPr>
              <a:t>Symmetric clustering</a:t>
            </a:r>
            <a:r>
              <a:rPr lang="en-US" altLang="en-US">
                <a:solidFill>
                  <a:srgbClr val="3366FF"/>
                </a:solidFill>
              </a:rPr>
              <a:t> </a:t>
            </a:r>
            <a:r>
              <a:rPr lang="en-US" altLang="en-US"/>
              <a:t>has multiple nodes running applications, monitoring each other</a:t>
            </a:r>
          </a:p>
          <a:p>
            <a:pPr lvl="1"/>
            <a:r>
              <a:rPr lang="en-US" altLang="en-US"/>
              <a:t>Some clusters are for </a:t>
            </a:r>
            <a:r>
              <a:rPr lang="en-US" altLang="en-US" b="1">
                <a:solidFill>
                  <a:srgbClr val="3366FF"/>
                </a:solidFill>
              </a:rPr>
              <a:t>high-performance computing (HPC)</a:t>
            </a:r>
          </a:p>
          <a:p>
            <a:pPr lvl="2"/>
            <a:r>
              <a:rPr lang="en-US" altLang="en-US"/>
              <a:t>Applications must be written to use </a:t>
            </a:r>
            <a:r>
              <a:rPr lang="en-US" altLang="en-US" b="1">
                <a:solidFill>
                  <a:srgbClr val="3366FF"/>
                </a:solidFill>
              </a:rPr>
              <a:t>parallelization</a:t>
            </a:r>
          </a:p>
          <a:p>
            <a:pPr lvl="1"/>
            <a:r>
              <a:rPr lang="en-US" altLang="en-US"/>
              <a:t>Some have</a:t>
            </a:r>
            <a:r>
              <a:rPr lang="en-US" altLang="en-US" b="1">
                <a:solidFill>
                  <a:srgbClr val="3366FF"/>
                </a:solidFill>
              </a:rPr>
              <a:t> distributed lock manager </a:t>
            </a:r>
            <a:r>
              <a:rPr lang="en-US" altLang="en-US"/>
              <a:t>(</a:t>
            </a:r>
            <a:r>
              <a:rPr lang="en-US" altLang="en-US" b="1">
                <a:solidFill>
                  <a:srgbClr val="3366FF"/>
                </a:solidFill>
              </a:rPr>
              <a:t>DLM</a:t>
            </a:r>
            <a:r>
              <a:rPr lang="en-US" altLang="en-US"/>
              <a:t>) to avoid conflicting operations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B0EAB8F-0BDE-5E02-E419-6354D0DE3325}"/>
              </a:ext>
            </a:extLst>
          </p:cNvPr>
          <p:cNvSpPr>
            <a:spLocks noGrp="1"/>
          </p:cNvSpPr>
          <p:nvPr>
            <p:ph type="title" idx="4294967295"/>
          </p:nvPr>
        </p:nvSpPr>
        <p:spPr>
          <a:xfrm>
            <a:off x="457200" y="198438"/>
            <a:ext cx="8229600" cy="576262"/>
          </a:xfrm>
        </p:spPr>
        <p:txBody>
          <a:bodyPr/>
          <a:lstStyle/>
          <a:p>
            <a:r>
              <a:rPr lang="en-US" altLang="en-US"/>
              <a:t>Clustered Systems</a:t>
            </a:r>
          </a:p>
        </p:txBody>
      </p:sp>
      <p:pic>
        <p:nvPicPr>
          <p:cNvPr id="30723" name="Content Placeholder 3" descr="1.08.pdf">
            <a:extLst>
              <a:ext uri="{FF2B5EF4-FFF2-40B4-BE49-F238E27FC236}">
                <a16:creationId xmlns:a16="http://schemas.microsoft.com/office/drawing/2014/main" id="{F1E81A7E-A5A4-4522-74EA-ED20559C24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404938" y="1557338"/>
            <a:ext cx="6402387" cy="35242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82A84E2-4998-94EF-15AB-247351DCCF8C}"/>
              </a:ext>
            </a:extLst>
          </p:cNvPr>
          <p:cNvSpPr>
            <a:spLocks noGrp="1" noChangeArrowheads="1"/>
          </p:cNvSpPr>
          <p:nvPr>
            <p:ph type="title" idx="4294967295"/>
          </p:nvPr>
        </p:nvSpPr>
        <p:spPr>
          <a:xfrm>
            <a:off x="1069975" y="166688"/>
            <a:ext cx="7616825" cy="576262"/>
          </a:xfrm>
        </p:spPr>
        <p:txBody>
          <a:bodyPr/>
          <a:lstStyle/>
          <a:p>
            <a:pPr eaLnBrk="1" hangingPunct="1"/>
            <a:r>
              <a:rPr lang="en-US" altLang="en-US"/>
              <a:t>Operating System Structure</a:t>
            </a:r>
          </a:p>
        </p:txBody>
      </p:sp>
      <p:sp>
        <p:nvSpPr>
          <p:cNvPr id="31747" name="Rectangle 3">
            <a:extLst>
              <a:ext uri="{FF2B5EF4-FFF2-40B4-BE49-F238E27FC236}">
                <a16:creationId xmlns:a16="http://schemas.microsoft.com/office/drawing/2014/main" id="{063B02F9-4FFF-0EF8-9EDC-ADDB13733992}"/>
              </a:ext>
            </a:extLst>
          </p:cNvPr>
          <p:cNvSpPr>
            <a:spLocks noGrp="1" noChangeArrowheads="1"/>
          </p:cNvSpPr>
          <p:nvPr>
            <p:ph type="body" idx="4294967295"/>
          </p:nvPr>
        </p:nvSpPr>
        <p:spPr>
          <a:xfrm>
            <a:off x="827088" y="835025"/>
            <a:ext cx="7832725" cy="5462588"/>
          </a:xfrm>
        </p:spPr>
        <p:txBody>
          <a:bodyPr/>
          <a:lstStyle/>
          <a:p>
            <a:pPr>
              <a:lnSpc>
                <a:spcPct val="90000"/>
              </a:lnSpc>
              <a:buFont typeface="Monotype Sorts" pitchFamily="-84" charset="2"/>
              <a:buNone/>
            </a:pPr>
            <a:endParaRPr lang="en-US" altLang="en-US" sz="1600"/>
          </a:p>
          <a:p>
            <a:pPr>
              <a:lnSpc>
                <a:spcPct val="90000"/>
              </a:lnSpc>
            </a:pPr>
            <a:r>
              <a:rPr lang="en-US" altLang="en-US" b="1">
                <a:solidFill>
                  <a:srgbClr val="3366FF"/>
                </a:solidFill>
              </a:rPr>
              <a:t>Multiprogramming</a:t>
            </a:r>
            <a:r>
              <a:rPr lang="en-US" altLang="en-US" sz="1600"/>
              <a:t> (</a:t>
            </a:r>
            <a:r>
              <a:rPr lang="en-US" altLang="en-US" b="1">
                <a:solidFill>
                  <a:srgbClr val="3366FF"/>
                </a:solidFill>
              </a:rPr>
              <a:t>Batch system</a:t>
            </a:r>
            <a:r>
              <a:rPr lang="en-US" altLang="en-US" sz="1600"/>
              <a:t>) needed for efficiency</a:t>
            </a:r>
          </a:p>
          <a:p>
            <a:pPr lvl="1">
              <a:lnSpc>
                <a:spcPct val="90000"/>
              </a:lnSpc>
            </a:pPr>
            <a:r>
              <a:rPr lang="en-US" altLang="en-US" sz="1600"/>
              <a:t>Single user cannot keep CPU and I/O devices busy at all times</a:t>
            </a:r>
          </a:p>
          <a:p>
            <a:pPr lvl="1">
              <a:lnSpc>
                <a:spcPct val="90000"/>
              </a:lnSpc>
            </a:pPr>
            <a:r>
              <a:rPr lang="en-US" altLang="en-US" sz="1600"/>
              <a:t>Multiprogramming organizes jobs (code and data) so CPU always has one to execute</a:t>
            </a:r>
          </a:p>
          <a:p>
            <a:pPr lvl="1">
              <a:lnSpc>
                <a:spcPct val="90000"/>
              </a:lnSpc>
            </a:pPr>
            <a:r>
              <a:rPr lang="en-US" altLang="en-US" sz="1600"/>
              <a:t>A subset of total jobs in system is kept in memory</a:t>
            </a:r>
          </a:p>
          <a:p>
            <a:pPr lvl="1">
              <a:lnSpc>
                <a:spcPct val="90000"/>
              </a:lnSpc>
            </a:pPr>
            <a:r>
              <a:rPr lang="en-US" altLang="en-US" sz="1600"/>
              <a:t>One job selected and run via </a:t>
            </a:r>
            <a:r>
              <a:rPr lang="en-US" altLang="en-US" b="1">
                <a:solidFill>
                  <a:srgbClr val="3366FF"/>
                </a:solidFill>
              </a:rPr>
              <a:t>job scheduling</a:t>
            </a:r>
          </a:p>
          <a:p>
            <a:pPr lvl="1">
              <a:lnSpc>
                <a:spcPct val="90000"/>
              </a:lnSpc>
            </a:pPr>
            <a:r>
              <a:rPr lang="en-US" altLang="en-US" sz="1600"/>
              <a:t>When it has to wait (for I/O for example), OS switches to another job</a:t>
            </a:r>
          </a:p>
          <a:p>
            <a:pPr lvl="1">
              <a:lnSpc>
                <a:spcPct val="90000"/>
              </a:lnSpc>
            </a:pPr>
            <a:endParaRPr lang="en-US" altLang="en-US" sz="800"/>
          </a:p>
          <a:p>
            <a:pPr>
              <a:lnSpc>
                <a:spcPct val="90000"/>
              </a:lnSpc>
            </a:pPr>
            <a:r>
              <a:rPr lang="en-US" altLang="en-US" b="1">
                <a:solidFill>
                  <a:srgbClr val="3366FF"/>
                </a:solidFill>
              </a:rPr>
              <a:t>Timesharing </a:t>
            </a:r>
            <a:r>
              <a:rPr lang="en-US" altLang="en-US" sz="1600"/>
              <a:t>(</a:t>
            </a:r>
            <a:r>
              <a:rPr lang="en-US" altLang="en-US" b="1">
                <a:solidFill>
                  <a:srgbClr val="3366FF"/>
                </a:solidFill>
              </a:rPr>
              <a:t>multitasking</a:t>
            </a:r>
            <a:r>
              <a:rPr lang="en-US" altLang="en-US" sz="1600"/>
              <a:t>)</a:t>
            </a:r>
            <a:r>
              <a:rPr lang="en-US" altLang="en-US" b="1">
                <a:solidFill>
                  <a:srgbClr val="3366FF"/>
                </a:solidFill>
              </a:rPr>
              <a:t> </a:t>
            </a:r>
            <a:r>
              <a:rPr lang="en-US" altLang="en-US" sz="1600"/>
              <a:t>is logical extension in which CPU switches jobs so frequently that users can interact with each job while it is running, creating </a:t>
            </a:r>
            <a:r>
              <a:rPr lang="en-US" altLang="en-US" b="1">
                <a:solidFill>
                  <a:srgbClr val="3366FF"/>
                </a:solidFill>
              </a:rPr>
              <a:t>interactive</a:t>
            </a:r>
            <a:r>
              <a:rPr lang="en-US" altLang="en-US" sz="1600"/>
              <a:t> computing</a:t>
            </a:r>
          </a:p>
          <a:p>
            <a:pPr lvl="1">
              <a:lnSpc>
                <a:spcPct val="90000"/>
              </a:lnSpc>
            </a:pPr>
            <a:r>
              <a:rPr lang="en-US" altLang="en-US" b="1">
                <a:solidFill>
                  <a:srgbClr val="3366FF"/>
                </a:solidFill>
              </a:rPr>
              <a:t>Response time </a:t>
            </a:r>
            <a:r>
              <a:rPr lang="en-US" altLang="en-US" sz="1600"/>
              <a:t>should be &lt; 1 second</a:t>
            </a:r>
          </a:p>
          <a:p>
            <a:pPr lvl="1">
              <a:lnSpc>
                <a:spcPct val="90000"/>
              </a:lnSpc>
            </a:pPr>
            <a:r>
              <a:rPr lang="en-US" altLang="en-US" sz="1600"/>
              <a:t>Each user has at least one program executing in memory </a:t>
            </a:r>
            <a:r>
              <a:rPr lang="en-US" altLang="en-US" sz="1600">
                <a:sym typeface="Wingdings 3" panose="05040102010807070707" pitchFamily="18" charset="2"/>
              </a:rPr>
              <a:t></a:t>
            </a:r>
            <a:r>
              <a:rPr lang="en-US" altLang="en-US" b="1">
                <a:solidFill>
                  <a:srgbClr val="3366FF"/>
                </a:solidFill>
                <a:sym typeface="Wingdings 3" panose="05040102010807070707" pitchFamily="18" charset="2"/>
              </a:rPr>
              <a:t>process</a:t>
            </a:r>
          </a:p>
          <a:p>
            <a:pPr lvl="1">
              <a:lnSpc>
                <a:spcPct val="90000"/>
              </a:lnSpc>
            </a:pPr>
            <a:r>
              <a:rPr lang="en-US" altLang="en-US" sz="1600">
                <a:sym typeface="Wingdings 3" panose="05040102010807070707" pitchFamily="18" charset="2"/>
              </a:rPr>
              <a:t>If several jobs ready to run at the same time  </a:t>
            </a:r>
            <a:r>
              <a:rPr lang="en-US" altLang="en-US" b="1">
                <a:solidFill>
                  <a:srgbClr val="3366FF"/>
                </a:solidFill>
                <a:sym typeface="Wingdings 3" panose="05040102010807070707" pitchFamily="18" charset="2"/>
              </a:rPr>
              <a:t>CPU scheduling</a:t>
            </a:r>
          </a:p>
          <a:p>
            <a:pPr lvl="1">
              <a:lnSpc>
                <a:spcPct val="90000"/>
              </a:lnSpc>
            </a:pPr>
            <a:r>
              <a:rPr lang="en-US" altLang="en-US" sz="1600">
                <a:sym typeface="Wingdings 3" panose="05040102010807070707" pitchFamily="18" charset="2"/>
              </a:rPr>
              <a:t>If processes don</a:t>
            </a:r>
            <a:r>
              <a:rPr lang="ja-JP" altLang="en-US" sz="1600">
                <a:sym typeface="Wingdings 3" panose="05040102010807070707" pitchFamily="18" charset="2"/>
              </a:rPr>
              <a:t>’</a:t>
            </a:r>
            <a:r>
              <a:rPr lang="en-US" altLang="ja-JP" sz="1600">
                <a:sym typeface="Wingdings 3" panose="05040102010807070707" pitchFamily="18" charset="2"/>
              </a:rPr>
              <a:t>t fit in memory, </a:t>
            </a:r>
            <a:r>
              <a:rPr lang="en-US" altLang="ja-JP" b="1">
                <a:solidFill>
                  <a:srgbClr val="3366FF"/>
                </a:solidFill>
                <a:sym typeface="Wingdings 3" panose="05040102010807070707" pitchFamily="18" charset="2"/>
              </a:rPr>
              <a:t>swapping</a:t>
            </a:r>
            <a:r>
              <a:rPr lang="en-US" altLang="ja-JP" sz="1600">
                <a:sym typeface="Wingdings 3" panose="05040102010807070707" pitchFamily="18" charset="2"/>
              </a:rPr>
              <a:t> moves them in and out to run</a:t>
            </a:r>
          </a:p>
          <a:p>
            <a:pPr lvl="1">
              <a:lnSpc>
                <a:spcPct val="90000"/>
              </a:lnSpc>
            </a:pPr>
            <a:r>
              <a:rPr lang="en-US" altLang="en-US" b="1">
                <a:solidFill>
                  <a:srgbClr val="3366FF"/>
                </a:solidFill>
                <a:sym typeface="Wingdings 3" panose="05040102010807070707" pitchFamily="18" charset="2"/>
              </a:rPr>
              <a:t>Virtual memory </a:t>
            </a:r>
            <a:r>
              <a:rPr lang="en-US" altLang="en-US" sz="1600">
                <a:sym typeface="Wingdings 3" panose="05040102010807070707" pitchFamily="18" charset="2"/>
              </a:rPr>
              <a:t>allows execution of processes not completely in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062C6CA-AA29-F181-BA6F-9A74AA701A88}"/>
              </a:ext>
            </a:extLst>
          </p:cNvPr>
          <p:cNvSpPr>
            <a:spLocks noGrp="1" noChangeArrowheads="1"/>
          </p:cNvSpPr>
          <p:nvPr>
            <p:ph type="title" idx="4294967295"/>
          </p:nvPr>
        </p:nvSpPr>
        <p:spPr>
          <a:xfrm>
            <a:off x="457200" y="166688"/>
            <a:ext cx="8229600" cy="576262"/>
          </a:xfrm>
        </p:spPr>
        <p:txBody>
          <a:bodyPr/>
          <a:lstStyle/>
          <a:p>
            <a:pPr eaLnBrk="1" hangingPunct="1"/>
            <a:r>
              <a:rPr lang="en-US" altLang="en-US"/>
              <a:t>Objectives</a:t>
            </a:r>
          </a:p>
        </p:txBody>
      </p:sp>
      <p:sp>
        <p:nvSpPr>
          <p:cNvPr id="5123" name="Rectangle 3">
            <a:extLst>
              <a:ext uri="{FF2B5EF4-FFF2-40B4-BE49-F238E27FC236}">
                <a16:creationId xmlns:a16="http://schemas.microsoft.com/office/drawing/2014/main" id="{F44A9079-773F-936A-9221-089FC7671C17}"/>
              </a:ext>
            </a:extLst>
          </p:cNvPr>
          <p:cNvSpPr>
            <a:spLocks noGrp="1" noChangeArrowheads="1"/>
          </p:cNvSpPr>
          <p:nvPr>
            <p:ph type="body" idx="4294967295"/>
          </p:nvPr>
        </p:nvSpPr>
        <p:spPr>
          <a:xfrm>
            <a:off x="806450" y="1233488"/>
            <a:ext cx="6492875" cy="4530725"/>
          </a:xfrm>
        </p:spPr>
        <p:txBody>
          <a:bodyPr/>
          <a:lstStyle/>
          <a:p>
            <a:r>
              <a:rPr lang="en-US" altLang="en-US"/>
              <a:t>To describe the basic organization of computer systems</a:t>
            </a:r>
          </a:p>
          <a:p>
            <a:r>
              <a:rPr lang="en-US" altLang="en-US"/>
              <a:t>To provide a grand tour of the major components of operating systems</a:t>
            </a:r>
          </a:p>
          <a:p>
            <a:r>
              <a:rPr lang="en-US" altLang="en-US"/>
              <a:t>To give an overview of the many types of computing environments</a:t>
            </a:r>
          </a:p>
          <a:p>
            <a:r>
              <a:rPr lang="en-US" altLang="en-US"/>
              <a:t>To explore several open-source operating systems</a:t>
            </a:r>
          </a:p>
          <a:p>
            <a:pPr>
              <a:buFont typeface="Monotype Sorts" pitchFamily="-84" charset="2"/>
              <a:buNone/>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23E1B28-DB59-E6E4-3400-955BB4BEC27F}"/>
              </a:ext>
            </a:extLst>
          </p:cNvPr>
          <p:cNvSpPr>
            <a:spLocks noGrp="1" noChangeArrowheads="1"/>
          </p:cNvSpPr>
          <p:nvPr>
            <p:ph type="title" idx="4294967295"/>
          </p:nvPr>
        </p:nvSpPr>
        <p:spPr>
          <a:xfrm>
            <a:off x="1033463" y="198438"/>
            <a:ext cx="8229600" cy="576262"/>
          </a:xfrm>
        </p:spPr>
        <p:txBody>
          <a:bodyPr/>
          <a:lstStyle/>
          <a:p>
            <a:pPr eaLnBrk="1" hangingPunct="1"/>
            <a:r>
              <a:rPr lang="en-US" altLang="en-US" sz="2800"/>
              <a:t>Memory Layout for Multiprogrammed System</a:t>
            </a:r>
          </a:p>
        </p:txBody>
      </p:sp>
      <p:pic>
        <p:nvPicPr>
          <p:cNvPr id="32771" name="Picture 4">
            <a:extLst>
              <a:ext uri="{FF2B5EF4-FFF2-40B4-BE49-F238E27FC236}">
                <a16:creationId xmlns:a16="http://schemas.microsoft.com/office/drawing/2014/main" id="{31D41DEB-CB0D-FE46-0B3C-008B1E0C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1230313"/>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3557C99-B2AE-C014-44AA-7BA817E7F1E4}"/>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Operating-System Operations</a:t>
            </a:r>
          </a:p>
        </p:txBody>
      </p:sp>
      <p:sp>
        <p:nvSpPr>
          <p:cNvPr id="33795" name="Rectangle 3">
            <a:extLst>
              <a:ext uri="{FF2B5EF4-FFF2-40B4-BE49-F238E27FC236}">
                <a16:creationId xmlns:a16="http://schemas.microsoft.com/office/drawing/2014/main" id="{75CFB34F-1412-D1FD-3294-827956E37FB3}"/>
              </a:ext>
            </a:extLst>
          </p:cNvPr>
          <p:cNvSpPr>
            <a:spLocks noGrp="1" noChangeArrowheads="1"/>
          </p:cNvSpPr>
          <p:nvPr>
            <p:ph type="body" idx="4294967295"/>
          </p:nvPr>
        </p:nvSpPr>
        <p:spPr>
          <a:xfrm>
            <a:off x="838200" y="1154113"/>
            <a:ext cx="6886575" cy="4938712"/>
          </a:xfrm>
        </p:spPr>
        <p:txBody>
          <a:bodyPr/>
          <a:lstStyle/>
          <a:p>
            <a:pPr>
              <a:lnSpc>
                <a:spcPct val="90000"/>
              </a:lnSpc>
            </a:pPr>
            <a:r>
              <a:rPr lang="en-US" altLang="en-US" b="1">
                <a:solidFill>
                  <a:srgbClr val="3366FF"/>
                </a:solidFill>
              </a:rPr>
              <a:t>Interrupt driven </a:t>
            </a:r>
            <a:r>
              <a:rPr lang="en-US" altLang="en-US"/>
              <a:t>(hardware and software)</a:t>
            </a:r>
          </a:p>
          <a:p>
            <a:pPr lvl="1">
              <a:lnSpc>
                <a:spcPct val="90000"/>
              </a:lnSpc>
            </a:pPr>
            <a:r>
              <a:rPr lang="en-US" altLang="en-US"/>
              <a:t>Hardware interrupt by one of the devices </a:t>
            </a:r>
          </a:p>
          <a:p>
            <a:pPr lvl="1">
              <a:lnSpc>
                <a:spcPct val="90000"/>
              </a:lnSpc>
            </a:pPr>
            <a:r>
              <a:rPr lang="en-US" altLang="en-US"/>
              <a:t>Software interrupt (</a:t>
            </a:r>
            <a:r>
              <a:rPr lang="en-US" altLang="en-US" b="1">
                <a:solidFill>
                  <a:srgbClr val="3366FF"/>
                </a:solidFill>
              </a:rPr>
              <a:t>exception </a:t>
            </a:r>
            <a:r>
              <a:rPr lang="en-US" altLang="en-US"/>
              <a:t>or </a:t>
            </a:r>
            <a:r>
              <a:rPr lang="en-US" altLang="en-US" b="1">
                <a:solidFill>
                  <a:srgbClr val="3366FF"/>
                </a:solidFill>
              </a:rPr>
              <a:t>trap):</a:t>
            </a:r>
          </a:p>
          <a:p>
            <a:pPr lvl="2">
              <a:lnSpc>
                <a:spcPct val="90000"/>
              </a:lnSpc>
            </a:pPr>
            <a:r>
              <a:rPr lang="en-US" altLang="en-US"/>
              <a:t>Software error (e.g., division by zero)</a:t>
            </a:r>
            <a:endParaRPr lang="en-US" altLang="en-US" b="1">
              <a:solidFill>
                <a:srgbClr val="3366FF"/>
              </a:solidFill>
            </a:endParaRPr>
          </a:p>
          <a:p>
            <a:pPr lvl="2">
              <a:lnSpc>
                <a:spcPct val="90000"/>
              </a:lnSpc>
            </a:pPr>
            <a:r>
              <a:rPr lang="en-US" altLang="en-US"/>
              <a:t>Request for operating system service</a:t>
            </a:r>
          </a:p>
          <a:p>
            <a:pPr lvl="2">
              <a:lnSpc>
                <a:spcPct val="90000"/>
              </a:lnSpc>
            </a:pPr>
            <a:r>
              <a:rPr lang="en-US" altLang="en-US"/>
              <a:t>Other process problems include infinite loop, processes modifying each other or the operating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84BC3EA-FDEB-B516-4D82-2A970925FB62}"/>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34819" name="Rectangle 3">
            <a:extLst>
              <a:ext uri="{FF2B5EF4-FFF2-40B4-BE49-F238E27FC236}">
                <a16:creationId xmlns:a16="http://schemas.microsoft.com/office/drawing/2014/main" id="{89D29B64-EDC4-D46D-82A8-39A7C0DE0CB5}"/>
              </a:ext>
            </a:extLst>
          </p:cNvPr>
          <p:cNvSpPr>
            <a:spLocks noGrp="1" noChangeArrowheads="1"/>
          </p:cNvSpPr>
          <p:nvPr>
            <p:ph type="body" idx="4294967295"/>
          </p:nvPr>
        </p:nvSpPr>
        <p:spPr>
          <a:xfrm>
            <a:off x="806450" y="1233488"/>
            <a:ext cx="7297738" cy="4938712"/>
          </a:xfrm>
        </p:spPr>
        <p:txBody>
          <a:bodyPr/>
          <a:lstStyle/>
          <a:p>
            <a:pPr>
              <a:lnSpc>
                <a:spcPct val="90000"/>
              </a:lnSpc>
            </a:pPr>
            <a:r>
              <a:rPr lang="en-US" altLang="en-US" b="1">
                <a:solidFill>
                  <a:srgbClr val="3366FF"/>
                </a:solidFill>
              </a:rPr>
              <a:t>Dual-mode </a:t>
            </a:r>
            <a:r>
              <a:rPr lang="en-US" altLang="en-US"/>
              <a:t>operation allows OS to protect itself and other system components</a:t>
            </a:r>
          </a:p>
          <a:p>
            <a:pPr lvl="1">
              <a:lnSpc>
                <a:spcPct val="90000"/>
              </a:lnSpc>
            </a:pPr>
            <a:r>
              <a:rPr lang="en-US" altLang="en-US" b="1">
                <a:solidFill>
                  <a:srgbClr val="3366FF"/>
                </a:solidFill>
              </a:rPr>
              <a:t>User mode </a:t>
            </a:r>
            <a:r>
              <a:rPr lang="en-US" altLang="en-US"/>
              <a:t>and </a:t>
            </a:r>
            <a:r>
              <a:rPr lang="en-US" altLang="en-US" b="1">
                <a:solidFill>
                  <a:srgbClr val="3366FF"/>
                </a:solidFill>
              </a:rPr>
              <a:t>kernel mode </a:t>
            </a:r>
          </a:p>
          <a:p>
            <a:pPr lvl="1">
              <a:lnSpc>
                <a:spcPct val="90000"/>
              </a:lnSpc>
            </a:pPr>
            <a:r>
              <a:rPr lang="en-US" altLang="en-US" b="1">
                <a:solidFill>
                  <a:srgbClr val="3366FF"/>
                </a:solidFill>
              </a:rPr>
              <a:t>Mode bit </a:t>
            </a:r>
            <a:r>
              <a:rPr lang="en-US" altLang="en-US"/>
              <a:t>provided by hardware</a:t>
            </a:r>
          </a:p>
          <a:p>
            <a:pPr lvl="2">
              <a:lnSpc>
                <a:spcPct val="90000"/>
              </a:lnSpc>
            </a:pPr>
            <a:r>
              <a:rPr lang="en-US" altLang="en-US"/>
              <a:t>Provides ability to distinguish when system is running user code or kernel code</a:t>
            </a:r>
          </a:p>
          <a:p>
            <a:pPr lvl="2">
              <a:lnSpc>
                <a:spcPct val="90000"/>
              </a:lnSpc>
            </a:pPr>
            <a:r>
              <a:rPr lang="en-US" altLang="en-US"/>
              <a:t>Some instructions designated as </a:t>
            </a:r>
            <a:r>
              <a:rPr lang="en-US" altLang="en-US" b="1">
                <a:solidFill>
                  <a:srgbClr val="3366FF"/>
                </a:solidFill>
              </a:rPr>
              <a:t>privileged</a:t>
            </a:r>
            <a:r>
              <a:rPr lang="en-US" altLang="en-US"/>
              <a:t>, only executable in kernel mode</a:t>
            </a:r>
          </a:p>
          <a:p>
            <a:pPr lvl="2">
              <a:lnSpc>
                <a:spcPct val="90000"/>
              </a:lnSpc>
            </a:pPr>
            <a:r>
              <a:rPr lang="en-US" altLang="en-US"/>
              <a:t>System call changes mode to kernel, return from call resets it to user</a:t>
            </a:r>
          </a:p>
          <a:p>
            <a:pPr>
              <a:lnSpc>
                <a:spcPct val="90000"/>
              </a:lnSpc>
            </a:pPr>
            <a:r>
              <a:rPr lang="en-US" altLang="en-US"/>
              <a:t>Increasingly CPUs support multi-mode operations</a:t>
            </a:r>
          </a:p>
          <a:p>
            <a:pPr lvl="1">
              <a:lnSpc>
                <a:spcPct val="90000"/>
              </a:lnSpc>
            </a:pPr>
            <a:r>
              <a:rPr lang="en-US" altLang="en-US"/>
              <a:t>i.e. </a:t>
            </a:r>
            <a:r>
              <a:rPr lang="en-US" altLang="en-US" b="1">
                <a:solidFill>
                  <a:srgbClr val="3366FF"/>
                </a:solidFill>
              </a:rPr>
              <a:t>virtual machine manager </a:t>
            </a:r>
            <a:r>
              <a:rPr lang="en-US" altLang="en-US"/>
              <a:t>(</a:t>
            </a:r>
            <a:r>
              <a:rPr lang="en-US" altLang="en-US" b="1">
                <a:solidFill>
                  <a:srgbClr val="3366FF"/>
                </a:solidFill>
              </a:rPr>
              <a:t>VMM</a:t>
            </a:r>
            <a:r>
              <a:rPr lang="en-US" altLang="en-US"/>
              <a:t>) mode for guest </a:t>
            </a:r>
            <a:r>
              <a:rPr lang="en-US" altLang="en-US" b="1">
                <a:solidFill>
                  <a:srgbClr val="3366FF"/>
                </a:solidFill>
              </a:rPr>
              <a:t>VMs</a:t>
            </a:r>
          </a:p>
          <a:p>
            <a:pPr lvl="1">
              <a:lnSpc>
                <a:spcPct val="90000"/>
              </a:lnSpc>
            </a:pPr>
            <a:endParaRPr lang="en-US"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EE3A7F3-4D74-216B-0252-99BB9B5D73FB}"/>
              </a:ext>
            </a:extLst>
          </p:cNvPr>
          <p:cNvSpPr>
            <a:spLocks noGrp="1" noChangeArrowheads="1"/>
          </p:cNvSpPr>
          <p:nvPr>
            <p:ph type="title" idx="4294967295"/>
          </p:nvPr>
        </p:nvSpPr>
        <p:spPr>
          <a:xfrm>
            <a:off x="882650" y="136525"/>
            <a:ext cx="8415338" cy="576263"/>
          </a:xfrm>
        </p:spPr>
        <p:txBody>
          <a:bodyPr/>
          <a:lstStyle/>
          <a:p>
            <a:pPr eaLnBrk="1" hangingPunct="1"/>
            <a:r>
              <a:rPr lang="en-US" altLang="en-US"/>
              <a:t>Transition from User to Kernel Mode</a:t>
            </a:r>
          </a:p>
        </p:txBody>
      </p:sp>
      <p:sp>
        <p:nvSpPr>
          <p:cNvPr id="35843" name="Rectangle 4">
            <a:extLst>
              <a:ext uri="{FF2B5EF4-FFF2-40B4-BE49-F238E27FC236}">
                <a16:creationId xmlns:a16="http://schemas.microsoft.com/office/drawing/2014/main" id="{D33D34AC-6FED-8BDA-DE3C-39B33BB8BBF6}"/>
              </a:ext>
            </a:extLst>
          </p:cNvPr>
          <p:cNvSpPr>
            <a:spLocks noGrp="1" noChangeArrowheads="1"/>
          </p:cNvSpPr>
          <p:nvPr>
            <p:ph type="body" idx="4294967295"/>
          </p:nvPr>
        </p:nvSpPr>
        <p:spPr>
          <a:xfrm>
            <a:off x="822325" y="1060450"/>
            <a:ext cx="7753350" cy="2817813"/>
          </a:xfrm>
        </p:spPr>
        <p:txBody>
          <a:bodyPr/>
          <a:lstStyle/>
          <a:p>
            <a:r>
              <a:rPr lang="en-US" altLang="en-US"/>
              <a:t>Timer to prevent infinite loop / process hogging resources</a:t>
            </a:r>
          </a:p>
          <a:p>
            <a:pPr lvl="1"/>
            <a:r>
              <a:rPr lang="en-US" altLang="en-US"/>
              <a:t>Timer is set to interrupt the computer after some time period</a:t>
            </a:r>
          </a:p>
          <a:p>
            <a:pPr lvl="1"/>
            <a:r>
              <a:rPr lang="en-US" altLang="en-US"/>
              <a:t>Keep a counter that is decremented by the physical clock.</a:t>
            </a:r>
          </a:p>
          <a:p>
            <a:pPr lvl="1"/>
            <a:r>
              <a:rPr lang="en-US" altLang="en-US"/>
              <a:t>Operating system set the counter (privileged instruction)</a:t>
            </a:r>
          </a:p>
          <a:p>
            <a:pPr lvl="1"/>
            <a:r>
              <a:rPr lang="en-US" altLang="en-US"/>
              <a:t>When counter zero generate an interrupt</a:t>
            </a:r>
          </a:p>
          <a:p>
            <a:pPr lvl="1"/>
            <a:r>
              <a:rPr lang="en-US" altLang="en-US"/>
              <a:t>Set up before scheduling process to regain control or terminate program that exceeds allotted time</a:t>
            </a:r>
          </a:p>
        </p:txBody>
      </p:sp>
      <p:pic>
        <p:nvPicPr>
          <p:cNvPr id="35844" name="Picture 5">
            <a:extLst>
              <a:ext uri="{FF2B5EF4-FFF2-40B4-BE49-F238E27FC236}">
                <a16:creationId xmlns:a16="http://schemas.microsoft.com/office/drawing/2014/main" id="{19096AE5-7CCE-D985-DA2F-63354BEFD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895725"/>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06FC9C3-9E1C-19C0-6171-A02C252CA9A1}"/>
              </a:ext>
            </a:extLst>
          </p:cNvPr>
          <p:cNvSpPr>
            <a:spLocks noGrp="1" noChangeArrowheads="1"/>
          </p:cNvSpPr>
          <p:nvPr>
            <p:ph type="title" idx="4294967295"/>
          </p:nvPr>
        </p:nvSpPr>
        <p:spPr>
          <a:xfrm>
            <a:off x="1089025" y="198438"/>
            <a:ext cx="7597775" cy="576262"/>
          </a:xfrm>
        </p:spPr>
        <p:txBody>
          <a:bodyPr/>
          <a:lstStyle/>
          <a:p>
            <a:pPr eaLnBrk="1" hangingPunct="1"/>
            <a:r>
              <a:rPr lang="en-US" altLang="en-US"/>
              <a:t>Process Management</a:t>
            </a:r>
          </a:p>
        </p:txBody>
      </p:sp>
      <p:sp>
        <p:nvSpPr>
          <p:cNvPr id="36867" name="Rectangle 3">
            <a:extLst>
              <a:ext uri="{FF2B5EF4-FFF2-40B4-BE49-F238E27FC236}">
                <a16:creationId xmlns:a16="http://schemas.microsoft.com/office/drawing/2014/main" id="{E179E9C7-6D26-BE03-810E-0C97F896F460}"/>
              </a:ext>
            </a:extLst>
          </p:cNvPr>
          <p:cNvSpPr>
            <a:spLocks noGrp="1" noChangeArrowheads="1"/>
          </p:cNvSpPr>
          <p:nvPr>
            <p:ph type="body" idx="4294967295"/>
          </p:nvPr>
        </p:nvSpPr>
        <p:spPr>
          <a:xfrm>
            <a:off x="890588" y="809625"/>
            <a:ext cx="7197725" cy="5105400"/>
          </a:xfrm>
        </p:spPr>
        <p:txBody>
          <a:bodyPr/>
          <a:lstStyle/>
          <a:p>
            <a:pPr>
              <a:lnSpc>
                <a:spcPct val="90000"/>
              </a:lnSpc>
            </a:pPr>
            <a:endParaRPr lang="en-US" altLang="en-US"/>
          </a:p>
          <a:p>
            <a:pPr>
              <a:lnSpc>
                <a:spcPct val="90000"/>
              </a:lnSpc>
            </a:pPr>
            <a:r>
              <a:rPr lang="en-US" altLang="en-US"/>
              <a:t>A process is a program in execution. It is a unit of work within the system. Program is a </a:t>
            </a:r>
            <a:r>
              <a:rPr lang="en-US" altLang="en-US" b="1" i="1"/>
              <a:t>passive entity</a:t>
            </a:r>
            <a:r>
              <a:rPr lang="en-US" altLang="en-US"/>
              <a:t>, process is </a:t>
            </a:r>
            <a:r>
              <a:rPr lang="en-US" altLang="en-US">
                <a:solidFill>
                  <a:srgbClr val="000000"/>
                </a:solidFill>
              </a:rPr>
              <a:t>an </a:t>
            </a:r>
            <a:r>
              <a:rPr lang="en-US" altLang="en-US" b="1" i="1">
                <a:solidFill>
                  <a:srgbClr val="000000"/>
                </a:solidFill>
              </a:rPr>
              <a:t>active entity</a:t>
            </a:r>
            <a:r>
              <a:rPr lang="en-US" altLang="en-US"/>
              <a:t>.</a:t>
            </a:r>
          </a:p>
          <a:p>
            <a:pPr>
              <a:lnSpc>
                <a:spcPct val="90000"/>
              </a:lnSpc>
            </a:pPr>
            <a:r>
              <a:rPr lang="en-US" altLang="en-US"/>
              <a:t>Process needs resources to accomplish its task</a:t>
            </a:r>
          </a:p>
          <a:p>
            <a:pPr lvl="1">
              <a:lnSpc>
                <a:spcPct val="90000"/>
              </a:lnSpc>
            </a:pPr>
            <a:r>
              <a:rPr lang="en-US" altLang="en-US"/>
              <a:t>CPU, memory, I/O, files</a:t>
            </a:r>
          </a:p>
          <a:p>
            <a:pPr lvl="1">
              <a:lnSpc>
                <a:spcPct val="90000"/>
              </a:lnSpc>
            </a:pPr>
            <a:r>
              <a:rPr lang="en-US" altLang="en-US"/>
              <a:t>Initialization data</a:t>
            </a:r>
          </a:p>
          <a:p>
            <a:pPr>
              <a:lnSpc>
                <a:spcPct val="90000"/>
              </a:lnSpc>
            </a:pPr>
            <a:r>
              <a:rPr lang="en-US" altLang="en-US"/>
              <a:t>Process termination requires reclaim of any reusable resources</a:t>
            </a:r>
          </a:p>
          <a:p>
            <a:pPr>
              <a:lnSpc>
                <a:spcPct val="90000"/>
              </a:lnSpc>
            </a:pPr>
            <a:r>
              <a:rPr lang="en-US" altLang="en-US"/>
              <a:t>Single-threaded process has one </a:t>
            </a:r>
            <a:r>
              <a:rPr lang="en-US" altLang="en-US" b="1">
                <a:solidFill>
                  <a:srgbClr val="3366FF"/>
                </a:solidFill>
              </a:rPr>
              <a:t>program counter</a:t>
            </a:r>
            <a:r>
              <a:rPr lang="en-US" altLang="en-US" sz="2000" b="1">
                <a:solidFill>
                  <a:srgbClr val="3366FF"/>
                </a:solidFill>
              </a:rPr>
              <a:t> </a:t>
            </a:r>
            <a:r>
              <a:rPr lang="en-US" altLang="en-US"/>
              <a:t>specifying location of next instruction to execute</a:t>
            </a:r>
          </a:p>
          <a:p>
            <a:pPr lvl="1">
              <a:lnSpc>
                <a:spcPct val="90000"/>
              </a:lnSpc>
            </a:pPr>
            <a:r>
              <a:rPr lang="en-US" altLang="en-US"/>
              <a:t>Process executes instructions sequentially, one at a time, until completion</a:t>
            </a:r>
          </a:p>
          <a:p>
            <a:pPr>
              <a:lnSpc>
                <a:spcPct val="90000"/>
              </a:lnSpc>
            </a:pPr>
            <a:r>
              <a:rPr lang="en-US" altLang="en-US"/>
              <a:t>Multi-threaded process has one program counter per thread</a:t>
            </a:r>
          </a:p>
          <a:p>
            <a:pPr>
              <a:lnSpc>
                <a:spcPct val="90000"/>
              </a:lnSpc>
            </a:pPr>
            <a:r>
              <a:rPr lang="en-US" altLang="en-US"/>
              <a:t>Typically system has many processes, some user, some operating system running concurrently on one or more CPUs</a:t>
            </a:r>
          </a:p>
          <a:p>
            <a:pPr lvl="1">
              <a:lnSpc>
                <a:spcPct val="90000"/>
              </a:lnSpc>
            </a:pPr>
            <a:r>
              <a:rPr lang="en-US" altLang="en-US"/>
              <a:t>Concurrency by multiplexing the CPUs among the processes / threads</a:t>
            </a:r>
          </a:p>
          <a:p>
            <a:pPr>
              <a:lnSpc>
                <a:spcPct val="90000"/>
              </a:lnSpc>
              <a:buFont typeface="Monotype Sorts" pitchFamily="-84" charset="2"/>
              <a:buNone/>
            </a:pP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9FFB55F-8274-7F8A-13EC-D61CBCC8DE78}"/>
              </a:ext>
            </a:extLst>
          </p:cNvPr>
          <p:cNvSpPr>
            <a:spLocks noGrp="1" noChangeArrowheads="1"/>
          </p:cNvSpPr>
          <p:nvPr>
            <p:ph type="title" idx="4294967295"/>
          </p:nvPr>
        </p:nvSpPr>
        <p:spPr>
          <a:xfrm>
            <a:off x="1128713" y="152400"/>
            <a:ext cx="7558087" cy="576263"/>
          </a:xfrm>
        </p:spPr>
        <p:txBody>
          <a:bodyPr/>
          <a:lstStyle/>
          <a:p>
            <a:pPr eaLnBrk="1" hangingPunct="1"/>
            <a:r>
              <a:rPr lang="en-US" altLang="en-US"/>
              <a:t>Process Management Activities</a:t>
            </a:r>
          </a:p>
        </p:txBody>
      </p:sp>
      <p:sp>
        <p:nvSpPr>
          <p:cNvPr id="37891" name="Rectangle 3">
            <a:extLst>
              <a:ext uri="{FF2B5EF4-FFF2-40B4-BE49-F238E27FC236}">
                <a16:creationId xmlns:a16="http://schemas.microsoft.com/office/drawing/2014/main" id="{9A8E791C-BD62-120E-DB27-2844D625BBDE}"/>
              </a:ext>
            </a:extLst>
          </p:cNvPr>
          <p:cNvSpPr>
            <a:spLocks noGrp="1" noChangeArrowheads="1"/>
          </p:cNvSpPr>
          <p:nvPr>
            <p:ph type="body" idx="4294967295"/>
          </p:nvPr>
        </p:nvSpPr>
        <p:spPr>
          <a:xfrm>
            <a:off x="1125538" y="1587500"/>
            <a:ext cx="7958137"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37892" name="Text Box 4">
            <a:extLst>
              <a:ext uri="{FF2B5EF4-FFF2-40B4-BE49-F238E27FC236}">
                <a16:creationId xmlns:a16="http://schemas.microsoft.com/office/drawing/2014/main" id="{6DBB2529-AF48-37EC-38CF-D1FA1326328B}"/>
              </a:ext>
            </a:extLst>
          </p:cNvPr>
          <p:cNvSpPr txBox="1">
            <a:spLocks noChangeArrowheads="1"/>
          </p:cNvSpPr>
          <p:nvPr/>
        </p:nvSpPr>
        <p:spPr bwMode="auto">
          <a:xfrm>
            <a:off x="885825" y="1238250"/>
            <a:ext cx="7586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a:latin typeface="Helvetica" panose="020B0604020202020204" pitchFamily="34" charset="0"/>
              </a:rPr>
              <a:t>The operating system is responsible for the following activities in connection with process management: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AB53D35-51AF-1104-1047-4EF664AFBEF4}"/>
              </a:ext>
            </a:extLst>
          </p:cNvPr>
          <p:cNvSpPr>
            <a:spLocks noGrp="1" noChangeArrowheads="1"/>
          </p:cNvSpPr>
          <p:nvPr>
            <p:ph type="title" idx="4294967295"/>
          </p:nvPr>
        </p:nvSpPr>
        <p:spPr>
          <a:xfrm>
            <a:off x="1090613" y="166688"/>
            <a:ext cx="7596187" cy="576262"/>
          </a:xfrm>
        </p:spPr>
        <p:txBody>
          <a:bodyPr/>
          <a:lstStyle/>
          <a:p>
            <a:pPr eaLnBrk="1" hangingPunct="1"/>
            <a:r>
              <a:rPr lang="en-US" altLang="en-US"/>
              <a:t>Memory Management</a:t>
            </a:r>
          </a:p>
        </p:txBody>
      </p:sp>
      <p:sp>
        <p:nvSpPr>
          <p:cNvPr id="38915" name="Rectangle 3">
            <a:extLst>
              <a:ext uri="{FF2B5EF4-FFF2-40B4-BE49-F238E27FC236}">
                <a16:creationId xmlns:a16="http://schemas.microsoft.com/office/drawing/2014/main" id="{6798588C-4386-E688-DC0A-63EB331CCDCE}"/>
              </a:ext>
            </a:extLst>
          </p:cNvPr>
          <p:cNvSpPr>
            <a:spLocks noGrp="1" noChangeArrowheads="1"/>
          </p:cNvSpPr>
          <p:nvPr>
            <p:ph type="body" idx="4294967295"/>
          </p:nvPr>
        </p:nvSpPr>
        <p:spPr>
          <a:xfrm>
            <a:off x="806450" y="1233488"/>
            <a:ext cx="7107238"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133ED0F-9917-2850-D38F-2B645D01210D}"/>
              </a:ext>
            </a:extLst>
          </p:cNvPr>
          <p:cNvSpPr>
            <a:spLocks noGrp="1" noChangeArrowheads="1"/>
          </p:cNvSpPr>
          <p:nvPr>
            <p:ph type="title" idx="4294967295"/>
          </p:nvPr>
        </p:nvSpPr>
        <p:spPr>
          <a:xfrm>
            <a:off x="1128713" y="182563"/>
            <a:ext cx="7558087" cy="576262"/>
          </a:xfrm>
        </p:spPr>
        <p:txBody>
          <a:bodyPr/>
          <a:lstStyle/>
          <a:p>
            <a:pPr eaLnBrk="1" hangingPunct="1"/>
            <a:r>
              <a:rPr lang="en-US" altLang="en-US"/>
              <a:t>Storage Management</a:t>
            </a:r>
          </a:p>
        </p:txBody>
      </p:sp>
      <p:sp>
        <p:nvSpPr>
          <p:cNvPr id="39939" name="Rectangle 3">
            <a:extLst>
              <a:ext uri="{FF2B5EF4-FFF2-40B4-BE49-F238E27FC236}">
                <a16:creationId xmlns:a16="http://schemas.microsoft.com/office/drawing/2014/main" id="{D83178A6-7359-1C9D-39F0-B7A3ACD157B1}"/>
              </a:ext>
            </a:extLst>
          </p:cNvPr>
          <p:cNvSpPr>
            <a:spLocks noGrp="1" noChangeArrowheads="1"/>
          </p:cNvSpPr>
          <p:nvPr>
            <p:ph type="body" idx="4294967295"/>
          </p:nvPr>
        </p:nvSpPr>
        <p:spPr>
          <a:xfrm>
            <a:off x="920750" y="1104900"/>
            <a:ext cx="7434263" cy="4992688"/>
          </a:xfrm>
        </p:spPr>
        <p:txBody>
          <a:bodyPr/>
          <a:lstStyle/>
          <a:p>
            <a:pPr>
              <a:lnSpc>
                <a:spcPct val="90000"/>
              </a:lnSpc>
            </a:pPr>
            <a:r>
              <a:rPr lang="en-US" altLang="en-US"/>
              <a:t>OS provides uniform, logical view of information storage</a:t>
            </a:r>
          </a:p>
          <a:p>
            <a:pPr lvl="1">
              <a:lnSpc>
                <a:spcPct val="90000"/>
              </a:lnSpc>
            </a:pPr>
            <a:r>
              <a:rPr lang="en-US" altLang="en-US"/>
              <a:t>Abstracts physical properties to logical storage unit  - </a:t>
            </a:r>
            <a:r>
              <a:rPr lang="en-US" altLang="en-US" b="1">
                <a:solidFill>
                  <a:srgbClr val="3366FF"/>
                </a:solidFill>
              </a:rPr>
              <a:t>file</a:t>
            </a:r>
          </a:p>
          <a:p>
            <a:pPr lvl="1">
              <a:lnSpc>
                <a:spcPct val="90000"/>
              </a:lnSpc>
            </a:pPr>
            <a:r>
              <a:rPr lang="en-US" altLang="en-US"/>
              <a:t>Each medium is controlled by device (i.e., disk drive, tape drive)</a:t>
            </a:r>
          </a:p>
          <a:p>
            <a:pPr lvl="2">
              <a:lnSpc>
                <a:spcPct val="90000"/>
              </a:lnSpc>
            </a:pPr>
            <a:r>
              <a:rPr lang="en-US" altLang="en-US"/>
              <a:t>Varying properties include access speed, capacity, data-transfer rate, access method (sequential or random)</a:t>
            </a:r>
          </a:p>
          <a:p>
            <a:pPr lvl="2">
              <a:lnSpc>
                <a:spcPct val="90000"/>
              </a:lnSpc>
            </a:pPr>
            <a:endParaRPr lang="en-US" altLang="en-US" sz="800"/>
          </a:p>
          <a:p>
            <a:pPr>
              <a:lnSpc>
                <a:spcPct val="90000"/>
              </a:lnSpc>
            </a:pPr>
            <a:r>
              <a:rPr lang="en-US" altLang="en-US"/>
              <a:t>File-System management</a:t>
            </a:r>
          </a:p>
          <a:p>
            <a:pPr lvl="1">
              <a:lnSpc>
                <a:spcPct val="90000"/>
              </a:lnSpc>
            </a:pPr>
            <a:r>
              <a:rPr lang="en-US" altLang="en-US"/>
              <a:t>Files usually organized into directories</a:t>
            </a:r>
          </a:p>
          <a:p>
            <a:pPr lvl="1">
              <a:lnSpc>
                <a:spcPct val="90000"/>
              </a:lnSpc>
            </a:pPr>
            <a:r>
              <a:rPr lang="en-US" altLang="en-US"/>
              <a:t>Access control on most systems to determine who can access what</a:t>
            </a:r>
          </a:p>
          <a:p>
            <a:pPr lvl="1">
              <a:lnSpc>
                <a:spcPct val="90000"/>
              </a:lnSpc>
            </a:pPr>
            <a:r>
              <a:rPr lang="en-US" altLang="en-US"/>
              <a:t>OS activities include</a:t>
            </a:r>
          </a:p>
          <a:p>
            <a:pPr lvl="2">
              <a:lnSpc>
                <a:spcPct val="90000"/>
              </a:lnSpc>
            </a:pPr>
            <a:r>
              <a:rPr lang="en-US" altLang="en-US"/>
              <a:t>Creating and deleting files and directories</a:t>
            </a:r>
          </a:p>
          <a:p>
            <a:pPr lvl="2">
              <a:lnSpc>
                <a:spcPct val="90000"/>
              </a:lnSpc>
            </a:pPr>
            <a:r>
              <a:rPr lang="en-US" altLang="en-US"/>
              <a:t>Primitives to manipulate files and directories</a:t>
            </a:r>
          </a:p>
          <a:p>
            <a:pPr lvl="2">
              <a:lnSpc>
                <a:spcPct val="90000"/>
              </a:lnSpc>
            </a:pPr>
            <a:r>
              <a:rPr lang="en-US" altLang="en-US"/>
              <a:t>Mapping files onto secondary storage</a:t>
            </a:r>
          </a:p>
          <a:p>
            <a:pPr lvl="2">
              <a:lnSpc>
                <a:spcPct val="90000"/>
              </a:lnSpc>
            </a:pPr>
            <a:r>
              <a:rPr lang="en-US" altLang="en-US"/>
              <a:t>Backup files onto stable (non-volatile) storage media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06AD01E-2156-42D7-20AC-11C42DF06A3C}"/>
              </a:ext>
            </a:extLst>
          </p:cNvPr>
          <p:cNvSpPr>
            <a:spLocks noGrp="1" noChangeArrowheads="1"/>
          </p:cNvSpPr>
          <p:nvPr>
            <p:ph type="title" idx="4294967295"/>
          </p:nvPr>
        </p:nvSpPr>
        <p:spPr>
          <a:xfrm>
            <a:off x="1331913" y="277813"/>
            <a:ext cx="7354887" cy="576262"/>
          </a:xfrm>
        </p:spPr>
        <p:txBody>
          <a:bodyPr/>
          <a:lstStyle/>
          <a:p>
            <a:pPr eaLnBrk="1" hangingPunct="1"/>
            <a:r>
              <a:rPr lang="en-US" altLang="en-US"/>
              <a:t>Mass-Storage Management</a:t>
            </a:r>
          </a:p>
        </p:txBody>
      </p:sp>
      <p:sp>
        <p:nvSpPr>
          <p:cNvPr id="40963" name="Rectangle 3">
            <a:extLst>
              <a:ext uri="{FF2B5EF4-FFF2-40B4-BE49-F238E27FC236}">
                <a16:creationId xmlns:a16="http://schemas.microsoft.com/office/drawing/2014/main" id="{184B33E5-188E-DC49-8788-E3AB0B8654E9}"/>
              </a:ext>
            </a:extLst>
          </p:cNvPr>
          <p:cNvSpPr>
            <a:spLocks noGrp="1" noChangeArrowheads="1"/>
          </p:cNvSpPr>
          <p:nvPr>
            <p:ph type="body" idx="4294967295"/>
          </p:nvPr>
        </p:nvSpPr>
        <p:spPr>
          <a:xfrm>
            <a:off x="806450" y="1233488"/>
            <a:ext cx="7575550" cy="4938712"/>
          </a:xfrm>
        </p:spPr>
        <p:txBody>
          <a:bodyPr/>
          <a:lstStyle/>
          <a:p>
            <a:r>
              <a:rPr lang="en-US" altLang="en-US"/>
              <a:t>Usually disks used to store data that does not fit in main memory or data that must be kept for a </a:t>
            </a:r>
            <a:r>
              <a:rPr lang="ja-JP" altLang="en-US"/>
              <a:t>“</a:t>
            </a:r>
            <a:r>
              <a:rPr lang="en-US" altLang="ja-JP"/>
              <a:t>long</a:t>
            </a:r>
            <a:r>
              <a:rPr lang="ja-JP" altLang="en-US"/>
              <a:t>”</a:t>
            </a:r>
            <a:r>
              <a:rPr lang="en-US" altLang="ja-JP"/>
              <a:t> period of time</a:t>
            </a:r>
          </a:p>
          <a:p>
            <a:r>
              <a:rPr lang="en-US" altLang="en-US"/>
              <a:t>Proper management is of central importance</a:t>
            </a:r>
          </a:p>
          <a:p>
            <a:r>
              <a:rPr lang="en-US" altLang="en-US"/>
              <a:t>Entire speed of computer operation hinges on disk subsystem and its algorithms</a:t>
            </a:r>
          </a:p>
          <a:p>
            <a:r>
              <a:rPr lang="en-US" altLang="en-US"/>
              <a:t>OS activities</a:t>
            </a:r>
          </a:p>
          <a:p>
            <a:pPr lvl="1"/>
            <a:r>
              <a:rPr lang="en-US" altLang="en-US"/>
              <a:t>Free-space management</a:t>
            </a:r>
          </a:p>
          <a:p>
            <a:pPr lvl="1"/>
            <a:r>
              <a:rPr lang="en-US" altLang="en-US"/>
              <a:t>Storage allocation</a:t>
            </a:r>
          </a:p>
          <a:p>
            <a:pPr lvl="1"/>
            <a:r>
              <a:rPr lang="en-US" altLang="en-US"/>
              <a:t>Disk scheduling</a:t>
            </a:r>
          </a:p>
          <a:p>
            <a:r>
              <a:rPr lang="en-US" altLang="en-US"/>
              <a:t>Some storage need not be fast</a:t>
            </a:r>
          </a:p>
          <a:p>
            <a:pPr lvl="1"/>
            <a:r>
              <a:rPr lang="en-US" altLang="en-US"/>
              <a:t>Tertiary storage includes optical storage, magnetic tape</a:t>
            </a:r>
          </a:p>
          <a:p>
            <a:pPr lvl="1"/>
            <a:r>
              <a:rPr lang="en-US" altLang="en-US"/>
              <a:t>Still must be managed – by OS or applications</a:t>
            </a:r>
          </a:p>
          <a:p>
            <a:pPr lvl="1"/>
            <a:r>
              <a:rPr lang="en-US" altLang="en-US"/>
              <a:t>Varies between WORM (write-once, read-many-times) and RW (read-write)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FBB37B6-5A4B-40DE-B164-B4536A615880}"/>
              </a:ext>
            </a:extLst>
          </p:cNvPr>
          <p:cNvSpPr>
            <a:spLocks noGrp="1" noChangeArrowheads="1"/>
          </p:cNvSpPr>
          <p:nvPr>
            <p:ph type="title" idx="4294967295"/>
          </p:nvPr>
        </p:nvSpPr>
        <p:spPr>
          <a:xfrm>
            <a:off x="833438" y="182563"/>
            <a:ext cx="8531225" cy="576262"/>
          </a:xfrm>
        </p:spPr>
        <p:txBody>
          <a:bodyPr/>
          <a:lstStyle/>
          <a:p>
            <a:pPr eaLnBrk="1" hangingPunct="1"/>
            <a:r>
              <a:rPr lang="en-US" altLang="en-US" sz="2800"/>
              <a:t>Performance of Various Levels of Storage</a:t>
            </a:r>
          </a:p>
        </p:txBody>
      </p:sp>
      <p:sp>
        <p:nvSpPr>
          <p:cNvPr id="39939" name="Rectangle 3">
            <a:extLst>
              <a:ext uri="{FF2B5EF4-FFF2-40B4-BE49-F238E27FC236}">
                <a16:creationId xmlns:a16="http://schemas.microsoft.com/office/drawing/2014/main" id="{77516D86-21FB-AF62-CD03-DE3A6D164DA1}"/>
              </a:ext>
            </a:extLst>
          </p:cNvPr>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1988" name="Picture 1" descr="1_11.pdf">
            <a:extLst>
              <a:ext uri="{FF2B5EF4-FFF2-40B4-BE49-F238E27FC236}">
                <a16:creationId xmlns:a16="http://schemas.microsoft.com/office/drawing/2014/main" id="{5C803D16-4A03-A56F-9784-5A0E654F9C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1349375"/>
            <a:ext cx="6877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D43CF9-20F5-01C5-4748-85CAC3350932}"/>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id="{F98185CF-5FB0-8201-AE68-E981FA7678D6}"/>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EEFD53F-6784-0E07-6F7C-5AFF04AEE967}"/>
              </a:ext>
            </a:extLst>
          </p:cNvPr>
          <p:cNvSpPr>
            <a:spLocks noGrp="1" noChangeArrowheads="1"/>
          </p:cNvSpPr>
          <p:nvPr>
            <p:ph type="title" idx="4294967295"/>
          </p:nvPr>
        </p:nvSpPr>
        <p:spPr>
          <a:xfrm>
            <a:off x="1135063" y="136525"/>
            <a:ext cx="8229600" cy="576263"/>
          </a:xfrm>
        </p:spPr>
        <p:txBody>
          <a:bodyPr/>
          <a:lstStyle/>
          <a:p>
            <a:pPr eaLnBrk="1" hangingPunct="1"/>
            <a:r>
              <a:rPr lang="en-US" altLang="en-US" sz="2800"/>
              <a:t>Migration of data “A” from Disk to Register</a:t>
            </a:r>
          </a:p>
        </p:txBody>
      </p:sp>
      <p:sp>
        <p:nvSpPr>
          <p:cNvPr id="43011" name="Rectangle 3">
            <a:extLst>
              <a:ext uri="{FF2B5EF4-FFF2-40B4-BE49-F238E27FC236}">
                <a16:creationId xmlns:a16="http://schemas.microsoft.com/office/drawing/2014/main" id="{575F2641-BA86-00B1-7625-60F08A737CE4}"/>
              </a:ext>
            </a:extLst>
          </p:cNvPr>
          <p:cNvSpPr>
            <a:spLocks noGrp="1" noChangeArrowheads="1"/>
          </p:cNvSpPr>
          <p:nvPr>
            <p:ph type="body" idx="4294967295"/>
          </p:nvPr>
        </p:nvSpPr>
        <p:spPr>
          <a:xfrm>
            <a:off x="806450" y="1233488"/>
            <a:ext cx="7391400" cy="4530725"/>
          </a:xfrm>
        </p:spPr>
        <p:txBody>
          <a:bodyPr/>
          <a:lstStyle/>
          <a:p>
            <a:r>
              <a:rPr lang="en-US" altLang="en-US"/>
              <a:t>Multitasking environments must be careful to use most recent value, no matter where it is stored in the storage hierarchy</a:t>
            </a:r>
            <a:br>
              <a:rPr lang="en-US" altLang="en-US"/>
            </a:br>
            <a:br>
              <a:rPr lang="en-US" altLang="en-US"/>
            </a:br>
            <a:br>
              <a:rPr lang="en-US" altLang="en-US"/>
            </a:br>
            <a:br>
              <a:rPr lang="en-US" altLang="en-US"/>
            </a:br>
            <a:br>
              <a:rPr lang="en-US" altLang="en-US"/>
            </a:br>
            <a:br>
              <a:rPr lang="en-US" altLang="en-US"/>
            </a:br>
            <a:endParaRPr lang="en-US" altLang="en-US"/>
          </a:p>
          <a:p>
            <a:r>
              <a:rPr lang="en-US" altLang="en-US"/>
              <a:t>Multiprocessor environment must provide </a:t>
            </a:r>
            <a:r>
              <a:rPr lang="en-US" altLang="en-US" b="1">
                <a:solidFill>
                  <a:srgbClr val="3366FF"/>
                </a:solidFill>
              </a:rPr>
              <a:t>cache coherency </a:t>
            </a:r>
            <a:r>
              <a:rPr lang="en-US" altLang="en-US"/>
              <a:t>in hardware such that all CPUs have the most recent value in their cache</a:t>
            </a:r>
            <a:endParaRPr lang="en-US" altLang="en-US" sz="800"/>
          </a:p>
          <a:p>
            <a:r>
              <a:rPr lang="en-US" altLang="en-US"/>
              <a:t>Distributed environment situation even more complex</a:t>
            </a:r>
          </a:p>
          <a:p>
            <a:pPr lvl="1"/>
            <a:r>
              <a:rPr lang="en-US" altLang="en-US"/>
              <a:t>Several copies of a datum can exist</a:t>
            </a:r>
          </a:p>
          <a:p>
            <a:pPr lvl="1"/>
            <a:r>
              <a:rPr lang="en-US" altLang="en-US"/>
              <a:t>Various solutions covered in Chapter 17</a:t>
            </a:r>
          </a:p>
        </p:txBody>
      </p:sp>
      <p:pic>
        <p:nvPicPr>
          <p:cNvPr id="43012" name="Picture 5" descr="C:\Users\as668\Desktop\1_12.jpg">
            <a:extLst>
              <a:ext uri="{FF2B5EF4-FFF2-40B4-BE49-F238E27FC236}">
                <a16:creationId xmlns:a16="http://schemas.microsoft.com/office/drawing/2014/main" id="{B0122FEF-26E5-0515-542B-CD26B0854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DA2799B-0BCF-63AF-76D3-742C2FAD5725}"/>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I/O Subsystem</a:t>
            </a:r>
          </a:p>
        </p:txBody>
      </p:sp>
      <p:sp>
        <p:nvSpPr>
          <p:cNvPr id="44035" name="Rectangle 3">
            <a:extLst>
              <a:ext uri="{FF2B5EF4-FFF2-40B4-BE49-F238E27FC236}">
                <a16:creationId xmlns:a16="http://schemas.microsoft.com/office/drawing/2014/main" id="{D373A325-A5FA-8FCB-20DC-660274EB6175}"/>
              </a:ext>
            </a:extLst>
          </p:cNvPr>
          <p:cNvSpPr>
            <a:spLocks noGrp="1" noChangeArrowheads="1"/>
          </p:cNvSpPr>
          <p:nvPr>
            <p:ph type="body" idx="4294967295"/>
          </p:nvPr>
        </p:nvSpPr>
        <p:spPr>
          <a:xfrm>
            <a:off x="822325" y="1169988"/>
            <a:ext cx="7265988"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833F908-5845-BDB4-76D4-5C0567E8B4D2}"/>
              </a:ext>
            </a:extLst>
          </p:cNvPr>
          <p:cNvSpPr>
            <a:spLocks noGrp="1" noChangeArrowheads="1"/>
          </p:cNvSpPr>
          <p:nvPr>
            <p:ph type="title" idx="4294967295"/>
          </p:nvPr>
        </p:nvSpPr>
        <p:spPr>
          <a:xfrm>
            <a:off x="1022350" y="182563"/>
            <a:ext cx="7664450" cy="576262"/>
          </a:xfrm>
        </p:spPr>
        <p:txBody>
          <a:bodyPr/>
          <a:lstStyle/>
          <a:p>
            <a:pPr eaLnBrk="1" hangingPunct="1"/>
            <a:r>
              <a:rPr lang="en-US" altLang="en-US"/>
              <a:t>Protection and Security</a:t>
            </a:r>
          </a:p>
        </p:txBody>
      </p:sp>
      <p:sp>
        <p:nvSpPr>
          <p:cNvPr id="45059" name="Rectangle 3">
            <a:extLst>
              <a:ext uri="{FF2B5EF4-FFF2-40B4-BE49-F238E27FC236}">
                <a16:creationId xmlns:a16="http://schemas.microsoft.com/office/drawing/2014/main" id="{B221AB37-76D4-E2A8-F1AB-C8287EDDDDE5}"/>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b="1">
                <a:solidFill>
                  <a:srgbClr val="3366FF"/>
                </a:solidFill>
              </a:rPr>
              <a:t>Protection </a:t>
            </a:r>
            <a:r>
              <a:rPr lang="en-US" altLang="en-US"/>
              <a:t>– any mechanism for controlling access of processes or users to resources defined by the OS</a:t>
            </a:r>
            <a:endParaRPr lang="en-US" altLang="en-US" sz="800"/>
          </a:p>
          <a:p>
            <a:pPr>
              <a:lnSpc>
                <a:spcPct val="90000"/>
              </a:lnSpc>
            </a:pPr>
            <a:r>
              <a:rPr lang="en-US" altLang="en-US" b="1">
                <a:solidFill>
                  <a:srgbClr val="3366FF"/>
                </a:solidFill>
              </a:rPr>
              <a:t>Security </a:t>
            </a:r>
            <a:r>
              <a:rPr lang="en-US" altLang="en-US"/>
              <a:t>– defense of the system against internal and external attacks</a:t>
            </a:r>
          </a:p>
          <a:p>
            <a:pPr lvl="1">
              <a:lnSpc>
                <a:spcPct val="90000"/>
              </a:lnSpc>
            </a:pPr>
            <a:r>
              <a:rPr lang="en-US" altLang="en-US"/>
              <a:t>Huge range, including denial-of-service, worms, viruses, identity theft, theft of service</a:t>
            </a:r>
            <a:endParaRPr lang="en-US" altLang="en-US" sz="800"/>
          </a:p>
          <a:p>
            <a:pPr>
              <a:lnSpc>
                <a:spcPct val="90000"/>
              </a:lnSpc>
            </a:pPr>
            <a:r>
              <a:rPr lang="en-US" altLang="en-US"/>
              <a:t>Systems generally first distinguish among users, to determine who can do what</a:t>
            </a:r>
          </a:p>
          <a:p>
            <a:pPr lvl="1">
              <a:lnSpc>
                <a:spcPct val="90000"/>
              </a:lnSpc>
            </a:pPr>
            <a:r>
              <a:rPr lang="en-US" altLang="en-US"/>
              <a:t>User identities (</a:t>
            </a:r>
            <a:r>
              <a:rPr lang="en-US" altLang="en-US" b="1">
                <a:solidFill>
                  <a:srgbClr val="3366FF"/>
                </a:solidFill>
              </a:rPr>
              <a:t>user IDs</a:t>
            </a:r>
            <a:r>
              <a:rPr lang="en-US" altLang="en-US"/>
              <a:t>, security IDs) include name and associated number, one per user</a:t>
            </a:r>
          </a:p>
          <a:p>
            <a:pPr lvl="1">
              <a:lnSpc>
                <a:spcPct val="90000"/>
              </a:lnSpc>
            </a:pPr>
            <a:r>
              <a:rPr lang="en-US" altLang="en-US"/>
              <a:t>User ID then associated with all files, processes of that user to determine access control</a:t>
            </a:r>
          </a:p>
          <a:p>
            <a:pPr lvl="1">
              <a:lnSpc>
                <a:spcPct val="90000"/>
              </a:lnSpc>
            </a:pPr>
            <a:r>
              <a:rPr lang="en-US" altLang="en-US"/>
              <a:t>Group identifier (</a:t>
            </a:r>
            <a:r>
              <a:rPr lang="en-US" altLang="en-US" b="1">
                <a:solidFill>
                  <a:srgbClr val="3366FF"/>
                </a:solidFill>
              </a:rPr>
              <a:t>group ID</a:t>
            </a:r>
            <a:r>
              <a:rPr lang="en-US" altLang="en-US"/>
              <a:t>) allows set of users to be defined and controls managed, then also associated with each process, file</a:t>
            </a:r>
          </a:p>
          <a:p>
            <a:pPr lvl="1">
              <a:lnSpc>
                <a:spcPct val="90000"/>
              </a:lnSpc>
            </a:pPr>
            <a:r>
              <a:rPr lang="en-US" altLang="en-US" b="1">
                <a:solidFill>
                  <a:srgbClr val="3366FF"/>
                </a:solidFill>
              </a:rPr>
              <a:t>Privilege escalation </a:t>
            </a:r>
            <a:r>
              <a:rPr lang="en-US" altLang="en-US"/>
              <a:t>allows user to change to effective ID with more rights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469F253-4FE4-3FED-F290-59AC5C004843}"/>
              </a:ext>
            </a:extLst>
          </p:cNvPr>
          <p:cNvSpPr>
            <a:spLocks noGrp="1"/>
          </p:cNvSpPr>
          <p:nvPr>
            <p:ph type="title"/>
          </p:nvPr>
        </p:nvSpPr>
        <p:spPr>
          <a:xfrm>
            <a:off x="457200" y="182563"/>
            <a:ext cx="8229600" cy="576262"/>
          </a:xfrm>
        </p:spPr>
        <p:txBody>
          <a:bodyPr/>
          <a:lstStyle/>
          <a:p>
            <a:r>
              <a:rPr lang="en-US" altLang="en-US"/>
              <a:t>Kernel Data Structures</a:t>
            </a:r>
          </a:p>
        </p:txBody>
      </p:sp>
      <p:sp>
        <p:nvSpPr>
          <p:cNvPr id="3" name="Content Placeholder 2">
            <a:extLst>
              <a:ext uri="{FF2B5EF4-FFF2-40B4-BE49-F238E27FC236}">
                <a16:creationId xmlns:a16="http://schemas.microsoft.com/office/drawing/2014/main" id="{D21DF139-91C6-97B9-79A4-FAE000170CD3}"/>
              </a:ext>
            </a:extLst>
          </p:cNvPr>
          <p:cNvSpPr>
            <a:spLocks noGrp="1"/>
          </p:cNvSpPr>
          <p:nvPr>
            <p:ph idx="1"/>
          </p:nvPr>
        </p:nvSpPr>
        <p:spPr/>
        <p:txBody>
          <a:bodyPr/>
          <a:lstStyle/>
          <a:p>
            <a:pPr>
              <a:buFont typeface="Monotype Sorts" charset="0"/>
              <a:buChar char="n"/>
              <a:defRPr/>
            </a:pPr>
            <a:r>
              <a:rPr lang="en-US" dirty="0">
                <a:ea typeface="ＭＳ Ｐゴシック" charset="-128"/>
              </a:rPr>
              <a:t>Many similar to standard programming data structures</a:t>
            </a:r>
          </a:p>
          <a:p>
            <a:pPr>
              <a:buFont typeface="Monotype Sorts" charset="0"/>
              <a:buChar char="n"/>
              <a:defRPr/>
            </a:pPr>
            <a:r>
              <a:rPr lang="en-US" b="1" i="1" dirty="0">
                <a:ea typeface="ＭＳ Ｐゴシック" charset="-128"/>
              </a:rPr>
              <a:t>Singly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Circular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0" indent="0">
              <a:buFont typeface="Monotype Sorts" charset="0"/>
              <a:buNone/>
              <a:defRPr/>
            </a:pPr>
            <a:endParaRPr lang="en-US" dirty="0">
              <a:ea typeface="ＭＳ Ｐゴシック" charset="-128"/>
            </a:endParaRPr>
          </a:p>
          <a:p>
            <a:pPr>
              <a:buFont typeface="Monotype Sorts" charset="0"/>
              <a:buChar char="n"/>
              <a:defRPr/>
            </a:pPr>
            <a:endParaRPr lang="en-US" dirty="0">
              <a:ea typeface="ＭＳ Ｐゴシック" charset="-128"/>
            </a:endParaRPr>
          </a:p>
        </p:txBody>
      </p:sp>
      <p:pic>
        <p:nvPicPr>
          <p:cNvPr id="46084" name="Picture 3" descr="1_13.pdf">
            <a:extLst>
              <a:ext uri="{FF2B5EF4-FFF2-40B4-BE49-F238E27FC236}">
                <a16:creationId xmlns:a16="http://schemas.microsoft.com/office/drawing/2014/main" id="{8FF77EAF-F8C0-25C0-F407-19D052CFB3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descr="1_14.pdf">
            <a:extLst>
              <a:ext uri="{FF2B5EF4-FFF2-40B4-BE49-F238E27FC236}">
                <a16:creationId xmlns:a16="http://schemas.microsoft.com/office/drawing/2014/main" id="{34340399-FA4D-4624-AACB-89E31E983F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3632200"/>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descr="1_15.pdf">
            <a:extLst>
              <a:ext uri="{FF2B5EF4-FFF2-40B4-BE49-F238E27FC236}">
                <a16:creationId xmlns:a16="http://schemas.microsoft.com/office/drawing/2014/main" id="{0C8DB55A-4614-D1BE-EDD3-467BA342C8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5099050"/>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2458FF7-48C4-39AC-94A1-3AF32A1EB3C1}"/>
              </a:ext>
            </a:extLst>
          </p:cNvPr>
          <p:cNvSpPr>
            <a:spLocks noGrp="1"/>
          </p:cNvSpPr>
          <p:nvPr>
            <p:ph type="title"/>
          </p:nvPr>
        </p:nvSpPr>
        <p:spPr>
          <a:xfrm>
            <a:off x="457200" y="198438"/>
            <a:ext cx="8229600" cy="576262"/>
          </a:xfrm>
        </p:spPr>
        <p:txBody>
          <a:bodyPr/>
          <a:lstStyle/>
          <a:p>
            <a:r>
              <a:rPr lang="en-US" altLang="en-US"/>
              <a:t>Kernel Data Structures</a:t>
            </a:r>
          </a:p>
        </p:txBody>
      </p:sp>
      <p:sp>
        <p:nvSpPr>
          <p:cNvPr id="47107" name="Content Placeholder 2">
            <a:extLst>
              <a:ext uri="{FF2B5EF4-FFF2-40B4-BE49-F238E27FC236}">
                <a16:creationId xmlns:a16="http://schemas.microsoft.com/office/drawing/2014/main" id="{CDDDD2BD-1D96-CBDC-9BC2-E499DB5E9BBD}"/>
              </a:ext>
            </a:extLst>
          </p:cNvPr>
          <p:cNvSpPr>
            <a:spLocks noGrp="1"/>
          </p:cNvSpPr>
          <p:nvPr>
            <p:ph sz="half" idx="1"/>
          </p:nvPr>
        </p:nvSpPr>
        <p:spPr>
          <a:xfrm>
            <a:off x="806450" y="1233488"/>
            <a:ext cx="5468938" cy="1604962"/>
          </a:xfrm>
        </p:spPr>
        <p:txBody>
          <a:bodyPr/>
          <a:lstStyle/>
          <a:p>
            <a:r>
              <a:rPr lang="en-US" altLang="en-US" sz="1800" b="1">
                <a:solidFill>
                  <a:srgbClr val="3366FF"/>
                </a:solidFill>
              </a:rPr>
              <a:t>Binary search tree</a:t>
            </a:r>
            <a:br>
              <a:rPr lang="en-US" altLang="en-US" sz="1800"/>
            </a:br>
            <a:r>
              <a:rPr lang="en-US" altLang="en-US" sz="1800"/>
              <a:t>left &lt;= right</a:t>
            </a:r>
          </a:p>
          <a:p>
            <a:pPr lvl="1"/>
            <a:r>
              <a:rPr lang="en-US" altLang="en-US" sz="1800"/>
              <a:t>Search performance is </a:t>
            </a:r>
            <a:r>
              <a:rPr lang="en-US" altLang="en-US" sz="1800" i="1"/>
              <a:t>O(n)</a:t>
            </a:r>
          </a:p>
          <a:p>
            <a:pPr lvl="1"/>
            <a:r>
              <a:rPr lang="en-US" altLang="en-US" sz="1800" b="1">
                <a:solidFill>
                  <a:srgbClr val="3366FF"/>
                </a:solidFill>
              </a:rPr>
              <a:t>Balanced binary search tree </a:t>
            </a:r>
            <a:r>
              <a:rPr lang="en-US" altLang="en-US" sz="1800"/>
              <a:t>is </a:t>
            </a:r>
            <a:r>
              <a:rPr lang="en-US" altLang="en-US" sz="1800" i="1"/>
              <a:t>O(lg n)</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47108" name="Picture 1" descr="1_16.pdf">
            <a:extLst>
              <a:ext uri="{FF2B5EF4-FFF2-40B4-BE49-F238E27FC236}">
                <a16:creationId xmlns:a16="http://schemas.microsoft.com/office/drawing/2014/main" id="{78B65354-29DE-69C3-7376-9F53780FFC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2979738"/>
            <a:ext cx="27559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BA9A928-B764-4767-05FA-43793803D668}"/>
              </a:ext>
            </a:extLst>
          </p:cNvPr>
          <p:cNvSpPr>
            <a:spLocks noGrp="1"/>
          </p:cNvSpPr>
          <p:nvPr>
            <p:ph type="title"/>
          </p:nvPr>
        </p:nvSpPr>
        <p:spPr>
          <a:xfrm>
            <a:off x="457200" y="198438"/>
            <a:ext cx="8229600" cy="576262"/>
          </a:xfrm>
        </p:spPr>
        <p:txBody>
          <a:bodyPr/>
          <a:lstStyle/>
          <a:p>
            <a:r>
              <a:rPr lang="en-US" altLang="en-US"/>
              <a:t>Kernel Data Structures</a:t>
            </a:r>
          </a:p>
        </p:txBody>
      </p:sp>
      <p:sp>
        <p:nvSpPr>
          <p:cNvPr id="48131" name="Content Placeholder 2">
            <a:extLst>
              <a:ext uri="{FF2B5EF4-FFF2-40B4-BE49-F238E27FC236}">
                <a16:creationId xmlns:a16="http://schemas.microsoft.com/office/drawing/2014/main" id="{E0AAF358-8A60-3094-C78D-5C3E2433ED73}"/>
              </a:ext>
            </a:extLst>
          </p:cNvPr>
          <p:cNvSpPr>
            <a:spLocks noGrp="1"/>
          </p:cNvSpPr>
          <p:nvPr>
            <p:ph sz="half" idx="1"/>
          </p:nvPr>
        </p:nvSpPr>
        <p:spPr>
          <a:xfrm>
            <a:off x="806450" y="1233488"/>
            <a:ext cx="7726363" cy="4983162"/>
          </a:xfrm>
        </p:spPr>
        <p:txBody>
          <a:bodyPr/>
          <a:lstStyle/>
          <a:p>
            <a:r>
              <a:rPr lang="en-US" altLang="en-US" sz="1800" b="1">
                <a:solidFill>
                  <a:srgbClr val="3366FF"/>
                </a:solidFill>
              </a:rPr>
              <a:t>Hash function </a:t>
            </a:r>
            <a:r>
              <a:rPr lang="en-US" altLang="en-US" sz="1800"/>
              <a:t>can create a</a:t>
            </a:r>
            <a:r>
              <a:rPr lang="en-US" altLang="en-US" sz="1800" b="1">
                <a:solidFill>
                  <a:srgbClr val="3366FF"/>
                </a:solidFill>
              </a:rPr>
              <a:t> hash map</a:t>
            </a: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pPr>
              <a:buFont typeface="Monotype Sorts" pitchFamily="-84" charset="2"/>
              <a:buNone/>
            </a:pPr>
            <a:endParaRPr lang="en-US" altLang="en-US" sz="1800" b="1" i="1">
              <a:solidFill>
                <a:srgbClr val="3366FF"/>
              </a:solidFill>
            </a:endParaRPr>
          </a:p>
          <a:p>
            <a:r>
              <a:rPr lang="en-US" altLang="en-US" sz="1800" b="1">
                <a:solidFill>
                  <a:srgbClr val="3366FF"/>
                </a:solidFill>
              </a:rPr>
              <a:t>Bitmap</a:t>
            </a:r>
            <a:r>
              <a:rPr lang="en-US" altLang="en-US" sz="1800"/>
              <a:t> – string of </a:t>
            </a:r>
            <a:r>
              <a:rPr lang="en-US" altLang="en-US" sz="1800" i="1"/>
              <a:t>n</a:t>
            </a:r>
            <a:r>
              <a:rPr lang="en-US" altLang="en-US" sz="1800"/>
              <a:t> binary digits representing the status of </a:t>
            </a:r>
            <a:r>
              <a:rPr lang="en-US" altLang="en-US" sz="1800" i="1"/>
              <a:t>n</a:t>
            </a:r>
            <a:r>
              <a:rPr lang="en-US" altLang="en-US" sz="1800"/>
              <a:t> items</a:t>
            </a:r>
          </a:p>
          <a:p>
            <a:r>
              <a:rPr lang="en-US" altLang="en-US" sz="1800"/>
              <a:t>Linux data structures defined in</a:t>
            </a:r>
          </a:p>
          <a:p>
            <a:pPr>
              <a:buFont typeface="Monotype Sorts" pitchFamily="-84" charset="2"/>
              <a:buNone/>
            </a:pPr>
            <a:r>
              <a:rPr lang="en-US" altLang="en-US" sz="1800"/>
              <a:t>             </a:t>
            </a:r>
            <a:r>
              <a:rPr lang="en-US" altLang="en-US" sz="1800" b="1" i="1"/>
              <a:t>include</a:t>
            </a:r>
            <a:r>
              <a:rPr lang="en-US" altLang="en-US" sz="1800"/>
              <a:t> files </a:t>
            </a:r>
            <a:r>
              <a:rPr lang="en-US" altLang="en-US" sz="1800">
                <a:latin typeface="Courier New" panose="02070309020205020404" pitchFamily="49" charset="0"/>
                <a:cs typeface="Courier New" panose="02070309020205020404" pitchFamily="49" charset="0"/>
              </a:rPr>
              <a:t>&lt;linux/list.h&gt;, &lt;linux/kfifo.h&gt;,       &lt;linux/rbtree.h&gt;</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48132" name="Picture 3" descr="1_17.pdf">
            <a:extLst>
              <a:ext uri="{FF2B5EF4-FFF2-40B4-BE49-F238E27FC236}">
                <a16:creationId xmlns:a16="http://schemas.microsoft.com/office/drawing/2014/main" id="{2FDDE124-C55D-B339-C69D-FDE5F95C41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71A062A-6F7F-36EE-92D6-A66F3E4772BD}"/>
              </a:ext>
            </a:extLst>
          </p:cNvPr>
          <p:cNvSpPr>
            <a:spLocks noGrp="1"/>
          </p:cNvSpPr>
          <p:nvPr>
            <p:ph type="title" idx="4294967295"/>
          </p:nvPr>
        </p:nvSpPr>
        <p:spPr>
          <a:xfrm>
            <a:off x="819150" y="152400"/>
            <a:ext cx="8229600" cy="576263"/>
          </a:xfrm>
        </p:spPr>
        <p:txBody>
          <a:bodyPr/>
          <a:lstStyle/>
          <a:p>
            <a:r>
              <a:rPr lang="en-US" altLang="en-US" sz="2800"/>
              <a:t>Computing Environments - Traditional</a:t>
            </a:r>
          </a:p>
        </p:txBody>
      </p:sp>
      <p:sp>
        <p:nvSpPr>
          <p:cNvPr id="49155" name="Content Placeholder 2">
            <a:extLst>
              <a:ext uri="{FF2B5EF4-FFF2-40B4-BE49-F238E27FC236}">
                <a16:creationId xmlns:a16="http://schemas.microsoft.com/office/drawing/2014/main" id="{0FFFF531-D74F-5C47-9E58-15D309109DF9}"/>
              </a:ext>
            </a:extLst>
          </p:cNvPr>
          <p:cNvSpPr>
            <a:spLocks noGrp="1"/>
          </p:cNvSpPr>
          <p:nvPr>
            <p:ph idx="4294967295"/>
          </p:nvPr>
        </p:nvSpPr>
        <p:spPr>
          <a:xfrm>
            <a:off x="854075" y="1138238"/>
            <a:ext cx="6572250" cy="4530725"/>
          </a:xfrm>
        </p:spPr>
        <p:txBody>
          <a:bodyPr/>
          <a:lstStyle/>
          <a:p>
            <a:r>
              <a:rPr lang="en-US" altLang="en-US"/>
              <a:t>Stand-alone general purpose machines</a:t>
            </a:r>
          </a:p>
          <a:p>
            <a:r>
              <a:rPr lang="en-US" altLang="en-US"/>
              <a:t>But blurred as most systems interconnect with others (i.e., the Internet)</a:t>
            </a:r>
          </a:p>
          <a:p>
            <a:r>
              <a:rPr lang="en-US" altLang="en-US" b="1">
                <a:solidFill>
                  <a:srgbClr val="3366FF"/>
                </a:solidFill>
              </a:rPr>
              <a:t>Portals</a:t>
            </a:r>
            <a:r>
              <a:rPr lang="en-US" altLang="en-US"/>
              <a:t> provide web access to internal systems</a:t>
            </a:r>
          </a:p>
          <a:p>
            <a:r>
              <a:rPr lang="en-US" altLang="en-US" b="1">
                <a:solidFill>
                  <a:srgbClr val="3366FF"/>
                </a:solidFill>
              </a:rPr>
              <a:t>Network computers </a:t>
            </a:r>
            <a:r>
              <a:rPr lang="en-US" altLang="en-US"/>
              <a:t>(</a:t>
            </a:r>
            <a:r>
              <a:rPr lang="en-US" altLang="en-US" b="1">
                <a:solidFill>
                  <a:srgbClr val="3366FF"/>
                </a:solidFill>
              </a:rPr>
              <a:t>thin clients</a:t>
            </a:r>
            <a:r>
              <a:rPr lang="en-US" altLang="en-US"/>
              <a:t>) are like Web terminals</a:t>
            </a:r>
          </a:p>
          <a:p>
            <a:r>
              <a:rPr lang="en-US" altLang="en-US"/>
              <a:t>Mobile computers interconnect via </a:t>
            </a:r>
            <a:r>
              <a:rPr lang="en-US" altLang="en-US" b="1">
                <a:solidFill>
                  <a:srgbClr val="3366FF"/>
                </a:solidFill>
              </a:rPr>
              <a:t>wireless networks</a:t>
            </a:r>
          </a:p>
          <a:p>
            <a:r>
              <a:rPr lang="en-US" altLang="en-US"/>
              <a:t>Networking becoming ubiquitous – even home systems use </a:t>
            </a:r>
            <a:r>
              <a:rPr lang="en-US" altLang="en-US" b="1">
                <a:solidFill>
                  <a:srgbClr val="3366FF"/>
                </a:solidFill>
              </a:rPr>
              <a:t>firewalls</a:t>
            </a:r>
            <a:r>
              <a:rPr lang="en-US" altLang="en-US"/>
              <a:t> to protect home computers from Internet attacks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EADC429-7F40-62E5-4381-A891F9D19B1E}"/>
              </a:ext>
            </a:extLst>
          </p:cNvPr>
          <p:cNvSpPr>
            <a:spLocks noGrp="1"/>
          </p:cNvSpPr>
          <p:nvPr>
            <p:ph type="title" idx="4294967295"/>
          </p:nvPr>
        </p:nvSpPr>
        <p:spPr>
          <a:xfrm>
            <a:off x="457200" y="152400"/>
            <a:ext cx="8229600" cy="576263"/>
          </a:xfrm>
        </p:spPr>
        <p:txBody>
          <a:bodyPr/>
          <a:lstStyle/>
          <a:p>
            <a:r>
              <a:rPr lang="en-US" altLang="en-US" sz="2800"/>
              <a:t>Computing Environments - Mobile</a:t>
            </a:r>
          </a:p>
        </p:txBody>
      </p:sp>
      <p:sp>
        <p:nvSpPr>
          <p:cNvPr id="50179" name="Content Placeholder 2">
            <a:extLst>
              <a:ext uri="{FF2B5EF4-FFF2-40B4-BE49-F238E27FC236}">
                <a16:creationId xmlns:a16="http://schemas.microsoft.com/office/drawing/2014/main" id="{B2454E5E-B30D-7324-9E98-987939BCA069}"/>
              </a:ext>
            </a:extLst>
          </p:cNvPr>
          <p:cNvSpPr>
            <a:spLocks noGrp="1"/>
          </p:cNvSpPr>
          <p:nvPr>
            <p:ph idx="4294967295"/>
          </p:nvPr>
        </p:nvSpPr>
        <p:spPr>
          <a:xfrm>
            <a:off x="854075" y="1122363"/>
            <a:ext cx="6792913" cy="4530725"/>
          </a:xfrm>
        </p:spPr>
        <p:txBody>
          <a:bodyPr/>
          <a:lstStyle/>
          <a:p>
            <a:r>
              <a:rPr lang="en-US" altLang="en-US"/>
              <a:t>Handheld smartphones, tablets, etc</a:t>
            </a:r>
          </a:p>
          <a:p>
            <a:r>
              <a:rPr lang="en-US" altLang="en-US"/>
              <a:t>What is the functional difference between them and a “traditional” laptop?</a:t>
            </a:r>
          </a:p>
          <a:p>
            <a:r>
              <a:rPr lang="en-US" altLang="en-US"/>
              <a:t>Extra feature – more OS features (GPS, gyroscope)</a:t>
            </a:r>
          </a:p>
          <a:p>
            <a:r>
              <a:rPr lang="en-US" altLang="en-US"/>
              <a:t>Allows new types of apps like </a:t>
            </a:r>
            <a:r>
              <a:rPr lang="en-US" altLang="en-US" b="1" i="1"/>
              <a:t>augmented reality</a:t>
            </a:r>
          </a:p>
          <a:p>
            <a:r>
              <a:rPr lang="en-US" altLang="en-US"/>
              <a:t>Use IEEE 802.11 wireless, or cellular data networks for connectivity</a:t>
            </a:r>
          </a:p>
          <a:p>
            <a:r>
              <a:rPr lang="en-US" altLang="en-US"/>
              <a:t>Leaders are </a:t>
            </a:r>
            <a:r>
              <a:rPr lang="en-US" altLang="en-US" b="1">
                <a:solidFill>
                  <a:srgbClr val="3366FF"/>
                </a:solidFill>
              </a:rPr>
              <a:t>Apple iOS </a:t>
            </a:r>
            <a:r>
              <a:rPr lang="en-US" altLang="en-US"/>
              <a:t>and </a:t>
            </a:r>
            <a:r>
              <a:rPr lang="en-US" altLang="en-US" b="1">
                <a:solidFill>
                  <a:srgbClr val="3366FF"/>
                </a:solidFill>
              </a:rPr>
              <a:t>Google Android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D65BDB92-033B-F705-3C3B-49BEB7BCEB9C}"/>
              </a:ext>
            </a:extLst>
          </p:cNvPr>
          <p:cNvSpPr>
            <a:spLocks noGrp="1"/>
          </p:cNvSpPr>
          <p:nvPr>
            <p:ph type="title" idx="4294967295"/>
          </p:nvPr>
        </p:nvSpPr>
        <p:spPr>
          <a:xfrm>
            <a:off x="912813" y="152400"/>
            <a:ext cx="8229600" cy="576263"/>
          </a:xfrm>
        </p:spPr>
        <p:txBody>
          <a:bodyPr/>
          <a:lstStyle/>
          <a:p>
            <a:r>
              <a:rPr lang="en-US" altLang="en-US" sz="2800"/>
              <a:t>Computing Environments – Distributed</a:t>
            </a:r>
          </a:p>
        </p:txBody>
      </p:sp>
      <p:sp>
        <p:nvSpPr>
          <p:cNvPr id="51203" name="Content Placeholder 2">
            <a:extLst>
              <a:ext uri="{FF2B5EF4-FFF2-40B4-BE49-F238E27FC236}">
                <a16:creationId xmlns:a16="http://schemas.microsoft.com/office/drawing/2014/main" id="{BB9FE1F2-9DAA-85A4-96F1-F13F47D7CEF9}"/>
              </a:ext>
            </a:extLst>
          </p:cNvPr>
          <p:cNvSpPr>
            <a:spLocks noGrp="1"/>
          </p:cNvSpPr>
          <p:nvPr>
            <p:ph idx="4294967295"/>
          </p:nvPr>
        </p:nvSpPr>
        <p:spPr>
          <a:xfrm>
            <a:off x="838200" y="1092200"/>
            <a:ext cx="7313613" cy="4530725"/>
          </a:xfrm>
        </p:spPr>
        <p:txBody>
          <a:bodyPr/>
          <a:lstStyle/>
          <a:p>
            <a:r>
              <a:rPr lang="en-US" altLang="en-US"/>
              <a:t>Distributed computiing</a:t>
            </a:r>
          </a:p>
          <a:p>
            <a:pPr lvl="1"/>
            <a:r>
              <a:rPr lang="en-US" altLang="en-US"/>
              <a:t>Collection of separate, possibly heterogeneous, systems networked together</a:t>
            </a:r>
          </a:p>
          <a:p>
            <a:pPr lvl="2"/>
            <a:r>
              <a:rPr lang="en-US" altLang="en-US" b="1">
                <a:solidFill>
                  <a:srgbClr val="3366FF"/>
                </a:solidFill>
              </a:rPr>
              <a:t>Network</a:t>
            </a:r>
            <a:r>
              <a:rPr lang="en-US" altLang="en-US"/>
              <a:t> is a communications path, </a:t>
            </a:r>
            <a:r>
              <a:rPr lang="en-US" altLang="en-US" b="1">
                <a:solidFill>
                  <a:srgbClr val="3366FF"/>
                </a:solidFill>
              </a:rPr>
              <a:t>TCP/IP </a:t>
            </a:r>
            <a:r>
              <a:rPr lang="en-US" altLang="en-US"/>
              <a:t>most common</a:t>
            </a:r>
          </a:p>
          <a:p>
            <a:pPr lvl="3"/>
            <a:r>
              <a:rPr lang="en-US" altLang="en-US" b="1">
                <a:solidFill>
                  <a:srgbClr val="3366FF"/>
                </a:solidFill>
              </a:rPr>
              <a:t>Local Area Network </a:t>
            </a:r>
            <a:r>
              <a:rPr lang="en-US" altLang="en-US"/>
              <a:t>(</a:t>
            </a:r>
            <a:r>
              <a:rPr lang="en-US" altLang="en-US" b="1">
                <a:solidFill>
                  <a:srgbClr val="3366FF"/>
                </a:solidFill>
              </a:rPr>
              <a:t>LAN</a:t>
            </a:r>
            <a:r>
              <a:rPr lang="en-US" altLang="en-US"/>
              <a:t>)</a:t>
            </a:r>
          </a:p>
          <a:p>
            <a:pPr lvl="3"/>
            <a:r>
              <a:rPr lang="en-US" altLang="en-US" b="1">
                <a:solidFill>
                  <a:srgbClr val="3366FF"/>
                </a:solidFill>
              </a:rPr>
              <a:t>Wide Area Network </a:t>
            </a:r>
            <a:r>
              <a:rPr lang="en-US" altLang="en-US"/>
              <a:t>(</a:t>
            </a:r>
            <a:r>
              <a:rPr lang="en-US" altLang="en-US" b="1">
                <a:solidFill>
                  <a:srgbClr val="3366FF"/>
                </a:solidFill>
              </a:rPr>
              <a:t>WAN</a:t>
            </a:r>
            <a:r>
              <a:rPr lang="en-US" altLang="en-US"/>
              <a:t>)</a:t>
            </a:r>
          </a:p>
          <a:p>
            <a:pPr lvl="3"/>
            <a:r>
              <a:rPr lang="en-US" altLang="en-US" b="1">
                <a:solidFill>
                  <a:srgbClr val="3366FF"/>
                </a:solidFill>
              </a:rPr>
              <a:t>Metropolitan Area Network </a:t>
            </a:r>
            <a:r>
              <a:rPr lang="en-US" altLang="en-US"/>
              <a:t>(</a:t>
            </a:r>
            <a:r>
              <a:rPr lang="en-US" altLang="en-US" b="1">
                <a:solidFill>
                  <a:srgbClr val="3366FF"/>
                </a:solidFill>
              </a:rPr>
              <a:t>MAN</a:t>
            </a:r>
            <a:r>
              <a:rPr lang="en-US" altLang="en-US"/>
              <a:t>)</a:t>
            </a:r>
            <a:endParaRPr lang="en-US" altLang="en-US" b="1">
              <a:solidFill>
                <a:srgbClr val="3366FF"/>
              </a:solidFill>
            </a:endParaRPr>
          </a:p>
          <a:p>
            <a:pPr lvl="3"/>
            <a:r>
              <a:rPr lang="en-US" altLang="en-US" b="1">
                <a:solidFill>
                  <a:srgbClr val="3366FF"/>
                </a:solidFill>
              </a:rPr>
              <a:t>Personal Area Network </a:t>
            </a:r>
            <a:r>
              <a:rPr lang="en-US" altLang="en-US"/>
              <a:t>(</a:t>
            </a:r>
            <a:r>
              <a:rPr lang="en-US" altLang="en-US" b="1">
                <a:solidFill>
                  <a:srgbClr val="3366FF"/>
                </a:solidFill>
              </a:rPr>
              <a:t>PAN</a:t>
            </a:r>
            <a:r>
              <a:rPr lang="en-US" altLang="en-US"/>
              <a:t>)</a:t>
            </a:r>
          </a:p>
          <a:p>
            <a:pPr lvl="1"/>
            <a:r>
              <a:rPr lang="en-US" altLang="en-US" b="1">
                <a:solidFill>
                  <a:srgbClr val="3366FF"/>
                </a:solidFill>
              </a:rPr>
              <a:t>Network Operating System </a:t>
            </a:r>
            <a:r>
              <a:rPr lang="en-US" altLang="en-US"/>
              <a:t>provides features between systems across network</a:t>
            </a:r>
          </a:p>
          <a:p>
            <a:pPr lvl="2"/>
            <a:r>
              <a:rPr lang="en-US" altLang="en-US"/>
              <a:t>Communication scheme allows systems to exchange messages</a:t>
            </a:r>
          </a:p>
          <a:p>
            <a:pPr lvl="2"/>
            <a:r>
              <a:rPr lang="en-US" altLang="en-US"/>
              <a:t>Illusion of a single system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30E3933-3E1E-DFDF-B78A-1FE148DD3293}"/>
              </a:ext>
            </a:extLst>
          </p:cNvPr>
          <p:cNvSpPr>
            <a:spLocks noGrp="1" noChangeArrowheads="1"/>
          </p:cNvSpPr>
          <p:nvPr>
            <p:ph type="title" idx="4294967295"/>
          </p:nvPr>
        </p:nvSpPr>
        <p:spPr>
          <a:xfrm>
            <a:off x="1296988" y="152400"/>
            <a:ext cx="7615237" cy="576263"/>
          </a:xfrm>
        </p:spPr>
        <p:txBody>
          <a:bodyPr/>
          <a:lstStyle/>
          <a:p>
            <a:pPr eaLnBrk="1" hangingPunct="1"/>
            <a:r>
              <a:rPr lang="en-US" altLang="en-US" sz="2800"/>
              <a:t>Computing Environments – Client-Server</a:t>
            </a:r>
          </a:p>
        </p:txBody>
      </p:sp>
      <p:sp>
        <p:nvSpPr>
          <p:cNvPr id="52227" name="Rectangle 4">
            <a:extLst>
              <a:ext uri="{FF2B5EF4-FFF2-40B4-BE49-F238E27FC236}">
                <a16:creationId xmlns:a16="http://schemas.microsoft.com/office/drawing/2014/main" id="{4B10DCBF-7A97-F7DB-3F2C-37F06D320FAA}"/>
              </a:ext>
            </a:extLst>
          </p:cNvPr>
          <p:cNvSpPr>
            <a:spLocks noChangeArrowheads="1"/>
          </p:cNvSpPr>
          <p:nvPr/>
        </p:nvSpPr>
        <p:spPr bwMode="auto">
          <a:xfrm>
            <a:off x="874713" y="1166813"/>
            <a:ext cx="735171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08585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nSpc>
                <a:spcPct val="90000"/>
              </a:lnSpc>
              <a:spcBef>
                <a:spcPct val="35000"/>
              </a:spcBef>
              <a:buClr>
                <a:srgbClr val="993300"/>
              </a:buClr>
              <a:buSzPct val="90000"/>
              <a:buFont typeface="Monotype Sorts" pitchFamily="-84" charset="2"/>
              <a:buChar char="n"/>
            </a:pPr>
            <a:r>
              <a:rPr kumimoji="1" lang="en-US" altLang="en-US">
                <a:latin typeface="Helvetica" panose="020B0604020202020204" pitchFamily="34" charset="0"/>
              </a:rPr>
              <a:t>Client-Server Computing</a:t>
            </a:r>
          </a:p>
          <a:p>
            <a:pPr lvl="1">
              <a:lnSpc>
                <a:spcPct val="90000"/>
              </a:lnSpc>
              <a:spcBef>
                <a:spcPct val="35000"/>
              </a:spcBef>
              <a:buClr>
                <a:srgbClr val="CC6600"/>
              </a:buClr>
              <a:buSzPct val="80000"/>
              <a:buFont typeface="Monotype Sorts" pitchFamily="-84" charset="2"/>
              <a:buChar char="l"/>
            </a:pPr>
            <a:r>
              <a:rPr kumimoji="1" lang="en-US" altLang="en-US">
                <a:latin typeface="Helvetica" panose="020B0604020202020204" pitchFamily="34" charset="0"/>
              </a:rPr>
              <a:t>Dumb terminals supplanted by smart PCs</a:t>
            </a:r>
          </a:p>
          <a:p>
            <a:pPr lvl="1">
              <a:lnSpc>
                <a:spcPct val="90000"/>
              </a:lnSpc>
              <a:spcBef>
                <a:spcPct val="35000"/>
              </a:spcBef>
              <a:buClr>
                <a:srgbClr val="CC6600"/>
              </a:buClr>
              <a:buSzPct val="80000"/>
              <a:buFont typeface="Monotype Sorts" pitchFamily="-84" charset="2"/>
              <a:buChar char="l"/>
            </a:pPr>
            <a:r>
              <a:rPr kumimoji="1" lang="en-US" altLang="en-US">
                <a:latin typeface="Helvetica" panose="020B0604020202020204" pitchFamily="34" charset="0"/>
              </a:rPr>
              <a:t>Many systems now </a:t>
            </a:r>
            <a:r>
              <a:rPr kumimoji="1" lang="en-US" altLang="en-US" b="1">
                <a:solidFill>
                  <a:srgbClr val="3366FF"/>
                </a:solidFill>
                <a:latin typeface="Helvetica" panose="020B0604020202020204" pitchFamily="34" charset="0"/>
              </a:rPr>
              <a:t>servers</a:t>
            </a:r>
            <a:r>
              <a:rPr kumimoji="1" lang="en-US" altLang="en-US">
                <a:latin typeface="Helvetica" panose="020B0604020202020204" pitchFamily="34" charset="0"/>
              </a:rPr>
              <a:t>, responding to requests generated by </a:t>
            </a:r>
            <a:r>
              <a:rPr kumimoji="1" lang="en-US" altLang="en-US" b="1">
                <a:solidFill>
                  <a:srgbClr val="3366FF"/>
                </a:solidFill>
                <a:latin typeface="Helvetica" panose="020B0604020202020204" pitchFamily="34" charset="0"/>
              </a:rPr>
              <a:t>clients</a:t>
            </a:r>
          </a:p>
          <a:p>
            <a:pPr lvl="2">
              <a:lnSpc>
                <a:spcPct val="90000"/>
              </a:lnSpc>
              <a:spcBef>
                <a:spcPct val="35000"/>
              </a:spcBef>
              <a:buClr>
                <a:srgbClr val="009900"/>
              </a:buClr>
              <a:buSzPct val="75000"/>
              <a:buFont typeface="Webdings" panose="05030102010509060703" pitchFamily="18" charset="2"/>
              <a:buChar char="4"/>
            </a:pPr>
            <a:r>
              <a:rPr kumimoji="1" lang="en-US" altLang="en-US" b="1">
                <a:solidFill>
                  <a:srgbClr val="3366FF"/>
                </a:solidFill>
                <a:latin typeface="Helvetica" panose="020B0604020202020204" pitchFamily="34" charset="0"/>
              </a:rPr>
              <a:t>Compute-server system </a:t>
            </a:r>
            <a:r>
              <a:rPr kumimoji="1" lang="en-US" altLang="en-US">
                <a:latin typeface="Helvetica" panose="020B0604020202020204" pitchFamily="34" charset="0"/>
              </a:rPr>
              <a:t>provides an interface to client to request services (i.e., database)</a:t>
            </a:r>
          </a:p>
          <a:p>
            <a:pPr lvl="2">
              <a:lnSpc>
                <a:spcPct val="90000"/>
              </a:lnSpc>
              <a:spcBef>
                <a:spcPct val="35000"/>
              </a:spcBef>
              <a:buClr>
                <a:srgbClr val="009900"/>
              </a:buClr>
              <a:buSzPct val="75000"/>
              <a:buFont typeface="Webdings" panose="05030102010509060703" pitchFamily="18" charset="2"/>
              <a:buChar char="4"/>
            </a:pPr>
            <a:r>
              <a:rPr kumimoji="1" lang="en-US" altLang="en-US" b="1">
                <a:solidFill>
                  <a:srgbClr val="3366FF"/>
                </a:solidFill>
                <a:latin typeface="Helvetica" panose="020B0604020202020204" pitchFamily="34" charset="0"/>
              </a:rPr>
              <a:t>File-server system </a:t>
            </a:r>
            <a:r>
              <a:rPr kumimoji="1" lang="en-US" altLang="en-US">
                <a:latin typeface="Helvetica" panose="020B0604020202020204" pitchFamily="34" charset="0"/>
              </a:rPr>
              <a:t>provides interface for clients to store and retrieve files</a:t>
            </a:r>
          </a:p>
        </p:txBody>
      </p:sp>
      <p:pic>
        <p:nvPicPr>
          <p:cNvPr id="52228" name="Picture 1" descr="1_18.pdf">
            <a:extLst>
              <a:ext uri="{FF2B5EF4-FFF2-40B4-BE49-F238E27FC236}">
                <a16:creationId xmlns:a16="http://schemas.microsoft.com/office/drawing/2014/main" id="{298913F0-0D3F-F53E-B9F5-D3B048DCB2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9472F64-55F3-42BD-ABEC-A7426712B6BE}"/>
              </a:ext>
            </a:extLst>
          </p:cNvPr>
          <p:cNvSpPr>
            <a:spLocks noGrp="1" noChangeArrowheads="1"/>
          </p:cNvSpPr>
          <p:nvPr>
            <p:ph type="title" idx="4294967295"/>
          </p:nvPr>
        </p:nvSpPr>
        <p:spPr>
          <a:xfrm>
            <a:off x="1041400" y="182563"/>
            <a:ext cx="7645400" cy="576262"/>
          </a:xfrm>
        </p:spPr>
        <p:txBody>
          <a:bodyPr/>
          <a:lstStyle/>
          <a:p>
            <a:pPr eaLnBrk="1" hangingPunct="1"/>
            <a:r>
              <a:rPr lang="en-US" altLang="en-US"/>
              <a:t>Computer System Structure</a:t>
            </a:r>
          </a:p>
        </p:txBody>
      </p:sp>
      <p:sp>
        <p:nvSpPr>
          <p:cNvPr id="7171" name="Rectangle 3">
            <a:extLst>
              <a:ext uri="{FF2B5EF4-FFF2-40B4-BE49-F238E27FC236}">
                <a16:creationId xmlns:a16="http://schemas.microsoft.com/office/drawing/2014/main" id="{EB665213-0E05-C6D7-0760-F47B070E7C07}"/>
              </a:ext>
            </a:extLst>
          </p:cNvPr>
          <p:cNvSpPr>
            <a:spLocks noGrp="1" noChangeArrowheads="1"/>
          </p:cNvSpPr>
          <p:nvPr>
            <p:ph type="body" idx="4294967295"/>
          </p:nvPr>
        </p:nvSpPr>
        <p:spPr>
          <a:xfrm>
            <a:off x="890588" y="1204913"/>
            <a:ext cx="7351712"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1FCEE9C-F8B4-153C-2003-C19EA60F58FC}"/>
              </a:ext>
            </a:extLst>
          </p:cNvPr>
          <p:cNvSpPr>
            <a:spLocks noGrp="1" noChangeArrowheads="1"/>
          </p:cNvSpPr>
          <p:nvPr>
            <p:ph type="title" idx="4294967295"/>
          </p:nvPr>
        </p:nvSpPr>
        <p:spPr>
          <a:xfrm>
            <a:off x="1152525" y="166688"/>
            <a:ext cx="7645400" cy="576262"/>
          </a:xfrm>
        </p:spPr>
        <p:txBody>
          <a:bodyPr/>
          <a:lstStyle/>
          <a:p>
            <a:pPr eaLnBrk="1" hangingPunct="1"/>
            <a:r>
              <a:rPr lang="en-US" altLang="en-US" sz="2800"/>
              <a:t>Computing Environments - Peer-to-Peer</a:t>
            </a:r>
          </a:p>
        </p:txBody>
      </p:sp>
      <p:sp>
        <p:nvSpPr>
          <p:cNvPr id="53251" name="Rectangle 3">
            <a:extLst>
              <a:ext uri="{FF2B5EF4-FFF2-40B4-BE49-F238E27FC236}">
                <a16:creationId xmlns:a16="http://schemas.microsoft.com/office/drawing/2014/main" id="{4CC7079A-33F5-0001-424E-DD90286DB5EA}"/>
              </a:ext>
            </a:extLst>
          </p:cNvPr>
          <p:cNvSpPr>
            <a:spLocks noGrp="1" noChangeArrowheads="1"/>
          </p:cNvSpPr>
          <p:nvPr>
            <p:ph type="body" idx="4294967295"/>
          </p:nvPr>
        </p:nvSpPr>
        <p:spPr>
          <a:xfrm>
            <a:off x="806450" y="1233488"/>
            <a:ext cx="5057775" cy="4530725"/>
          </a:xfrm>
        </p:spPr>
        <p:txBody>
          <a:bodyPr/>
          <a:lstStyle/>
          <a:p>
            <a:r>
              <a:rPr lang="en-US" altLang="en-US"/>
              <a:t>Another model of distributed system</a:t>
            </a:r>
          </a:p>
          <a:p>
            <a:r>
              <a:rPr lang="en-US" altLang="en-US"/>
              <a:t>P2P does not distinguish clients and servers</a:t>
            </a:r>
          </a:p>
          <a:p>
            <a:pPr lvl="1"/>
            <a:r>
              <a:rPr lang="en-US" altLang="en-US"/>
              <a:t>Instead all nodes are considered peers</a:t>
            </a:r>
          </a:p>
          <a:p>
            <a:pPr lvl="1"/>
            <a:r>
              <a:rPr lang="en-US" altLang="en-US"/>
              <a:t>May each act as client, server or both</a:t>
            </a:r>
          </a:p>
          <a:p>
            <a:pPr lvl="1"/>
            <a:r>
              <a:rPr lang="en-US" altLang="en-US"/>
              <a:t>Node must join P2P network</a:t>
            </a:r>
          </a:p>
          <a:p>
            <a:pPr lvl="2"/>
            <a:r>
              <a:rPr lang="en-US" altLang="en-US"/>
              <a:t>Registers its service with central lookup service on network, or</a:t>
            </a:r>
          </a:p>
          <a:p>
            <a:pPr lvl="2"/>
            <a:r>
              <a:rPr lang="en-US" altLang="en-US"/>
              <a:t>Broadcast request for service and respond to requests for service via </a:t>
            </a:r>
            <a:r>
              <a:rPr lang="en-US" altLang="en-US" b="1" i="1"/>
              <a:t>discovery protocol</a:t>
            </a:r>
          </a:p>
          <a:p>
            <a:pPr lvl="1"/>
            <a:r>
              <a:rPr lang="en-US" altLang="en-US"/>
              <a:t>Examples include</a:t>
            </a:r>
            <a:r>
              <a:rPr lang="en-US" altLang="en-US" i="1"/>
              <a:t> </a:t>
            </a:r>
            <a:r>
              <a:rPr lang="en-US" altLang="en-US"/>
              <a:t>Napster</a:t>
            </a:r>
            <a:r>
              <a:rPr lang="en-US" altLang="en-US" i="1"/>
              <a:t> </a:t>
            </a:r>
            <a:r>
              <a:rPr lang="en-US" altLang="en-US"/>
              <a:t>and</a:t>
            </a:r>
            <a:r>
              <a:rPr lang="en-US" altLang="en-US" i="1"/>
              <a:t> </a:t>
            </a:r>
            <a:r>
              <a:rPr lang="en-US" altLang="en-US"/>
              <a:t>Gnutella</a:t>
            </a:r>
            <a:r>
              <a:rPr lang="en-US" altLang="en-US" i="1"/>
              <a:t>, </a:t>
            </a:r>
            <a:r>
              <a:rPr lang="en-US" altLang="en-US" b="1">
                <a:solidFill>
                  <a:srgbClr val="3366FF"/>
                </a:solidFill>
              </a:rPr>
              <a:t>Voice over IP </a:t>
            </a:r>
            <a:r>
              <a:rPr lang="en-US" altLang="en-US"/>
              <a:t>(</a:t>
            </a:r>
            <a:r>
              <a:rPr lang="en-US" altLang="en-US" b="1">
                <a:solidFill>
                  <a:srgbClr val="3366FF"/>
                </a:solidFill>
              </a:rPr>
              <a:t>VoIP</a:t>
            </a:r>
            <a:r>
              <a:rPr lang="en-US" altLang="en-US"/>
              <a:t>)</a:t>
            </a:r>
            <a:r>
              <a:rPr lang="en-US" altLang="en-US" i="1"/>
              <a:t> </a:t>
            </a:r>
            <a:r>
              <a:rPr lang="en-US" altLang="en-US"/>
              <a:t>such as Skype </a:t>
            </a:r>
          </a:p>
        </p:txBody>
      </p:sp>
      <p:pic>
        <p:nvPicPr>
          <p:cNvPr id="53252" name="Picture 1" descr="1_19.pdf">
            <a:extLst>
              <a:ext uri="{FF2B5EF4-FFF2-40B4-BE49-F238E27FC236}">
                <a16:creationId xmlns:a16="http://schemas.microsoft.com/office/drawing/2014/main" id="{ACB78E71-E50D-9238-D25E-C3B1855B7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3BEC9EB-E24B-018D-5F79-6E49A210BF5C}"/>
              </a:ext>
            </a:extLst>
          </p:cNvPr>
          <p:cNvSpPr>
            <a:spLocks noGrp="1" noChangeArrowheads="1"/>
          </p:cNvSpPr>
          <p:nvPr>
            <p:ph type="title" idx="4294967295"/>
          </p:nvPr>
        </p:nvSpPr>
        <p:spPr>
          <a:xfrm>
            <a:off x="1268413" y="166688"/>
            <a:ext cx="7645400" cy="576262"/>
          </a:xfrm>
        </p:spPr>
        <p:txBody>
          <a:bodyPr/>
          <a:lstStyle/>
          <a:p>
            <a:pPr eaLnBrk="1" hangingPunct="1"/>
            <a:r>
              <a:rPr lang="en-US" altLang="en-US" sz="2800"/>
              <a:t>Computing Environments - Virtualization</a:t>
            </a:r>
          </a:p>
        </p:txBody>
      </p:sp>
      <p:sp>
        <p:nvSpPr>
          <p:cNvPr id="54275" name="Rectangle 3">
            <a:extLst>
              <a:ext uri="{FF2B5EF4-FFF2-40B4-BE49-F238E27FC236}">
                <a16:creationId xmlns:a16="http://schemas.microsoft.com/office/drawing/2014/main" id="{87C47C40-BB0D-3C09-D63E-D3C6FE7139AE}"/>
              </a:ext>
            </a:extLst>
          </p:cNvPr>
          <p:cNvSpPr>
            <a:spLocks noGrp="1" noChangeArrowheads="1"/>
          </p:cNvSpPr>
          <p:nvPr>
            <p:ph type="body" idx="4294967295"/>
          </p:nvPr>
        </p:nvSpPr>
        <p:spPr>
          <a:xfrm>
            <a:off x="806450" y="1233488"/>
            <a:ext cx="6918325" cy="4530725"/>
          </a:xfrm>
        </p:spPr>
        <p:txBody>
          <a:bodyPr/>
          <a:lstStyle/>
          <a:p>
            <a:r>
              <a:rPr lang="en-US" altLang="en-US"/>
              <a:t>Allows operating systems to run applications within other OSes</a:t>
            </a:r>
          </a:p>
          <a:p>
            <a:pPr lvl="1"/>
            <a:r>
              <a:rPr lang="en-US" altLang="en-US"/>
              <a:t>Vast and growing industry</a:t>
            </a:r>
            <a:endParaRPr lang="en-US" altLang="en-US" sz="800"/>
          </a:p>
          <a:p>
            <a:r>
              <a:rPr lang="en-US" altLang="en-US" b="1">
                <a:solidFill>
                  <a:srgbClr val="3366FF"/>
                </a:solidFill>
              </a:rPr>
              <a:t>Emulation</a:t>
            </a:r>
            <a:r>
              <a:rPr lang="en-US" altLang="en-US"/>
              <a:t> used when source CPU type different from target type (i.e. PowerPC to Intel x86)</a:t>
            </a:r>
          </a:p>
          <a:p>
            <a:pPr lvl="1"/>
            <a:r>
              <a:rPr lang="en-US" altLang="en-US"/>
              <a:t>Generally slowest method</a:t>
            </a:r>
          </a:p>
          <a:p>
            <a:pPr lvl="1"/>
            <a:r>
              <a:rPr lang="en-US" altLang="en-US"/>
              <a:t>When computer language not compiled to native code – </a:t>
            </a:r>
            <a:r>
              <a:rPr lang="en-US" altLang="en-US" b="1">
                <a:solidFill>
                  <a:srgbClr val="3366FF"/>
                </a:solidFill>
              </a:rPr>
              <a:t>Interpretation</a:t>
            </a:r>
          </a:p>
          <a:p>
            <a:r>
              <a:rPr lang="en-US" altLang="en-US" b="1">
                <a:solidFill>
                  <a:srgbClr val="3366FF"/>
                </a:solidFill>
              </a:rPr>
              <a:t>Virtualization</a:t>
            </a:r>
            <a:r>
              <a:rPr lang="en-US" altLang="en-US"/>
              <a:t> – OS natively compiled for CPU, running </a:t>
            </a:r>
            <a:r>
              <a:rPr lang="en-US" altLang="en-US" b="1">
                <a:solidFill>
                  <a:srgbClr val="3366FF"/>
                </a:solidFill>
              </a:rPr>
              <a:t>guest</a:t>
            </a:r>
            <a:r>
              <a:rPr lang="en-US" altLang="en-US"/>
              <a:t> OSes  also natively compiled </a:t>
            </a:r>
          </a:p>
          <a:p>
            <a:pPr lvl="1"/>
            <a:r>
              <a:rPr lang="en-US" altLang="en-US"/>
              <a:t>Consider VMware running WinXP guests, each running applications, all on native WinXP </a:t>
            </a:r>
            <a:r>
              <a:rPr lang="en-US" altLang="en-US" b="1">
                <a:solidFill>
                  <a:srgbClr val="3366FF"/>
                </a:solidFill>
              </a:rPr>
              <a:t>host</a:t>
            </a:r>
            <a:r>
              <a:rPr lang="en-US" altLang="en-US"/>
              <a:t> OS</a:t>
            </a:r>
          </a:p>
          <a:p>
            <a:pPr lvl="1"/>
            <a:r>
              <a:rPr lang="en-US" altLang="en-US" b="1">
                <a:solidFill>
                  <a:srgbClr val="3366FF"/>
                </a:solidFill>
              </a:rPr>
              <a:t>VMM</a:t>
            </a:r>
            <a:r>
              <a:rPr lang="en-US" altLang="en-US"/>
              <a:t> (virtual machine Manager) provides virtualization services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BAFF40-3233-5223-080C-B9D45BADC76E}"/>
              </a:ext>
            </a:extLst>
          </p:cNvPr>
          <p:cNvSpPr>
            <a:spLocks noGrp="1" noChangeArrowheads="1"/>
          </p:cNvSpPr>
          <p:nvPr>
            <p:ph type="title" idx="4294967295"/>
          </p:nvPr>
        </p:nvSpPr>
        <p:spPr>
          <a:xfrm>
            <a:off x="1117600" y="150813"/>
            <a:ext cx="7645400" cy="576262"/>
          </a:xfrm>
        </p:spPr>
        <p:txBody>
          <a:bodyPr/>
          <a:lstStyle/>
          <a:p>
            <a:pPr eaLnBrk="1" hangingPunct="1"/>
            <a:r>
              <a:rPr lang="en-US" altLang="en-US" sz="2800"/>
              <a:t>Computing Environments - Virtualization</a:t>
            </a:r>
          </a:p>
        </p:txBody>
      </p:sp>
      <p:sp>
        <p:nvSpPr>
          <p:cNvPr id="55299" name="Rectangle 3">
            <a:extLst>
              <a:ext uri="{FF2B5EF4-FFF2-40B4-BE49-F238E27FC236}">
                <a16:creationId xmlns:a16="http://schemas.microsoft.com/office/drawing/2014/main" id="{1EF1E984-8943-F3F3-9450-1FBC907D6E91}"/>
              </a:ext>
            </a:extLst>
          </p:cNvPr>
          <p:cNvSpPr>
            <a:spLocks noGrp="1" noChangeArrowheads="1"/>
          </p:cNvSpPr>
          <p:nvPr>
            <p:ph type="body" idx="4294967295"/>
          </p:nvPr>
        </p:nvSpPr>
        <p:spPr>
          <a:xfrm>
            <a:off x="806450" y="1233488"/>
            <a:ext cx="7061200" cy="4530725"/>
          </a:xfrm>
        </p:spPr>
        <p:txBody>
          <a:bodyPr/>
          <a:lstStyle/>
          <a:p>
            <a:r>
              <a:rPr lang="en-US" altLang="en-US"/>
              <a:t>Use cases involve laptops and desktops running multiple OSes for exploration or compatibility</a:t>
            </a:r>
          </a:p>
          <a:p>
            <a:pPr lvl="1"/>
            <a:r>
              <a:rPr lang="en-US" altLang="en-US"/>
              <a:t>Apple laptop running Mac OS X host, Windows as a guest</a:t>
            </a:r>
          </a:p>
          <a:p>
            <a:pPr lvl="1"/>
            <a:r>
              <a:rPr lang="en-US" altLang="en-US"/>
              <a:t>Developing apps for multiple OSes without having multiple systems</a:t>
            </a:r>
          </a:p>
          <a:p>
            <a:pPr lvl="1"/>
            <a:r>
              <a:rPr lang="en-US" altLang="en-US"/>
              <a:t>QA testing applications without having multiple systems</a:t>
            </a:r>
          </a:p>
          <a:p>
            <a:pPr lvl="1"/>
            <a:r>
              <a:rPr lang="en-US" altLang="en-US"/>
              <a:t>Executing and managing compute environments within data centers</a:t>
            </a:r>
          </a:p>
          <a:p>
            <a:r>
              <a:rPr lang="en-US" altLang="en-US"/>
              <a:t>VMM can run natively, in which case they are also the host</a:t>
            </a:r>
          </a:p>
          <a:p>
            <a:pPr lvl="1"/>
            <a:r>
              <a:rPr lang="en-US" altLang="en-US"/>
              <a:t>There is no general purpose host then (VMware ESX and Citrix XenServer)</a:t>
            </a:r>
          </a:p>
          <a:p>
            <a:pPr lvl="2"/>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6E9BFB7-44B7-4D4B-FE4A-2729061F2218}"/>
              </a:ext>
            </a:extLst>
          </p:cNvPr>
          <p:cNvSpPr>
            <a:spLocks noGrp="1" noChangeArrowheads="1"/>
          </p:cNvSpPr>
          <p:nvPr>
            <p:ph type="title" idx="4294967295"/>
          </p:nvPr>
        </p:nvSpPr>
        <p:spPr>
          <a:xfrm>
            <a:off x="1120775" y="136525"/>
            <a:ext cx="7645400" cy="576263"/>
          </a:xfrm>
        </p:spPr>
        <p:txBody>
          <a:bodyPr/>
          <a:lstStyle/>
          <a:p>
            <a:pPr eaLnBrk="1" hangingPunct="1"/>
            <a:r>
              <a:rPr lang="en-US" altLang="en-US" sz="2800"/>
              <a:t>Computing Environments - Virtualization</a:t>
            </a:r>
          </a:p>
        </p:txBody>
      </p:sp>
      <p:pic>
        <p:nvPicPr>
          <p:cNvPr id="56323" name="Picture 1" descr="1_20.pdf">
            <a:extLst>
              <a:ext uri="{FF2B5EF4-FFF2-40B4-BE49-F238E27FC236}">
                <a16:creationId xmlns:a16="http://schemas.microsoft.com/office/drawing/2014/main" id="{43311BA5-2299-F9AF-522F-D2B973A523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0AB17DE-6143-C382-6AFF-D822A7127F0D}"/>
              </a:ext>
            </a:extLst>
          </p:cNvPr>
          <p:cNvSpPr>
            <a:spLocks noGrp="1" noChangeArrowheads="1"/>
          </p:cNvSpPr>
          <p:nvPr>
            <p:ph type="title" idx="4294967295"/>
          </p:nvPr>
        </p:nvSpPr>
        <p:spPr>
          <a:xfrm>
            <a:off x="1123950" y="114300"/>
            <a:ext cx="7645400" cy="576263"/>
          </a:xfrm>
        </p:spPr>
        <p:txBody>
          <a:bodyPr/>
          <a:lstStyle/>
          <a:p>
            <a:pPr eaLnBrk="1" hangingPunct="1"/>
            <a:r>
              <a:rPr lang="en-US" altLang="en-US" sz="2400"/>
              <a:t>Computing Environments – Cloud Computing</a:t>
            </a:r>
          </a:p>
        </p:txBody>
      </p:sp>
      <p:sp>
        <p:nvSpPr>
          <p:cNvPr id="57347" name="Rectangle 3">
            <a:extLst>
              <a:ext uri="{FF2B5EF4-FFF2-40B4-BE49-F238E27FC236}">
                <a16:creationId xmlns:a16="http://schemas.microsoft.com/office/drawing/2014/main" id="{1ABA1611-06C5-8C44-CD8D-42DE8F876691}"/>
              </a:ext>
            </a:extLst>
          </p:cNvPr>
          <p:cNvSpPr>
            <a:spLocks noGrp="1" noChangeArrowheads="1"/>
          </p:cNvSpPr>
          <p:nvPr>
            <p:ph type="body" idx="4294967295"/>
          </p:nvPr>
        </p:nvSpPr>
        <p:spPr>
          <a:xfrm>
            <a:off x="806450" y="1060450"/>
            <a:ext cx="7439025" cy="5103813"/>
          </a:xfrm>
        </p:spPr>
        <p:txBody>
          <a:bodyPr/>
          <a:lstStyle/>
          <a:p>
            <a:r>
              <a:rPr lang="en-US" altLang="en-US" sz="1600"/>
              <a:t>Delivers computing, storage, even apps as a service across a network</a:t>
            </a:r>
          </a:p>
          <a:p>
            <a:r>
              <a:rPr lang="en-US" altLang="en-US" sz="1600"/>
              <a:t>Logical extension of virtualization because it uses virtualization as the base for it functionality.</a:t>
            </a:r>
          </a:p>
          <a:p>
            <a:pPr lvl="1"/>
            <a:r>
              <a:rPr lang="en-US" altLang="en-US" sz="1600"/>
              <a:t>Amazon </a:t>
            </a:r>
            <a:r>
              <a:rPr lang="en-US" altLang="en-US" sz="1600" b="1">
                <a:solidFill>
                  <a:srgbClr val="3366FF"/>
                </a:solidFill>
              </a:rPr>
              <a:t>EC2</a:t>
            </a:r>
            <a:r>
              <a:rPr lang="en-US" altLang="en-US" sz="1600"/>
              <a:t>  has thousands of servers, millions of virtual machines, petabytes of storage available across the Internet, pay based on usage</a:t>
            </a:r>
          </a:p>
          <a:p>
            <a:r>
              <a:rPr lang="en-US" altLang="en-US" sz="1600"/>
              <a:t>Many types</a:t>
            </a:r>
          </a:p>
          <a:p>
            <a:pPr lvl="1"/>
            <a:r>
              <a:rPr lang="en-US" altLang="en-US" sz="1600" b="1">
                <a:solidFill>
                  <a:srgbClr val="3366FF"/>
                </a:solidFill>
              </a:rPr>
              <a:t>Public cloud </a:t>
            </a:r>
            <a:r>
              <a:rPr lang="en-US" altLang="en-US" sz="1600"/>
              <a:t>– available via Internet to anyone willing to pay</a:t>
            </a:r>
          </a:p>
          <a:p>
            <a:pPr lvl="1"/>
            <a:r>
              <a:rPr lang="en-US" altLang="en-US" sz="1600" b="1">
                <a:solidFill>
                  <a:srgbClr val="3366FF"/>
                </a:solidFill>
              </a:rPr>
              <a:t>Private cloud </a:t>
            </a:r>
            <a:r>
              <a:rPr lang="en-US" altLang="en-US" sz="1600"/>
              <a:t>– run by a company for the company’s own use</a:t>
            </a:r>
          </a:p>
          <a:p>
            <a:pPr lvl="1"/>
            <a:r>
              <a:rPr lang="en-US" altLang="en-US" sz="1600" b="1">
                <a:solidFill>
                  <a:srgbClr val="3366FF"/>
                </a:solidFill>
              </a:rPr>
              <a:t>Hybrid cloud </a:t>
            </a:r>
            <a:r>
              <a:rPr lang="en-US" altLang="en-US" sz="1600"/>
              <a:t>– includes both public and private cloud components</a:t>
            </a:r>
          </a:p>
          <a:p>
            <a:pPr lvl="1"/>
            <a:r>
              <a:rPr lang="en-US" altLang="en-US" sz="1600"/>
              <a:t>Software as a Service (</a:t>
            </a:r>
            <a:r>
              <a:rPr lang="en-US" altLang="en-US" sz="1600" b="1">
                <a:solidFill>
                  <a:srgbClr val="3366FF"/>
                </a:solidFill>
              </a:rPr>
              <a:t>SaaS</a:t>
            </a:r>
            <a:r>
              <a:rPr lang="en-US" altLang="en-US" sz="1600"/>
              <a:t>) – one or more applications available via the Internet (i.e., word processor)</a:t>
            </a:r>
          </a:p>
          <a:p>
            <a:pPr lvl="1"/>
            <a:r>
              <a:rPr lang="en-US" altLang="en-US" sz="1600"/>
              <a:t>Platform as a Service (</a:t>
            </a:r>
            <a:r>
              <a:rPr lang="en-US" altLang="en-US" sz="1600" b="1">
                <a:solidFill>
                  <a:srgbClr val="3366FF"/>
                </a:solidFill>
              </a:rPr>
              <a:t>PaaS</a:t>
            </a:r>
            <a:r>
              <a:rPr lang="en-US" altLang="en-US" sz="1600"/>
              <a:t>) – software stack ready for application use via the Internet (i.e., a database server)</a:t>
            </a:r>
          </a:p>
          <a:p>
            <a:pPr lvl="1"/>
            <a:r>
              <a:rPr lang="en-US" altLang="en-US" sz="1600"/>
              <a:t>Infrastructure as a Service (</a:t>
            </a:r>
            <a:r>
              <a:rPr lang="en-US" altLang="en-US" sz="1600" b="1">
                <a:solidFill>
                  <a:srgbClr val="3366FF"/>
                </a:solidFill>
              </a:rPr>
              <a:t>IaaS</a:t>
            </a:r>
            <a:r>
              <a:rPr lang="en-US" altLang="en-US" sz="1600"/>
              <a:t>) – servers or storage available over Internet (i.e., storage available for backup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38BA86E-37AE-5094-5465-9ACB57407A8E}"/>
              </a:ext>
            </a:extLst>
          </p:cNvPr>
          <p:cNvSpPr>
            <a:spLocks noGrp="1" noChangeArrowheads="1"/>
          </p:cNvSpPr>
          <p:nvPr>
            <p:ph type="title" idx="4294967295"/>
          </p:nvPr>
        </p:nvSpPr>
        <p:spPr>
          <a:xfrm>
            <a:off x="1109663" y="73025"/>
            <a:ext cx="7645400" cy="576263"/>
          </a:xfrm>
        </p:spPr>
        <p:txBody>
          <a:bodyPr/>
          <a:lstStyle/>
          <a:p>
            <a:pPr eaLnBrk="1" hangingPunct="1"/>
            <a:r>
              <a:rPr lang="en-US" altLang="en-US" sz="2400"/>
              <a:t>Computing Environments – Cloud Computing</a:t>
            </a:r>
          </a:p>
        </p:txBody>
      </p:sp>
      <p:sp>
        <p:nvSpPr>
          <p:cNvPr id="58371" name="Rectangle 3">
            <a:extLst>
              <a:ext uri="{FF2B5EF4-FFF2-40B4-BE49-F238E27FC236}">
                <a16:creationId xmlns:a16="http://schemas.microsoft.com/office/drawing/2014/main" id="{BE1E5A60-4515-66C8-2C3D-8F3F50B34BB6}"/>
              </a:ext>
            </a:extLst>
          </p:cNvPr>
          <p:cNvSpPr>
            <a:spLocks noGrp="1" noChangeArrowheads="1"/>
          </p:cNvSpPr>
          <p:nvPr>
            <p:ph type="body" idx="4294967295"/>
          </p:nvPr>
        </p:nvSpPr>
        <p:spPr>
          <a:xfrm>
            <a:off x="854075" y="1092200"/>
            <a:ext cx="7154863" cy="1571625"/>
          </a:xfrm>
        </p:spPr>
        <p:txBody>
          <a:bodyPr/>
          <a:lstStyle/>
          <a:p>
            <a:r>
              <a:rPr lang="en-US" altLang="en-US"/>
              <a:t>Cloud computing environments composed of traditional OSes, plus VMMs, plus cloud management tools</a:t>
            </a:r>
          </a:p>
          <a:p>
            <a:pPr lvl="1"/>
            <a:r>
              <a:rPr lang="en-US" altLang="en-US"/>
              <a:t>Internet connectivity requires security like firewalls</a:t>
            </a:r>
            <a:endParaRPr lang="en-US" altLang="en-US" sz="800"/>
          </a:p>
          <a:p>
            <a:pPr lvl="1"/>
            <a:r>
              <a:rPr lang="en-US" altLang="en-US"/>
              <a:t>Load balancers spread traffic across multiple applications</a:t>
            </a:r>
          </a:p>
        </p:txBody>
      </p:sp>
      <p:pic>
        <p:nvPicPr>
          <p:cNvPr id="58372" name="Picture 1" descr="1_21.pdf">
            <a:extLst>
              <a:ext uri="{FF2B5EF4-FFF2-40B4-BE49-F238E27FC236}">
                <a16:creationId xmlns:a16="http://schemas.microsoft.com/office/drawing/2014/main" id="{62CF901B-7719-4174-3395-170557CAD7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721607A-97FA-F383-3C25-7427481763DD}"/>
              </a:ext>
            </a:extLst>
          </p:cNvPr>
          <p:cNvSpPr>
            <a:spLocks noGrp="1"/>
          </p:cNvSpPr>
          <p:nvPr>
            <p:ph type="title" idx="4294967295"/>
          </p:nvPr>
        </p:nvSpPr>
        <p:spPr>
          <a:xfrm>
            <a:off x="1058863" y="73025"/>
            <a:ext cx="8229600" cy="576263"/>
          </a:xfrm>
        </p:spPr>
        <p:txBody>
          <a:bodyPr/>
          <a:lstStyle/>
          <a:p>
            <a:r>
              <a:rPr lang="en-US" altLang="en-US" sz="2000"/>
              <a:t>Computing Environments – Real-Time Embedded Systems</a:t>
            </a:r>
          </a:p>
        </p:txBody>
      </p:sp>
      <p:sp>
        <p:nvSpPr>
          <p:cNvPr id="59395" name="Content Placeholder 2">
            <a:extLst>
              <a:ext uri="{FF2B5EF4-FFF2-40B4-BE49-F238E27FC236}">
                <a16:creationId xmlns:a16="http://schemas.microsoft.com/office/drawing/2014/main" id="{70F96B54-FE61-8F6F-ABA9-5D1BC33543CC}"/>
              </a:ext>
            </a:extLst>
          </p:cNvPr>
          <p:cNvSpPr>
            <a:spLocks noGrp="1"/>
          </p:cNvSpPr>
          <p:nvPr>
            <p:ph idx="4294967295"/>
          </p:nvPr>
        </p:nvSpPr>
        <p:spPr>
          <a:xfrm>
            <a:off x="854075" y="1154113"/>
            <a:ext cx="7245350" cy="4530725"/>
          </a:xfrm>
        </p:spPr>
        <p:txBody>
          <a:bodyPr/>
          <a:lstStyle/>
          <a:p>
            <a:r>
              <a:rPr lang="en-US" altLang="en-US"/>
              <a:t>Real-time embedded systems most prevalent form of computers</a:t>
            </a:r>
          </a:p>
          <a:p>
            <a:pPr lvl="1"/>
            <a:r>
              <a:rPr lang="en-US" altLang="en-US"/>
              <a:t>Vary considerable, special purpose, limited purpose OS,    </a:t>
            </a:r>
            <a:r>
              <a:rPr lang="en-US" altLang="en-US" b="1">
                <a:solidFill>
                  <a:srgbClr val="3366FF"/>
                </a:solidFill>
              </a:rPr>
              <a:t>real-time OS</a:t>
            </a:r>
          </a:p>
          <a:p>
            <a:pPr lvl="1"/>
            <a:r>
              <a:rPr lang="en-US" altLang="en-US"/>
              <a:t>Use expanding</a:t>
            </a:r>
          </a:p>
          <a:p>
            <a:r>
              <a:rPr lang="en-US" altLang="en-US"/>
              <a:t>Many other special computing environments as well</a:t>
            </a:r>
          </a:p>
          <a:p>
            <a:pPr lvl="1"/>
            <a:r>
              <a:rPr lang="en-US" altLang="en-US"/>
              <a:t>Some have OSes, some perform tasks without an OS</a:t>
            </a:r>
          </a:p>
          <a:p>
            <a:r>
              <a:rPr lang="en-US" altLang="en-US"/>
              <a:t>Real-time OS has well-defined fixed time constraints</a:t>
            </a:r>
          </a:p>
          <a:p>
            <a:pPr lvl="1"/>
            <a:r>
              <a:rPr lang="en-US" altLang="en-US"/>
              <a:t>Processing </a:t>
            </a:r>
            <a:r>
              <a:rPr lang="en-US" altLang="en-US" b="1" i="1"/>
              <a:t>must</a:t>
            </a:r>
            <a:r>
              <a:rPr lang="en-US" altLang="en-US"/>
              <a:t> be done within constraint</a:t>
            </a:r>
          </a:p>
          <a:p>
            <a:pPr lvl="1"/>
            <a:r>
              <a:rPr lang="en-US" altLang="en-US"/>
              <a:t>Correct operation only if constraints met</a:t>
            </a:r>
          </a:p>
          <a:p>
            <a:pPr lvl="1"/>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A2D188-5D80-0A95-7198-0E55A25F3BD4}"/>
              </a:ext>
            </a:extLst>
          </p:cNvPr>
          <p:cNvSpPr>
            <a:spLocks noGrp="1"/>
          </p:cNvSpPr>
          <p:nvPr>
            <p:ph type="title" idx="4294967295"/>
          </p:nvPr>
        </p:nvSpPr>
        <p:spPr>
          <a:xfrm>
            <a:off x="982663" y="127000"/>
            <a:ext cx="7704137" cy="576263"/>
          </a:xfrm>
        </p:spPr>
        <p:txBody>
          <a:bodyPr/>
          <a:lstStyle/>
          <a:p>
            <a:r>
              <a:rPr lang="en-US" altLang="en-US" sz="2800"/>
              <a:t>Open-Source Operating Systems</a:t>
            </a:r>
          </a:p>
        </p:txBody>
      </p:sp>
      <p:sp>
        <p:nvSpPr>
          <p:cNvPr id="60419" name="Content Placeholder 2">
            <a:extLst>
              <a:ext uri="{FF2B5EF4-FFF2-40B4-BE49-F238E27FC236}">
                <a16:creationId xmlns:a16="http://schemas.microsoft.com/office/drawing/2014/main" id="{929FA067-6753-1CF9-0011-07DDD73F3B91}"/>
              </a:ext>
            </a:extLst>
          </p:cNvPr>
          <p:cNvSpPr>
            <a:spLocks noGrp="1"/>
          </p:cNvSpPr>
          <p:nvPr>
            <p:ph idx="4294967295"/>
          </p:nvPr>
        </p:nvSpPr>
        <p:spPr>
          <a:xfrm>
            <a:off x="806450" y="1233488"/>
            <a:ext cx="7186613" cy="4530725"/>
          </a:xfrm>
        </p:spPr>
        <p:txBody>
          <a:bodyPr/>
          <a:lstStyle/>
          <a:p>
            <a:r>
              <a:rPr lang="en-US" altLang="en-US"/>
              <a:t>Operating systems made available in source-code format rather than just binary </a:t>
            </a:r>
            <a:r>
              <a:rPr lang="en-US" altLang="en-US" b="1">
                <a:solidFill>
                  <a:srgbClr val="3366FF"/>
                </a:solidFill>
              </a:rPr>
              <a:t>closed-source</a:t>
            </a:r>
            <a:endParaRPr lang="en-US" altLang="en-US" sz="800" b="1">
              <a:solidFill>
                <a:srgbClr val="3366FF"/>
              </a:solidFill>
            </a:endParaRPr>
          </a:p>
          <a:p>
            <a:r>
              <a:rPr lang="en-US" altLang="en-US"/>
              <a:t>Counter to the </a:t>
            </a:r>
            <a:r>
              <a:rPr lang="en-US" altLang="en-US" b="1">
                <a:solidFill>
                  <a:srgbClr val="3366FF"/>
                </a:solidFill>
              </a:rPr>
              <a:t>copy protection</a:t>
            </a:r>
            <a:r>
              <a:rPr lang="en-US" altLang="en-US">
                <a:solidFill>
                  <a:srgbClr val="3366FF"/>
                </a:solidFill>
              </a:rPr>
              <a:t> </a:t>
            </a:r>
            <a:r>
              <a:rPr lang="en-US" altLang="en-US">
                <a:solidFill>
                  <a:srgbClr val="000000"/>
                </a:solidFill>
              </a:rPr>
              <a:t>and </a:t>
            </a:r>
            <a:r>
              <a:rPr lang="en-US" altLang="en-US" b="1">
                <a:solidFill>
                  <a:srgbClr val="3366FF"/>
                </a:solidFill>
              </a:rPr>
              <a:t>Digital Rights Management (DRM)</a:t>
            </a:r>
            <a:r>
              <a:rPr lang="en-US" altLang="en-US">
                <a:solidFill>
                  <a:srgbClr val="3366FF"/>
                </a:solidFill>
              </a:rPr>
              <a:t> </a:t>
            </a:r>
            <a:r>
              <a:rPr lang="en-US" altLang="en-US">
                <a:solidFill>
                  <a:srgbClr val="000000"/>
                </a:solidFill>
              </a:rPr>
              <a:t>movement</a:t>
            </a:r>
            <a:endParaRPr lang="en-US" altLang="en-US" sz="800">
              <a:solidFill>
                <a:srgbClr val="000000"/>
              </a:solidFill>
            </a:endParaRPr>
          </a:p>
          <a:p>
            <a:r>
              <a:rPr lang="en-US" altLang="en-US">
                <a:solidFill>
                  <a:srgbClr val="000000"/>
                </a:solidFill>
              </a:rPr>
              <a:t>Started by </a:t>
            </a:r>
            <a:r>
              <a:rPr lang="en-US" altLang="en-US" b="1">
                <a:solidFill>
                  <a:srgbClr val="3366FF"/>
                </a:solidFill>
              </a:rPr>
              <a:t>Free Software Foundation (FSF)</a:t>
            </a:r>
            <a:r>
              <a:rPr lang="en-US" altLang="en-US">
                <a:solidFill>
                  <a:srgbClr val="000000"/>
                </a:solidFill>
              </a:rPr>
              <a:t>, which has </a:t>
            </a:r>
            <a:r>
              <a:rPr lang="ja-JP" altLang="en-US">
                <a:solidFill>
                  <a:srgbClr val="000000"/>
                </a:solidFill>
              </a:rPr>
              <a:t>“</a:t>
            </a:r>
            <a:r>
              <a:rPr lang="en-US" altLang="ja-JP">
                <a:solidFill>
                  <a:srgbClr val="000000"/>
                </a:solidFill>
              </a:rPr>
              <a:t>copyleft</a:t>
            </a:r>
            <a:r>
              <a:rPr lang="ja-JP" altLang="en-US">
                <a:solidFill>
                  <a:srgbClr val="000000"/>
                </a:solidFill>
              </a:rPr>
              <a:t>”</a:t>
            </a:r>
            <a:r>
              <a:rPr lang="en-US" altLang="ja-JP">
                <a:solidFill>
                  <a:srgbClr val="000000"/>
                </a:solidFill>
              </a:rPr>
              <a:t> </a:t>
            </a:r>
            <a:r>
              <a:rPr lang="en-US" altLang="ja-JP" b="1">
                <a:solidFill>
                  <a:srgbClr val="3366FF"/>
                </a:solidFill>
              </a:rPr>
              <a:t>GNU Public License (GPL)</a:t>
            </a:r>
            <a:endParaRPr lang="en-US" altLang="en-US" sz="800" b="1">
              <a:solidFill>
                <a:srgbClr val="3366FF"/>
              </a:solidFill>
            </a:endParaRPr>
          </a:p>
          <a:p>
            <a:r>
              <a:rPr lang="en-US" altLang="en-US">
                <a:solidFill>
                  <a:srgbClr val="000000"/>
                </a:solidFill>
              </a:rPr>
              <a:t>Examples include </a:t>
            </a:r>
            <a:r>
              <a:rPr lang="en-US" altLang="en-US" b="1">
                <a:solidFill>
                  <a:srgbClr val="3366FF"/>
                </a:solidFill>
              </a:rPr>
              <a:t>GNU/Linux</a:t>
            </a:r>
            <a:r>
              <a:rPr lang="en-US" altLang="en-US"/>
              <a:t> and </a:t>
            </a:r>
            <a:r>
              <a:rPr lang="en-US" altLang="en-US" b="1">
                <a:solidFill>
                  <a:srgbClr val="3366FF"/>
                </a:solidFill>
              </a:rPr>
              <a:t>BSD UNIX</a:t>
            </a:r>
            <a:r>
              <a:rPr lang="en-US" altLang="en-US">
                <a:solidFill>
                  <a:srgbClr val="3366FF"/>
                </a:solidFill>
              </a:rPr>
              <a:t> </a:t>
            </a:r>
            <a:r>
              <a:rPr lang="en-US" altLang="en-US">
                <a:solidFill>
                  <a:srgbClr val="000000"/>
                </a:solidFill>
              </a:rPr>
              <a:t>(including core of </a:t>
            </a:r>
            <a:r>
              <a:rPr lang="en-US" altLang="en-US" b="1">
                <a:solidFill>
                  <a:srgbClr val="3366FF"/>
                </a:solidFill>
              </a:rPr>
              <a:t>Mac OS X</a:t>
            </a:r>
            <a:r>
              <a:rPr lang="en-US" altLang="en-US">
                <a:solidFill>
                  <a:srgbClr val="000000"/>
                </a:solidFill>
              </a:rPr>
              <a:t>), and many more</a:t>
            </a:r>
          </a:p>
          <a:p>
            <a:r>
              <a:rPr lang="en-US" altLang="en-US">
                <a:solidFill>
                  <a:srgbClr val="000000"/>
                </a:solidFill>
              </a:rPr>
              <a:t>Can use VMM like VMware Player (Free on Windows), Virtualbox (open source and free on many platforms - </a:t>
            </a:r>
            <a:r>
              <a:rPr lang="en-US" altLang="en-US"/>
              <a:t>http://www.virtualbox.com) </a:t>
            </a:r>
          </a:p>
          <a:p>
            <a:pPr lvl="1"/>
            <a:r>
              <a:rPr lang="en-US" altLang="en-US">
                <a:solidFill>
                  <a:srgbClr val="000000"/>
                </a:solidFill>
              </a:rPr>
              <a:t>Use to run guest operating systems for exploration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3CF7616-8DBE-708A-95B9-1A6FD722F41E}"/>
              </a:ext>
            </a:extLst>
          </p:cNvPr>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A385C7-4495-BA53-0FC6-61EE01BABC58}"/>
              </a:ext>
            </a:extLst>
          </p:cNvPr>
          <p:cNvSpPr>
            <a:spLocks noGrp="1" noChangeArrowheads="1"/>
          </p:cNvSpPr>
          <p:nvPr>
            <p:ph type="title" idx="4294967295"/>
          </p:nvPr>
        </p:nvSpPr>
        <p:spPr>
          <a:xfrm>
            <a:off x="844550" y="120650"/>
            <a:ext cx="8229600" cy="576263"/>
          </a:xfrm>
        </p:spPr>
        <p:txBody>
          <a:bodyPr/>
          <a:lstStyle/>
          <a:p>
            <a:pPr eaLnBrk="1" hangingPunct="1"/>
            <a:r>
              <a:rPr lang="en-US" altLang="en-US" sz="2800"/>
              <a:t>Four Components of a Computer System</a:t>
            </a:r>
          </a:p>
        </p:txBody>
      </p:sp>
      <p:pic>
        <p:nvPicPr>
          <p:cNvPr id="8195" name="Picture 4">
            <a:extLst>
              <a:ext uri="{FF2B5EF4-FFF2-40B4-BE49-F238E27FC236}">
                <a16:creationId xmlns:a16="http://schemas.microsoft.com/office/drawing/2014/main" id="{7C0C5983-ED7E-C949-89A0-6E4A47A55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D0B6BF2-C43E-01B8-EB3B-E72BF8565B9D}"/>
              </a:ext>
            </a:extLst>
          </p:cNvPr>
          <p:cNvSpPr>
            <a:spLocks noGrp="1"/>
          </p:cNvSpPr>
          <p:nvPr>
            <p:ph type="title" idx="4294967295"/>
          </p:nvPr>
        </p:nvSpPr>
        <p:spPr>
          <a:xfrm>
            <a:off x="457200" y="182563"/>
            <a:ext cx="8229600" cy="576262"/>
          </a:xfrm>
        </p:spPr>
        <p:txBody>
          <a:bodyPr/>
          <a:lstStyle/>
          <a:p>
            <a:r>
              <a:rPr lang="en-US" altLang="en-US"/>
              <a:t>What Operating Systems Do</a:t>
            </a:r>
          </a:p>
        </p:txBody>
      </p:sp>
      <p:sp>
        <p:nvSpPr>
          <p:cNvPr id="9219" name="Content Placeholder 2">
            <a:extLst>
              <a:ext uri="{FF2B5EF4-FFF2-40B4-BE49-F238E27FC236}">
                <a16:creationId xmlns:a16="http://schemas.microsoft.com/office/drawing/2014/main" id="{00A9D130-EBDF-AE15-13A9-06F20B09DBC3}"/>
              </a:ext>
            </a:extLst>
          </p:cNvPr>
          <p:cNvSpPr>
            <a:spLocks noGrp="1"/>
          </p:cNvSpPr>
          <p:nvPr>
            <p:ph idx="4294967295"/>
          </p:nvPr>
        </p:nvSpPr>
        <p:spPr>
          <a:xfrm>
            <a:off x="806450" y="1233488"/>
            <a:ext cx="7245350" cy="4530725"/>
          </a:xfrm>
        </p:spPr>
        <p:txBody>
          <a:bodyPr/>
          <a:lstStyle/>
          <a:p>
            <a:r>
              <a:rPr lang="en-US" altLang="en-US"/>
              <a:t>Depends on the point of view</a:t>
            </a:r>
          </a:p>
          <a:p>
            <a:r>
              <a:rPr lang="en-US" altLang="en-US"/>
              <a:t>Users want convenience, </a:t>
            </a:r>
            <a:r>
              <a:rPr lang="en-US" altLang="en-US" b="1">
                <a:solidFill>
                  <a:srgbClr val="3366FF"/>
                </a:solidFill>
              </a:rPr>
              <a:t>ease</a:t>
            </a:r>
            <a:r>
              <a:rPr lang="en-US" altLang="en-US">
                <a:solidFill>
                  <a:srgbClr val="3366FF"/>
                </a:solidFill>
              </a:rPr>
              <a:t> </a:t>
            </a:r>
            <a:r>
              <a:rPr lang="en-US" altLang="en-US" b="1">
                <a:solidFill>
                  <a:srgbClr val="3366FF"/>
                </a:solidFill>
              </a:rPr>
              <a:t>of</a:t>
            </a:r>
            <a:r>
              <a:rPr lang="en-US" altLang="en-US">
                <a:solidFill>
                  <a:srgbClr val="3366FF"/>
                </a:solidFill>
              </a:rPr>
              <a:t> </a:t>
            </a:r>
            <a:r>
              <a:rPr lang="en-US" altLang="en-US" b="1">
                <a:solidFill>
                  <a:srgbClr val="3366FF"/>
                </a:solidFill>
              </a:rPr>
              <a:t>use </a:t>
            </a:r>
            <a:r>
              <a:rPr lang="en-US" altLang="en-US"/>
              <a:t>and</a:t>
            </a:r>
            <a:r>
              <a:rPr lang="en-US" altLang="en-US" b="1">
                <a:solidFill>
                  <a:srgbClr val="3366FF"/>
                </a:solidFill>
              </a:rPr>
              <a:t> good performance </a:t>
            </a:r>
          </a:p>
          <a:p>
            <a:pPr lvl="1"/>
            <a:r>
              <a:rPr lang="en-US" altLang="en-US"/>
              <a:t>Don</a:t>
            </a:r>
            <a:r>
              <a:rPr lang="ja-JP" altLang="en-US"/>
              <a:t>’</a:t>
            </a:r>
            <a:r>
              <a:rPr lang="en-US" altLang="ja-JP"/>
              <a:t>t care about </a:t>
            </a:r>
            <a:r>
              <a:rPr lang="en-US" altLang="ja-JP" b="1">
                <a:solidFill>
                  <a:srgbClr val="3366FF"/>
                </a:solidFill>
              </a:rPr>
              <a:t>resource</a:t>
            </a:r>
            <a:r>
              <a:rPr lang="en-US" altLang="ja-JP">
                <a:solidFill>
                  <a:srgbClr val="3366FF"/>
                </a:solidFill>
              </a:rPr>
              <a:t> </a:t>
            </a:r>
            <a:r>
              <a:rPr lang="en-US" altLang="ja-JP" b="1">
                <a:solidFill>
                  <a:srgbClr val="3366FF"/>
                </a:solidFill>
              </a:rPr>
              <a:t>utilization</a:t>
            </a:r>
          </a:p>
          <a:p>
            <a:r>
              <a:rPr lang="en-US" altLang="en-US"/>
              <a:t>But shared computer such as </a:t>
            </a:r>
            <a:r>
              <a:rPr lang="en-US" altLang="en-US" b="1">
                <a:solidFill>
                  <a:srgbClr val="3366FF"/>
                </a:solidFill>
              </a:rPr>
              <a:t>mainframe</a:t>
            </a:r>
            <a:r>
              <a:rPr lang="en-US" altLang="en-US"/>
              <a:t> or </a:t>
            </a:r>
            <a:r>
              <a:rPr lang="en-US" altLang="en-US" b="1">
                <a:solidFill>
                  <a:srgbClr val="3366FF"/>
                </a:solidFill>
              </a:rPr>
              <a:t>minicomputer</a:t>
            </a:r>
            <a:r>
              <a:rPr lang="en-US" altLang="en-US"/>
              <a:t> must keep all users happy</a:t>
            </a:r>
          </a:p>
          <a:p>
            <a:r>
              <a:rPr lang="en-US" altLang="en-US"/>
              <a:t>Users of dedicate systems such as </a:t>
            </a:r>
            <a:r>
              <a:rPr lang="en-US" altLang="en-US" b="1">
                <a:solidFill>
                  <a:srgbClr val="3366FF"/>
                </a:solidFill>
              </a:rPr>
              <a:t>workstations</a:t>
            </a:r>
            <a:r>
              <a:rPr lang="en-US" altLang="en-US"/>
              <a:t> have dedicated resources but frequently use shared resources from </a:t>
            </a:r>
            <a:r>
              <a:rPr lang="en-US" altLang="en-US" b="1">
                <a:solidFill>
                  <a:srgbClr val="3366FF"/>
                </a:solidFill>
              </a:rPr>
              <a:t>servers</a:t>
            </a:r>
          </a:p>
          <a:p>
            <a:r>
              <a:rPr lang="en-US" altLang="en-US">
                <a:solidFill>
                  <a:srgbClr val="000000"/>
                </a:solidFill>
              </a:rPr>
              <a:t>Handheld computers are resource poor,  optimized for usability and battery life</a:t>
            </a:r>
          </a:p>
          <a:p>
            <a:r>
              <a:rPr lang="en-US" altLang="en-US">
                <a:solidFill>
                  <a:srgbClr val="000000"/>
                </a:solidFill>
              </a:rPr>
              <a:t>Some computers have little or no user interface, such as embedded computers 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C8B74CA-EA92-4985-889C-FB17A544805C}"/>
              </a:ext>
            </a:extLst>
          </p:cNvPr>
          <p:cNvSpPr>
            <a:spLocks noGrp="1" noChangeArrowheads="1"/>
          </p:cNvSpPr>
          <p:nvPr>
            <p:ph type="title" idx="4294967295"/>
          </p:nvPr>
        </p:nvSpPr>
        <p:spPr>
          <a:xfrm>
            <a:off x="1176338" y="166688"/>
            <a:ext cx="7510462" cy="576262"/>
          </a:xfrm>
        </p:spPr>
        <p:txBody>
          <a:bodyPr/>
          <a:lstStyle/>
          <a:p>
            <a:pPr eaLnBrk="1" hangingPunct="1"/>
            <a:r>
              <a:rPr lang="en-US" altLang="en-US"/>
              <a:t>Operating System Definition</a:t>
            </a:r>
          </a:p>
        </p:txBody>
      </p:sp>
      <p:sp>
        <p:nvSpPr>
          <p:cNvPr id="10243" name="Rectangle 3">
            <a:extLst>
              <a:ext uri="{FF2B5EF4-FFF2-40B4-BE49-F238E27FC236}">
                <a16:creationId xmlns:a16="http://schemas.microsoft.com/office/drawing/2014/main" id="{857EC02D-2974-72B0-28C5-2CA306CD6FA4}"/>
              </a:ext>
            </a:extLst>
          </p:cNvPr>
          <p:cNvSpPr>
            <a:spLocks noGrp="1" noChangeArrowheads="1"/>
          </p:cNvSpPr>
          <p:nvPr>
            <p:ph type="body" idx="4294967295"/>
          </p:nvPr>
        </p:nvSpPr>
        <p:spPr>
          <a:xfrm>
            <a:off x="827088" y="1028700"/>
            <a:ext cx="6638925" cy="4265613"/>
          </a:xfrm>
        </p:spPr>
        <p:txBody>
          <a:bodyPr/>
          <a:lstStyle/>
          <a:p>
            <a:pPr>
              <a:buFont typeface="Monotype Sorts" pitchFamily="-84" charset="2"/>
              <a:buNone/>
            </a:pPr>
            <a:endParaRPr lang="en-US" altLang="en-US"/>
          </a:p>
          <a:p>
            <a:r>
              <a:rPr lang="en-US" altLang="en-US"/>
              <a:t>OS is a </a:t>
            </a:r>
            <a:r>
              <a:rPr lang="en-US" altLang="en-US" b="1">
                <a:solidFill>
                  <a:srgbClr val="3366FF"/>
                </a:solidFill>
              </a:rPr>
              <a:t>resource allocator</a:t>
            </a:r>
          </a:p>
          <a:p>
            <a:pPr lvl="1"/>
            <a:r>
              <a:rPr lang="en-US" altLang="en-US"/>
              <a:t>Manages all resources</a:t>
            </a:r>
          </a:p>
          <a:p>
            <a:pPr lvl="1"/>
            <a:r>
              <a:rPr lang="en-US" altLang="en-US"/>
              <a:t>Decides between conflicting requests for efficient and fair resource use</a:t>
            </a:r>
          </a:p>
          <a:p>
            <a:r>
              <a:rPr lang="en-US" altLang="en-US"/>
              <a:t>OS is a </a:t>
            </a:r>
            <a:r>
              <a:rPr lang="en-US" altLang="en-US" b="1">
                <a:solidFill>
                  <a:srgbClr val="3366FF"/>
                </a:solidFill>
              </a:rPr>
              <a:t>control program</a:t>
            </a:r>
          </a:p>
          <a:p>
            <a:pPr lvl="1"/>
            <a:r>
              <a:rPr lang="en-US" altLang="en-US"/>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598452-ED88-A2B2-C176-492928D2AA6A}"/>
              </a:ext>
            </a:extLst>
          </p:cNvPr>
          <p:cNvSpPr>
            <a:spLocks noGrp="1" noChangeArrowheads="1"/>
          </p:cNvSpPr>
          <p:nvPr>
            <p:ph type="title" idx="4294967295"/>
          </p:nvPr>
        </p:nvSpPr>
        <p:spPr>
          <a:xfrm>
            <a:off x="1033463" y="198438"/>
            <a:ext cx="8024812" cy="576262"/>
          </a:xfrm>
        </p:spPr>
        <p:txBody>
          <a:bodyPr/>
          <a:lstStyle/>
          <a:p>
            <a:pPr eaLnBrk="1" hangingPunct="1"/>
            <a:r>
              <a:rPr lang="en-US" altLang="en-US"/>
              <a:t>Operating System Definition (Cont.)</a:t>
            </a:r>
          </a:p>
        </p:txBody>
      </p:sp>
      <p:sp>
        <p:nvSpPr>
          <p:cNvPr id="11267" name="Rectangle 3">
            <a:extLst>
              <a:ext uri="{FF2B5EF4-FFF2-40B4-BE49-F238E27FC236}">
                <a16:creationId xmlns:a16="http://schemas.microsoft.com/office/drawing/2014/main" id="{E015964F-A57B-4628-22D4-B9257B1C0EB2}"/>
              </a:ext>
            </a:extLst>
          </p:cNvPr>
          <p:cNvSpPr>
            <a:spLocks noGrp="1" noChangeArrowheads="1"/>
          </p:cNvSpPr>
          <p:nvPr>
            <p:ph type="body" idx="4294967295"/>
          </p:nvPr>
        </p:nvSpPr>
        <p:spPr>
          <a:xfrm>
            <a:off x="893763" y="1247775"/>
            <a:ext cx="6808787" cy="4545013"/>
          </a:xfrm>
        </p:spPr>
        <p:txBody>
          <a:bodyPr/>
          <a:lstStyle/>
          <a:p>
            <a:r>
              <a:rPr lang="en-US" altLang="en-US"/>
              <a:t>No universally accepted definition</a:t>
            </a:r>
          </a:p>
          <a:p>
            <a:r>
              <a:rPr lang="ja-JP" altLang="en-US"/>
              <a:t>“</a:t>
            </a:r>
            <a:r>
              <a:rPr lang="en-US" altLang="ja-JP"/>
              <a:t>Everything a vendor ships when you order an operating system</a:t>
            </a:r>
            <a:r>
              <a:rPr lang="ja-JP" altLang="en-US"/>
              <a:t>”</a:t>
            </a:r>
            <a:r>
              <a:rPr lang="en-US" altLang="ja-JP"/>
              <a:t> is a good approximation</a:t>
            </a:r>
          </a:p>
          <a:p>
            <a:pPr lvl="1"/>
            <a:r>
              <a:rPr lang="en-US" altLang="en-US"/>
              <a:t>But varies wildly</a:t>
            </a:r>
          </a:p>
          <a:p>
            <a:r>
              <a:rPr lang="ja-JP" altLang="en-US"/>
              <a:t>“</a:t>
            </a:r>
            <a:r>
              <a:rPr lang="en-US" altLang="ja-JP"/>
              <a:t>The one program running at all times on the computer</a:t>
            </a:r>
            <a:r>
              <a:rPr lang="ja-JP" altLang="en-US"/>
              <a:t>”</a:t>
            </a:r>
            <a:r>
              <a:rPr lang="en-US" altLang="ja-JP"/>
              <a:t> is the </a:t>
            </a:r>
            <a:r>
              <a:rPr lang="en-US" altLang="ja-JP" b="1">
                <a:solidFill>
                  <a:srgbClr val="3366FF"/>
                </a:solidFill>
              </a:rPr>
              <a:t>kernel</a:t>
            </a:r>
            <a:r>
              <a:rPr lang="en-US" altLang="ja-JP"/>
              <a:t>.</a:t>
            </a:r>
            <a:r>
              <a:rPr lang="en-US" altLang="ja-JP" b="1"/>
              <a:t>  </a:t>
            </a:r>
            <a:endParaRPr lang="en-US" altLang="ja-JP"/>
          </a:p>
          <a:p>
            <a:r>
              <a:rPr lang="en-US" altLang="ja-JP"/>
              <a:t>Everything else is either</a:t>
            </a:r>
          </a:p>
          <a:p>
            <a:pPr lvl="1"/>
            <a:r>
              <a:rPr lang="en-US" altLang="ja-JP"/>
              <a:t>a system program (ships with the operating system) , or</a:t>
            </a:r>
          </a:p>
          <a:p>
            <a:pPr lvl="1"/>
            <a:r>
              <a:rPr lang="en-US" altLang="ja-JP"/>
              <a:t>an application program.</a:t>
            </a:r>
            <a:endParaRPr lang="en-US" altLang="en-US"/>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C7EEF73DCE014AA3C4E4109DE1B0ED" ma:contentTypeVersion="4" ma:contentTypeDescription="Create a new document." ma:contentTypeScope="" ma:versionID="c791cfefe71947952ecf07970407de09">
  <xsd:schema xmlns:xsd="http://www.w3.org/2001/XMLSchema" xmlns:xs="http://www.w3.org/2001/XMLSchema" xmlns:p="http://schemas.microsoft.com/office/2006/metadata/properties" xmlns:ns2="a807e891-0671-4b80-9440-594a61785868" xmlns:ns3="1c03f8fe-b785-4b17-a665-e2cec4670044" targetNamespace="http://schemas.microsoft.com/office/2006/metadata/properties" ma:root="true" ma:fieldsID="cbbc3e2c4f42e2d5f7ad686d593b422e" ns2:_="" ns3:_="">
    <xsd:import namespace="a807e891-0671-4b80-9440-594a61785868"/>
    <xsd:import namespace="1c03f8fe-b785-4b17-a665-e2cec467004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7e891-0671-4b80-9440-594a61785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03f8fe-b785-4b17-a665-e2cec467004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F6E23E-2F74-47DD-928C-7E841FD36EF7}"/>
</file>

<file path=customXml/itemProps2.xml><?xml version="1.0" encoding="utf-8"?>
<ds:datastoreItem xmlns:ds="http://schemas.openxmlformats.org/officeDocument/2006/customXml" ds:itemID="{8BBF588C-1100-4987-A1F3-93D3C63FCC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OS8</Template>
  <TotalTime>9984</TotalTime>
  <Words>3461</Words>
  <Application>Microsoft Office PowerPoint</Application>
  <PresentationFormat>On-screen Show (4:3)</PresentationFormat>
  <Paragraphs>432</Paragraphs>
  <Slides>58</Slides>
  <Notes>48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Storage Definitions and Notation Review</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samana shrestha</cp:lastModifiedBy>
  <cp:revision>182</cp:revision>
  <cp:lastPrinted>2001-06-14T13:58:17Z</cp:lastPrinted>
  <dcterms:created xsi:type="dcterms:W3CDTF">2011-01-13T23:43:38Z</dcterms:created>
  <dcterms:modified xsi:type="dcterms:W3CDTF">2023-04-19T11:33:31Z</dcterms:modified>
</cp:coreProperties>
</file>