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3"/>
  </p:sldMasterIdLst>
  <p:notesMasterIdLst>
    <p:notesMasterId r:id="rId67"/>
  </p:notesMasterIdLst>
  <p:handoutMasterIdLst>
    <p:handoutMasterId r:id="rId68"/>
  </p:handoutMasterIdLst>
  <p:sldIdLst>
    <p:sldId id="330" r:id="rId4"/>
    <p:sldId id="411" r:id="rId5"/>
    <p:sldId id="412" r:id="rId6"/>
    <p:sldId id="413" r:id="rId7"/>
    <p:sldId id="468" r:id="rId8"/>
    <p:sldId id="414" r:id="rId9"/>
    <p:sldId id="415" r:id="rId10"/>
    <p:sldId id="416" r:id="rId11"/>
    <p:sldId id="417" r:id="rId12"/>
    <p:sldId id="418" r:id="rId13"/>
    <p:sldId id="419" r:id="rId14"/>
    <p:sldId id="469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78" r:id="rId28"/>
    <p:sldId id="434" r:id="rId29"/>
    <p:sldId id="471" r:id="rId30"/>
    <p:sldId id="435" r:id="rId31"/>
    <p:sldId id="436" r:id="rId32"/>
    <p:sldId id="437" r:id="rId33"/>
    <p:sldId id="488" r:id="rId34"/>
    <p:sldId id="489" r:id="rId35"/>
    <p:sldId id="490" r:id="rId36"/>
    <p:sldId id="491" r:id="rId37"/>
    <p:sldId id="492" r:id="rId38"/>
    <p:sldId id="443" r:id="rId39"/>
    <p:sldId id="479" r:id="rId40"/>
    <p:sldId id="473" r:id="rId41"/>
    <p:sldId id="476" r:id="rId42"/>
    <p:sldId id="445" r:id="rId43"/>
    <p:sldId id="446" r:id="rId44"/>
    <p:sldId id="447" r:id="rId45"/>
    <p:sldId id="448" r:id="rId46"/>
    <p:sldId id="449" r:id="rId47"/>
    <p:sldId id="495" r:id="rId48"/>
    <p:sldId id="451" r:id="rId49"/>
    <p:sldId id="496" r:id="rId50"/>
    <p:sldId id="497" r:id="rId51"/>
    <p:sldId id="498" r:id="rId52"/>
    <p:sldId id="455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477" r:id="rId61"/>
    <p:sldId id="463" r:id="rId62"/>
    <p:sldId id="464" r:id="rId63"/>
    <p:sldId id="465" r:id="rId64"/>
    <p:sldId id="466" r:id="rId65"/>
    <p:sldId id="467" r:id="rId6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452" y="-9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slide" Target="slides/slide23.xml" /><Relationship Id="rId39" Type="http://schemas.openxmlformats.org/officeDocument/2006/relationships/slide" Target="slides/slide36.xml" /><Relationship Id="rId21" Type="http://schemas.openxmlformats.org/officeDocument/2006/relationships/slide" Target="slides/slide18.xml" /><Relationship Id="rId34" Type="http://schemas.openxmlformats.org/officeDocument/2006/relationships/slide" Target="slides/slide31.xml" /><Relationship Id="rId42" Type="http://schemas.openxmlformats.org/officeDocument/2006/relationships/slide" Target="slides/slide39.xml" /><Relationship Id="rId47" Type="http://schemas.openxmlformats.org/officeDocument/2006/relationships/slide" Target="slides/slide44.xml" /><Relationship Id="rId50" Type="http://schemas.openxmlformats.org/officeDocument/2006/relationships/slide" Target="slides/slide47.xml" /><Relationship Id="rId55" Type="http://schemas.openxmlformats.org/officeDocument/2006/relationships/slide" Target="slides/slide52.xml" /><Relationship Id="rId63" Type="http://schemas.openxmlformats.org/officeDocument/2006/relationships/slide" Target="slides/slide60.xml" /><Relationship Id="rId68" Type="http://schemas.openxmlformats.org/officeDocument/2006/relationships/handoutMaster" Target="handoutMasters/handoutMaster1.xml" /><Relationship Id="rId7" Type="http://schemas.openxmlformats.org/officeDocument/2006/relationships/slide" Target="slides/slide4.xml" /><Relationship Id="rId71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slide" Target="slides/slide13.xml" /><Relationship Id="rId29" Type="http://schemas.openxmlformats.org/officeDocument/2006/relationships/slide" Target="slides/slide26.xml" /><Relationship Id="rId1" Type="http://schemas.openxmlformats.org/officeDocument/2006/relationships/customXml" Target="../customXml/item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slide" Target="slides/slide21.xml" /><Relationship Id="rId32" Type="http://schemas.openxmlformats.org/officeDocument/2006/relationships/slide" Target="slides/slide29.xml" /><Relationship Id="rId37" Type="http://schemas.openxmlformats.org/officeDocument/2006/relationships/slide" Target="slides/slide34.xml" /><Relationship Id="rId40" Type="http://schemas.openxmlformats.org/officeDocument/2006/relationships/slide" Target="slides/slide37.xml" /><Relationship Id="rId45" Type="http://schemas.openxmlformats.org/officeDocument/2006/relationships/slide" Target="slides/slide42.xml" /><Relationship Id="rId53" Type="http://schemas.openxmlformats.org/officeDocument/2006/relationships/slide" Target="slides/slide50.xml" /><Relationship Id="rId58" Type="http://schemas.openxmlformats.org/officeDocument/2006/relationships/slide" Target="slides/slide55.xml" /><Relationship Id="rId66" Type="http://schemas.openxmlformats.org/officeDocument/2006/relationships/slide" Target="slides/slide63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slide" Target="slides/slide20.xml" /><Relationship Id="rId28" Type="http://schemas.openxmlformats.org/officeDocument/2006/relationships/slide" Target="slides/slide25.xml" /><Relationship Id="rId36" Type="http://schemas.openxmlformats.org/officeDocument/2006/relationships/slide" Target="slides/slide33.xml" /><Relationship Id="rId49" Type="http://schemas.openxmlformats.org/officeDocument/2006/relationships/slide" Target="slides/slide46.xml" /><Relationship Id="rId57" Type="http://schemas.openxmlformats.org/officeDocument/2006/relationships/slide" Target="slides/slide54.xml" /><Relationship Id="rId61" Type="http://schemas.openxmlformats.org/officeDocument/2006/relationships/slide" Target="slides/slide58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31" Type="http://schemas.openxmlformats.org/officeDocument/2006/relationships/slide" Target="slides/slide28.xml" /><Relationship Id="rId44" Type="http://schemas.openxmlformats.org/officeDocument/2006/relationships/slide" Target="slides/slide41.xml" /><Relationship Id="rId52" Type="http://schemas.openxmlformats.org/officeDocument/2006/relationships/slide" Target="slides/slide49.xml" /><Relationship Id="rId60" Type="http://schemas.openxmlformats.org/officeDocument/2006/relationships/slide" Target="slides/slide57.xml" /><Relationship Id="rId65" Type="http://schemas.openxmlformats.org/officeDocument/2006/relationships/slide" Target="slides/slide62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slide" Target="slides/slide24.xml" /><Relationship Id="rId30" Type="http://schemas.openxmlformats.org/officeDocument/2006/relationships/slide" Target="slides/slide27.xml" /><Relationship Id="rId35" Type="http://schemas.openxmlformats.org/officeDocument/2006/relationships/slide" Target="slides/slide32.xml" /><Relationship Id="rId43" Type="http://schemas.openxmlformats.org/officeDocument/2006/relationships/slide" Target="slides/slide40.xml" /><Relationship Id="rId48" Type="http://schemas.openxmlformats.org/officeDocument/2006/relationships/slide" Target="slides/slide45.xml" /><Relationship Id="rId56" Type="http://schemas.openxmlformats.org/officeDocument/2006/relationships/slide" Target="slides/slide53.xml" /><Relationship Id="rId64" Type="http://schemas.openxmlformats.org/officeDocument/2006/relationships/slide" Target="slides/slide61.xml" /><Relationship Id="rId69" Type="http://schemas.openxmlformats.org/officeDocument/2006/relationships/presProps" Target="presProps.xml" /><Relationship Id="rId8" Type="http://schemas.openxmlformats.org/officeDocument/2006/relationships/slide" Target="slides/slide5.xml" /><Relationship Id="rId51" Type="http://schemas.openxmlformats.org/officeDocument/2006/relationships/slide" Target="slides/slide48.xml" /><Relationship Id="rId72" Type="http://schemas.openxmlformats.org/officeDocument/2006/relationships/tableStyles" Target="tableStyles.xml" /><Relationship Id="rId3" Type="http://schemas.openxmlformats.org/officeDocument/2006/relationships/slideMaster" Target="slideMasters/slideMaster1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slide" Target="slides/slide22.xml" /><Relationship Id="rId33" Type="http://schemas.openxmlformats.org/officeDocument/2006/relationships/slide" Target="slides/slide30.xml" /><Relationship Id="rId38" Type="http://schemas.openxmlformats.org/officeDocument/2006/relationships/slide" Target="slides/slide35.xml" /><Relationship Id="rId46" Type="http://schemas.openxmlformats.org/officeDocument/2006/relationships/slide" Target="slides/slide43.xml" /><Relationship Id="rId59" Type="http://schemas.openxmlformats.org/officeDocument/2006/relationships/slide" Target="slides/slide56.xml" /><Relationship Id="rId67" Type="http://schemas.openxmlformats.org/officeDocument/2006/relationships/notesMaster" Target="notesMasters/notesMaster1.xml" /><Relationship Id="rId20" Type="http://schemas.openxmlformats.org/officeDocument/2006/relationships/slide" Target="slides/slide17.xml" /><Relationship Id="rId41" Type="http://schemas.openxmlformats.org/officeDocument/2006/relationships/slide" Target="slides/slide38.xml" /><Relationship Id="rId54" Type="http://schemas.openxmlformats.org/officeDocument/2006/relationships/slide" Target="slides/slide51.xml" /><Relationship Id="rId62" Type="http://schemas.openxmlformats.org/officeDocument/2006/relationships/slide" Target="slides/slide59.xml" /><Relationship Id="rId70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A173B3B-7F23-9635-E675-8A4ABC6539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FD52015-CCA9-7B75-EA22-392F7D6E27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CEBD145-5930-730D-9C21-E01553BF2B4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8AB7A6AA-E59D-B13C-B07F-3B98F3AEFC6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92157EE2-A606-4DDF-9BCF-86F04042AB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BFD404-D7EC-5E82-47A5-0F3D1CA8B9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AF0A323-E1A8-0FB6-E647-8B56C6A1F56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8B158172-3BBF-C902-0967-92189A3F03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53AF5DB-87D1-969A-E7DA-CAA5E2EEA03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D05D4F0-76A3-EF6A-6E66-45ECC89DBC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D9B79FF-2C17-127C-D2E9-62C95E1B5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14A574CA-97EC-4037-88AE-10D9A8AF0F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5E21B47-080F-3520-6249-18D2504814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CC9A64-B57B-429F-BE94-1E88AB8D98A1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E1708DA8-8B98-6228-07FA-28312DD40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A57045C-B635-B05B-60CC-1D4EF4C5E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34A426F-62DE-501E-FC40-A3EA70A92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4A5CA8F-15E1-3241-F257-86AFA8ED2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01958D1-D3D1-D71F-B09B-08CB9B4FAF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6FE698A-756C-505E-F823-936E346B0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4C669EA-7822-7FC5-DCA5-040530885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83D504D7-B674-E6D8-F1EB-BC94DBEDB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3B716AF-BED0-8166-91BD-26996E03E4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19BC2E2-8FB2-3345-33DB-2CB88057F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A695978-0D95-54C6-AD6C-C58A6A29A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0DB90A6C-C877-51C2-15D3-3DE9287A3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301CC84-2C79-392F-22FB-60C8446A03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A5C95940-E246-EC91-98DE-0980D9D6A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10D9265-2B60-1695-D9E1-C41CA49D2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751FC904-676C-F818-2392-45BF81A46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2636615-B17E-586D-89AF-F7D02EAD6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9863974-1D02-CB25-4406-02B6F8C55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68A39BE-6082-7586-AB0D-580846AD3D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7CF37870-8DEE-019A-972F-96E496A80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1EB0407-2061-866D-ABBC-9714614595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E134763-5E93-8C8C-5295-0E24D12AC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822CD6B-8D02-1869-0625-19D7FE5AFC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7A0703A-4BE8-CE84-757B-52AE615A1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E2DC3DE-7775-4F0F-5D10-DFF4CB9471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311DD07-8E94-5246-E39C-4112C4CAC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5F4C94E2-FEA4-2A04-36E1-BE39A5F32C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472350E-0DB8-F86A-F457-5CCC3464E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CA1A522-2CA9-D781-7D0B-22C1A1D39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9FF11C5A-4CFF-62C7-79A4-8814D0848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21194F2-97E2-C78F-B377-ACDB9E329E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3070D1B-0305-ECAF-256B-97BA46F3B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DC00210-A5F8-9ECE-C7FC-AD7A73335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A6A6C80-4A18-3CFD-BF44-36173CF10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5CC6872-61B0-D438-478B-A2C8ECF2C1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E0F8F3F2-9D95-A446-5A07-433061C28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6246594E-8997-3D40-9EB0-27C68CBCA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D02D7FB-8540-768E-A11C-EEC523FC6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36A3B0E-8396-6E29-BF37-F0E55368A4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D068562-AB45-081D-B0FC-BE041A6CE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CB30FE09-3E68-614F-0B49-3554ED5482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1DE361A-8E49-78A6-3AB4-D2FA67D0D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E2517A7-65AE-57D5-7FAF-E5831971E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637ABF9-548B-B6DC-7F32-46EB33C6A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6483380-F34F-2C72-41E4-F84FE5C595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D908BA2-F395-83BF-E87E-155AD0405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00B00C0B-D184-13E6-1F45-D2F4BCE70C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AC903959-D5D3-0705-74A9-830EE6305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65E989D-57A3-A0DF-0C0C-2638B68180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063712C5-E60E-1031-B392-B01C1E0E8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C1573234-36B6-A6A6-0631-D11A638FE5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560604CA-5191-AA54-C7A7-7DE2AABA5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66A2B50-41A3-FEA4-36C2-D8945049E4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239B61CB-A65C-7A9E-F4C5-2222BECAB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F7261422-9344-D121-A146-D42FC82BEF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B4D97513-2C41-546D-F2A0-E9783ED58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E1E6950-5DD8-893D-B2BF-C6253EB9F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32C62B3-6FF1-90EC-D0EC-A8A9D2DDD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50E29E42-564A-D860-DF70-8A15A1048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05B6448-037A-ADAD-124A-0BC2020A2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E1E94E5-EAFD-AA41-7D02-6CC1374DE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6293FBD0-63EE-2A81-E540-6B02CC6C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0B5C5FA9-5885-F91E-E8C4-AD26FD2BAD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076015B-8132-59BD-A63B-A316AD980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EDDD1824-459F-5D74-CB8D-1965791F69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CB71EA77-059D-7972-0BF9-4440A7EFF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031AFAB-F399-D0DF-7A01-0B9575CF0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C128851-57BA-B3D5-EBB1-7C8F9B057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609933B4-B0F5-A869-3A89-8EF2F4331A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4748C745-F4B2-E0C6-2DFE-791563A1B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E42B5C3-7F94-530E-9E95-05B9EFD55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C24F6C5-E1B3-4EDD-78F8-F369BD82E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656D060-1C98-1EBF-37F8-5D909975E9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4C33650-1233-F1FB-1607-37486296D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7F849F44-CA0C-8021-5FD2-6E8CED5B7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DAB8AE40-5CC6-9204-5627-44EA62B3D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2C7B2FA8-87D1-ADC9-DD06-28B792366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DFCB0DB-4B47-4BC9-4FAA-87E02B9B2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8169FC22-B89B-EBFB-3BC8-2710395F6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B634432-F233-52A8-89E5-824454D1D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E4C73A4D-BC8D-3B57-9E8F-891D02B59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D4C1715-3393-CDF0-A34D-FB83443CE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63B3891E-4C09-FC7E-4F96-5C50387B26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EFBCF29-3D05-2AFA-2981-F7ECC42E3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FCEE6ADF-BD48-B883-12AC-B167A3FBB9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F2D4793D-844D-5B9A-3D28-51A5E0A10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D777E6ED-81E2-34DD-CDD5-983CE41FBA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8EDD13C6-95EB-907F-1496-A1D2E0F4D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BC895E2-DEB2-FED0-A407-44D63A1C5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DB6AD95-6D49-516C-CEBD-31C216B60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7654E353-C1F1-ED76-6A7F-876CB26CFE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8DB54D47-0279-B14D-CD1E-DF92737B9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3433228A-C212-BF90-84B3-428D3DD861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6DCC2DFA-CF48-F748-8B89-EFDD215F3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BE193E1E-2A8F-2CAF-D3F8-4389188156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6225DA3-BDC4-9684-0149-8DAF8C86A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0085CBC6-101E-DC5A-AE54-C6A0A0E990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2C94733F-FD92-3000-4E14-3F56741D9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C987C41B-3F37-D447-4355-FBF5809D6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9B535230-A9BE-1022-5349-92238AE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23AB5C63-FC6E-4A0F-2796-BE813C8EC9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554EE69-23CC-26C6-AE73-0C2E3AB65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D8F9014-67BB-164E-4DA5-7B5EA603DA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6BCA01DD-10DF-F8A8-1230-A8FDBF5E4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2FD87929-24BB-488E-0329-F378CBF00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64023F2-B9EA-CD2A-88D3-DCF1611A9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0332F42F-4EB9-BD32-695E-7CF93DEDEE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FF618A8A-EB6A-DA8F-CDC3-04F0FD712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E034CCB2-FDC7-DFD3-D64E-CC1735E92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F5D9E8CC-E404-4865-7890-1658C7D83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050A52B-CFA3-982E-AC80-D0531C9B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F846068-3A9A-DE89-5BDE-62671D9A4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511F2675-2DBA-8B37-42A8-87A37875C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3A0A3A25-905C-4A40-4355-806DEAF61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113F716F-954F-DE15-39E9-3761652CF7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A7245862-9F09-68A9-6705-F7681DEE4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B501F45D-2E2E-51C3-ED8D-C86A21F792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1CB228D5-9FB6-DF1C-D603-B74AC1A9A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6E9FE99-DC39-6D84-3988-32DD851442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34D70128-E738-A4C6-08FC-6E13147F9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EB7FAD69-341C-F20F-4AD9-23F38C3560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EE98D5A-CE92-8784-9C05-D2EDD42EE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0A7EC83-EC2B-BD31-3B1F-B77628D628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B2DD578-992A-1976-1EE9-C58C99750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4B928445-1F49-A857-D7CF-34187ED370D2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7B13A5E8-3CC6-C488-92CE-8064974CB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D8E8EC73-787B-9487-B617-33AA92CB6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5F02EE2D-E772-7C2A-C0D7-4FCBD2E91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" name="Text Box 7">
            <a:extLst>
              <a:ext uri="{FF2B5EF4-FFF2-40B4-BE49-F238E27FC236}">
                <a16:creationId xmlns:a16="http://schemas.microsoft.com/office/drawing/2014/main" id="{235D553F-11D8-230C-2006-1DE62FDC8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6CBCC428-92C0-809C-BC2F-9923CFD4F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8" name="Picture 9" descr="dino_4">
            <a:extLst>
              <a:ext uri="{FF2B5EF4-FFF2-40B4-BE49-F238E27FC236}">
                <a16:creationId xmlns:a16="http://schemas.microsoft.com/office/drawing/2014/main" id="{F16C377F-AA9D-EB25-5E2A-D1BF30E0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5CAC89F6-AE60-D0AE-B9F5-1CC22EEFB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995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57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3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1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444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15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182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09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24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45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24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92131EFA-DE02-A0EB-9451-E7341A66C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805F79A0-988F-8D5C-FB82-FC86EFDAE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59B2C37-D3EC-4394-A7B5-12788A484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340CBB-5583-0C50-8777-ADFB9E4D9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5AF95DB-E4B9-A945-5538-AB64EACF3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C264B91A-6BF2-7001-EE5A-96A3D8258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B2EB94B-1BF7-4E09-D1F2-6D7D2D1C2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6EBABB4-1607-AAA8-8BE8-14C68FAA0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B26A2F96-8770-473A-9F9B-232B258F8030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AE3D5A8-AE2D-82E4-EF13-171EBB6F1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35B38B7-A19A-80E5-7C2B-9C274B36F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580DF9CD-9F40-B6F0-2075-0B792413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6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6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47.xml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48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notesSlide" Target="../notesSlides/notesSlide51.xml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 /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54.xml" /><Relationship Id="rId1" Type="http://schemas.openxmlformats.org/officeDocument/2006/relationships/slideLayout" Target="../slideLayouts/slideLayout6.xml" 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notesSlide" Target="../notesSlides/notesSlide55.xml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 /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 /><Relationship Id="rId2" Type="http://schemas.openxmlformats.org/officeDocument/2006/relationships/notesSlide" Target="../notesSlides/notesSlide58.xml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6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 /><Relationship Id="rId2" Type="http://schemas.openxmlformats.org/officeDocument/2006/relationships/notesSlide" Target="../notesSlides/notesSlide60.xml" /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 /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94A550BA-F3B8-2995-3709-0E0652FE24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AA44081-AE56-1BED-8FCA-A9BFE2833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</a:p>
        </p:txBody>
      </p:sp>
      <p:pic>
        <p:nvPicPr>
          <p:cNvPr id="12291" name="Picture 9">
            <a:extLst>
              <a:ext uri="{FF2B5EF4-FFF2-40B4-BE49-F238E27FC236}">
                <a16:creationId xmlns:a16="http://schemas.microsoft.com/office/drawing/2014/main" id="{0EBAD7BB-836C-9E5F-4479-9D1FDEB70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08E6003-588B-894D-73E2-CDBE63168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/>
              <a:t>Threads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8612C5D-3377-B945-7D33-435D9BAE7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1093788"/>
            <a:ext cx="6975475" cy="3983037"/>
          </a:xfrm>
        </p:spPr>
        <p:txBody>
          <a:bodyPr/>
          <a:lstStyle/>
          <a:p>
            <a:r>
              <a:rPr lang="en-US" altLang="en-US"/>
              <a:t>So far, process has a single thread of execution</a:t>
            </a:r>
          </a:p>
          <a:p>
            <a:r>
              <a:rPr lang="en-US" altLang="en-US"/>
              <a:t>Consider having multiple program counters per process</a:t>
            </a:r>
          </a:p>
          <a:p>
            <a:pPr lvl="1"/>
            <a:r>
              <a:rPr lang="en-US" altLang="en-US"/>
              <a:t>Multiple locations can execute at once</a:t>
            </a:r>
          </a:p>
          <a:p>
            <a:pPr lvl="2"/>
            <a:r>
              <a:rPr lang="en-US" altLang="en-US"/>
              <a:t>Multiple threads of control -&gt; </a:t>
            </a:r>
            <a:r>
              <a:rPr lang="en-US" altLang="en-US" b="1">
                <a:solidFill>
                  <a:srgbClr val="3366FF"/>
                </a:solidFill>
              </a:rPr>
              <a:t>threads</a:t>
            </a:r>
          </a:p>
          <a:p>
            <a:r>
              <a:rPr lang="en-US" altLang="en-US"/>
              <a:t>Must then have storage for thread details, multiple program counters in PCB</a:t>
            </a:r>
          </a:p>
          <a:p>
            <a:r>
              <a:rPr lang="en-US" altLang="en-US"/>
              <a:t>See next chapter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501274A-42E7-CD1B-AFDD-5CA8D5E5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144463"/>
            <a:ext cx="8229600" cy="576262"/>
          </a:xfrm>
        </p:spPr>
        <p:txBody>
          <a:bodyPr/>
          <a:lstStyle/>
          <a:p>
            <a:r>
              <a:rPr lang="en-US" altLang="en-US"/>
              <a:t>Process Representation in Linux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56923D0-CAD6-8397-C453-5CFECACB7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/>
              <a:t>Represented by the C structure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</a:p>
          <a:p>
            <a:pPr>
              <a:buFont typeface="Monotype Sorts" pitchFamily="-84" charset="2"/>
              <a:buNone/>
            </a:pP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pid t_pid; /* process identifier */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long state; /* state of the process */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unsigned int time_slice /* scheduling information */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struct task_struct *parent; /* this process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 parent */ </a:t>
            </a:r>
            <a:b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struct list_head children; /* this process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 children */ </a:t>
            </a:r>
            <a:b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struct files_struct *files; /* list of open files */ </a:t>
            </a:r>
            <a:b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struct mm_struct *mm; /* address space of this process */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340" name="Picture 3" descr="C:\Users\as668\Desktop\in-3_1.jpg">
            <a:extLst>
              <a:ext uri="{FF2B5EF4-FFF2-40B4-BE49-F238E27FC236}">
                <a16:creationId xmlns:a16="http://schemas.microsoft.com/office/drawing/2014/main" id="{3E99B0B4-A6D6-A0D4-22CF-EFA69D2F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4111625"/>
            <a:ext cx="5865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CE4605E-E305-1313-2F94-997740016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Scheduling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731B47C-FC1F-252D-C342-233340282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1168400"/>
            <a:ext cx="6975475" cy="3983038"/>
          </a:xfrm>
        </p:spPr>
        <p:txBody>
          <a:bodyPr/>
          <a:lstStyle/>
          <a:p>
            <a:r>
              <a:rPr lang="en-US" altLang="en-US"/>
              <a:t>Maximize CPU use, quickly switch processes onto CPU for time sharing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Process scheduler </a:t>
            </a:r>
            <a:r>
              <a:rPr lang="en-US" altLang="en-US"/>
              <a:t>selects among available processes for next execution on CPU</a:t>
            </a:r>
          </a:p>
          <a:p>
            <a:r>
              <a:rPr lang="en-US" altLang="en-US"/>
              <a:t>Maintains </a:t>
            </a:r>
            <a:r>
              <a:rPr lang="en-US" altLang="en-US" b="1">
                <a:solidFill>
                  <a:srgbClr val="3366FF"/>
                </a:solidFill>
              </a:rPr>
              <a:t>scheduling queues </a:t>
            </a:r>
            <a:r>
              <a:rPr lang="en-US" altLang="en-US"/>
              <a:t>of processes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Job queue </a:t>
            </a:r>
            <a:r>
              <a:rPr lang="en-US" altLang="en-US"/>
              <a:t>– set of all processes in the system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Ready queue </a:t>
            </a:r>
            <a:r>
              <a:rPr lang="en-US" altLang="en-US"/>
              <a:t>– set of all processes residing in main memory, ready and waiting to execute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Device queues </a:t>
            </a:r>
            <a:r>
              <a:rPr lang="en-US" altLang="en-US"/>
              <a:t>– set of processes waiting for an I/O device</a:t>
            </a:r>
          </a:p>
          <a:p>
            <a:pPr lvl="1"/>
            <a:r>
              <a:rPr lang="en-US" altLang="en-US"/>
              <a:t>Processes migrate among the various queues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B6B2FDB-D1AE-8E97-EB5D-F6F3A11E4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725" y="236538"/>
            <a:ext cx="7983538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Ready Queue And Various I/O Device Queues</a:t>
            </a:r>
          </a:p>
        </p:txBody>
      </p:sp>
      <p:pic>
        <p:nvPicPr>
          <p:cNvPr id="16387" name="Picture 7">
            <a:extLst>
              <a:ext uri="{FF2B5EF4-FFF2-40B4-BE49-F238E27FC236}">
                <a16:creationId xmlns:a16="http://schemas.microsoft.com/office/drawing/2014/main" id="{8FD9C82C-AAFB-33CC-7CB7-12FC929D2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3B04750-E2E8-2A0C-E578-E03D9D24D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Representation of Process Scheduling</a:t>
            </a:r>
          </a:p>
        </p:txBody>
      </p:sp>
      <p:pic>
        <p:nvPicPr>
          <p:cNvPr id="17411" name="Picture 4" descr="3">
            <a:extLst>
              <a:ext uri="{FF2B5EF4-FFF2-40B4-BE49-F238E27FC236}">
                <a16:creationId xmlns:a16="http://schemas.microsoft.com/office/drawing/2014/main" id="{0D820983-5FBC-1F44-EBA1-8ECFA088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966913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>
            <a:extLst>
              <a:ext uri="{FF2B5EF4-FFF2-40B4-BE49-F238E27FC236}">
                <a16:creationId xmlns:a16="http://schemas.microsoft.com/office/drawing/2014/main" id="{567D620B-9C7F-8E46-FCA4-AB7800B5A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303338"/>
            <a:ext cx="69754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anose="020B0604020202020204" pitchFamily="34" charset="0"/>
              </a:rPr>
              <a:t>Queueing diagram </a:t>
            </a:r>
            <a:r>
              <a:rPr kumimoji="1" lang="en-US" altLang="en-US">
                <a:latin typeface="Helvetica" panose="020B0604020202020204" pitchFamily="34" charset="0"/>
              </a:rPr>
              <a:t>represents queues, resources, flows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AB88E67-C8CC-8747-03B4-8F64FB741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Schedulers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8F415F8-A8C7-C271-3319-2C9D4C6C1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r>
              <a:rPr lang="en-US" altLang="en-US" sz="1600" b="1">
                <a:solidFill>
                  <a:srgbClr val="3366FF"/>
                </a:solidFill>
              </a:rPr>
              <a:t>Short-term scheduler  </a:t>
            </a:r>
            <a:r>
              <a:rPr lang="en-US" altLang="en-US" sz="1600"/>
              <a:t>(or </a:t>
            </a:r>
            <a:r>
              <a:rPr lang="en-US" altLang="en-US" sz="1600" b="1">
                <a:solidFill>
                  <a:srgbClr val="3366FF"/>
                </a:solidFill>
              </a:rPr>
              <a:t>CPU scheduler</a:t>
            </a:r>
            <a:r>
              <a:rPr lang="en-US" altLang="en-US" sz="1600"/>
              <a:t>) – selects which process should be executed next and allocates CPU</a:t>
            </a:r>
          </a:p>
          <a:p>
            <a:pPr lvl="1"/>
            <a:r>
              <a:rPr lang="en-US" altLang="en-US" sz="1600"/>
              <a:t>Sometimes the only scheduler in a system</a:t>
            </a:r>
          </a:p>
          <a:p>
            <a:pPr lvl="1"/>
            <a:r>
              <a:rPr lang="en-US" altLang="en-US" sz="1600"/>
              <a:t>Short-term scheduler is invoked frequently (milliseconds) </a:t>
            </a:r>
            <a:r>
              <a:rPr lang="en-US" altLang="en-US" sz="1600">
                <a:sym typeface="Symbol" panose="05050102010706020507" pitchFamily="18" charset="2"/>
              </a:rPr>
              <a:t> (must be fast)</a:t>
            </a:r>
            <a:endParaRPr lang="en-US" altLang="en-US" sz="800">
              <a:sym typeface="Symbol" panose="05050102010706020507" pitchFamily="18" charset="2"/>
            </a:endParaRPr>
          </a:p>
          <a:p>
            <a:r>
              <a:rPr lang="en-US" altLang="en-US" sz="1600" b="1">
                <a:solidFill>
                  <a:srgbClr val="3366FF"/>
                </a:solidFill>
              </a:rPr>
              <a:t>Long-term scheduler  </a:t>
            </a:r>
            <a:r>
              <a:rPr lang="en-US" altLang="en-US" sz="1600"/>
              <a:t>(or </a:t>
            </a:r>
            <a:r>
              <a:rPr lang="en-US" altLang="en-US" sz="1600" b="1">
                <a:solidFill>
                  <a:srgbClr val="3366FF"/>
                </a:solidFill>
              </a:rPr>
              <a:t>job scheduler</a:t>
            </a:r>
            <a:r>
              <a:rPr lang="en-US" altLang="en-US" sz="1600"/>
              <a:t>) – selects which processes should be brought into the ready queue</a:t>
            </a:r>
          </a:p>
          <a:p>
            <a:pPr lvl="1"/>
            <a:r>
              <a:rPr lang="en-US" altLang="en-US" sz="1600">
                <a:sym typeface="Symbol" panose="05050102010706020507" pitchFamily="18" charset="2"/>
              </a:rPr>
              <a:t>Long-term scheduler is invoked  infrequently (seconds, minutes)  (may be slow)</a:t>
            </a:r>
            <a:endParaRPr lang="en-US" altLang="en-US" sz="800">
              <a:sym typeface="Symbol" panose="05050102010706020507" pitchFamily="18" charset="2"/>
            </a:endParaRPr>
          </a:p>
          <a:p>
            <a:pPr lvl="1"/>
            <a:r>
              <a:rPr lang="en-US" altLang="en-US" sz="1600">
                <a:sym typeface="Symbol" panose="05050102010706020507" pitchFamily="18" charset="2"/>
              </a:rPr>
              <a:t>The long-term scheduler controls the </a:t>
            </a:r>
            <a:r>
              <a:rPr lang="en-US" altLang="en-US" sz="1600" b="1">
                <a:solidFill>
                  <a:srgbClr val="3366FF"/>
                </a:solidFill>
                <a:sym typeface="Symbol" panose="05050102010706020507" pitchFamily="18" charset="2"/>
              </a:rPr>
              <a:t>degree of multiprogramming</a:t>
            </a:r>
            <a:endParaRPr lang="en-US" altLang="en-US" sz="800" i="1">
              <a:sym typeface="Symbol" panose="05050102010706020507" pitchFamily="18" charset="2"/>
            </a:endParaRPr>
          </a:p>
          <a:p>
            <a:r>
              <a:rPr lang="en-US" altLang="en-US" sz="1600">
                <a:sym typeface="Symbol" panose="05050102010706020507" pitchFamily="18" charset="2"/>
              </a:rPr>
              <a:t>Processes can be described as either:</a:t>
            </a:r>
          </a:p>
          <a:p>
            <a:pPr lvl="1"/>
            <a:r>
              <a:rPr lang="en-US" altLang="en-US" sz="1600" b="1">
                <a:solidFill>
                  <a:srgbClr val="3366FF"/>
                </a:solidFill>
                <a:sym typeface="Symbol" panose="05050102010706020507" pitchFamily="18" charset="2"/>
              </a:rPr>
              <a:t>I/O-bound process</a:t>
            </a:r>
            <a:r>
              <a:rPr lang="en-US" altLang="en-US" sz="16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600">
                <a:sym typeface="Symbol" panose="05050102010706020507" pitchFamily="18" charset="2"/>
              </a:rPr>
              <a:t>– spends more time doing I/O than computations, many short CPU bursts</a:t>
            </a:r>
          </a:p>
          <a:p>
            <a:pPr lvl="1"/>
            <a:r>
              <a:rPr lang="en-US" altLang="en-US" sz="1600" b="1">
                <a:solidFill>
                  <a:srgbClr val="3366FF"/>
                </a:solidFill>
                <a:sym typeface="Symbol" panose="05050102010706020507" pitchFamily="18" charset="2"/>
              </a:rPr>
              <a:t>CPU-bound process </a:t>
            </a:r>
            <a:r>
              <a:rPr lang="en-US" altLang="en-US" sz="1600">
                <a:sym typeface="Symbol" panose="05050102010706020507" pitchFamily="18" charset="2"/>
              </a:rPr>
              <a:t>– spends more time doing computations; few very long CPU bursts</a:t>
            </a:r>
          </a:p>
          <a:p>
            <a:r>
              <a:rPr lang="en-US" altLang="en-US" sz="1600">
                <a:sym typeface="Symbol" panose="05050102010706020507" pitchFamily="18" charset="2"/>
              </a:rPr>
              <a:t>Long-term scheduler strives for good </a:t>
            </a:r>
            <a:r>
              <a:rPr lang="en-US" altLang="en-US" sz="1600" b="1" i="1">
                <a:sym typeface="Symbol" panose="05050102010706020507" pitchFamily="18" charset="2"/>
              </a:rPr>
              <a:t>process mix</a:t>
            </a:r>
            <a:endParaRPr lang="en-US" altLang="en-US" sz="1600">
              <a:sym typeface="Symbol" panose="05050102010706020507" pitchFamily="18" charset="2"/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44DAADE-545E-D6E0-40B5-43E7E4011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58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Addition of Medium Term Scheduling</a:t>
            </a:r>
          </a:p>
        </p:txBody>
      </p:sp>
      <p:pic>
        <p:nvPicPr>
          <p:cNvPr id="19459" name="Picture 11">
            <a:extLst>
              <a:ext uri="{FF2B5EF4-FFF2-40B4-BE49-F238E27FC236}">
                <a16:creationId xmlns:a16="http://schemas.microsoft.com/office/drawing/2014/main" id="{CA2440C6-F035-CFDE-16E3-54F54B12E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>
            <a:extLst>
              <a:ext uri="{FF2B5EF4-FFF2-40B4-BE49-F238E27FC236}">
                <a16:creationId xmlns:a16="http://schemas.microsoft.com/office/drawing/2014/main" id="{D657B7E7-B78D-212A-0083-0029E8221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anose="020B0604020202020204" pitchFamily="34" charset="0"/>
              </a:rPr>
              <a:t>Medium-term scheduler  </a:t>
            </a:r>
            <a:r>
              <a:rPr kumimoji="1" lang="en-US" altLang="en-US">
                <a:latin typeface="Helvetica" panose="020B0604020202020204" pitchFamily="34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anose="020B0604020202020204" pitchFamily="34" charset="0"/>
              </a:rPr>
              <a:t>Remove process from memory, store on disk, bring back in from disk to continue execution: </a:t>
            </a:r>
            <a:r>
              <a:rPr kumimoji="1" lang="en-US" altLang="en-US" b="1">
                <a:solidFill>
                  <a:srgbClr val="3366FF"/>
                </a:solidFill>
                <a:latin typeface="Helvetica" panose="020B0604020202020204" pitchFamily="34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25C93A7-D8CC-4025-9C53-9E30B06D5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Multitasking in Mobile Systems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D4C3416-75C9-A08E-72E6-8D85BCF71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22363"/>
            <a:ext cx="7359650" cy="4448175"/>
          </a:xfrm>
        </p:spPr>
        <p:txBody>
          <a:bodyPr/>
          <a:lstStyle/>
          <a:p>
            <a:r>
              <a:rPr lang="en-US" altLang="en-US"/>
              <a:t>Some mobile systems (e.g., early version of iOS)  allow only one process to run, others suspended</a:t>
            </a:r>
          </a:p>
          <a:p>
            <a:r>
              <a:rPr lang="en-US" altLang="en-US"/>
              <a:t>Due to screen real estate, user interface limits iOS provides for a </a:t>
            </a:r>
          </a:p>
          <a:p>
            <a:pPr lvl="1"/>
            <a:r>
              <a:rPr lang="en-US" altLang="en-US"/>
              <a:t>Single </a:t>
            </a:r>
            <a:r>
              <a:rPr lang="en-US" altLang="en-US" b="1">
                <a:solidFill>
                  <a:srgbClr val="3366FF"/>
                </a:solidFill>
              </a:rPr>
              <a:t>foreground</a:t>
            </a:r>
            <a:r>
              <a:rPr lang="en-US" altLang="en-US"/>
              <a:t> process- controlled via user interface</a:t>
            </a:r>
          </a:p>
          <a:p>
            <a:pPr lvl="1"/>
            <a:r>
              <a:rPr lang="en-US" altLang="en-US"/>
              <a:t>Multiple </a:t>
            </a:r>
            <a:r>
              <a:rPr lang="en-US" altLang="en-US" b="1">
                <a:solidFill>
                  <a:srgbClr val="3366FF"/>
                </a:solidFill>
              </a:rPr>
              <a:t>background</a:t>
            </a:r>
            <a:r>
              <a:rPr lang="en-US" altLang="en-US"/>
              <a:t> processes– in memory, running, but not on the display, and with limits</a:t>
            </a:r>
          </a:p>
          <a:p>
            <a:pPr lvl="1"/>
            <a:r>
              <a:rPr lang="en-US" altLang="en-US"/>
              <a:t>Limits include single, short task, receiving notification of events, specific long-running tasks like audio playback</a:t>
            </a:r>
          </a:p>
          <a:p>
            <a:r>
              <a:rPr lang="en-US" altLang="en-US"/>
              <a:t>Android runs foreground and background, with fewer limits</a:t>
            </a:r>
          </a:p>
          <a:p>
            <a:pPr lvl="1"/>
            <a:r>
              <a:rPr lang="en-US" altLang="en-US"/>
              <a:t>Background process uses a </a:t>
            </a:r>
            <a:r>
              <a:rPr lang="en-US" altLang="en-US" b="1">
                <a:solidFill>
                  <a:srgbClr val="3366FF"/>
                </a:solidFill>
              </a:rPr>
              <a:t>service</a:t>
            </a:r>
            <a:r>
              <a:rPr lang="en-US" altLang="en-US"/>
              <a:t> to perform tasks</a:t>
            </a:r>
          </a:p>
          <a:p>
            <a:pPr lvl="1"/>
            <a:r>
              <a:rPr lang="en-US" altLang="en-US"/>
              <a:t>Service can keep running even if background process is suspended</a:t>
            </a:r>
          </a:p>
          <a:p>
            <a:pPr lvl="1"/>
            <a:r>
              <a:rPr lang="en-US" altLang="en-US"/>
              <a:t>Service has no user interface, small memory use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5A9352E-8137-2076-89AA-95D993944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AAAFF41-6B3C-DF41-87F1-9055FD643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08075"/>
            <a:ext cx="6997700" cy="4448175"/>
          </a:xfrm>
        </p:spPr>
        <p:txBody>
          <a:bodyPr/>
          <a:lstStyle/>
          <a:p>
            <a:r>
              <a:rPr lang="en-US" altLang="en-US"/>
              <a:t>When CPU switches to another process, the system must </a:t>
            </a:r>
            <a:r>
              <a:rPr lang="en-US" altLang="en-US" b="1">
                <a:solidFill>
                  <a:srgbClr val="3366FF"/>
                </a:solidFill>
              </a:rPr>
              <a:t>save the state </a:t>
            </a:r>
            <a:r>
              <a:rPr lang="en-US" altLang="en-US"/>
              <a:t>of the old process and load the </a:t>
            </a:r>
            <a:r>
              <a:rPr lang="en-US" altLang="en-US" b="1">
                <a:solidFill>
                  <a:srgbClr val="3366FF"/>
                </a:solidFill>
              </a:rPr>
              <a:t>saved state </a:t>
            </a:r>
            <a:r>
              <a:rPr lang="en-US" altLang="en-US"/>
              <a:t>for the new process via a </a:t>
            </a:r>
            <a:r>
              <a:rPr lang="en-US" altLang="en-US" b="1">
                <a:solidFill>
                  <a:srgbClr val="3366FF"/>
                </a:solidFill>
              </a:rPr>
              <a:t>context switch</a:t>
            </a:r>
            <a:endParaRPr lang="en-US" altLang="en-US"/>
          </a:p>
          <a:p>
            <a:r>
              <a:rPr lang="en-US" altLang="en-US" b="1">
                <a:solidFill>
                  <a:srgbClr val="3366FF"/>
                </a:solidFill>
              </a:rPr>
              <a:t>Context </a:t>
            </a:r>
            <a:r>
              <a:rPr lang="en-US" altLang="en-US"/>
              <a:t>of a process represented in the PCB</a:t>
            </a:r>
          </a:p>
          <a:p>
            <a:r>
              <a:rPr lang="en-US" altLang="en-US"/>
              <a:t>Context-switch time is overhead; the system does no useful work while switching</a:t>
            </a:r>
          </a:p>
          <a:p>
            <a:pPr lvl="1"/>
            <a:r>
              <a:rPr lang="en-US" altLang="en-US"/>
              <a:t>The more complex the OS and the PCB </a:t>
            </a:r>
            <a:r>
              <a:rPr lang="en-US" altLang="en-US">
                <a:sym typeface="Wingdings" panose="05000000000000000000" pitchFamily="2" charset="2"/>
              </a:rPr>
              <a:t> the </a:t>
            </a:r>
            <a:r>
              <a:rPr lang="en-US" altLang="en-US"/>
              <a:t>longer the context switch</a:t>
            </a:r>
          </a:p>
          <a:p>
            <a:r>
              <a:rPr lang="en-US" altLang="en-US"/>
              <a:t>Time dependent on hardware support</a:t>
            </a:r>
          </a:p>
          <a:p>
            <a:pPr lvl="1"/>
            <a:r>
              <a:rPr lang="en-US" altLang="en-US"/>
              <a:t>Some hardware provides multiple sets of registers per CPU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multiple contexts loaded at once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0C1BB5C-1B81-3012-215D-6CBCF0492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4650" y="182563"/>
            <a:ext cx="6380163" cy="576262"/>
          </a:xfrm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5BAE244-9BB1-34A3-5726-FE39387FE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120775"/>
            <a:ext cx="7370763" cy="3822700"/>
          </a:xfrm>
        </p:spPr>
        <p:txBody>
          <a:bodyPr/>
          <a:lstStyle/>
          <a:p>
            <a:r>
              <a:rPr lang="en-US" altLang="en-US"/>
              <a:t>Process Concept</a:t>
            </a:r>
          </a:p>
          <a:p>
            <a:r>
              <a:rPr lang="en-US" altLang="en-US"/>
              <a:t>Process Scheduling</a:t>
            </a:r>
          </a:p>
          <a:p>
            <a:r>
              <a:rPr lang="en-US" altLang="en-US"/>
              <a:t>Operations on Processes</a:t>
            </a:r>
          </a:p>
          <a:p>
            <a:r>
              <a:rPr lang="en-US" altLang="en-US"/>
              <a:t>Interprocess Communication</a:t>
            </a:r>
          </a:p>
          <a:p>
            <a:r>
              <a:rPr lang="en-US" altLang="en-US"/>
              <a:t>Examples of IPC Systems</a:t>
            </a:r>
          </a:p>
          <a:p>
            <a:r>
              <a:rPr lang="en-US" altLang="en-US"/>
              <a:t>Communication in Client-Server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E62B67D-82A1-E64B-BDFE-2A770ABE6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BB7F0EF-B841-6B4A-6536-BCAD5551A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80300" cy="4448175"/>
          </a:xfrm>
        </p:spPr>
        <p:txBody>
          <a:bodyPr/>
          <a:lstStyle/>
          <a:p>
            <a:r>
              <a:rPr lang="en-US" altLang="en-US"/>
              <a:t>System must provide mechanisms for:</a:t>
            </a:r>
          </a:p>
          <a:p>
            <a:pPr lvl="1"/>
            <a:r>
              <a:rPr lang="en-US" altLang="en-US"/>
              <a:t> process creation,</a:t>
            </a:r>
          </a:p>
          <a:p>
            <a:pPr lvl="1"/>
            <a:r>
              <a:rPr lang="en-US" altLang="en-US"/>
              <a:t> process termination, </a:t>
            </a:r>
          </a:p>
          <a:p>
            <a:pPr lvl="1"/>
            <a:r>
              <a:rPr lang="en-US" altLang="en-US"/>
              <a:t> and so on as detailed next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380D7B9-4FD7-C9C5-2E84-A98C95C4D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Creation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A312611-EDDF-706C-8951-6AC43341E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Parent</a:t>
            </a:r>
            <a:r>
              <a:rPr lang="en-US" altLang="en-US" b="1"/>
              <a:t> </a:t>
            </a:r>
            <a:r>
              <a:rPr lang="en-US" altLang="en-US"/>
              <a:t>process create </a:t>
            </a:r>
            <a:r>
              <a:rPr lang="en-US" altLang="en-US" b="1">
                <a:solidFill>
                  <a:srgbClr val="3366FF"/>
                </a:solidFill>
              </a:rPr>
              <a:t>children</a:t>
            </a:r>
            <a:r>
              <a:rPr lang="en-US" altLang="en-US" b="1"/>
              <a:t> </a:t>
            </a:r>
            <a:r>
              <a:rPr lang="en-US" altLang="en-US"/>
              <a:t>processes, which, in turn create other processes, forming a </a:t>
            </a:r>
            <a:r>
              <a:rPr lang="en-US" altLang="en-US" b="1">
                <a:solidFill>
                  <a:srgbClr val="3366FF"/>
                </a:solidFill>
              </a:rPr>
              <a:t>tree</a:t>
            </a:r>
            <a:r>
              <a:rPr lang="en-US" altLang="en-US"/>
              <a:t> of processes</a:t>
            </a:r>
            <a:endParaRPr lang="en-US" altLang="en-US" sz="800"/>
          </a:p>
          <a:p>
            <a:r>
              <a:rPr lang="en-US" altLang="en-US"/>
              <a:t>Generally, process identified and managed via a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process identifier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pid</a:t>
            </a:r>
            <a:r>
              <a:rPr lang="en-US" altLang="en-US"/>
              <a:t>)</a:t>
            </a:r>
            <a:endParaRPr lang="en-US" altLang="en-US" sz="800"/>
          </a:p>
          <a:p>
            <a:r>
              <a:rPr lang="en-US" altLang="en-US"/>
              <a:t>Resource sharing options</a:t>
            </a:r>
          </a:p>
          <a:p>
            <a:pPr lvl="1"/>
            <a:r>
              <a:rPr lang="en-US" altLang="en-US"/>
              <a:t>Parent and children share all resources</a:t>
            </a:r>
          </a:p>
          <a:p>
            <a:pPr lvl="1"/>
            <a:r>
              <a:rPr lang="en-US" altLang="en-US"/>
              <a:t>Children share subset of parent</a:t>
            </a:r>
            <a:r>
              <a:rPr lang="ja-JP" altLang="en-US"/>
              <a:t>’</a:t>
            </a:r>
            <a:r>
              <a:rPr lang="en-US" altLang="ja-JP"/>
              <a:t>s resources</a:t>
            </a:r>
          </a:p>
          <a:p>
            <a:pPr lvl="1"/>
            <a:r>
              <a:rPr lang="en-US" altLang="en-US"/>
              <a:t>Parent and child share no resources</a:t>
            </a:r>
            <a:endParaRPr lang="en-US" altLang="en-US" sz="800"/>
          </a:p>
          <a:p>
            <a:r>
              <a:rPr lang="en-US" altLang="en-US"/>
              <a:t>Execution options</a:t>
            </a:r>
          </a:p>
          <a:p>
            <a:pPr lvl="1"/>
            <a:r>
              <a:rPr lang="en-US" altLang="en-US"/>
              <a:t>Parent and children execute concurrently</a:t>
            </a:r>
          </a:p>
          <a:p>
            <a:pPr lvl="1"/>
            <a:r>
              <a:rPr lang="en-US" altLang="en-US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7908C7A-1B67-6B46-37CA-6CDB7E37B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A Tree of Processes in Linux</a:t>
            </a:r>
          </a:p>
        </p:txBody>
      </p:sp>
      <p:pic>
        <p:nvPicPr>
          <p:cNvPr id="24579" name="Picture 1" descr="3_08.pdf">
            <a:extLst>
              <a:ext uri="{FF2B5EF4-FFF2-40B4-BE49-F238E27FC236}">
                <a16:creationId xmlns:a16="http://schemas.microsoft.com/office/drawing/2014/main" id="{16AFD394-78D0-EED6-57B4-3ADB90BAE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5255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6EE2C8B-6B57-864C-6AE1-FA4E87073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69A9C88-1EF9-8DE9-F8F7-96F6189B3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r>
              <a:rPr lang="en-US" altLang="en-US"/>
              <a:t>Address space creation</a:t>
            </a:r>
          </a:p>
          <a:p>
            <a:pPr lvl="1"/>
            <a:r>
              <a:rPr lang="en-US" altLang="en-US"/>
              <a:t>Child  is a duplicate of parent</a:t>
            </a:r>
          </a:p>
          <a:p>
            <a:pPr lvl="1"/>
            <a:r>
              <a:rPr lang="en-US" altLang="en-US"/>
              <a:t>Child has a new program loaded into it</a:t>
            </a:r>
          </a:p>
          <a:p>
            <a:r>
              <a:rPr lang="en-US" altLang="en-US"/>
              <a:t>UNIX examples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/>
              <a:t>system call creates new process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altLang="en-US"/>
              <a:t> system call used after a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/>
              <a:t> to replace the process</a:t>
            </a:r>
            <a:r>
              <a:rPr lang="ja-JP" altLang="en-US"/>
              <a:t>’</a:t>
            </a:r>
            <a:r>
              <a:rPr lang="en-US" altLang="ja-JP"/>
              <a:t> memory space with a new program</a:t>
            </a:r>
            <a:endParaRPr lang="en-US" altLang="en-US"/>
          </a:p>
        </p:txBody>
      </p:sp>
      <p:pic>
        <p:nvPicPr>
          <p:cNvPr id="25604" name="Picture 4" descr="3">
            <a:extLst>
              <a:ext uri="{FF2B5EF4-FFF2-40B4-BE49-F238E27FC236}">
                <a16:creationId xmlns:a16="http://schemas.microsoft.com/office/drawing/2014/main" id="{C34F89B4-F052-BFB5-2D1E-AE50B44D6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988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60097C7-E83B-2505-35C3-953F25AB5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6950" y="1619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 Program Forking Separate Process</a:t>
            </a:r>
          </a:p>
        </p:txBody>
      </p:sp>
      <p:pic>
        <p:nvPicPr>
          <p:cNvPr id="26627" name="Picture 5" descr="Screen Shot 2012-12-04 at 11.21.10 AM.png">
            <a:extLst>
              <a:ext uri="{FF2B5EF4-FFF2-40B4-BE49-F238E27FC236}">
                <a16:creationId xmlns:a16="http://schemas.microsoft.com/office/drawing/2014/main" id="{75C62A55-6EA8-BA58-6F4B-307C9D838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969963"/>
            <a:ext cx="603885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D385D3A-CEB4-345B-7A5A-A45490113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4263" y="1158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Creating a Separate Process via Windows API</a:t>
            </a:r>
          </a:p>
        </p:txBody>
      </p:sp>
      <p:pic>
        <p:nvPicPr>
          <p:cNvPr id="27651" name="Picture 1" descr="Screen Shot 2012-12-04 at 11.23.48 AM.png">
            <a:extLst>
              <a:ext uri="{FF2B5EF4-FFF2-40B4-BE49-F238E27FC236}">
                <a16:creationId xmlns:a16="http://schemas.microsoft.com/office/drawing/2014/main" id="{631D137D-0588-4C86-BC4C-9319FDB69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963613"/>
            <a:ext cx="4365625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D103FF9-2B09-5946-5DA4-F6FB8DB30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46BA318-7664-6A23-36BB-84DB3CA0E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170738" cy="4530725"/>
          </a:xfrm>
        </p:spPr>
        <p:txBody>
          <a:bodyPr/>
          <a:lstStyle/>
          <a:p>
            <a:r>
              <a:rPr lang="en-US" altLang="en-US"/>
              <a:t>Process executes last statement and then asks the operating system to delete it using the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altLang="en-US">
                <a:cs typeface="Courier New" panose="02070309020205020404" pitchFamily="49" charset="0"/>
              </a:rPr>
              <a:t> system call.</a:t>
            </a:r>
            <a:endParaRPr lang="en-US" altLang="en-US"/>
          </a:p>
          <a:p>
            <a:pPr lvl="1"/>
            <a:r>
              <a:rPr lang="en-US" altLang="en-US"/>
              <a:t>Returns  status data from child to parent (via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Process</a:t>
            </a:r>
            <a:r>
              <a:rPr lang="ja-JP" altLang="en-US"/>
              <a:t>’</a:t>
            </a:r>
            <a:r>
              <a:rPr lang="en-US" altLang="ja-JP"/>
              <a:t> resources are deallocated by operating system</a:t>
            </a:r>
            <a:endParaRPr lang="en-US" altLang="en-US"/>
          </a:p>
          <a:p>
            <a:r>
              <a:rPr lang="en-US" altLang="en-US"/>
              <a:t>Parent may terminate the execution of children processes  using the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>
                <a:cs typeface="Courier New" panose="02070309020205020404" pitchFamily="49" charset="0"/>
              </a:rPr>
              <a:t> system call.  Some reasons for doing so:</a:t>
            </a:r>
            <a:endParaRPr lang="en-US" altLang="en-US"/>
          </a:p>
          <a:p>
            <a:pPr lvl="1"/>
            <a:r>
              <a:rPr lang="en-US" altLang="en-US"/>
              <a:t>Child has exceeded allocated resources</a:t>
            </a:r>
          </a:p>
          <a:p>
            <a:pPr lvl="1"/>
            <a:r>
              <a:rPr lang="en-US" altLang="en-US"/>
              <a:t>Task assigned to child is no longer required</a:t>
            </a:r>
          </a:p>
          <a:p>
            <a:pPr lvl="1"/>
            <a:r>
              <a:rPr lang="en-US" altLang="en-US"/>
              <a:t>The parent is exiting and the operating systems does not allow  a child to continue if its parent terminates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4B98CB2-BC2C-D3EC-AD2B-00B6DA8DC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A1EE7A3-20E8-28A1-C11B-DA5D5BBA9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263" y="1042988"/>
            <a:ext cx="7369175" cy="4530725"/>
          </a:xfrm>
        </p:spPr>
        <p:txBody>
          <a:bodyPr/>
          <a:lstStyle/>
          <a:p>
            <a:pPr lvl="1"/>
            <a:endParaRPr lang="en-US" altLang="en-US" sz="800"/>
          </a:p>
          <a:p>
            <a:r>
              <a:rPr lang="en-US" altLang="en-US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/>
              <a:t>cascading termination.  </a:t>
            </a:r>
            <a:r>
              <a:rPr lang="en-US" altLang="en-US"/>
              <a:t>All children, grandchildren, etc.  are  terminated.</a:t>
            </a:r>
            <a:endParaRPr lang="en-US" altLang="en-US" b="1"/>
          </a:p>
          <a:p>
            <a:pPr lvl="1"/>
            <a:r>
              <a:rPr lang="en-US" altLang="en-US"/>
              <a:t>The termination is initiated by the operating system.</a:t>
            </a:r>
            <a:endParaRPr lang="en-US" altLang="en-US" b="1"/>
          </a:p>
          <a:p>
            <a:r>
              <a:rPr lang="en-US" altLang="en-US"/>
              <a:t>The parent process may wait for termination of a child process by using the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/>
              <a:t>system call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/>
              <a:t>The call returns status information and the pid of the terminated process</a:t>
            </a: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pid = wait(&amp;status); </a:t>
            </a:r>
          </a:p>
          <a:p>
            <a:r>
              <a:rPr lang="en-US" altLang="en-US"/>
              <a:t>If no parent waiting (did not invoke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>
                <a:cs typeface="Courier New" panose="02070309020205020404" pitchFamily="49" charset="0"/>
              </a:rPr>
              <a:t>) </a:t>
            </a:r>
            <a:r>
              <a:rPr lang="en-US" altLang="en-US"/>
              <a:t>process is a </a:t>
            </a:r>
            <a:r>
              <a:rPr lang="en-US" altLang="en-US" b="1">
                <a:solidFill>
                  <a:srgbClr val="3366FF"/>
                </a:solidFill>
              </a:rPr>
              <a:t>zombie</a:t>
            </a:r>
          </a:p>
          <a:p>
            <a:r>
              <a:rPr lang="en-US" altLang="en-US"/>
              <a:t>If parent terminated without invoking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wait</a:t>
            </a:r>
            <a:r>
              <a:rPr lang="en-US" altLang="en-US"/>
              <a:t> , process is an </a:t>
            </a:r>
            <a:r>
              <a:rPr lang="en-US" altLang="en-US" b="1">
                <a:solidFill>
                  <a:srgbClr val="3366FF"/>
                </a:solidFill>
              </a:rPr>
              <a:t>orphan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D06CFA7D-FCD1-BF02-204D-769516D6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550" y="150813"/>
            <a:ext cx="7997825" cy="576262"/>
          </a:xfrm>
        </p:spPr>
        <p:txBody>
          <a:bodyPr/>
          <a:lstStyle/>
          <a:p>
            <a:r>
              <a:rPr lang="en-US" altLang="en-US" sz="2800"/>
              <a:t>Multiprocess Architecture – Chrome Browser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C3B44AC-62BA-8F11-1C84-5EE2C7DC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7512050" cy="4530725"/>
          </a:xfrm>
        </p:spPr>
        <p:txBody>
          <a:bodyPr/>
          <a:lstStyle/>
          <a:p>
            <a:r>
              <a:rPr lang="en-US" altLang="en-US"/>
              <a:t>Many web browsers ran as single process (some still do)</a:t>
            </a:r>
          </a:p>
          <a:p>
            <a:pPr lvl="1"/>
            <a:r>
              <a:rPr lang="en-US" altLang="en-US"/>
              <a:t>If one web site causes trouble, entire browser can hang or crash</a:t>
            </a:r>
          </a:p>
          <a:p>
            <a:r>
              <a:rPr lang="en-US" altLang="en-US"/>
              <a:t>Google Chrome Browser is multiprocess with 3 different types of processes: 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Browser</a:t>
            </a:r>
            <a:r>
              <a:rPr lang="en-US" altLang="en-US"/>
              <a:t> process manages user interface, disk and network I/O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Renderer</a:t>
            </a:r>
            <a:r>
              <a:rPr lang="en-US" altLang="en-US"/>
              <a:t> process renders web pages, deals with HTML, Javascript. A new renderer created for each website opened</a:t>
            </a:r>
          </a:p>
          <a:p>
            <a:pPr lvl="2"/>
            <a:r>
              <a:rPr lang="en-US" altLang="en-US"/>
              <a:t>Runs in </a:t>
            </a:r>
            <a:r>
              <a:rPr lang="en-US" altLang="en-US" b="1">
                <a:solidFill>
                  <a:srgbClr val="3366FF"/>
                </a:solidFill>
              </a:rPr>
              <a:t>sandbox</a:t>
            </a:r>
            <a:r>
              <a:rPr lang="en-US" altLang="en-US"/>
              <a:t> restricting disk and network I/O, minimizing effect of security exploits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Plug-in </a:t>
            </a:r>
            <a:r>
              <a:rPr lang="en-US" altLang="en-US"/>
              <a:t>process for each type of plug-in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30724" name="Picture 1" descr="in-3_2.pdf">
            <a:extLst>
              <a:ext uri="{FF2B5EF4-FFF2-40B4-BE49-F238E27FC236}">
                <a16:creationId xmlns:a16="http://schemas.microsoft.com/office/drawing/2014/main" id="{F1B675D6-2F5B-31D6-AF2C-E43904A99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926013"/>
            <a:ext cx="629285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6C69B8B-3F9B-70BC-6331-94E8B194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/>
          <a:lstStyle/>
          <a:p>
            <a:r>
              <a:rPr lang="en-US" altLang="en-US"/>
              <a:t>Interprocess Communication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1A6AACAD-235D-154A-CD6D-3C11A853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/>
          <a:lstStyle/>
          <a:p>
            <a:r>
              <a:rPr lang="en-US" altLang="en-US"/>
              <a:t>Processes within a system may be </a:t>
            </a:r>
            <a:r>
              <a:rPr lang="en-US" altLang="en-US" b="1" i="1"/>
              <a:t>independent</a:t>
            </a:r>
            <a:r>
              <a:rPr lang="en-US" altLang="en-US" b="1"/>
              <a:t> </a:t>
            </a:r>
            <a:r>
              <a:rPr lang="en-US" altLang="en-US"/>
              <a:t>or </a:t>
            </a:r>
            <a:r>
              <a:rPr lang="en-US" altLang="en-US" b="1" i="1"/>
              <a:t>cooperating</a:t>
            </a:r>
          </a:p>
          <a:p>
            <a:r>
              <a:rPr lang="en-US" altLang="en-US"/>
              <a:t>Cooperating process can affect or be affected by other processes, including sharing data</a:t>
            </a:r>
          </a:p>
          <a:p>
            <a:r>
              <a:rPr lang="en-US" altLang="en-US"/>
              <a:t>Reasons for cooperating processes:</a:t>
            </a:r>
          </a:p>
          <a:p>
            <a:pPr lvl="1"/>
            <a:r>
              <a:rPr lang="en-US" altLang="en-US"/>
              <a:t>Information sharing</a:t>
            </a:r>
          </a:p>
          <a:p>
            <a:pPr lvl="1"/>
            <a:r>
              <a:rPr lang="en-US" altLang="en-US"/>
              <a:t>Computation speedup</a:t>
            </a:r>
          </a:p>
          <a:p>
            <a:pPr lvl="1"/>
            <a:r>
              <a:rPr lang="en-US" altLang="en-US"/>
              <a:t>Modularity</a:t>
            </a:r>
          </a:p>
          <a:p>
            <a:pPr lvl="1"/>
            <a:r>
              <a:rPr lang="en-US" altLang="en-US"/>
              <a:t>Convenience	</a:t>
            </a:r>
          </a:p>
          <a:p>
            <a:r>
              <a:rPr lang="en-US" altLang="en-US"/>
              <a:t>Cooperating processes need </a:t>
            </a:r>
            <a:r>
              <a:rPr lang="en-US" altLang="en-US" b="1">
                <a:solidFill>
                  <a:srgbClr val="3366FF"/>
                </a:solidFill>
              </a:rPr>
              <a:t>interprocess communication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IPC</a:t>
            </a:r>
            <a:r>
              <a:rPr lang="en-US" altLang="en-US"/>
              <a:t>)</a:t>
            </a:r>
          </a:p>
          <a:p>
            <a:r>
              <a:rPr lang="en-US" altLang="en-US"/>
              <a:t>Two models of IPC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DDBF950-B628-0028-3F94-4C310479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25B8F7D-7B49-CCD7-933D-E6FAC5E4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238"/>
            <a:ext cx="6823075" cy="4530725"/>
          </a:xfrm>
        </p:spPr>
        <p:txBody>
          <a:bodyPr/>
          <a:lstStyle/>
          <a:p>
            <a:r>
              <a:rPr lang="en-US" altLang="en-US"/>
              <a:t>To introduce the notion of a process -- a program in execution, which forms the basis of all computation</a:t>
            </a:r>
          </a:p>
          <a:p>
            <a:r>
              <a:rPr lang="en-US" altLang="en-US"/>
              <a:t>To describe the various features of processes, including scheduling, creation and termination, and communication</a:t>
            </a:r>
          </a:p>
          <a:p>
            <a:r>
              <a:rPr lang="en-US" altLang="en-US"/>
              <a:t>To explore interprocess communication using shared memory and message passing</a:t>
            </a:r>
          </a:p>
          <a:p>
            <a:r>
              <a:rPr lang="en-US" altLang="en-US"/>
              <a:t>To describe communication in client-server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E352284-3C1C-C756-61B8-036A916E5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Communications Models </a:t>
            </a:r>
          </a:p>
        </p:txBody>
      </p:sp>
      <p:pic>
        <p:nvPicPr>
          <p:cNvPr id="32771" name="Picture 1" descr="3_12.pdf">
            <a:extLst>
              <a:ext uri="{FF2B5EF4-FFF2-40B4-BE49-F238E27FC236}">
                <a16:creationId xmlns:a16="http://schemas.microsoft.com/office/drawing/2014/main" id="{26AFDD95-EAAE-45B9-334E-B7749B2E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>
            <a:extLst>
              <a:ext uri="{FF2B5EF4-FFF2-40B4-BE49-F238E27FC236}">
                <a16:creationId xmlns:a16="http://schemas.microsoft.com/office/drawing/2014/main" id="{C1E3085F-68DA-6253-8A02-9CDBD69CD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Message passing.  (b) shared memory. 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2238721-5D63-C9F3-7AA4-E2128F542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450" y="277813"/>
            <a:ext cx="7626350" cy="576262"/>
          </a:xfrm>
        </p:spPr>
        <p:txBody>
          <a:bodyPr/>
          <a:lstStyle/>
          <a:p>
            <a:pPr eaLnBrk="1" hangingPunct="1"/>
            <a:r>
              <a:rPr lang="en-US" altLang="en-US"/>
              <a:t>Cooperating Processes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E3B5A15-A7E0-00AF-E84B-C10FE7481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529513" cy="4530725"/>
          </a:xfrm>
        </p:spPr>
        <p:txBody>
          <a:bodyPr/>
          <a:lstStyle/>
          <a:p>
            <a:r>
              <a:rPr lang="en-US" altLang="en-US" b="1" i="1"/>
              <a:t>Independent</a:t>
            </a:r>
            <a:r>
              <a:rPr lang="en-US" altLang="en-US"/>
              <a:t> process cannot affect or be affected by the execution of another process</a:t>
            </a:r>
          </a:p>
          <a:p>
            <a:r>
              <a:rPr lang="en-US" altLang="en-US" b="1" i="1">
                <a:solidFill>
                  <a:srgbClr val="000000"/>
                </a:solidFill>
              </a:rPr>
              <a:t>Cooperating</a:t>
            </a:r>
            <a:r>
              <a:rPr lang="en-US" altLang="en-US"/>
              <a:t> process can affect or be affected by the execution of another process</a:t>
            </a:r>
          </a:p>
          <a:p>
            <a:r>
              <a:rPr lang="en-US" altLang="en-US"/>
              <a:t>Advantages of process cooperation</a:t>
            </a:r>
          </a:p>
          <a:p>
            <a:pPr lvl="1"/>
            <a:r>
              <a:rPr lang="en-US" altLang="en-US"/>
              <a:t>Information sharing </a:t>
            </a:r>
          </a:p>
          <a:p>
            <a:pPr lvl="1"/>
            <a:r>
              <a:rPr lang="en-US" altLang="en-US"/>
              <a:t>Computation speed-up</a:t>
            </a:r>
          </a:p>
          <a:p>
            <a:pPr lvl="1"/>
            <a:r>
              <a:rPr lang="en-US" altLang="en-US"/>
              <a:t>Modularity</a:t>
            </a:r>
          </a:p>
          <a:p>
            <a:pPr lvl="1"/>
            <a:r>
              <a:rPr lang="en-US" altLang="en-US"/>
              <a:t>Convenience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8121CFA-DA4C-6234-3FA7-8E1E314F4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/>
              <a:t>Producer-Consumer Problem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1C69E94-B9E4-116F-8F00-D800A0F69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/>
          <a:lstStyle/>
          <a:p>
            <a:r>
              <a:rPr lang="en-US" altLang="en-US"/>
              <a:t>Paradigm for cooperating processes, </a:t>
            </a:r>
            <a:r>
              <a:rPr lang="en-US" altLang="en-US" i="1"/>
              <a:t>producer</a:t>
            </a:r>
            <a:r>
              <a:rPr lang="en-US" altLang="en-US"/>
              <a:t> process produces information that is consumed by a </a:t>
            </a:r>
            <a:r>
              <a:rPr lang="en-US" altLang="en-US" i="1"/>
              <a:t>consumer</a:t>
            </a:r>
            <a:r>
              <a:rPr lang="en-US" altLang="en-US"/>
              <a:t> process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unbounded-buffer </a:t>
            </a:r>
            <a:r>
              <a:rPr lang="en-US" altLang="en-US"/>
              <a:t>places no practical limit on the size of the buffer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bounded-buffer </a:t>
            </a:r>
            <a:r>
              <a:rPr lang="en-US" altLang="en-US"/>
              <a:t>assumes that there is a fixed buffer size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EF9429A-AF0A-8C5F-A5B5-057181332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/>
          <a:lstStyle/>
          <a:p>
            <a:pPr eaLnBrk="1" hangingPunct="1"/>
            <a:r>
              <a:rPr lang="en-US" altLang="en-US" sz="2800"/>
              <a:t>Bounded-Buffer – Shared-Memory Solution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411DCAB-52D5-2F61-348D-09705A17D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5388" y="1203325"/>
            <a:ext cx="7131050" cy="4700588"/>
          </a:xfrm>
        </p:spPr>
        <p:txBody>
          <a:bodyPr/>
          <a:lstStyle/>
          <a:p>
            <a:r>
              <a:rPr lang="en-US" altLang="en-US" sz="1600"/>
              <a:t>Shared data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in = 0;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out = 0;</a:t>
            </a:r>
          </a:p>
          <a:p>
            <a:pPr marL="1598613" lvl="3">
              <a:buFontTx/>
              <a:buNone/>
            </a:pPr>
            <a:endParaRPr lang="en-US" altLang="en-US" sz="1600"/>
          </a:p>
          <a:p>
            <a:r>
              <a:rPr lang="en-US" altLang="en-US" sz="1600"/>
              <a:t>Solution is correct, but can only use BUFFER_SIZE-1 elements</a:t>
            </a:r>
          </a:p>
          <a:p>
            <a:pPr marL="1598613" lvl="3"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0BF81BC-626D-5EC9-58EA-FCC3FF7E5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7600" y="203200"/>
            <a:ext cx="7569200" cy="576263"/>
          </a:xfrm>
        </p:spPr>
        <p:txBody>
          <a:bodyPr/>
          <a:lstStyle/>
          <a:p>
            <a:pPr eaLnBrk="1" hangingPunct="1"/>
            <a:r>
              <a:rPr lang="en-US" altLang="en-US"/>
              <a:t>Bounded-Buffer – Producer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9ED6AB1-4545-CE5E-CB7D-CF0377470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375" y="1014413"/>
            <a:ext cx="6940550" cy="4483100"/>
          </a:xfrm>
        </p:spPr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item </a:t>
            </a:r>
            <a:r>
              <a:rPr lang="en-US" sz="1600" dirty="0" err="1"/>
              <a:t>next_produced</a:t>
            </a:r>
            <a:r>
              <a:rPr lang="en-US" sz="1600" dirty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while (((in + 1) % BUFFER_SIZE) == out)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	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buffer[in] = </a:t>
            </a:r>
            <a:r>
              <a:rPr lang="en-US" sz="1600" dirty="0" err="1"/>
              <a:t>next_produced</a:t>
            </a:r>
            <a:r>
              <a:rPr lang="en-US" sz="1600" dirty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0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7168674" lvl="4">
              <a:buFontTx/>
              <a:buNone/>
              <a:defRPr/>
            </a:pPr>
            <a:endParaRPr lang="en-US" sz="11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06D25E3-B051-3DC1-79CF-DD3A35AE9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Bounded Buffer – Consumer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E10837C-608B-BF39-B0B6-AFF23BE1B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9413" y="1219200"/>
            <a:ext cx="6894512" cy="44116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item next_consumed;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next_consumed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out = (out + 1) % BUFFER_SIZE;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D8B054E-A8CB-587A-5654-3CF928A80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Interprocess Communication –  Shared Memory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8EEFE33-9F38-37E9-B04B-3685FC41E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1233488"/>
            <a:ext cx="6621463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Synchronization is discussed in great details in Chapter 5.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7A6C603-9E64-50FC-0C7A-4B9D56D82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Interprocess Communication – Message Passing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F0CCF5A-8355-94DB-2E52-82F891507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/>
              <a:t>(</a:t>
            </a:r>
            <a:r>
              <a:rPr lang="en-US" altLang="en-US" i="1"/>
              <a:t>message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message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The</a:t>
            </a:r>
            <a:r>
              <a:rPr lang="en-US" altLang="en-US" i="1"/>
              <a:t> message</a:t>
            </a:r>
            <a:r>
              <a:rPr lang="en-US" altLang="en-US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2FBDBCA-5590-8850-40A1-F9E0CB31A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Message Passing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2D89A85-178A-50C8-3CC2-E553B181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If processes </a:t>
            </a:r>
            <a:r>
              <a:rPr lang="en-US" altLang="en-US" i="1"/>
              <a:t>P</a:t>
            </a:r>
            <a:r>
              <a:rPr lang="en-US" altLang="en-US"/>
              <a:t> and </a:t>
            </a:r>
            <a:r>
              <a:rPr lang="en-US" altLang="en-US" i="1"/>
              <a:t>Q</a:t>
            </a:r>
            <a:r>
              <a:rPr lang="en-US" altLang="en-US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Establish a </a:t>
            </a:r>
            <a:r>
              <a:rPr lang="en-US" altLang="en-US" b="1" i="1"/>
              <a:t>communication</a:t>
            </a:r>
            <a:r>
              <a:rPr lang="en-US" altLang="en-US" b="1"/>
              <a:t> </a:t>
            </a:r>
            <a:r>
              <a:rPr lang="en-US" altLang="en-US" b="1" i="1"/>
              <a:t>link</a:t>
            </a:r>
            <a:r>
              <a:rPr lang="en-US" altLang="en-US" b="1"/>
              <a:t> </a:t>
            </a:r>
            <a:r>
              <a:rPr lang="en-US" altLang="en-US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Implementation issues:</a:t>
            </a:r>
          </a:p>
          <a:p>
            <a:pPr lvl="1"/>
            <a:r>
              <a:rPr lang="en-US" altLang="en-US"/>
              <a:t>How are links established?</a:t>
            </a:r>
          </a:p>
          <a:p>
            <a:pPr lvl="1"/>
            <a:r>
              <a:rPr lang="en-US" altLang="en-US"/>
              <a:t>Can a link be associated with more than two processes?</a:t>
            </a:r>
          </a:p>
          <a:p>
            <a:pPr lvl="1"/>
            <a:r>
              <a:rPr lang="en-US" altLang="en-US"/>
              <a:t>How many links can there be between every pair of communicating processes?</a:t>
            </a:r>
          </a:p>
          <a:p>
            <a:pPr lvl="1"/>
            <a:r>
              <a:rPr lang="en-US" altLang="en-US"/>
              <a:t>What is the capacity of a link?</a:t>
            </a:r>
          </a:p>
          <a:p>
            <a:pPr lvl="1"/>
            <a:r>
              <a:rPr lang="en-US" altLang="en-US"/>
              <a:t>Is the size of a message that the link can accommodate fixed or variable?</a:t>
            </a:r>
          </a:p>
          <a:p>
            <a:pPr lvl="1"/>
            <a:r>
              <a:rPr lang="en-US" altLang="en-US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E145FCB-32FC-F419-98A6-37D5DCC17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45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Message Passing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EB02586-C17F-AFA5-83F6-47DF73222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Physical: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Shared memory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Hardware bus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Network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Logical: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Direct or indirect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Synchronous or asynchronous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Automatic or explicit buffering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CE73ED2-B766-A73A-4682-4437149E8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166688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31C5C5D-6B0E-DD63-27D3-258F789AC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1177925"/>
            <a:ext cx="7370762" cy="4786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Batch system – </a:t>
            </a:r>
            <a:r>
              <a:rPr lang="en-US" altLang="en-US" b="1">
                <a:solidFill>
                  <a:srgbClr val="3366FF"/>
                </a:solidFill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Time-shared systems – </a:t>
            </a:r>
            <a:r>
              <a:rPr lang="en-US" altLang="en-US" b="1">
                <a:solidFill>
                  <a:srgbClr val="3366FF"/>
                </a:solidFill>
              </a:rPr>
              <a:t>user programs </a:t>
            </a:r>
            <a:r>
              <a:rPr lang="en-US" altLang="en-US"/>
              <a:t>or </a:t>
            </a:r>
            <a:r>
              <a:rPr lang="en-US" altLang="en-US" b="1">
                <a:solidFill>
                  <a:srgbClr val="3366FF"/>
                </a:solidFill>
              </a:rPr>
              <a:t>tasks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Textbook uses the terms </a:t>
            </a:r>
            <a:r>
              <a:rPr lang="en-US" altLang="en-US" b="1" i="1"/>
              <a:t>job</a:t>
            </a:r>
            <a:r>
              <a:rPr lang="en-US" altLang="en-US"/>
              <a:t> and </a:t>
            </a:r>
            <a:r>
              <a:rPr lang="en-US" altLang="en-US" b="1" i="1"/>
              <a:t>process</a:t>
            </a:r>
            <a:r>
              <a:rPr lang="en-US" altLang="en-US"/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</a:rPr>
              <a:t>Process</a:t>
            </a:r>
            <a:r>
              <a:rPr lang="en-US" altLang="en-US"/>
              <a:t> – a program in execution; process execution must progress in sequential fashion</a:t>
            </a:r>
          </a:p>
          <a:p>
            <a:r>
              <a:rPr lang="en-US" altLang="en-US"/>
              <a:t>Multiple parts</a:t>
            </a:r>
          </a:p>
          <a:p>
            <a:pPr lvl="1"/>
            <a:r>
              <a:rPr lang="en-US" altLang="en-US"/>
              <a:t>The program code, also called </a:t>
            </a:r>
            <a:r>
              <a:rPr lang="en-US" altLang="en-US" b="1">
                <a:solidFill>
                  <a:srgbClr val="3366FF"/>
                </a:solidFill>
              </a:rPr>
              <a:t>text section</a:t>
            </a:r>
          </a:p>
          <a:p>
            <a:pPr lvl="1"/>
            <a:r>
              <a:rPr lang="en-US" altLang="en-US"/>
              <a:t>Current activity including</a:t>
            </a:r>
            <a:r>
              <a:rPr lang="en-US" altLang="en-US" b="1">
                <a:solidFill>
                  <a:srgbClr val="3366FF"/>
                </a:solidFill>
              </a:rPr>
              <a:t> program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counter</a:t>
            </a:r>
            <a:r>
              <a:rPr lang="en-US" altLang="en-US"/>
              <a:t>, processor registers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Stack</a:t>
            </a:r>
            <a:r>
              <a:rPr lang="en-US" altLang="en-US" b="1"/>
              <a:t> </a:t>
            </a:r>
            <a:r>
              <a:rPr lang="en-US" altLang="en-US"/>
              <a:t>containing temporary data</a:t>
            </a:r>
          </a:p>
          <a:p>
            <a:pPr lvl="2"/>
            <a:r>
              <a:rPr lang="en-US" altLang="en-US"/>
              <a:t>Function parameters, return addresses, local variables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Data section</a:t>
            </a:r>
            <a:r>
              <a:rPr lang="en-US" altLang="en-US" b="1"/>
              <a:t> </a:t>
            </a:r>
            <a:r>
              <a:rPr lang="en-US" altLang="en-US"/>
              <a:t>containing global variables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Heap</a:t>
            </a:r>
            <a:r>
              <a:rPr lang="en-US" altLang="en-US" b="1"/>
              <a:t> </a:t>
            </a:r>
            <a:r>
              <a:rPr lang="en-US" altLang="en-US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BBF8C3C-87F4-462C-CC7A-B627E25F8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Direct Communication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26857E8-AF96-B2DD-122F-8FDCA1A14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txBody>
          <a:bodyPr/>
          <a:lstStyle/>
          <a:p>
            <a:r>
              <a:rPr lang="en-US" altLang="en-US"/>
              <a:t>Processes must name each other explicitly: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/>
              <a:t> (</a:t>
            </a:r>
            <a:r>
              <a:rPr lang="en-US" altLang="en-US" i="1"/>
              <a:t>P, message</a:t>
            </a:r>
            <a:r>
              <a:rPr lang="en-US" altLang="en-US"/>
              <a:t>) – send a message to process P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Q, message</a:t>
            </a:r>
            <a:r>
              <a:rPr lang="en-US" altLang="en-US"/>
              <a:t>) – receive a message from process Q</a:t>
            </a:r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Links are established automatically</a:t>
            </a:r>
          </a:p>
          <a:p>
            <a:pPr lvl="1"/>
            <a:r>
              <a:rPr lang="en-US" altLang="en-US"/>
              <a:t>A link is associated with exactly one pair of communicating processes</a:t>
            </a:r>
          </a:p>
          <a:p>
            <a:pPr lvl="1"/>
            <a:r>
              <a:rPr lang="en-US" altLang="en-US"/>
              <a:t>Between each pair there exists exactly one link</a:t>
            </a:r>
          </a:p>
          <a:p>
            <a:pPr lvl="1"/>
            <a:r>
              <a:rPr lang="en-US" altLang="en-US"/>
              <a:t>The link may be unidirectional, but is usually bi-directional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A5FFCAC-D514-6D43-278E-10C111935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2714706-0D9F-2112-146C-E3E272473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txBody>
          <a:bodyPr/>
          <a:lstStyle/>
          <a:p>
            <a:r>
              <a:rPr lang="en-US" altLang="en-US"/>
              <a:t>Messages are directed and received from mailboxes (also referred to as ports)</a:t>
            </a:r>
          </a:p>
          <a:p>
            <a:pPr lvl="1"/>
            <a:r>
              <a:rPr lang="en-US" altLang="en-US"/>
              <a:t>Each mailbox has a unique id</a:t>
            </a:r>
          </a:p>
          <a:p>
            <a:pPr lvl="1"/>
            <a:r>
              <a:rPr lang="en-US" altLang="en-US"/>
              <a:t>Processes can communicate only if they share a mailbox</a:t>
            </a:r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 established only if processes share a common mailbox</a:t>
            </a:r>
          </a:p>
          <a:p>
            <a:pPr lvl="1"/>
            <a:r>
              <a:rPr lang="en-US" altLang="en-US"/>
              <a:t>A link may be associated with many processes</a:t>
            </a:r>
          </a:p>
          <a:p>
            <a:pPr lvl="1"/>
            <a:r>
              <a:rPr lang="en-US" altLang="en-US"/>
              <a:t>Each pair of processes may share several communication links</a:t>
            </a:r>
          </a:p>
          <a:p>
            <a:pPr lvl="1"/>
            <a:r>
              <a:rPr lang="en-US" altLang="en-US"/>
              <a:t>Link may be unidirectional or bi-directional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8523686-889B-FBAF-0A95-17AF37104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6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D1C0036-0087-6C94-D15F-D7AC91F0F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5063"/>
            <a:ext cx="7580313" cy="3821112"/>
          </a:xfrm>
        </p:spPr>
        <p:txBody>
          <a:bodyPr/>
          <a:lstStyle/>
          <a:p>
            <a:r>
              <a:rPr lang="en-US" altLang="en-US"/>
              <a:t>Operations</a:t>
            </a:r>
          </a:p>
          <a:p>
            <a:pPr lvl="1"/>
            <a:r>
              <a:rPr lang="en-US" altLang="en-US"/>
              <a:t>create a new mailbox (port)</a:t>
            </a:r>
          </a:p>
          <a:p>
            <a:pPr lvl="1"/>
            <a:r>
              <a:rPr lang="en-US" altLang="en-US"/>
              <a:t>send and receive messages through mailbox</a:t>
            </a:r>
          </a:p>
          <a:p>
            <a:pPr lvl="1"/>
            <a:r>
              <a:rPr lang="en-US" altLang="en-US"/>
              <a:t>destroy a mailbox</a:t>
            </a:r>
          </a:p>
          <a:p>
            <a:r>
              <a:rPr lang="en-US" altLang="en-US"/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/>
              <a:t>(</a:t>
            </a:r>
            <a:r>
              <a:rPr lang="en-US" altLang="en-US" i="1"/>
              <a:t>A, message</a:t>
            </a:r>
            <a:r>
              <a:rPr lang="en-US" altLang="en-US"/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A, message</a:t>
            </a:r>
            <a:r>
              <a:rPr lang="en-US" altLang="en-US"/>
              <a:t>) – receive a message from mailbox 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3C28368-BC8E-0AAD-D3DC-5B367609A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182563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6FD3B4A-4A84-5C36-D265-D26555DA4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27125"/>
            <a:ext cx="6637338" cy="4530725"/>
          </a:xfrm>
        </p:spPr>
        <p:txBody>
          <a:bodyPr/>
          <a:lstStyle/>
          <a:p>
            <a:r>
              <a:rPr lang="en-US" altLang="en-US"/>
              <a:t>Mailbox sharing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 i="1"/>
              <a:t>, P</a:t>
            </a:r>
            <a:r>
              <a:rPr lang="en-US" altLang="en-US" i="1" baseline="-25000"/>
              <a:t>2</a:t>
            </a:r>
            <a:r>
              <a:rPr lang="en-US" altLang="en-US" i="1"/>
              <a:t>,</a:t>
            </a:r>
            <a:r>
              <a:rPr lang="en-US" altLang="en-US"/>
              <a:t> 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share mailbox A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, sends;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 i="1"/>
              <a:t> </a:t>
            </a:r>
            <a:r>
              <a:rPr lang="en-US" altLang="en-US"/>
              <a:t>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receive</a:t>
            </a:r>
          </a:p>
          <a:p>
            <a:pPr lvl="1"/>
            <a:r>
              <a:rPr lang="en-US" altLang="en-US"/>
              <a:t>Who gets the message?</a:t>
            </a:r>
          </a:p>
          <a:p>
            <a:r>
              <a:rPr lang="en-US" altLang="en-US"/>
              <a:t>Solutions</a:t>
            </a:r>
          </a:p>
          <a:p>
            <a:pPr lvl="1"/>
            <a:r>
              <a:rPr lang="en-US" altLang="en-US"/>
              <a:t>Allow a link to be associated with at most two processes</a:t>
            </a:r>
          </a:p>
          <a:p>
            <a:pPr lvl="1"/>
            <a:r>
              <a:rPr lang="en-US" altLang="en-US"/>
              <a:t>Allow only one process at a time to execute a receive operation</a:t>
            </a:r>
          </a:p>
          <a:p>
            <a:pPr lvl="1"/>
            <a:r>
              <a:rPr lang="en-US" altLang="en-US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66EB017-9DF7-4074-C733-DBF1D2529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Synchronization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6470ADB-5D09-4BD4-C1CE-9E2DFADAB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1050925"/>
            <a:ext cx="7267575" cy="4984750"/>
          </a:xfrm>
        </p:spPr>
        <p:txBody>
          <a:bodyPr/>
          <a:lstStyle/>
          <a:p>
            <a:pPr marL="379413" indent="-379413">
              <a:defRPr/>
            </a:pPr>
            <a:r>
              <a:rPr lang="en-US" dirty="0"/>
              <a:t>Message passing may be either blocking or non-blocking</a:t>
            </a:r>
          </a:p>
          <a:p>
            <a:pPr marL="379413" indent="-379413">
              <a:defRPr/>
            </a:pPr>
            <a:r>
              <a:rPr lang="en-US" b="1" dirty="0">
                <a:solidFill>
                  <a:srgbClr val="3366FF"/>
                </a:solidFill>
              </a:rPr>
              <a:t>Blocking</a:t>
            </a:r>
            <a:r>
              <a:rPr lang="en-US" dirty="0"/>
              <a:t> is considered </a:t>
            </a:r>
            <a:r>
              <a:rPr lang="en-US" b="1" dirty="0">
                <a:solidFill>
                  <a:srgbClr val="3366FF"/>
                </a:solidFill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/>
              <a:t>Blocking send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b="1" dirty="0"/>
              <a:t>Blocking receive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receiver is  blocked until a message is available</a:t>
            </a:r>
          </a:p>
          <a:p>
            <a:pPr marL="379413" indent="-379413">
              <a:defRPr/>
            </a:pPr>
            <a:r>
              <a:rPr lang="en-US" b="1" dirty="0">
                <a:solidFill>
                  <a:srgbClr val="3366FF"/>
                </a:solidFill>
              </a:rPr>
              <a:t>Non-blocking</a:t>
            </a:r>
            <a:r>
              <a:rPr lang="en-US" dirty="0"/>
              <a:t> is considered </a:t>
            </a:r>
            <a:r>
              <a:rPr lang="en-US" b="1" dirty="0">
                <a:solidFill>
                  <a:srgbClr val="3366FF"/>
                </a:solidFill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/>
              <a:t>Non-blocking send</a:t>
            </a:r>
            <a:r>
              <a:rPr lang="en-US" dirty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b="1" dirty="0"/>
              <a:t>Non-blocking receive</a:t>
            </a:r>
            <a:r>
              <a:rPr lang="en-US" dirty="0"/>
              <a:t> -- the receiver receives: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/>
              <a:t> A valid message,  or 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/>
              <a:t> Null message</a:t>
            </a:r>
          </a:p>
          <a:p>
            <a:pPr marL="398939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Different combinations possible</a:t>
            </a:r>
          </a:p>
          <a:p>
            <a:pPr marL="798989"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If both send and receive are blocking, we have 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 marL="398463" indent="-341313">
              <a:defRPr/>
            </a:pPr>
            <a:endParaRPr lang="en-US" dirty="0"/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2DB0D08-9F20-733C-F0FC-7C9AA8711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Synchronization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2CFBDB8-B872-FD04-7BE1-10F51B867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1203325"/>
            <a:ext cx="6599237" cy="534988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Producer-consumer becomes trivial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message </a:t>
            </a:r>
            <a:r>
              <a:rPr lang="en-US" sz="16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while (true) {</a:t>
            </a:r>
            <a:br>
              <a:rPr lang="en-US" sz="1600" dirty="0">
                <a:latin typeface="Courier New"/>
                <a:ea typeface="ＭＳ Ｐゴシック" charset="-128"/>
                <a:cs typeface="Courier New"/>
              </a:rPr>
            </a:b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    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send(</a:t>
            </a:r>
            <a:r>
              <a:rPr lang="en-US" sz="16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} </a:t>
            </a:r>
          </a:p>
        </p:txBody>
      </p:sp>
      <p:sp>
        <p:nvSpPr>
          <p:cNvPr id="48132" name="TextBox 1">
            <a:extLst>
              <a:ext uri="{FF2B5EF4-FFF2-40B4-BE49-F238E27FC236}">
                <a16:creationId xmlns:a16="http://schemas.microsoft.com/office/drawing/2014/main" id="{DD8DB01C-3514-EC82-CFE8-3F36C2906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3598863"/>
            <a:ext cx="637063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essage next_consumed;</a:t>
            </a:r>
          </a:p>
          <a:p>
            <a:r>
              <a:rPr kumimoji="1"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r>
              <a:rPr kumimoji="1"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receive(next_consumed);</a:t>
            </a:r>
          </a:p>
          <a:p>
            <a:r>
              <a:rPr kumimoji="1"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kumimoji="1"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/* consume the item in next consumed */</a:t>
            </a:r>
          </a:p>
          <a:p>
            <a:r>
              <a:rPr kumimoji="1"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5D6DBF0-576A-D1EA-04F0-01B8E8153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Buffering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9EE75E0-7337-6435-DF23-7ECD2A7BA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7121525" cy="4530725"/>
          </a:xfrm>
        </p:spPr>
        <p:txBody>
          <a:bodyPr/>
          <a:lstStyle/>
          <a:p>
            <a:r>
              <a:rPr lang="en-US" altLang="en-US"/>
              <a:t>Queue of messages attached to the link.</a:t>
            </a:r>
          </a:p>
          <a:p>
            <a:r>
              <a:rPr lang="en-US" altLang="en-US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1.</a:t>
            </a:r>
            <a:r>
              <a:rPr lang="en-US" altLang="en-US"/>
              <a:t>	Zero capacity – no messages are queued on a link.</a:t>
            </a:r>
            <a:br>
              <a:rPr lang="en-US" altLang="en-US"/>
            </a:br>
            <a:r>
              <a:rPr lang="en-US" altLang="en-US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2.</a:t>
            </a:r>
            <a:r>
              <a:rPr lang="en-US" altLang="en-US"/>
              <a:t>	Bounded capacity – finite length of </a:t>
            </a:r>
            <a:r>
              <a:rPr lang="en-US" altLang="en-US" i="1"/>
              <a:t>n</a:t>
            </a:r>
            <a:r>
              <a:rPr lang="en-US" altLang="en-US"/>
              <a:t> messages</a:t>
            </a:r>
            <a:br>
              <a:rPr lang="en-US" altLang="en-US"/>
            </a:br>
            <a:r>
              <a:rPr lang="en-US" altLang="en-US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3.</a:t>
            </a:r>
            <a:r>
              <a:rPr lang="en-US" altLang="en-US"/>
              <a:t>	Unbounded capacity – infinite length </a:t>
            </a:r>
            <a:br>
              <a:rPr lang="en-US" altLang="en-US"/>
            </a:br>
            <a:r>
              <a:rPr lang="en-US" altLang="en-US"/>
              <a:t>Sender never waits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FC27123A-07D2-4A12-36D4-AA1EF6F1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88" y="187325"/>
            <a:ext cx="7850187" cy="576263"/>
          </a:xfrm>
        </p:spPr>
        <p:txBody>
          <a:bodyPr/>
          <a:lstStyle/>
          <a:p>
            <a:r>
              <a:rPr lang="en-US" altLang="en-US"/>
              <a:t>Examples of IPC Systems - POSIX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2B5C8D66-1F1B-5ED0-CB5E-EA08B2F1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233488"/>
            <a:ext cx="7577138" cy="4530725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POSIX Shared Memory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Process first creates shared memory segment</a:t>
            </a:r>
            <a:br>
              <a:rPr lang="en-US" dirty="0">
                <a:ea typeface="ＭＳ Ｐゴシック" charset="0"/>
              </a:rPr>
            </a:b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shm_fd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shm_open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(name, O CREAT | O RDWR, 0666);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Also used to open an existing segment to share it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Set the size of the object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ea typeface="ＭＳ Ｐゴシック" charset="-128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ftruncate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, 4096);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Now the process could write to the shared memory</a:t>
            </a:r>
          </a:p>
          <a:p>
            <a:pPr lvl="1">
              <a:buFont typeface="Monotype Sorts" charset="0"/>
              <a:buNone/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sprintf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(shared memory, "Writing to shared memory");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D16C2580-41DB-867E-4AC5-C1DC0B35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25" y="173038"/>
            <a:ext cx="7850188" cy="576262"/>
          </a:xfrm>
        </p:spPr>
        <p:txBody>
          <a:bodyPr/>
          <a:lstStyle/>
          <a:p>
            <a:r>
              <a:rPr lang="en-US" altLang="en-US"/>
              <a:t>IPC POSIX Producer</a:t>
            </a:r>
          </a:p>
        </p:txBody>
      </p:sp>
      <p:pic>
        <p:nvPicPr>
          <p:cNvPr id="51203" name="Picture 1" descr="Screen Shot 2013-03-14 at 6.46.57 PM.png">
            <a:extLst>
              <a:ext uri="{FF2B5EF4-FFF2-40B4-BE49-F238E27FC236}">
                <a16:creationId xmlns:a16="http://schemas.microsoft.com/office/drawing/2014/main" id="{247547BC-8D2A-D40D-5A25-C888A81EE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903288"/>
            <a:ext cx="3754437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0558BE57-5053-B979-1A71-3ADDEBD6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25" y="187325"/>
            <a:ext cx="7850188" cy="576263"/>
          </a:xfrm>
        </p:spPr>
        <p:txBody>
          <a:bodyPr/>
          <a:lstStyle/>
          <a:p>
            <a:r>
              <a:rPr lang="en-US" altLang="en-US"/>
              <a:t>IPC POSIX Consumer</a:t>
            </a:r>
          </a:p>
        </p:txBody>
      </p:sp>
      <p:pic>
        <p:nvPicPr>
          <p:cNvPr id="52227" name="Picture 1" descr="Screen Shot 2013-03-12 at 1.38.41 PM.png">
            <a:extLst>
              <a:ext uri="{FF2B5EF4-FFF2-40B4-BE49-F238E27FC236}">
                <a16:creationId xmlns:a16="http://schemas.microsoft.com/office/drawing/2014/main" id="{45B06B28-E877-0F43-F137-278B55658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892175"/>
            <a:ext cx="4521200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6D7D0AD-D728-EBA7-9519-56C26649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155575"/>
            <a:ext cx="6107112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Concept (Cont.)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20CD2CC-B293-2FC1-04F0-724820448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1041400"/>
            <a:ext cx="7164388" cy="4786313"/>
          </a:xfrm>
        </p:spPr>
        <p:txBody>
          <a:bodyPr/>
          <a:lstStyle/>
          <a:p>
            <a:r>
              <a:rPr lang="en-US" altLang="en-US"/>
              <a:t>Program is </a:t>
            </a:r>
            <a:r>
              <a:rPr lang="en-US" altLang="en-US" b="1" i="1"/>
              <a:t>passive</a:t>
            </a:r>
            <a:r>
              <a:rPr lang="en-US" altLang="en-US"/>
              <a:t> entity stored on disk (</a:t>
            </a:r>
            <a:r>
              <a:rPr lang="en-US" altLang="en-US" b="1">
                <a:solidFill>
                  <a:srgbClr val="3366FF"/>
                </a:solidFill>
              </a:rPr>
              <a:t>executable file</a:t>
            </a:r>
            <a:r>
              <a:rPr lang="en-US" altLang="en-US"/>
              <a:t>), process is </a:t>
            </a:r>
            <a:r>
              <a:rPr lang="en-US" altLang="en-US" b="1" i="1"/>
              <a:t>active </a:t>
            </a:r>
          </a:p>
          <a:p>
            <a:pPr lvl="1"/>
            <a:r>
              <a:rPr lang="en-US" altLang="en-US"/>
              <a:t>Program becomes process when executable file loaded into memory</a:t>
            </a:r>
          </a:p>
          <a:p>
            <a:r>
              <a:rPr lang="en-US" altLang="en-US"/>
              <a:t>Execution of program started via GUI mouse clicks, command line entry of its name, etc</a:t>
            </a:r>
          </a:p>
          <a:p>
            <a:r>
              <a:rPr lang="en-US" altLang="en-US"/>
              <a:t>One program can be several processes</a:t>
            </a:r>
          </a:p>
          <a:p>
            <a:pPr lvl="1"/>
            <a:r>
              <a:rPr lang="en-US" altLang="en-US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59AC817-9166-4688-FBD3-4F920736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238" y="155575"/>
            <a:ext cx="7548562" cy="576263"/>
          </a:xfrm>
        </p:spPr>
        <p:txBody>
          <a:bodyPr/>
          <a:lstStyle/>
          <a:p>
            <a:r>
              <a:rPr lang="en-US" altLang="en-US"/>
              <a:t>Examples of IPC Systems - Mach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9848FF06-F6A2-2798-2BEB-43C561A64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75" y="1076325"/>
            <a:ext cx="8229600" cy="4530725"/>
          </a:xfrm>
        </p:spPr>
        <p:txBody>
          <a:bodyPr/>
          <a:lstStyle/>
          <a:p>
            <a:r>
              <a:rPr lang="en-US" altLang="en-US"/>
              <a:t>Mach communication is message based</a:t>
            </a:r>
          </a:p>
          <a:p>
            <a:pPr lvl="1"/>
            <a:r>
              <a:rPr lang="en-US" altLang="en-US"/>
              <a:t>Even system calls are messages</a:t>
            </a:r>
          </a:p>
          <a:p>
            <a:pPr lvl="1"/>
            <a:r>
              <a:rPr lang="en-US" altLang="en-US"/>
              <a:t>Each task gets two mailboxes at creation- Kernel and Notify</a:t>
            </a:r>
          </a:p>
          <a:p>
            <a:pPr lvl="1"/>
            <a:r>
              <a:rPr lang="en-US" altLang="en-US"/>
              <a:t>Only three system calls needed for message transfer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msg_send(), msg_receive(), msg_rpc()</a:t>
            </a:r>
          </a:p>
          <a:p>
            <a:pPr lvl="1"/>
            <a:r>
              <a:rPr lang="en-US" altLang="en-US"/>
              <a:t>Mailboxes needed for commuication, created via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port_allocate()</a:t>
            </a:r>
          </a:p>
          <a:p>
            <a:pPr lvl="1"/>
            <a:r>
              <a:rPr lang="en-US" altLang="en-US"/>
              <a:t>Send and receive are flexible, for example four options if mailbox full:</a:t>
            </a:r>
          </a:p>
          <a:p>
            <a:pPr lvl="2"/>
            <a:r>
              <a:rPr lang="en-US" altLang="en-US"/>
              <a:t>Wait indefinitely</a:t>
            </a:r>
          </a:p>
          <a:p>
            <a:pPr lvl="2"/>
            <a:r>
              <a:rPr lang="en-US" altLang="en-US"/>
              <a:t>Wait at most n milliseconds</a:t>
            </a:r>
          </a:p>
          <a:p>
            <a:pPr lvl="2"/>
            <a:r>
              <a:rPr lang="en-US" altLang="en-US"/>
              <a:t>Return immediately</a:t>
            </a:r>
          </a:p>
          <a:p>
            <a:pPr lvl="2"/>
            <a:r>
              <a:rPr lang="en-US" altLang="en-US"/>
              <a:t>Temporarily cache a message</a:t>
            </a:r>
          </a:p>
          <a:p>
            <a:pPr lvl="1"/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43CCA8A8-0EE8-A7EA-FF66-8F443A14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182563"/>
            <a:ext cx="8229600" cy="576262"/>
          </a:xfrm>
        </p:spPr>
        <p:txBody>
          <a:bodyPr/>
          <a:lstStyle/>
          <a:p>
            <a:r>
              <a:rPr lang="en-US" altLang="en-US" sz="2800"/>
              <a:t>Examples of IPC Systems – Windows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898998EF-7E69-48B7-0AD9-97AC24FB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50" y="1154113"/>
            <a:ext cx="6950075" cy="4530725"/>
          </a:xfrm>
        </p:spPr>
        <p:txBody>
          <a:bodyPr/>
          <a:lstStyle/>
          <a:p>
            <a:r>
              <a:rPr lang="en-US" altLang="en-US"/>
              <a:t>Message-passing centric via </a:t>
            </a:r>
            <a:r>
              <a:rPr lang="en-US" altLang="en-US" b="1">
                <a:solidFill>
                  <a:srgbClr val="0000FF"/>
                </a:solidFill>
              </a:rPr>
              <a:t>advanced local procedure call </a:t>
            </a:r>
            <a:r>
              <a:rPr lang="en-US" altLang="en-US" b="1">
                <a:solidFill>
                  <a:srgbClr val="000000"/>
                </a:solidFill>
              </a:rPr>
              <a:t>(</a:t>
            </a:r>
            <a:r>
              <a:rPr lang="en-US" altLang="en-US" b="1">
                <a:solidFill>
                  <a:srgbClr val="0000FF"/>
                </a:solidFill>
              </a:rPr>
              <a:t>LPC</a:t>
            </a:r>
            <a:r>
              <a:rPr lang="en-US" altLang="en-US" b="1">
                <a:solidFill>
                  <a:srgbClr val="000000"/>
                </a:solidFill>
              </a:rPr>
              <a:t>)</a:t>
            </a:r>
            <a:r>
              <a:rPr lang="en-US" altLang="en-US"/>
              <a:t> facility</a:t>
            </a:r>
          </a:p>
          <a:p>
            <a:pPr lvl="1"/>
            <a:r>
              <a:rPr lang="en-US" altLang="en-US"/>
              <a:t>Only works between processes on the same system</a:t>
            </a:r>
          </a:p>
          <a:p>
            <a:pPr lvl="1"/>
            <a:r>
              <a:rPr lang="en-US" altLang="en-US"/>
              <a:t>Uses ports (like mailboxes) to establish and maintain communication channels</a:t>
            </a:r>
          </a:p>
          <a:p>
            <a:pPr lvl="1"/>
            <a:r>
              <a:rPr lang="en-US" altLang="en-US"/>
              <a:t>Communication works as follows:</a:t>
            </a:r>
          </a:p>
          <a:p>
            <a:pPr lvl="2"/>
            <a:r>
              <a:rPr lang="en-US" altLang="en-US"/>
              <a:t>The client opens a handle to the subsystem’</a:t>
            </a:r>
            <a:r>
              <a:rPr lang="en-US" altLang="ja-JP"/>
              <a:t>s </a:t>
            </a:r>
            <a:r>
              <a:rPr lang="en-US" altLang="ja-JP" b="1">
                <a:solidFill>
                  <a:srgbClr val="0000FF"/>
                </a:solidFill>
              </a:rPr>
              <a:t>connection port</a:t>
            </a:r>
            <a:r>
              <a:rPr lang="en-US" altLang="ja-JP"/>
              <a:t> object.</a:t>
            </a:r>
          </a:p>
          <a:p>
            <a:pPr lvl="2"/>
            <a:r>
              <a:rPr lang="en-US" altLang="en-US"/>
              <a:t>The client sends a connection request.</a:t>
            </a:r>
          </a:p>
          <a:p>
            <a:pPr lvl="2"/>
            <a:r>
              <a:rPr lang="en-US" altLang="en-US"/>
              <a:t>The server creates two private </a:t>
            </a:r>
            <a:r>
              <a:rPr lang="en-US" altLang="en-US" b="1">
                <a:solidFill>
                  <a:srgbClr val="0000FF"/>
                </a:solidFill>
              </a:rPr>
              <a:t>communication ports </a:t>
            </a:r>
            <a:r>
              <a:rPr lang="en-US" altLang="en-US"/>
              <a:t>and returns the handle to one of them to the client.</a:t>
            </a:r>
          </a:p>
          <a:p>
            <a:pPr lvl="2"/>
            <a:r>
              <a:rPr lang="en-US" altLang="en-US"/>
              <a:t>The client and server use the corresponding port handle to send messages or callbacks and to listen for replies.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BE24CA91-D262-D7DA-E07A-51280247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25" y="182563"/>
            <a:ext cx="8229600" cy="576262"/>
          </a:xfrm>
        </p:spPr>
        <p:txBody>
          <a:bodyPr/>
          <a:lstStyle/>
          <a:p>
            <a:r>
              <a:rPr lang="en-US" altLang="en-US"/>
              <a:t>Local Procedure Calls in Windows</a:t>
            </a:r>
          </a:p>
        </p:txBody>
      </p:sp>
      <p:pic>
        <p:nvPicPr>
          <p:cNvPr id="55299" name="Picture 4" descr="3">
            <a:extLst>
              <a:ext uri="{FF2B5EF4-FFF2-40B4-BE49-F238E27FC236}">
                <a16:creationId xmlns:a16="http://schemas.microsoft.com/office/drawing/2014/main" id="{CF652653-6B73-368C-A141-3C6E886A9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830388"/>
            <a:ext cx="656748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AC88AD6-3244-0E3A-EB3F-E6D80FD3E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Communications in Client-Server Systems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CC4C9CE-68B7-825A-27E9-6BB85A894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6794500" cy="4530725"/>
          </a:xfrm>
        </p:spPr>
        <p:txBody>
          <a:bodyPr/>
          <a:lstStyle/>
          <a:p>
            <a:r>
              <a:rPr lang="en-US" altLang="en-US"/>
              <a:t>Sockets</a:t>
            </a:r>
          </a:p>
          <a:p>
            <a:r>
              <a:rPr lang="en-US" altLang="en-US"/>
              <a:t>Remote Procedure Calls</a:t>
            </a:r>
          </a:p>
          <a:p>
            <a:r>
              <a:rPr lang="en-US" altLang="en-US"/>
              <a:t>Pipes</a:t>
            </a:r>
          </a:p>
          <a:p>
            <a:r>
              <a:rPr lang="en-US" altLang="en-US"/>
              <a:t>Remote Method Invocation (Java)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1CA007D-3817-4908-27B6-F75B45303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Sockets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EBF1969-B369-EC2C-0C63-BD598E026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54113"/>
            <a:ext cx="6977063" cy="4530725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>
                <a:solidFill>
                  <a:srgbClr val="0000FF"/>
                </a:solidFill>
              </a:rPr>
              <a:t>socket </a:t>
            </a:r>
            <a:r>
              <a:rPr lang="en-US" altLang="en-US"/>
              <a:t>is defined as an endpoint for communication</a:t>
            </a:r>
          </a:p>
          <a:p>
            <a:endParaRPr lang="en-US" altLang="en-US" sz="800"/>
          </a:p>
          <a:p>
            <a:r>
              <a:rPr lang="en-US" altLang="en-US"/>
              <a:t>Concatenation of IP address and </a:t>
            </a:r>
            <a:r>
              <a:rPr lang="en-US" altLang="en-US" b="1">
                <a:solidFill>
                  <a:srgbClr val="0000FF"/>
                </a:solidFill>
              </a:rPr>
              <a:t>port</a:t>
            </a:r>
            <a:r>
              <a:rPr lang="en-US" altLang="en-US"/>
              <a:t> – a number included at start of message packet to differentiate network services on a host</a:t>
            </a:r>
          </a:p>
          <a:p>
            <a:endParaRPr lang="en-US" altLang="en-US" sz="800"/>
          </a:p>
          <a:p>
            <a:r>
              <a:rPr lang="en-US" altLang="en-US"/>
              <a:t>The socket </a:t>
            </a:r>
            <a:r>
              <a:rPr lang="en-US" altLang="en-US" b="1"/>
              <a:t>161.25.19.8:1625</a:t>
            </a:r>
            <a:r>
              <a:rPr lang="en-US" altLang="en-US"/>
              <a:t> refers to port </a:t>
            </a:r>
            <a:r>
              <a:rPr lang="en-US" altLang="en-US" b="1"/>
              <a:t>1625</a:t>
            </a:r>
            <a:r>
              <a:rPr lang="en-US" altLang="en-US"/>
              <a:t> on host </a:t>
            </a:r>
            <a:r>
              <a:rPr lang="en-US" altLang="en-US" b="1"/>
              <a:t>161.25.19.8</a:t>
            </a:r>
          </a:p>
          <a:p>
            <a:endParaRPr lang="en-US" altLang="en-US" sz="800" b="1"/>
          </a:p>
          <a:p>
            <a:r>
              <a:rPr lang="en-US" altLang="en-US"/>
              <a:t>Communication consists between a pair of sockets</a:t>
            </a:r>
          </a:p>
          <a:p>
            <a:endParaRPr lang="en-US" altLang="en-US" sz="800"/>
          </a:p>
          <a:p>
            <a:r>
              <a:rPr lang="en-US" altLang="en-US"/>
              <a:t>All ports below 1024 are </a:t>
            </a:r>
            <a:r>
              <a:rPr lang="en-US" altLang="en-US" b="1" i="1"/>
              <a:t>well known</a:t>
            </a:r>
            <a:r>
              <a:rPr lang="en-US" altLang="en-US"/>
              <a:t>, used for standard services</a:t>
            </a:r>
          </a:p>
          <a:p>
            <a:endParaRPr lang="en-US" altLang="en-US" sz="800"/>
          </a:p>
          <a:p>
            <a:r>
              <a:rPr lang="en-US" altLang="en-US"/>
              <a:t>Special IP address 127.0.0.1 (</a:t>
            </a:r>
            <a:r>
              <a:rPr lang="en-US" altLang="en-US" b="1">
                <a:solidFill>
                  <a:srgbClr val="0000FF"/>
                </a:solidFill>
              </a:rPr>
              <a:t>loopback</a:t>
            </a:r>
            <a:r>
              <a:rPr lang="en-US" altLang="en-US"/>
              <a:t>) to refer to system on which process is running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BB56B7D-81CF-8930-8A71-748417480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Socket Communication</a:t>
            </a:r>
          </a:p>
        </p:txBody>
      </p:sp>
      <p:pic>
        <p:nvPicPr>
          <p:cNvPr id="58371" name="Picture 7">
            <a:extLst>
              <a:ext uri="{FF2B5EF4-FFF2-40B4-BE49-F238E27FC236}">
                <a16:creationId xmlns:a16="http://schemas.microsoft.com/office/drawing/2014/main" id="{B9E6F53C-DCEE-8CD0-1D7F-A852D42A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66813"/>
            <a:ext cx="57943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97893AF-9000-8581-A14C-69458A42F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Sockets in Java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40D88FF-C861-AAE3-9E18-B94BCD194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3419475" cy="4530725"/>
          </a:xfrm>
        </p:spPr>
        <p:txBody>
          <a:bodyPr/>
          <a:lstStyle/>
          <a:p>
            <a:r>
              <a:rPr lang="en-US" altLang="en-US"/>
              <a:t>Three types of sockets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Connection-oriented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TCP</a:t>
            </a:r>
            <a:r>
              <a:rPr lang="en-US" altLang="en-US"/>
              <a:t>)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Connectionless</a:t>
            </a:r>
            <a:r>
              <a:rPr lang="en-US" altLang="en-US"/>
              <a:t> (</a:t>
            </a:r>
            <a:r>
              <a:rPr lang="en-US" altLang="en-US" b="1">
                <a:solidFill>
                  <a:srgbClr val="0000FF"/>
                </a:solidFill>
              </a:rPr>
              <a:t>UDP</a:t>
            </a:r>
            <a:r>
              <a:rPr lang="en-US" altLang="en-US"/>
              <a:t>)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MulticastSocket</a:t>
            </a:r>
            <a:r>
              <a:rPr lang="en-US" altLang="en-US"/>
              <a:t> class– data can be sent to multiple recipients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Consider this “Date” server: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pic>
        <p:nvPicPr>
          <p:cNvPr id="59396" name="Picture 1" descr="Screen Shot 2012-12-04 at 1.11.28 PM.png">
            <a:extLst>
              <a:ext uri="{FF2B5EF4-FFF2-40B4-BE49-F238E27FC236}">
                <a16:creationId xmlns:a16="http://schemas.microsoft.com/office/drawing/2014/main" id="{52A71B65-AC63-3AC5-648A-697215BEA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1125538"/>
            <a:ext cx="4967287" cy="509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63B410F-BB2E-DE1D-B0B8-6BA13E830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Remote Procedure Calls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1FF0A9B-181E-C311-38D4-24E03B762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38238"/>
            <a:ext cx="6823075" cy="4867275"/>
          </a:xfrm>
        </p:spPr>
        <p:txBody>
          <a:bodyPr/>
          <a:lstStyle/>
          <a:p>
            <a:r>
              <a:rPr lang="en-US" altLang="en-US"/>
              <a:t>Remote procedure call (RPC) abstracts procedure calls between processes on networked systems</a:t>
            </a:r>
          </a:p>
          <a:p>
            <a:pPr lvl="1"/>
            <a:r>
              <a:rPr lang="en-US" altLang="en-US"/>
              <a:t>Again uses ports for service differentiation</a:t>
            </a:r>
          </a:p>
          <a:p>
            <a:r>
              <a:rPr lang="en-US" altLang="en-US" b="1">
                <a:solidFill>
                  <a:srgbClr val="0000FF"/>
                </a:solidFill>
              </a:rPr>
              <a:t>Stubs</a:t>
            </a:r>
            <a:r>
              <a:rPr lang="en-US" altLang="en-US"/>
              <a:t> – client-side proxy for the actual procedure on the server</a:t>
            </a:r>
          </a:p>
          <a:p>
            <a:r>
              <a:rPr lang="en-US" altLang="en-US"/>
              <a:t>The client-side stub locates the server and </a:t>
            </a:r>
            <a:r>
              <a:rPr lang="en-US" altLang="en-US" b="1">
                <a:solidFill>
                  <a:srgbClr val="0000FF"/>
                </a:solidFill>
              </a:rPr>
              <a:t>marshalls</a:t>
            </a:r>
            <a:r>
              <a:rPr lang="en-US" altLang="en-US"/>
              <a:t> the parameters</a:t>
            </a:r>
          </a:p>
          <a:p>
            <a:r>
              <a:rPr lang="en-US" altLang="en-US"/>
              <a:t>The server-side stub receives this message, unpacks the marshalled parameters, and performs the procedure on the server</a:t>
            </a:r>
          </a:p>
          <a:p>
            <a:r>
              <a:rPr lang="en-US" altLang="en-US"/>
              <a:t>On Windows, stub code compile from specification written in </a:t>
            </a:r>
            <a:r>
              <a:rPr lang="en-US" altLang="en-US" b="1">
                <a:solidFill>
                  <a:srgbClr val="0000FF"/>
                </a:solidFill>
              </a:rPr>
              <a:t>Microsoft Interface Definition Language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MIDL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EE37BE9-E78A-A7F1-FAE5-DEB6EBD38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0275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Remote Procedure Calls (Cont.)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28B894E-A7A0-6CD2-8663-4F0B835E6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713" y="777875"/>
            <a:ext cx="6818312" cy="486727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600"/>
          </a:p>
          <a:p>
            <a:r>
              <a:rPr lang="en-US" altLang="en-US"/>
              <a:t>Data representation handled via </a:t>
            </a:r>
            <a:r>
              <a:rPr lang="en-US" altLang="en-US" b="1">
                <a:solidFill>
                  <a:srgbClr val="0000FF"/>
                </a:solidFill>
              </a:rPr>
              <a:t>External Data Representation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XDL</a:t>
            </a:r>
            <a:r>
              <a:rPr lang="en-US" altLang="en-US"/>
              <a:t>) format to account for different architectures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Big-endian </a:t>
            </a:r>
            <a:r>
              <a:rPr lang="en-US" altLang="en-US"/>
              <a:t>and </a:t>
            </a:r>
            <a:r>
              <a:rPr lang="en-US" altLang="en-US" b="1">
                <a:solidFill>
                  <a:srgbClr val="0000FF"/>
                </a:solidFill>
              </a:rPr>
              <a:t>little-endian</a:t>
            </a:r>
          </a:p>
          <a:p>
            <a:r>
              <a:rPr lang="en-US" altLang="en-US"/>
              <a:t>Remote communication has more failure scenarios than local</a:t>
            </a:r>
          </a:p>
          <a:p>
            <a:pPr lvl="1"/>
            <a:r>
              <a:rPr lang="en-US" altLang="en-US"/>
              <a:t>Messages can be delivered </a:t>
            </a:r>
            <a:r>
              <a:rPr lang="en-US" altLang="en-US" b="1" i="1"/>
              <a:t>exactly once </a:t>
            </a:r>
            <a:r>
              <a:rPr lang="en-US" altLang="en-US"/>
              <a:t>rather than </a:t>
            </a:r>
            <a:r>
              <a:rPr lang="en-US" altLang="en-US" b="1" i="1"/>
              <a:t>at most once</a:t>
            </a:r>
          </a:p>
          <a:p>
            <a:r>
              <a:rPr lang="en-US" altLang="en-US"/>
              <a:t>OS typically provides a rendezvous (or </a:t>
            </a:r>
            <a:r>
              <a:rPr lang="en-US" altLang="en-US" b="1">
                <a:solidFill>
                  <a:srgbClr val="0000FF"/>
                </a:solidFill>
              </a:rPr>
              <a:t>matchmaker</a:t>
            </a:r>
            <a:r>
              <a:rPr lang="en-US" altLang="en-US"/>
              <a:t>) service to connect client and server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A966A3B-82FD-8B15-E4F9-3004AFA3A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Execution of RPC</a:t>
            </a:r>
          </a:p>
        </p:txBody>
      </p:sp>
      <p:pic>
        <p:nvPicPr>
          <p:cNvPr id="62467" name="Picture 6" descr="3">
            <a:extLst>
              <a:ext uri="{FF2B5EF4-FFF2-40B4-BE49-F238E27FC236}">
                <a16:creationId xmlns:a16="http://schemas.microsoft.com/office/drawing/2014/main" id="{0C4E47CC-DC1E-DE02-F35B-FD65151E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016000"/>
            <a:ext cx="4421187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E3B81D0-68C9-8984-F1B0-BFC0A2F9D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in Memory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DEDF4778-6C2F-9D39-7483-7C1CADD11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254125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E7AAAD7-4080-2CE7-FF55-DFED20805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Pipes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645A7AD-6EB7-FF60-B892-084EDAD10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713" y="1154113"/>
            <a:ext cx="6945312" cy="4530725"/>
          </a:xfrm>
        </p:spPr>
        <p:txBody>
          <a:bodyPr/>
          <a:lstStyle/>
          <a:p>
            <a:r>
              <a:rPr lang="en-US" altLang="en-US"/>
              <a:t>Acts as a conduit allowing two processes to communicate</a:t>
            </a:r>
          </a:p>
          <a:p>
            <a:r>
              <a:rPr lang="en-US" altLang="en-US"/>
              <a:t>Issues:</a:t>
            </a:r>
          </a:p>
          <a:p>
            <a:pPr lvl="1"/>
            <a:r>
              <a:rPr lang="en-US" altLang="en-US"/>
              <a:t>Is communication unidirectional or bidirectional?</a:t>
            </a:r>
          </a:p>
          <a:p>
            <a:pPr lvl="1"/>
            <a:r>
              <a:rPr lang="en-US" altLang="en-US"/>
              <a:t>In the case of two-way communication, is it half or full-duplex?</a:t>
            </a:r>
          </a:p>
          <a:p>
            <a:pPr lvl="1"/>
            <a:r>
              <a:rPr lang="en-US" altLang="en-US"/>
              <a:t>Must there exist a relationship (i.e., </a:t>
            </a:r>
            <a:r>
              <a:rPr lang="en-US" altLang="en-US" b="1" i="1"/>
              <a:t>parent-child</a:t>
            </a:r>
            <a:r>
              <a:rPr lang="en-US" altLang="en-US"/>
              <a:t>) between the communicating processes?</a:t>
            </a:r>
          </a:p>
          <a:p>
            <a:pPr lvl="1"/>
            <a:r>
              <a:rPr lang="en-US" altLang="en-US"/>
              <a:t>Can the pipes be used over a network?</a:t>
            </a:r>
          </a:p>
          <a:p>
            <a:r>
              <a:rPr lang="en-US" altLang="en-US"/>
              <a:t>Ordinary pipes 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altLang="en-US"/>
              <a:t>Named pipes – can be accessed without a parent-child relationship.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6">
            <a:extLst>
              <a:ext uri="{FF2B5EF4-FFF2-40B4-BE49-F238E27FC236}">
                <a16:creationId xmlns:a16="http://schemas.microsoft.com/office/drawing/2014/main" id="{B221EBEF-4D0F-FA0D-3A3C-68C86283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Ordinary Pipes</a:t>
            </a:r>
          </a:p>
        </p:txBody>
      </p:sp>
      <p:sp>
        <p:nvSpPr>
          <p:cNvPr id="54275" name="Content Placeholder 7">
            <a:extLst>
              <a:ext uri="{FF2B5EF4-FFF2-40B4-BE49-F238E27FC236}">
                <a16:creationId xmlns:a16="http://schemas.microsoft.com/office/drawing/2014/main" id="{FB47010C-09A5-085C-4F6E-E46D6D869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138238"/>
            <a:ext cx="7612063" cy="4930775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allow communication in standard producer-consumer style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pipe)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Consumer reads from the other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pipe)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 are therefore unidirectional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Require parent-child relationship between communicating processes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pipes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See Unix and Windows code samples in textbook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id="{A168750E-CC2F-720F-AD79-F64E33663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3313113"/>
            <a:ext cx="5592762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">
            <a:extLst>
              <a:ext uri="{FF2B5EF4-FFF2-40B4-BE49-F238E27FC236}">
                <a16:creationId xmlns:a16="http://schemas.microsoft.com/office/drawing/2014/main" id="{EDB2BBF9-4723-6E61-8601-0AAE7F7A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152400"/>
            <a:ext cx="8229600" cy="576263"/>
          </a:xfrm>
        </p:spPr>
        <p:txBody>
          <a:bodyPr/>
          <a:lstStyle/>
          <a:p>
            <a:r>
              <a:rPr lang="en-US" altLang="en-US"/>
              <a:t>Named Pipes</a:t>
            </a:r>
          </a:p>
        </p:txBody>
      </p:sp>
      <p:sp>
        <p:nvSpPr>
          <p:cNvPr id="65539" name="Content Placeholder 7">
            <a:extLst>
              <a:ext uri="{FF2B5EF4-FFF2-40B4-BE49-F238E27FC236}">
                <a16:creationId xmlns:a16="http://schemas.microsoft.com/office/drawing/2014/main" id="{4DD15646-2DBA-524F-F984-EBE454426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7061200" cy="4530725"/>
          </a:xfrm>
        </p:spPr>
        <p:txBody>
          <a:bodyPr/>
          <a:lstStyle/>
          <a:p>
            <a:r>
              <a:rPr lang="en-US" altLang="en-US"/>
              <a:t>Named Pipes are more powerful than ordinary pipes</a:t>
            </a:r>
          </a:p>
          <a:p>
            <a:r>
              <a:rPr lang="en-US" altLang="en-US"/>
              <a:t>Communication is bidirectional</a:t>
            </a:r>
          </a:p>
          <a:p>
            <a:r>
              <a:rPr lang="en-US" altLang="en-US"/>
              <a:t>No parent-child relationship is necessary between the communicating processes</a:t>
            </a:r>
          </a:p>
          <a:p>
            <a:r>
              <a:rPr lang="en-US" altLang="en-US"/>
              <a:t>Several processes can use the named pipe for communication</a:t>
            </a:r>
          </a:p>
          <a:p>
            <a:r>
              <a:rPr lang="en-US" altLang="en-US"/>
              <a:t>Provided on both UNIX and Windows systems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A5F8FDB-2758-2CAD-CAE9-278D11FBA7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78F067-1497-455B-9A34-51244BD0A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FE4F1CA-C9D3-05C8-A210-3963C9F47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370763" cy="3254375"/>
          </a:xfrm>
        </p:spPr>
        <p:txBody>
          <a:bodyPr/>
          <a:lstStyle/>
          <a:p>
            <a:r>
              <a:rPr lang="en-US" altLang="en-US"/>
              <a:t>As a process executes, it changes </a:t>
            </a:r>
            <a:r>
              <a:rPr lang="en-US" altLang="en-US" b="1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altLang="en-US" b="1"/>
              <a:t>new</a:t>
            </a:r>
            <a:r>
              <a:rPr lang="en-US" altLang="en-US"/>
              <a:t>:  The process is being created</a:t>
            </a:r>
          </a:p>
          <a:p>
            <a:pPr lvl="1"/>
            <a:r>
              <a:rPr lang="en-US" altLang="en-US" b="1"/>
              <a:t>running</a:t>
            </a:r>
            <a:r>
              <a:rPr lang="en-US" altLang="en-US"/>
              <a:t>:  Instructions are being executed</a:t>
            </a:r>
          </a:p>
          <a:p>
            <a:pPr lvl="1"/>
            <a:r>
              <a:rPr lang="en-US" altLang="en-US" b="1"/>
              <a:t>waiting</a:t>
            </a:r>
            <a:r>
              <a:rPr lang="en-US" altLang="en-US"/>
              <a:t>:  The process is waiting for some event to occur</a:t>
            </a:r>
          </a:p>
          <a:p>
            <a:pPr lvl="1"/>
            <a:r>
              <a:rPr lang="en-US" altLang="en-US" b="1"/>
              <a:t>ready</a:t>
            </a:r>
            <a:r>
              <a:rPr lang="en-US" altLang="en-US"/>
              <a:t>:  The process is waiting to be assigned to a processor</a:t>
            </a:r>
          </a:p>
          <a:p>
            <a:pPr lvl="1"/>
            <a:r>
              <a:rPr lang="en-US" altLang="en-US" b="1"/>
              <a:t>terminated</a:t>
            </a:r>
            <a:r>
              <a:rPr lang="en-US" altLang="en-US"/>
              <a:t>:  The process has finished execution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DCF8103-76EB-F79A-13BF-FE0F2C057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182563"/>
            <a:ext cx="7947025" cy="576262"/>
          </a:xfrm>
        </p:spPr>
        <p:txBody>
          <a:bodyPr/>
          <a:lstStyle/>
          <a:p>
            <a:pPr eaLnBrk="1" hangingPunct="1"/>
            <a:r>
              <a:rPr lang="en-US" altLang="en-US"/>
              <a:t>Diagram of Process State</a:t>
            </a:r>
          </a:p>
        </p:txBody>
      </p:sp>
      <p:pic>
        <p:nvPicPr>
          <p:cNvPr id="10243" name="Picture 9">
            <a:extLst>
              <a:ext uri="{FF2B5EF4-FFF2-40B4-BE49-F238E27FC236}">
                <a16:creationId xmlns:a16="http://schemas.microsoft.com/office/drawing/2014/main" id="{8B205ED4-2992-FF19-90CB-FA7D73D5D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3081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8EA5DD9-0FBE-E9DA-354E-77E5A311A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136525"/>
            <a:ext cx="7519987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Control Block (PCB)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10C96A7-83B7-7A24-AAEA-BBCC023A2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41400"/>
            <a:ext cx="4579938" cy="47720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(also called </a:t>
            </a:r>
            <a:r>
              <a:rPr lang="en-US" altLang="en-US" b="1">
                <a:solidFill>
                  <a:srgbClr val="3366FF"/>
                </a:solidFill>
              </a:rPr>
              <a:t>task control block</a:t>
            </a:r>
            <a:r>
              <a:rPr lang="en-US" altLang="en-US"/>
              <a:t>)</a:t>
            </a:r>
          </a:p>
          <a:p>
            <a:r>
              <a:rPr lang="en-US" altLang="en-US"/>
              <a:t>Process state – running, waiting, etc</a:t>
            </a:r>
          </a:p>
          <a:p>
            <a:r>
              <a:rPr lang="en-US" altLang="en-US"/>
              <a:t>Program counter – location of instruction to next execute</a:t>
            </a:r>
          </a:p>
          <a:p>
            <a:r>
              <a:rPr lang="en-US" altLang="en-US"/>
              <a:t>CPU registers – contents of all process-centric registers</a:t>
            </a:r>
          </a:p>
          <a:p>
            <a:r>
              <a:rPr lang="en-US" altLang="en-US"/>
              <a:t>CPU scheduling information- priorities, scheduling queue pointers</a:t>
            </a:r>
          </a:p>
          <a:p>
            <a:r>
              <a:rPr lang="en-US" altLang="en-US"/>
              <a:t>Memory-management information – memory allocated to the process</a:t>
            </a:r>
          </a:p>
          <a:p>
            <a:r>
              <a:rPr lang="en-US" altLang="en-US"/>
              <a:t>Accounting information – CPU used, clock time elapsed since start, time limits</a:t>
            </a:r>
          </a:p>
          <a:p>
            <a:r>
              <a:rPr lang="en-US" altLang="en-US"/>
              <a:t>I/O status information – I/O devices allocated to process, list of open files</a:t>
            </a:r>
          </a:p>
          <a:p>
            <a:endParaRPr lang="en-US" altLang="en-US"/>
          </a:p>
        </p:txBody>
      </p:sp>
      <p:pic>
        <p:nvPicPr>
          <p:cNvPr id="11268" name="Picture 9">
            <a:extLst>
              <a:ext uri="{FF2B5EF4-FFF2-40B4-BE49-F238E27FC236}">
                <a16:creationId xmlns:a16="http://schemas.microsoft.com/office/drawing/2014/main" id="{635039CC-C005-7CCE-3BDA-3EB9E5694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C7EEF73DCE014AA3C4E4109DE1B0ED" ma:contentTypeVersion="4" ma:contentTypeDescription="Create a new document." ma:contentTypeScope="" ma:versionID="c791cfefe71947952ecf07970407de09">
  <xsd:schema xmlns:xsd="http://www.w3.org/2001/XMLSchema" xmlns:xs="http://www.w3.org/2001/XMLSchema" xmlns:p="http://schemas.microsoft.com/office/2006/metadata/properties" xmlns:ns2="a807e891-0671-4b80-9440-594a61785868" xmlns:ns3="1c03f8fe-b785-4b17-a665-e2cec4670044" targetNamespace="http://schemas.microsoft.com/office/2006/metadata/properties" ma:root="true" ma:fieldsID="cbbc3e2c4f42e2d5f7ad686d593b422e" ns2:_="" ns3:_="">
    <xsd:import namespace="a807e891-0671-4b80-9440-594a61785868"/>
    <xsd:import namespace="1c03f8fe-b785-4b17-a665-e2cec46700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7e891-0671-4b80-9440-594a617858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3f8fe-b785-4b17-a665-e2cec46700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B5DA5C-85CD-404E-8893-65CAFF868963}"/>
</file>

<file path=customXml/itemProps2.xml><?xml version="1.0" encoding="utf-8"?>
<ds:datastoreItem xmlns:ds="http://schemas.openxmlformats.org/officeDocument/2006/customXml" ds:itemID="{FA5BD265-6DAC-4D1D-9A4F-F814A20708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13196</TotalTime>
  <Words>2737</Words>
  <Application>Microsoft Office PowerPoint</Application>
  <PresentationFormat>On-screen Show (4:3)</PresentationFormat>
  <Paragraphs>422</Paragraphs>
  <Slides>63</Slides>
  <Notes>62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os-8</vt:lpstr>
      <vt:lpstr>Chapter 3:  Processes</vt:lpstr>
      <vt:lpstr>Chapter 3:  Processes</vt:lpstr>
      <vt:lpstr>Objectives</vt:lpstr>
      <vt:lpstr>Process Concept</vt:lpstr>
      <vt:lpstr>Process Concept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Threads</vt:lpstr>
      <vt:lpstr>Process Representation in Linux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Multitasking in Mobile Systems</vt:lpstr>
      <vt:lpstr>Context Switch</vt:lpstr>
      <vt:lpstr>Operations on Processes</vt:lpstr>
      <vt:lpstr>Process Creation</vt:lpstr>
      <vt:lpstr>A Tree of Processes in Linux</vt:lpstr>
      <vt:lpstr>Process Creation (Cont.)</vt:lpstr>
      <vt:lpstr>C Program Forking Separate Process</vt:lpstr>
      <vt:lpstr>Creating a Separate Process via Windows API</vt:lpstr>
      <vt:lpstr>Process Termination</vt:lpstr>
      <vt:lpstr>Process Termination</vt:lpstr>
      <vt:lpstr>Multiprocess Architecture – Chrome Browser</vt:lpstr>
      <vt:lpstr>Interprocess Communication</vt:lpstr>
      <vt:lpstr>Communications Models 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 Shared Memory</vt:lpstr>
      <vt:lpstr>Interprocess Communication – Message Passing</vt:lpstr>
      <vt:lpstr>Message Passing (Cont.)</vt:lpstr>
      <vt:lpstr>Message Passing (Cont.)</vt:lpstr>
      <vt:lpstr>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Buffering</vt:lpstr>
      <vt:lpstr>Examples of IPC Systems - POSIX</vt:lpstr>
      <vt:lpstr>IPC POSIX Producer</vt:lpstr>
      <vt:lpstr>IPC POSIX Consumer</vt:lpstr>
      <vt:lpstr>Examples of IPC Systems - Mach</vt:lpstr>
      <vt:lpstr>Examples of IPC Systems – Windows</vt:lpstr>
      <vt:lpstr>Local Procedure Calls in Windows</vt:lpstr>
      <vt:lpstr>Communications in Client-Server Systems</vt:lpstr>
      <vt:lpstr>Sockets</vt:lpstr>
      <vt:lpstr>Socket Communication</vt:lpstr>
      <vt:lpstr>Sockets in Java</vt:lpstr>
      <vt:lpstr>Remote Procedure Calls</vt:lpstr>
      <vt:lpstr>Remote Procedure Calls (Cont.)</vt:lpstr>
      <vt:lpstr>Execution of RPC</vt:lpstr>
      <vt:lpstr>Pipes</vt:lpstr>
      <vt:lpstr>Ordinary Pipes</vt:lpstr>
      <vt:lpstr>Named Pipes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samana shrestha</cp:lastModifiedBy>
  <cp:revision>284</cp:revision>
  <cp:lastPrinted>2013-10-02T18:16:40Z</cp:lastPrinted>
  <dcterms:created xsi:type="dcterms:W3CDTF">2011-01-13T23:43:38Z</dcterms:created>
  <dcterms:modified xsi:type="dcterms:W3CDTF">2023-04-19T12:04:14Z</dcterms:modified>
</cp:coreProperties>
</file>