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72"/>
  </p:notesMasterIdLst>
  <p:handoutMasterIdLst>
    <p:handoutMasterId r:id="rId73"/>
  </p:handoutMasterIdLst>
  <p:sldIdLst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98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-792" y="-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slide" Target="slides/slide36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slide" Target="slides/slide39.xml" /><Relationship Id="rId47" Type="http://schemas.openxmlformats.org/officeDocument/2006/relationships/slide" Target="slides/slide44.xml" /><Relationship Id="rId50" Type="http://schemas.openxmlformats.org/officeDocument/2006/relationships/slide" Target="slides/slide47.xml" /><Relationship Id="rId55" Type="http://schemas.openxmlformats.org/officeDocument/2006/relationships/slide" Target="slides/slide52.xml" /><Relationship Id="rId63" Type="http://schemas.openxmlformats.org/officeDocument/2006/relationships/slide" Target="slides/slide60.xml" /><Relationship Id="rId68" Type="http://schemas.openxmlformats.org/officeDocument/2006/relationships/slide" Target="slides/slide65.xml" /><Relationship Id="rId76" Type="http://schemas.openxmlformats.org/officeDocument/2006/relationships/theme" Target="theme/theme1.xml" /><Relationship Id="rId7" Type="http://schemas.openxmlformats.org/officeDocument/2006/relationships/slide" Target="slides/slide4.xml" /><Relationship Id="rId71" Type="http://schemas.openxmlformats.org/officeDocument/2006/relationships/slide" Target="slides/slide68.xml" /><Relationship Id="rId2" Type="http://schemas.openxmlformats.org/officeDocument/2006/relationships/customXml" Target="../customXml/item2.xml" /><Relationship Id="rId16" Type="http://schemas.openxmlformats.org/officeDocument/2006/relationships/slide" Target="slides/slide13.xml" /><Relationship Id="rId29" Type="http://schemas.openxmlformats.org/officeDocument/2006/relationships/slide" Target="slides/slide26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slide" Target="slides/slide42.xml" /><Relationship Id="rId53" Type="http://schemas.openxmlformats.org/officeDocument/2006/relationships/slide" Target="slides/slide50.xml" /><Relationship Id="rId58" Type="http://schemas.openxmlformats.org/officeDocument/2006/relationships/slide" Target="slides/slide55.xml" /><Relationship Id="rId66" Type="http://schemas.openxmlformats.org/officeDocument/2006/relationships/slide" Target="slides/slide63.xml" /><Relationship Id="rId74" Type="http://schemas.openxmlformats.org/officeDocument/2006/relationships/presProps" Target="pres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slide" Target="slides/slide46.xml" /><Relationship Id="rId57" Type="http://schemas.openxmlformats.org/officeDocument/2006/relationships/slide" Target="slides/slide54.xml" /><Relationship Id="rId61" Type="http://schemas.openxmlformats.org/officeDocument/2006/relationships/slide" Target="slides/slide58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4" Type="http://schemas.openxmlformats.org/officeDocument/2006/relationships/slide" Target="slides/slide41.xml" /><Relationship Id="rId52" Type="http://schemas.openxmlformats.org/officeDocument/2006/relationships/slide" Target="slides/slide49.xml" /><Relationship Id="rId60" Type="http://schemas.openxmlformats.org/officeDocument/2006/relationships/slide" Target="slides/slide57.xml" /><Relationship Id="rId65" Type="http://schemas.openxmlformats.org/officeDocument/2006/relationships/slide" Target="slides/slide62.xml" /><Relationship Id="rId7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slide" Target="slides/slide40.xml" /><Relationship Id="rId48" Type="http://schemas.openxmlformats.org/officeDocument/2006/relationships/slide" Target="slides/slide45.xml" /><Relationship Id="rId56" Type="http://schemas.openxmlformats.org/officeDocument/2006/relationships/slide" Target="slides/slide53.xml" /><Relationship Id="rId64" Type="http://schemas.openxmlformats.org/officeDocument/2006/relationships/slide" Target="slides/slide61.xml" /><Relationship Id="rId69" Type="http://schemas.openxmlformats.org/officeDocument/2006/relationships/slide" Target="slides/slide66.xml" /><Relationship Id="rId77" Type="http://schemas.openxmlformats.org/officeDocument/2006/relationships/tableStyles" Target="tableStyles.xml" /><Relationship Id="rId8" Type="http://schemas.openxmlformats.org/officeDocument/2006/relationships/slide" Target="slides/slide5.xml" /><Relationship Id="rId51" Type="http://schemas.openxmlformats.org/officeDocument/2006/relationships/slide" Target="slides/slide48.xml" /><Relationship Id="rId72" Type="http://schemas.openxmlformats.org/officeDocument/2006/relationships/notesMaster" Target="notesMasters/notesMaster1.xml" /><Relationship Id="rId3" Type="http://schemas.openxmlformats.org/officeDocument/2006/relationships/slideMaster" Target="slideMasters/slideMaster1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slide" Target="slides/slide43.xml" /><Relationship Id="rId59" Type="http://schemas.openxmlformats.org/officeDocument/2006/relationships/slide" Target="slides/slide56.xml" /><Relationship Id="rId67" Type="http://schemas.openxmlformats.org/officeDocument/2006/relationships/slide" Target="slides/slide64.xml" /><Relationship Id="rId20" Type="http://schemas.openxmlformats.org/officeDocument/2006/relationships/slide" Target="slides/slide17.xml" /><Relationship Id="rId41" Type="http://schemas.openxmlformats.org/officeDocument/2006/relationships/slide" Target="slides/slide38.xml" /><Relationship Id="rId54" Type="http://schemas.openxmlformats.org/officeDocument/2006/relationships/slide" Target="slides/slide51.xml" /><Relationship Id="rId62" Type="http://schemas.openxmlformats.org/officeDocument/2006/relationships/slide" Target="slides/slide59.xml" /><Relationship Id="rId70" Type="http://schemas.openxmlformats.org/officeDocument/2006/relationships/slide" Target="slides/slide67.xml" /><Relationship Id="rId75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3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 /><Relationship Id="rId1" Type="http://schemas.openxmlformats.org/officeDocument/2006/relationships/image" Target="../media/image9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628A098-767F-2F43-8A9E-37E5927C01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065C706-836D-D8E8-4CC0-5D35AB99B9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41EFE85-0A5F-E9E7-1BB7-8310722870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EA4D3EB-2FE6-E3B7-8ACB-CB08BAACD4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0F71B907-607D-4EA7-9DE9-6EDC0B561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5E91A06-868E-066C-FBAC-4763ED8158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304920-6F5B-6C85-D4B6-1A72E18B10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CB95D642-3564-5335-1D5F-2939675C7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A37E6BA-89B1-35D4-66F4-E3BE62119E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1A70FE7-2A6B-DB4C-D6F3-EFE9359E9D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F81B58-7983-699B-91A0-2D4F30414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4AD54EA8-44F6-4777-BFAD-59CA9389A1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B413EEC-D8FD-996C-BDFA-BD3A557F2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D66BFB-F973-4476-BCE2-DC8D4B875402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4FD2416-F43C-8FF7-0C30-FED84A358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975115E-2F37-79A6-C128-436B7E09E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502400E-A7EC-D99E-7CB7-28A8D2669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96510F-DB61-4A7F-8B51-4A0F54A7AE81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D99783D-062E-A6CF-02F4-50EDCFCCA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BEC40D8-A7A7-FA13-2375-9432341A5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0E14D76-E4D9-5109-E92E-71E0DA040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3F477C-2124-4512-A02F-EBFF8958D305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D65DB53-BBD4-5FE1-5A14-630E0100D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42526EC-7D56-007E-C190-350FA1AA5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094B16A-D193-9783-C309-C761D0B79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D4F0CFA-B804-44FC-9B03-5B6E8411769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A043455-796A-21B1-3C30-22CFE07FC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6CD3A25-4500-5FC6-3C4D-F08B88A97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9523BB7-1498-0C0C-2B36-C8F71EA86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FA0606-9A18-4983-B966-D123CF10D817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BD668CE-E2EC-6558-624E-2171E98A1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D7D7B939-7F08-155A-A685-40DA831D8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6E01A6B-1293-9790-CF96-E76D45CFD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BB19D9-A4B8-4574-B29D-62A484599FC4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0BA7542-AEEB-3FC5-19C2-3FB0A3416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351A56E-2A52-1242-3606-AC187528F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F532BAF-AE2B-D057-99AF-98E6CED85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0239FC-2CB3-47F4-928E-56FC093D8F1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2BA4877-AE2E-6D1D-FA28-BF7911D56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FAD6E43-E4C4-C53F-2C55-3DDEA3C4A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8FD7864-019E-FE66-56DD-F662D4178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202389-4ECC-4824-B7F6-38C2F74918E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69A776F-7E3C-6DA2-76DD-564893721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3DB86C8-9ECB-6AC8-0466-E009DF77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6C3E5B4-E87E-4948-85C2-B8265C17B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FD4C61-E428-4EB6-8773-1189CDADA64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35A78F1-5E99-A4E4-D4E3-EDFC8AD59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C87915B-C850-CB33-64BA-6FABFEE69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7364C75-A7C0-B04C-C738-580050B71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28C203-E71E-46CA-8D4B-8580970DB8D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03D3687-D964-0AA6-F385-8F739759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7BCC6F8-D76C-BE5C-3C53-41FC932EE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561D9FC-6BA0-7C7A-AE13-70B2652B7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7BBC4-023B-4264-91A5-CD3FE1DA6A1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F508FFB-D37C-008E-184A-8B7AFF617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3A667D8-FAA2-144D-3FA8-F42315CF6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6545743-C293-A869-854C-D0F4E3F90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481D07-20AB-4019-BCE0-CCB6636DDAFE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4C420E1-5F6C-2F94-FDB8-74DDF7C1B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D0E9C4-8C00-FF40-CB65-B50F2F0EB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362C721-277A-CD68-9B7B-85A643046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C808A0-A906-431F-9F5A-944E0317543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985019D-9E8E-4D7B-5335-5EB13B3A3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B9F588C-B0B5-CE2D-E5A6-B812B292C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D4EF1FE-3C99-2252-5BCF-48BE04182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C045E5-18C8-44A8-BCDB-BFA0E4F89A7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7798A20-7EDC-3889-C80D-A7DDEF23A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8BFACBC-D85B-27EC-B898-7E3181702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D7EB96D-B413-CC25-0F5A-33BBA0CC2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9D3195-B046-46E2-90A7-3F58CBACE56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BCE551B-7A1B-F00E-19BD-D4DE97D05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73736D7-6268-1B51-F718-DD86345BF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FBBA84DB-1E45-CC23-ADC6-4CD3C2F01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14D7AE-566F-4805-92E6-96164543F85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556FF1A-A8CA-F8EC-83E5-084D228C4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88BB0D4-E58A-188E-976D-9902C2CB2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2D3F023-055B-81E4-F37E-BA8D90071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BC3270-4983-4C03-B79F-2388EF762057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E9F6BDD-2463-1C3F-D86B-DEA843673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48D673B-A8DB-9867-E1E2-CAD5A2F7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66673B9-2226-3B19-F4CF-5BAD461A9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94B9F-D6EC-444E-A676-46EBC8ABFBF0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2962687-78E8-4C22-955F-C43286863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AEC7595-08BE-D530-574E-5BAB6657D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D170D38-B86A-52DC-7D19-066ACC073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ABBB73-E985-440B-9953-2D6D0AA22EA5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4882DA8-0E5F-1F4D-2FC3-1C475AD8C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95A7C5E-95F9-4FB5-2512-6F6C1E7E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A59C20A-E21C-8A8F-096C-6E090E92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D21436-7C73-44AD-8486-A9142E3F394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5DBA090-3CF1-1C08-78D1-88F9B8022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2D18A8A-DE8D-C29A-7A92-AF6FCB7DD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D545A9C-DDF9-5F06-DAD6-30649A2C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09BE2E-45E4-4E37-A544-E2EC201D5423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C084A40-37CA-D258-E30B-F3DDDC8FC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70C3071-4996-23D2-AC86-46FE48038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3C4CD8-FF6D-3EE2-A386-67A295CA9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826BE7-758E-4220-833D-5BCF694A64A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EA2806A-9AAB-7F61-65FB-6DDC2430D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71422C83-CC02-21D2-70ED-BDC8646DB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B9FB2B3-A828-C1EB-F4BF-F65B27F36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4CB94D3-F99A-C7F9-DD33-E7030A976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9A4B565-AC0E-24AD-F42B-DF211877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EF1860-B808-4604-8AA3-F5FD6D8129C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F97CD76-1557-1CC9-FF74-8A4EEA51C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C0A2438-E27E-3B5E-8CBF-C6D2270B2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B2CE7FA-995B-E908-6BA0-21AC8DC45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5F0C66-A4AE-4B4C-B2AD-7C59527D7083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35850F0-C84B-4C06-8A76-A1C694CD8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DFF2CF8-491F-0816-50B8-55F329E0D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E562526-9BC5-F02C-7FEC-3F7D86495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CD1ACC-F3F3-499A-99B8-1F75EC3D170E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006E037-3D63-125C-0C3A-9F2667330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B8684A2-788A-983A-481E-AABD6D319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C3F9A4E-5BDC-FD22-E893-0C794DE94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595E0AC-632F-FE74-880F-90EAB4D5B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2C71C66-F049-7F9C-B121-7B352F95E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B35702-2D68-46E1-9510-18F64365C0AA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3622511-3C6F-AAFD-563F-881B8CD2F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62AB833-7F19-64F8-4666-3E681EA5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F11F122-5452-2D9A-A640-70119C727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D4E2A37-A571-4462-0052-C760A8D7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245FB4E-7318-5D7C-0D3B-E50DC3221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E7D1C87-07DA-59EF-3E4F-85A2418A0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A6AFDF5-0367-1E88-4917-BA52569EB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9195C94-1EC1-D942-6134-B4E57DC2C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A345B4F-1D64-812A-EA99-64D155314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EB66C3B-8633-1E57-1EE9-9A37B7E1B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CDE1FF-BC3D-BB3A-2401-3ADCC83BB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C1F9C5F-3CB0-727A-BC5B-AFFD5CD1A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E1A215-011B-6290-4D9D-849B9651E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3A45CA-D1E7-48A4-A290-03AEFB4D3E4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4E97FEA-5C4F-3033-B68D-2B4AF1F22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0BF1E1A-C1A1-6179-3182-B055FF7D2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F3B435E-76E9-A1FE-16DA-9DE23C670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6D2680-E77A-4DD8-9934-38AD094AC559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BE18F1B-3913-158E-97A5-E3B838446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F35762F3-90C6-B70F-4B16-8FD949B7F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E7BEC377-0EF8-C554-CAD1-7E8FE61DF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0C5763-ABF6-4FC3-B4EE-7DBC9B1E90B2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AFE4508-60F9-FB0A-FC1D-ABD33A054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ECB1DE2-2C86-F74C-4D92-C0F8C5A01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63679EE-95EE-FC1A-789B-78D9C8F6D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6F82FB-D622-4534-805C-6026549B26CD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FFE41EF-B3EF-E8F9-BE7B-AF0D2EE30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3EDE879-5357-DFBA-F193-D5E5967E7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746BE19-B9C5-13AB-3AEA-9074C3009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370E46-000D-44EB-BFF8-E12FF79B4D88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A2FA049-3586-3C63-10DF-FB9869D7D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9A2D086-5FDC-6A69-0E84-EB69CDFE2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ACC58E9D-0A83-2F52-39CC-024BF25C8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B0B54F-3C6D-4AD1-8782-F77B9A588555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8502ECA-9E0E-BF53-313C-4C3C5114D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205A585-36A5-D511-F3D8-8A5698D9A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897EAD1-962E-EF16-445A-9A7876CCA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5FE4CA7-E0F6-4EFF-A514-C6CB5758312D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6E5752D-83C2-A1DB-A474-03F16E56D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E430EDF-3311-B066-64E1-F05105931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990082C-FDFD-C836-C185-D7118C02C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D83A39-6BA1-4267-9098-188F8329378B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5A57E2D-EC98-C4E8-CB5B-67B706527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20D5EF6-F4D6-8F08-96A8-02ACCBCE4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5E4756BA-2953-3BED-226C-1F81F9628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D1456AB-799F-4A47-B250-B06CBD6840B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29190F18-73FC-5E15-D542-2CB69B169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1B354888-1614-94E7-CE98-AD34259F0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F3AEC54-24E2-02C5-82A5-6A687B242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4FD788-E47B-483C-BA41-27BB539E2BEB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7FCEB88-5BA9-5DD6-3A2A-25EAAEAC9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9CB288A-FB0A-E4D7-04CE-53287DD3F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B753B7B-15A5-C696-1C86-88B3ADA30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A17B3-8318-479A-AD94-059DF13736B4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56BAF7C6-F794-02EF-FA92-29EC26C58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88C674E7-BA8A-C76D-AF58-1C4DC13AA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BD7366B-86F9-691D-0147-D22F8FEDD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4F2310D-A1C4-438F-A1C0-30C2D04FF6D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77E69AF-BF6D-8FE4-1CD9-A90B807DB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7D3F4AD-ECFA-2D27-D080-637FE7A5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0E0C5E6-190A-64D6-04C5-5E6127BA9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4B33FD-118D-40A9-8138-FC9366BEE0AF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ABFF74E7-1CAF-AE4E-F733-61AFC1FD5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0B14899-E314-D82D-91D7-8EB17EE5B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3AAA7919-393A-C430-4989-6429DF04E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B7C5FE-D728-4513-8EED-DFCC381CDF0B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B7E7A2E-010A-3CFB-3C6E-2A4ADAF67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265D794-8F1E-CDB4-8A9B-52C478740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53733C97-3DDA-7761-1041-7818F452C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BCDF6C4-14A5-4C9E-8288-1BCF7F4DE8FD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C3801B2E-784A-C45E-7D6F-7CDB69ABE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8C74625-41D1-B5C7-1410-76566CB3B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063B8EF-7E1F-83E7-CBDF-371D743833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475DAEB-55FE-F219-07AC-A3074FBD3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AB6D4C4A-1A6E-B75F-A2AA-97E26D72B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E26D93-1189-4D43-91D1-68254C509309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6CE4BE5-BEFF-1EA3-893A-EBD579392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846C444F-EF2B-9019-06AB-379F57424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EFCF88E4-993B-4B37-7208-636AB81FC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DC3C52-C5EA-4348-9DE6-F90C49D27642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65C591C-04B8-E7B6-766B-B0FB7ECB2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1A1C64E-770E-8A48-8418-4A191D7FC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26F2BD78-65C3-CAD6-718A-1C3D36258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A9F3A9-1385-4DFE-B5CB-A1FCFEBABBCD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A5022F3-48AA-25D0-FABB-D40CC07A3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3A712FF9-50DA-31D9-E2AD-F08390078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B1CAAEA-26E0-7D88-EF25-C55EA4D35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EB8CB0-9F4F-44B3-834F-DEE2C9A2DE8E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E89BAD8-2F64-1859-30FB-0A856FDC8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1054D9-3128-897E-8309-0071CA912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D74553E-85DC-5063-74E9-D0F7C26FE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53C4F5-F087-4505-8D64-828B0BA041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18BDF05-FDE1-4B8F-E114-AF52C5F5F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46619AC-F764-D7B8-2175-D4B92263C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F9D8D34-0B75-C904-91DE-F8F2639B8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CD5EDA-E3DA-4A35-B028-F61FCC54FF1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D95AA08-D932-BC36-ABC9-71B6BCED5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764A32D-6DB0-39BD-FEDA-7D08432ED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424FF93-8940-A8E8-FB28-9891FB421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E3AD7B-639E-4CEE-ABD4-17C559595F69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E423848-E92A-8EAD-8A21-54FCC263D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66F1F5-9085-D487-99ED-BE22C2009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31F325A-F53B-AC80-4721-556E1F230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5894-5B10-4D26-A499-0997DEE7D1AE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AF7C736-FB40-4459-0688-02308ACDD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C19A155-B6E8-B1DC-B657-BED22894C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01497A8-D48E-213E-AC80-A653521BBCB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8CCD7D1-662D-824A-E4FA-21204E67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F6F6E23-DBCF-B8A9-C1E3-DF3A0EA5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167F219-5CE6-7355-F1FE-798135B0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D260165B-0304-48A1-2240-D635CAEA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36D6CB7-1E6B-3F87-4AB2-E5C43651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DDBDE3B6-636A-4453-ECD4-F83ADB16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64FE27F-96BB-2FE8-899C-BD3C0825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44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64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1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7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7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54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:a16="http://schemas.microsoft.com/office/drawing/2014/main" id="{0AC97523-DA0E-6A14-33AF-0B49CA17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0AA75BDE-82B0-5E23-6AAC-62BC03F54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E38F6EE-1607-E604-96EB-E8B339EE3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96634E-5915-F920-0CED-7362EF1E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C91AAFE-E07C-AE5C-59E0-D01C3A79F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E203F67-BC3F-A77D-F256-C28520C4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40FEC59-F9FD-F5C9-3951-0604456F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F9313A0-7785-1F64-C390-2088D159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81B419F8-457B-4EE5-B548-E88D0F1CF9B7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B24A618-5781-E213-82C4-CBA1C791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175B02BF-1F79-E4A4-C765-11F7B4E44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:a16="http://schemas.microsoft.com/office/drawing/2014/main" id="{F4ED3C99-A4D7-E0EB-7A38-E194540F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7" Type="http://schemas.openxmlformats.org/officeDocument/2006/relationships/image" Target="../media/image1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1.bin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6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 /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6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 /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6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 /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6.png" /><Relationship Id="rId4" Type="http://schemas.openxmlformats.org/officeDocument/2006/relationships/image" Target="../media/image35.png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 /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6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581031-006C-7572-BF61-AE49666A11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4D7AA50-2873-AA42-D82A-F16B6948B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B81AE05-BD15-DE8F-7D63-87C0B8E0E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C8062549-FD80-5597-34C1-3D118D4B9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F80F8AB-78C5-169A-83EC-DF3F78E0B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27C755-C450-F7B7-C639-1568D2F79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F1B865EA-5192-F353-07DA-03808109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A5EEBAE-FFA2-62C8-E942-F7A2F6AE9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64B3FF-700E-5ED6-1F5A-F54C4407C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/>
              <a:t>Associate with each process the length of its next CPU burst</a:t>
            </a:r>
          </a:p>
          <a:p>
            <a:pPr lvl="1"/>
            <a:r>
              <a:rPr lang="en-US" altLang="en-US"/>
              <a:t> Use these lengths to schedule the process with the shortest time</a:t>
            </a:r>
          </a:p>
          <a:p>
            <a:r>
              <a:rPr lang="en-US" altLang="en-US"/>
              <a:t>SJF is optimal – gives minimum average waiting time for a given set of processes</a:t>
            </a:r>
          </a:p>
          <a:p>
            <a:pPr lvl="1"/>
            <a:r>
              <a:rPr lang="en-US" altLang="en-US"/>
              <a:t>The difficulty is knowing the length of the next CPU request</a:t>
            </a:r>
          </a:p>
          <a:p>
            <a:pPr lvl="1"/>
            <a:r>
              <a:rPr lang="en-US" altLang="en-US"/>
              <a:t>Could ask the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A7A0EE1-CAE1-27A4-8A60-29521AA3C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16387" name="Rectangle 36">
            <a:extLst>
              <a:ext uri="{FF2B5EF4-FFF2-40B4-BE49-F238E27FC236}">
                <a16:creationId xmlns:a16="http://schemas.microsoft.com/office/drawing/2014/main" id="{6C6EDDE2-DBEA-302F-9180-607491576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D04392CA-5465-604A-3217-F7426D53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5C0A91C5-CD9F-ADD6-4CBD-DB93589F1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9525" y="153988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A656D19-DC67-ADA1-BFB0-E9A832275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233488"/>
            <a:ext cx="7435850" cy="49355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EA9BFD6C-5BEF-AFBF-AF8B-B9D710203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EA9BFD6C-5BEF-AFBF-AF8B-B9D710203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50472D27-8768-1B20-4901-89F8A4370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50472D27-8768-1B20-4901-89F8A4370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395A74-62E0-8BF2-927B-8CDAF4710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/>
              <a:t>Prediction of the Length of the Next CPU Burst</a:t>
            </a:r>
          </a:p>
        </p:txBody>
      </p:sp>
      <p:pic>
        <p:nvPicPr>
          <p:cNvPr id="17411" name="Picture 1" descr="6_03.pdf">
            <a:extLst>
              <a:ext uri="{FF2B5EF4-FFF2-40B4-BE49-F238E27FC236}">
                <a16:creationId xmlns:a16="http://schemas.microsoft.com/office/drawing/2014/main" id="{01751AF8-9B3F-0D00-4E43-ECBFCA683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5B1DF7-2A2D-1A21-C190-42CD2F6E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575F13-007F-C92C-F505-D8D910ED7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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 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  <a:r>
              <a:rPr lang="en-US" altLang="en-US">
                <a:sym typeface="Symbol" panose="05050102010706020507" pitchFamily="18" charset="2"/>
              </a:rPr>
              <a:t> = 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baseline="-2500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baseline="-25000">
                <a:sym typeface="Symbol" panose="05050102010706020507" pitchFamily="18" charset="2"/>
              </a:rPr>
              <a:t>+1</a:t>
            </a:r>
            <a:r>
              <a:rPr lang="en-US" altLang="en-US">
                <a:sym typeface="Symbol" panose="05050102010706020507" pitchFamily="18" charset="2"/>
              </a:rPr>
              <a:t> =  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+(1</a:t>
            </a:r>
            <a:r>
              <a:rPr lang="en-US" altLang="en-US" i="1">
                <a:sym typeface="Symbol" panose="05050102010706020507" pitchFamily="18" charset="2"/>
              </a:rPr>
              <a:t> -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-1</a:t>
            </a:r>
            <a:r>
              <a:rPr lang="en-US" altLang="en-US" i="1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j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 </a:t>
            </a:r>
            <a:r>
              <a:rPr lang="en-US" altLang="en-US" i="1"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ym typeface="Symbol" panose="05050102010706020507" pitchFamily="18" charset="2"/>
              </a:rPr>
              <a:t>-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</a:t>
            </a:r>
            <a:r>
              <a:rPr lang="en-US" altLang="en-US" i="1">
                <a:sym typeface="Symbol" panose="05050102010706020507" pitchFamily="18" charset="2"/>
              </a:rPr>
              <a:t>+(</a:t>
            </a:r>
            <a:r>
              <a:rPr lang="en-US" altLang="en-US">
                <a:sym typeface="Symbol" panose="05050102010706020507" pitchFamily="18" charset="2"/>
              </a:rPr>
              <a:t>1 -  </a:t>
            </a:r>
            <a:r>
              <a:rPr lang="en-US" altLang="en-US" i="1">
                <a:sym typeface="Symbol" panose="05050102010706020507" pitchFamily="18" charset="2"/>
              </a:rPr>
              <a:t>)</a:t>
            </a:r>
            <a:r>
              <a:rPr lang="en-US" altLang="en-US" i="1" baseline="30000">
                <a:sym typeface="Symbol" panose="05050102010706020507" pitchFamily="18" charset="2"/>
              </a:rPr>
              <a:t>n</a:t>
            </a:r>
            <a:r>
              <a:rPr lang="en-US" altLang="en-US" baseline="30000">
                <a:sym typeface="Symbol" panose="05050102010706020507" pitchFamily="18" charset="2"/>
              </a:rPr>
              <a:t> +1 </a:t>
            </a:r>
            <a:r>
              <a:rPr lang="en-US" altLang="en-US">
                <a:sym typeface="Symbol" panose="05050102010706020507" pitchFamily="18" charset="2"/>
              </a:rPr>
              <a:t>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br>
              <a:rPr lang="en-US" altLang="en-US" baseline="-25000">
                <a:sym typeface="Symbol" panose="05050102010706020507" pitchFamily="18" charset="2"/>
              </a:rPr>
            </a:br>
            <a:endParaRPr lang="en-US" altLang="en-US" baseline="-25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4C3290-DA83-82D9-CE16-7EB8F59A2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6D4B9246-3F02-C937-445B-C08753F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E72F7416-789E-CAD2-2D56-8E864A3F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AF861D-3672-FC9C-1B9C-AE1246CB8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E7C4A80-2335-ACA4-1118-9887202AD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/>
              <a:t>Problem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FEF84A-F556-29DC-4EBB-2849257B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21507" name="Rectangle 36">
            <a:extLst>
              <a:ext uri="{FF2B5EF4-FFF2-40B4-BE49-F238E27FC236}">
                <a16:creationId xmlns:a16="http://schemas.microsoft.com/office/drawing/2014/main" id="{C3AC71F9-2295-1A68-BCF0-E1CD81F6A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	arri </a:t>
            </a:r>
            <a:r>
              <a:rPr lang="en-US" altLang="en-US" u="sng"/>
              <a:t>Burst Time</a:t>
            </a:r>
            <a:r>
              <a:rPr lang="en-US" altLang="en-US" u="sng">
                <a:solidFill>
                  <a:schemeClr val="bg1"/>
                </a:solidFill>
              </a:rPr>
              <a:t>T</a:t>
            </a:r>
            <a:r>
              <a:rPr lang="en-US" altLang="en-US"/>
              <a:t>	</a:t>
            </a:r>
            <a:r>
              <a:rPr lang="en-US" altLang="en-US" u="sng"/>
              <a:t>Priority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1</a:t>
            </a:r>
            <a:r>
              <a:rPr lang="en-US" altLang="en-US">
                <a:solidFill>
                  <a:srgbClr val="000000"/>
                </a:solidFill>
              </a:rPr>
              <a:t>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2</a:t>
            </a:r>
            <a:r>
              <a:rPr lang="en-US" altLang="en-US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i="1" baseline="-25000"/>
              <a:t>5	</a:t>
            </a:r>
            <a:r>
              <a:rPr lang="en-US" altLang="en-US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8.2 msec</a:t>
            </a:r>
            <a:endParaRPr lang="en-US" altLang="en-US" i="1" baseline="-25000"/>
          </a:p>
        </p:txBody>
      </p:sp>
      <p:pic>
        <p:nvPicPr>
          <p:cNvPr id="21508" name="Picture 5" descr="C:\Users\as668\Desktop\in-5_6.jpg">
            <a:extLst>
              <a:ext uri="{FF2B5EF4-FFF2-40B4-BE49-F238E27FC236}">
                <a16:creationId xmlns:a16="http://schemas.microsoft.com/office/drawing/2014/main" id="{C0FBC83D-3A05-5F13-E847-7616665D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18000"/>
            <a:ext cx="6318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2BD662-A6F0-CDE3-4941-B4986CFF9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762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6C3D1B-60AA-A670-CF73-41280B0B2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95388"/>
            <a:ext cx="7335838" cy="3773487"/>
          </a:xfrm>
        </p:spPr>
        <p:txBody>
          <a:bodyPr/>
          <a:lstStyle/>
          <a:p>
            <a:r>
              <a:rPr lang="en-US" altLang="en-US"/>
              <a:t>Basic Concepts</a:t>
            </a:r>
          </a:p>
          <a:p>
            <a:r>
              <a:rPr lang="en-US" altLang="en-US"/>
              <a:t>Scheduling Criteria </a:t>
            </a:r>
          </a:p>
          <a:p>
            <a:r>
              <a:rPr lang="en-US" altLang="en-US"/>
              <a:t>Scheduling Algorithms</a:t>
            </a:r>
          </a:p>
          <a:p>
            <a:r>
              <a:rPr lang="en-US" altLang="en-US"/>
              <a:t>Thread Scheduling</a:t>
            </a:r>
          </a:p>
          <a:p>
            <a:r>
              <a:rPr lang="en-US" altLang="en-US"/>
              <a:t>Multiple-Processor Scheduling</a:t>
            </a:r>
          </a:p>
          <a:p>
            <a:r>
              <a:rPr lang="en-US" altLang="en-US"/>
              <a:t>Real-Time CPU Scheduling</a:t>
            </a:r>
          </a:p>
          <a:p>
            <a:r>
              <a:rPr lang="en-US" altLang="en-US"/>
              <a:t>Operating Systems Examples</a:t>
            </a:r>
          </a:p>
          <a:p>
            <a:r>
              <a:rPr lang="en-US" altLang="en-US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4FF3C6A-436D-E8D4-E008-D14EBC6D3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5D77E6-030E-64A9-BA0A-AA8BD9131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/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DDC2AB8-2955-88B4-8805-78DD97D4B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51946CF-B214-BDC7-1857-18FB2BCD8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/>
              <a:t>		P</a:t>
            </a:r>
            <a:r>
              <a:rPr lang="en-US" altLang="en-US" i="1" baseline="-25000"/>
              <a:t>1	</a:t>
            </a:r>
            <a:r>
              <a:rPr lang="en-US" altLang="en-US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	 </a:t>
            </a:r>
            <a:r>
              <a:rPr lang="en-US" altLang="en-US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</a:t>
            </a:r>
            <a:r>
              <a:rPr lang="en-US" altLang="en-US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The Gantt chart 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Typically, higher average turnaround than SJF, but better </a:t>
            </a:r>
            <a:r>
              <a:rPr lang="en-US" altLang="en-US" b="1" i="1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usually 10ms to 100ms, context switch &lt; 10 usec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982DB837-46B7-1CFA-7B2D-BB1CA08A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3B1C0D0-1C1C-6ACD-5129-368B8910F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24579" name="Picture 7">
            <a:extLst>
              <a:ext uri="{FF2B5EF4-FFF2-40B4-BE49-F238E27FC236}">
                <a16:creationId xmlns:a16="http://schemas.microsoft.com/office/drawing/2014/main" id="{CD9EE205-6140-45AB-4099-6E9DE6CDC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3873F22-CE57-7821-9CC3-26C5D709E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Turnaround Time Varies With The Time Quantum</a:t>
            </a: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46B78CC6-EB8E-49EF-0030-AA9C4153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>
            <a:extLst>
              <a:ext uri="{FF2B5EF4-FFF2-40B4-BE49-F238E27FC236}">
                <a16:creationId xmlns:a16="http://schemas.microsoft.com/office/drawing/2014/main" id="{E130E8BC-E271-BD16-DA18-1B2BF6E3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80% of CPU bursts should be shorter than 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18C4E4D-397D-9CB6-BCD3-A7A109758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D1731E-63D2-D72E-407E-7CCF2E11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537450" cy="5221287"/>
          </a:xfrm>
        </p:spPr>
        <p:txBody>
          <a:bodyPr/>
          <a:lstStyle/>
          <a:p>
            <a:r>
              <a:rPr lang="en-US" altLang="en-US"/>
              <a:t>Ready queue is partitioned into separate queues, eg: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</a:t>
            </a:r>
          </a:p>
          <a:p>
            <a:r>
              <a:rPr lang="en-US" altLang="en-US"/>
              <a:t>Process permanently in a given queue</a:t>
            </a:r>
            <a:endParaRPr lang="en-US" altLang="en-US" sz="800"/>
          </a:p>
          <a:p>
            <a:r>
              <a:rPr lang="en-US" altLang="en-US"/>
              <a:t>Each queue has its own scheduling algorithm:</a:t>
            </a:r>
          </a:p>
          <a:p>
            <a:pPr lvl="1"/>
            <a:r>
              <a:rPr lang="en-US" altLang="en-US"/>
              <a:t>foreground – RR</a:t>
            </a:r>
          </a:p>
          <a:p>
            <a:pPr lvl="1"/>
            <a:r>
              <a:rPr lang="en-US" altLang="en-US"/>
              <a:t>background – FCFS</a:t>
            </a:r>
            <a:endParaRPr lang="en-US" altLang="en-US" sz="800"/>
          </a:p>
          <a:p>
            <a:r>
              <a:rPr lang="en-US" altLang="en-US"/>
              <a:t>Scheduling must be done between the queues:</a:t>
            </a:r>
          </a:p>
          <a:p>
            <a:pPr lvl="1"/>
            <a:r>
              <a:rPr lang="en-US" altLang="en-US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/>
              <a:t>20% to background in FCFS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A9FF0E-0DFD-8D0D-15E3-2CA4783A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27651" name="Picture 4" descr="5">
            <a:extLst>
              <a:ext uri="{FF2B5EF4-FFF2-40B4-BE49-F238E27FC236}">
                <a16:creationId xmlns:a16="http://schemas.microsoft.com/office/drawing/2014/main" id="{BEA9F98B-4B28-2F71-8B0B-B1A3C699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C10075B-42B7-3F9C-7424-B8DFFE8A2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3C55CDE-A13E-FC0D-A0C2-6216339B0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351712" cy="4483100"/>
          </a:xfrm>
        </p:spPr>
        <p:txBody>
          <a:bodyPr/>
          <a:lstStyle/>
          <a:p>
            <a:r>
              <a:rPr lang="en-US" altLang="en-US"/>
              <a:t>A process can move between the various queues; aging can be implemented this way</a:t>
            </a:r>
          </a:p>
          <a:p>
            <a:r>
              <a:rPr lang="en-US" altLang="en-US"/>
              <a:t>Multilevel-feedback-queue scheduler defined by the following parameters:</a:t>
            </a:r>
          </a:p>
          <a:p>
            <a:pPr lvl="1"/>
            <a:r>
              <a:rPr lang="en-US" altLang="en-US"/>
              <a:t>number of queues</a:t>
            </a:r>
          </a:p>
          <a:p>
            <a:pPr lvl="1"/>
            <a:r>
              <a:rPr lang="en-US" altLang="en-US"/>
              <a:t>scheduling algorithms for each queue</a:t>
            </a:r>
          </a:p>
          <a:p>
            <a:pPr lvl="1"/>
            <a:r>
              <a:rPr lang="en-US" altLang="en-US"/>
              <a:t>method used to determine when to upgrade a process</a:t>
            </a:r>
          </a:p>
          <a:p>
            <a:pPr lvl="1"/>
            <a:r>
              <a:rPr lang="en-US" altLang="en-US"/>
              <a:t>method used to determine when to demote a process</a:t>
            </a:r>
          </a:p>
          <a:p>
            <a:pPr lvl="1"/>
            <a:r>
              <a:rPr lang="en-US" altLang="en-US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D8F5684-FAB1-E4DA-8AC0-135ECA3CF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C87CB5E-B7C4-547F-A6CA-860812D9F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/>
          <a:lstStyle/>
          <a:p>
            <a:r>
              <a:rPr lang="en-US" altLang="en-US"/>
              <a:t>Three queues: 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0</a:t>
            </a:r>
            <a:r>
              <a:rPr lang="en-US" altLang="en-US" sz="1400"/>
              <a:t> – RR with time quantum 8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– RR time quantum 16 milliseconds</a:t>
            </a:r>
          </a:p>
          <a:p>
            <a:pPr lvl="1"/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r>
              <a:rPr lang="en-US" altLang="en-US" sz="1400"/>
              <a:t> – FCFS</a:t>
            </a:r>
          </a:p>
          <a:p>
            <a:pPr lvl="1"/>
            <a:endParaRPr lang="en-US" altLang="en-US" sz="1400"/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 sz="1400"/>
              <a:t>A new job enters queue </a:t>
            </a:r>
            <a:r>
              <a:rPr lang="en-US" altLang="en-US" sz="1400" i="1"/>
              <a:t>Q</a:t>
            </a:r>
            <a:r>
              <a:rPr lang="en-US" altLang="en-US" sz="1400" i="1" baseline="-25000"/>
              <a:t>0</a:t>
            </a:r>
            <a:r>
              <a:rPr lang="en-US" altLang="en-US" sz="1400" i="1"/>
              <a:t> </a:t>
            </a:r>
            <a:r>
              <a:rPr lang="en-US" altLang="en-US" sz="1400"/>
              <a:t>which is served</a:t>
            </a:r>
            <a:r>
              <a:rPr lang="en-US" altLang="en-US" sz="1400" i="1"/>
              <a:t> </a:t>
            </a:r>
            <a:r>
              <a:rPr lang="en-US" altLang="en-US" sz="1400"/>
              <a:t>FCFS</a:t>
            </a:r>
          </a:p>
          <a:p>
            <a:pPr lvl="2"/>
            <a:r>
              <a:rPr lang="en-US" altLang="en-US" sz="1400"/>
              <a:t>When it gains CPU, job receives 8 milliseconds</a:t>
            </a:r>
          </a:p>
          <a:p>
            <a:pPr lvl="2"/>
            <a:r>
              <a:rPr lang="en-US" altLang="en-US" sz="1400"/>
              <a:t>If it does not finish in 8 milliseconds, job is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endParaRPr lang="en-US" altLang="en-US" sz="1400"/>
          </a:p>
          <a:p>
            <a:pPr lvl="1"/>
            <a:r>
              <a:rPr lang="en-US" altLang="en-US" sz="1400"/>
              <a:t>At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job is again served FCFS and receives 16 additional milliseconds</a:t>
            </a:r>
          </a:p>
          <a:p>
            <a:pPr lvl="2"/>
            <a:r>
              <a:rPr lang="en-US" altLang="en-US" sz="1400"/>
              <a:t>If it still does not complete, it is preempted and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pic>
        <p:nvPicPr>
          <p:cNvPr id="29700" name="Picture 4" descr="5">
            <a:extLst>
              <a:ext uri="{FF2B5EF4-FFF2-40B4-BE49-F238E27FC236}">
                <a16:creationId xmlns:a16="http://schemas.microsoft.com/office/drawing/2014/main" id="{13B53DB6-A19B-EB83-EDEF-A8D67559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FCC35F4-1270-3ACB-A22C-36E995B16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 Scheduling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27B48BF-691C-5D66-2EFF-35E333062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273175"/>
            <a:ext cx="7661275" cy="3546475"/>
          </a:xfrm>
        </p:spPr>
        <p:txBody>
          <a:bodyPr/>
          <a:lstStyle/>
          <a:p>
            <a:r>
              <a:rPr lang="en-US" altLang="en-US"/>
              <a:t>Distinction between user-level and kernel-level threads</a:t>
            </a:r>
          </a:p>
          <a:p>
            <a:r>
              <a:rPr lang="en-US" altLang="en-US"/>
              <a:t>When threads supported, threads scheduled, not processes</a:t>
            </a:r>
          </a:p>
          <a:p>
            <a:r>
              <a:rPr lang="en-US" altLang="en-US"/>
              <a:t>Many-to-one and many-to-many models, thread library schedules user-level threads to run on LWP</a:t>
            </a:r>
          </a:p>
          <a:p>
            <a:pPr lvl="1"/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process-contention scope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PCS</a:t>
            </a:r>
            <a:r>
              <a:rPr lang="en-US" altLang="en-US" b="1"/>
              <a:t>) </a:t>
            </a:r>
            <a:r>
              <a:rPr lang="en-US" altLang="en-US"/>
              <a:t>since scheduling competition is within the process</a:t>
            </a:r>
          </a:p>
          <a:p>
            <a:pPr lvl="1"/>
            <a:r>
              <a:rPr lang="en-US" altLang="en-US"/>
              <a:t>Typically done via priority set by programmer</a:t>
            </a:r>
          </a:p>
          <a:p>
            <a:r>
              <a:rPr lang="en-US" altLang="en-US"/>
              <a:t>Kernel thread scheduled onto available CPU is </a:t>
            </a:r>
            <a:r>
              <a:rPr lang="en-US" altLang="en-US" b="1">
                <a:solidFill>
                  <a:srgbClr val="3366FF"/>
                </a:solidFill>
              </a:rPr>
              <a:t>system-contention scope</a:t>
            </a:r>
            <a:r>
              <a:rPr lang="en-US" altLang="en-US" b="1"/>
              <a:t> (</a:t>
            </a:r>
            <a:r>
              <a:rPr lang="en-US" altLang="en-US" b="1">
                <a:solidFill>
                  <a:srgbClr val="3366FF"/>
                </a:solidFill>
              </a:rPr>
              <a:t>SCS</a:t>
            </a:r>
            <a:r>
              <a:rPr lang="en-US" altLang="en-US" b="1"/>
              <a:t>) </a:t>
            </a:r>
            <a:r>
              <a:rPr lang="en-US" altLang="en-US"/>
              <a:t>– competition among all threads in system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9B46143-74EF-88C5-964A-C0F41385A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613" y="188913"/>
            <a:ext cx="7977187" cy="576262"/>
          </a:xfrm>
        </p:spPr>
        <p:txBody>
          <a:bodyPr/>
          <a:lstStyle/>
          <a:p>
            <a:pPr eaLnBrk="1" hangingPunct="1"/>
            <a:r>
              <a:rPr lang="en-US" altLang="en-US"/>
              <a:t>Pthread Scheduling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66C7896-2962-0E27-A7AD-1F19E4B32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0" y="1336675"/>
            <a:ext cx="6978650" cy="3546475"/>
          </a:xfrm>
        </p:spPr>
        <p:txBody>
          <a:bodyPr/>
          <a:lstStyle/>
          <a:p>
            <a:r>
              <a:rPr lang="en-US" altLang="en-US"/>
              <a:t>API allows specifying either PCS or SCS during thread creation</a:t>
            </a:r>
          </a:p>
          <a:p>
            <a:pPr lvl="1"/>
            <a:r>
              <a:rPr lang="en-US" altLang="en-US"/>
              <a:t>PTHREAD_SCOPE_PROCESS schedules threads using PCS scheduling</a:t>
            </a:r>
          </a:p>
          <a:p>
            <a:pPr lvl="1"/>
            <a:r>
              <a:rPr lang="en-US" altLang="en-US"/>
              <a:t>PTHREAD_SCOPE_SYSTEM schedules threads using SCS scheduling</a:t>
            </a:r>
          </a:p>
          <a:p>
            <a:r>
              <a:rPr lang="en-US" altLang="en-US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39BC759-1E66-5D05-B0A0-62B0A30E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1BCD1B0-EFE9-9F14-B413-84CCC2FC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/>
          <a:lstStyle/>
          <a:p>
            <a:r>
              <a:rPr lang="en-US" altLang="en-US"/>
              <a:t>To introduce CPU scheduling, which is the basis for multiprogrammed operating systems</a:t>
            </a:r>
          </a:p>
          <a:p>
            <a:r>
              <a:rPr lang="en-US" altLang="en-US"/>
              <a:t>To describe various CPU-scheduling algorithms</a:t>
            </a:r>
          </a:p>
          <a:p>
            <a:r>
              <a:rPr lang="en-US" altLang="en-US"/>
              <a:t>To discuss evaluation criteria for selecting a CPU-scheduling algorithm for a particular system</a:t>
            </a:r>
          </a:p>
          <a:p>
            <a:r>
              <a:rPr lang="en-US" altLang="en-US"/>
              <a:t>To examine the scheduling algorithms of several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489DC4-BB5E-CC4C-656A-BDBB27C40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45E30F0-2130-C8DA-4744-77D0B036A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8288" y="942975"/>
            <a:ext cx="6818312" cy="4919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int i, scope;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pthread_t tid[NUM 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/* first inquire on the current scope */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(pthread_attr_getscope(&amp;attr, &amp;scope)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scheduling scope\n");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printf("PTHREAD_SCOPE_PROCESS");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printf("PTHREAD_SCOPE_SYSTEM");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fprintf(stderr, "Illegal scope value.\n");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62D0370-A9CA-817A-4872-48B3435A5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277813"/>
            <a:ext cx="7781925" cy="576262"/>
          </a:xfrm>
        </p:spPr>
        <p:txBody>
          <a:bodyPr/>
          <a:lstStyle/>
          <a:p>
            <a:pPr eaLnBrk="1" hangingPunct="1"/>
            <a:r>
              <a:rPr lang="en-US" altLang="en-US"/>
              <a:t>Pthread Scheduling API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2AE02A7-32A1-0CDE-AF47-145025C75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1193800"/>
            <a:ext cx="7321550" cy="476567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algorithm to PCS or SCS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pthread_attr_setscope(&amp;attr, PTHREAD_SCOPE_SYSTEM);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CCC91BB-8A88-DBC5-9935-8D54F596F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1635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Multiple-Processor Scheduling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ABFC82E-08CB-B48A-2350-432FFB93C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1122363"/>
            <a:ext cx="7034212" cy="4808537"/>
          </a:xfrm>
        </p:spPr>
        <p:txBody>
          <a:bodyPr/>
          <a:lstStyle/>
          <a:p>
            <a:r>
              <a:rPr lang="en-US" altLang="en-US"/>
              <a:t>CPU scheduling more complex when multiple CPUs are available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Homogeneous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processors</a:t>
            </a:r>
            <a:r>
              <a:rPr lang="en-US" altLang="en-US" b="1"/>
              <a:t> </a:t>
            </a:r>
            <a:r>
              <a:rPr lang="en-US" altLang="en-US"/>
              <a:t>within a multiprocessor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Asymmetric multiprocessing </a:t>
            </a:r>
            <a:r>
              <a:rPr lang="en-US" altLang="en-US"/>
              <a:t>– only one processor accesses the system data structures, alleviating the need for data sharing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Symmetric multiprocessing </a:t>
            </a:r>
            <a:r>
              <a:rPr lang="en-US" altLang="en-US" b="1"/>
              <a:t>(</a:t>
            </a:r>
            <a:r>
              <a:rPr lang="en-US" altLang="en-US" b="1">
                <a:solidFill>
                  <a:srgbClr val="3366FF"/>
                </a:solidFill>
              </a:rPr>
              <a:t>SMP</a:t>
            </a:r>
            <a:r>
              <a:rPr lang="en-US" altLang="en-US" b="1"/>
              <a:t>) </a:t>
            </a:r>
            <a:r>
              <a:rPr lang="en-US" altLang="en-US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/>
              <a:t>Currently, most common</a:t>
            </a:r>
            <a:endParaRPr lang="en-US" altLang="en-US" sz="800"/>
          </a:p>
          <a:p>
            <a:r>
              <a:rPr lang="en-US" altLang="en-US" b="1">
                <a:solidFill>
                  <a:srgbClr val="3366FF"/>
                </a:solidFill>
              </a:rPr>
              <a:t>Processor affinity </a:t>
            </a:r>
            <a:r>
              <a:rPr lang="en-US" altLang="en-US"/>
              <a:t>– process has affinity for processor on which it is currently running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/>
              <a:t>Variations including </a:t>
            </a:r>
            <a:r>
              <a:rPr lang="en-US" altLang="en-US" b="1">
                <a:solidFill>
                  <a:srgbClr val="3366FF"/>
                </a:solidFill>
              </a:rPr>
              <a:t>processor sets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976AE75-8FC2-3C37-D6EF-54EE0058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8" y="201613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/>
              <a:t>NUMA and CPU Scheduling</a:t>
            </a:r>
          </a:p>
        </p:txBody>
      </p:sp>
      <p:sp>
        <p:nvSpPr>
          <p:cNvPr id="35843" name="TextBox 3">
            <a:extLst>
              <a:ext uri="{FF2B5EF4-FFF2-40B4-BE49-F238E27FC236}">
                <a16:creationId xmlns:a16="http://schemas.microsoft.com/office/drawing/2014/main" id="{895EF410-6860-6889-DB79-AC7F4272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449888"/>
            <a:ext cx="59086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Note that memory-placement algorithms can also consider affinity</a:t>
            </a:r>
          </a:p>
        </p:txBody>
      </p:sp>
      <p:pic>
        <p:nvPicPr>
          <p:cNvPr id="35844" name="Picture 1" descr="6_09.pdf">
            <a:extLst>
              <a:ext uri="{FF2B5EF4-FFF2-40B4-BE49-F238E27FC236}">
                <a16:creationId xmlns:a16="http://schemas.microsoft.com/office/drawing/2014/main" id="{2307D854-4B8E-8CB3-4A06-0DB182AB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66825"/>
            <a:ext cx="62626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85DF6A8-94B0-0FFA-1A51-3F5339BD6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2213" y="101600"/>
            <a:ext cx="7723187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Multiple-Processor Scheduling – Load Balancing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898916-6083-BA94-3F69-382F42C5F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233488"/>
            <a:ext cx="7008812" cy="4808537"/>
          </a:xfrm>
        </p:spPr>
        <p:txBody>
          <a:bodyPr/>
          <a:lstStyle/>
          <a:p>
            <a:r>
              <a:rPr lang="en-US" altLang="en-US"/>
              <a:t>If SMP, need to keep all CPUs loaded for efficiency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Load balancing </a:t>
            </a:r>
            <a:r>
              <a:rPr lang="en-US" altLang="en-US"/>
              <a:t>attempts to keep workload evenly distributed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Push migration </a:t>
            </a:r>
            <a:r>
              <a:rPr lang="en-US" altLang="en-US"/>
              <a:t>– periodic task checks load on each processor, and if found pushes task from overloaded CPU to other CPUs</a:t>
            </a:r>
            <a:endParaRPr lang="en-US" altLang="en-US" b="1">
              <a:solidFill>
                <a:srgbClr val="3366FF"/>
              </a:solidFill>
            </a:endParaRPr>
          </a:p>
          <a:p>
            <a:r>
              <a:rPr lang="en-US" altLang="en-US" b="1">
                <a:solidFill>
                  <a:srgbClr val="3366FF"/>
                </a:solidFill>
              </a:rPr>
              <a:t>Pull migration </a:t>
            </a:r>
            <a:r>
              <a:rPr lang="en-US" altLang="en-US"/>
              <a:t>– idle processors pulls waiting task from busy processor</a:t>
            </a:r>
          </a:p>
          <a:p>
            <a:endParaRPr lang="en-US" altLang="en-US"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0EB236C-59D8-5231-59F0-1A96998D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Processors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D668FF7-F4B0-9B6F-3E92-2BF9A441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233488"/>
            <a:ext cx="6915150" cy="4530725"/>
          </a:xfrm>
        </p:spPr>
        <p:txBody>
          <a:bodyPr/>
          <a:lstStyle/>
          <a:p>
            <a:r>
              <a:rPr lang="en-US" altLang="en-US"/>
              <a:t>Recent trend to place multiple processor cores on same physical chip</a:t>
            </a:r>
          </a:p>
          <a:p>
            <a:r>
              <a:rPr lang="en-US" altLang="en-US"/>
              <a:t>Faster and consumes less power</a:t>
            </a:r>
          </a:p>
          <a:p>
            <a:r>
              <a:rPr lang="en-US" altLang="en-US"/>
              <a:t>Multiple threads per core also growing</a:t>
            </a:r>
          </a:p>
          <a:p>
            <a:pPr lvl="1"/>
            <a:r>
              <a:rPr lang="en-US" altLang="en-US"/>
              <a:t>Takes advantage of memory stall to make progress on another thread while memory retrieve happens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93F8616-D2AB-722E-97A2-8BF8BB1F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75" y="277813"/>
            <a:ext cx="748982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Multithreaded Multicore System</a:t>
            </a:r>
          </a:p>
        </p:txBody>
      </p:sp>
      <p:pic>
        <p:nvPicPr>
          <p:cNvPr id="38915" name="Picture 4" descr="5">
            <a:extLst>
              <a:ext uri="{FF2B5EF4-FFF2-40B4-BE49-F238E27FC236}">
                <a16:creationId xmlns:a16="http://schemas.microsoft.com/office/drawing/2014/main" id="{416C5B6B-2BEB-0275-1EF9-04178579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401763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4B0A2FE7-FE94-FBCF-26DC-73676413D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226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7E5D6A1-58B9-E999-69EF-C678D062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Real-Time CPU Scheduling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9C9D187-5876-EAC2-8A57-9CA74C12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3552825" cy="4530725"/>
          </a:xfrm>
        </p:spPr>
        <p:txBody>
          <a:bodyPr/>
          <a:lstStyle/>
          <a:p>
            <a:r>
              <a:rPr lang="en-US" altLang="en-US"/>
              <a:t>Can present obvious challenges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Soft real-time systems </a:t>
            </a:r>
            <a:r>
              <a:rPr lang="en-US" altLang="en-US"/>
              <a:t>– no guarantee as to when critical real-time process will be scheduled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Hard real-time systems</a:t>
            </a:r>
            <a:r>
              <a:rPr lang="en-US" altLang="en-US"/>
              <a:t> – task must be serviced by its deadline</a:t>
            </a:r>
          </a:p>
          <a:p>
            <a:r>
              <a:rPr lang="en-US" altLang="en-US"/>
              <a:t>Two types of latencies affect performance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Interrupt latency – time from arrival of interrupt to start of routine that services interrupt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400"/>
              <a:t>Dispatch latency – time for schedule to take current process off CPU and switch to another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39940" name="Picture 1" descr="Screen Shot 2012-12-17 at 8.37.21 PM.png">
            <a:extLst>
              <a:ext uri="{FF2B5EF4-FFF2-40B4-BE49-F238E27FC236}">
                <a16:creationId xmlns:a16="http://schemas.microsoft.com/office/drawing/2014/main" id="{3E9EC740-34E3-863F-BE0A-0FC0D2F3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1489075"/>
            <a:ext cx="48133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196B06A-00D6-4C2F-C0BC-31BD9F3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Real-Time CPU Scheduling (Cont.)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1FC1874-F1DF-3B0F-04A5-F3739C7F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2633663" cy="4530725"/>
          </a:xfrm>
        </p:spPr>
        <p:txBody>
          <a:bodyPr/>
          <a:lstStyle/>
          <a:p>
            <a:r>
              <a:rPr lang="en-US" altLang="en-US"/>
              <a:t>Conflict phase of dispatch latency: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Preemption of any process running in kernel mode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/>
              <a:t>Release by low-priority process of resources needed by high-priority processes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40964" name="Picture 3" descr="6_14.pdf">
            <a:extLst>
              <a:ext uri="{FF2B5EF4-FFF2-40B4-BE49-F238E27FC236}">
                <a16:creationId xmlns:a16="http://schemas.microsoft.com/office/drawing/2014/main" id="{CAED863B-3E31-5750-74AE-4F5D8D6DB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384300"/>
            <a:ext cx="4572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0992342-613E-D251-A50A-7E1659ED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Priority-based Scheduling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0FA308B-B120-ADDB-FCFA-68361EDB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1195388"/>
            <a:ext cx="7570788" cy="4530725"/>
          </a:xfrm>
        </p:spPr>
        <p:txBody>
          <a:bodyPr/>
          <a:lstStyle/>
          <a:p>
            <a:r>
              <a:rPr lang="en-US" altLang="en-US"/>
              <a:t>For real-time scheduling, scheduler must support preemptive, priority-based scheduling</a:t>
            </a:r>
          </a:p>
          <a:p>
            <a:pPr lvl="1"/>
            <a:r>
              <a:rPr lang="en-US" altLang="en-US" sz="1400"/>
              <a:t>But only guarantees soft real-time</a:t>
            </a:r>
          </a:p>
          <a:p>
            <a:r>
              <a:rPr lang="en-US" altLang="en-US"/>
              <a:t>For hard real-time must also provide ability to meet deadlines</a:t>
            </a:r>
          </a:p>
          <a:p>
            <a:r>
              <a:rPr lang="en-US" altLang="en-US"/>
              <a:t>Processes have new characteristics: </a:t>
            </a:r>
            <a:r>
              <a:rPr lang="en-US" altLang="en-US" b="1">
                <a:solidFill>
                  <a:srgbClr val="3366FF"/>
                </a:solidFill>
              </a:rPr>
              <a:t>periodic</a:t>
            </a:r>
            <a:r>
              <a:rPr lang="en-US" altLang="en-US"/>
              <a:t> ones require CPU at constant intervals</a:t>
            </a:r>
          </a:p>
          <a:p>
            <a:pPr lvl="1"/>
            <a:r>
              <a:rPr lang="en-US" altLang="en-US" sz="1400"/>
              <a:t>Has processing time </a:t>
            </a:r>
            <a:r>
              <a:rPr lang="en-US" altLang="en-US" sz="1400" i="1"/>
              <a:t>t</a:t>
            </a:r>
            <a:r>
              <a:rPr lang="en-US" altLang="en-US" sz="1400"/>
              <a:t>, deadline </a:t>
            </a:r>
            <a:r>
              <a:rPr lang="en-US" altLang="en-US" sz="1400" i="1"/>
              <a:t>d, </a:t>
            </a:r>
            <a:r>
              <a:rPr lang="en-US" altLang="en-US" sz="1400"/>
              <a:t>period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/>
              <a:t>0 ≤ </a:t>
            </a:r>
            <a:r>
              <a:rPr lang="en-US" altLang="en-US" sz="1400" i="1"/>
              <a:t>t</a:t>
            </a:r>
            <a:r>
              <a:rPr lang="en-US" altLang="en-US" sz="1400"/>
              <a:t> ≤ </a:t>
            </a:r>
            <a:r>
              <a:rPr lang="en-US" altLang="en-US" sz="1400" i="1"/>
              <a:t>d</a:t>
            </a:r>
            <a:r>
              <a:rPr lang="en-US" altLang="en-US" sz="1400"/>
              <a:t> ≤ </a:t>
            </a:r>
            <a:r>
              <a:rPr lang="en-US" altLang="en-US" sz="1400" i="1"/>
              <a:t>p</a:t>
            </a:r>
          </a:p>
          <a:p>
            <a:pPr lvl="1"/>
            <a:r>
              <a:rPr lang="en-US" altLang="en-US" sz="1400" b="1">
                <a:solidFill>
                  <a:srgbClr val="3366FF"/>
                </a:solidFill>
              </a:rPr>
              <a:t>Rate</a:t>
            </a:r>
            <a:r>
              <a:rPr lang="en-US" altLang="en-US" sz="1400"/>
              <a:t> of periodic task is 1/</a:t>
            </a:r>
            <a:r>
              <a:rPr lang="en-US" altLang="en-US" sz="1400" i="1"/>
              <a:t>p</a:t>
            </a:r>
            <a:endParaRPr lang="en-US" altLang="en-US" sz="1400"/>
          </a:p>
          <a:p>
            <a:pPr lvl="1"/>
            <a:endParaRPr lang="en-US" altLang="en-US"/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41988" name="Picture 1" descr="Screen Shot 2012-12-17 at 8.41.54 PM.png">
            <a:extLst>
              <a:ext uri="{FF2B5EF4-FFF2-40B4-BE49-F238E27FC236}">
                <a16:creationId xmlns:a16="http://schemas.microsoft.com/office/drawing/2014/main" id="{4C5CFCD4-4202-3D73-364A-5B3A321D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075113"/>
            <a:ext cx="58372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1881D8F-07A3-DF1D-1630-C73199889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934C73-E1BE-5F0A-9A72-CBBD39A09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7172" name="Picture 1" descr="6_01.pdf">
            <a:extLst>
              <a:ext uri="{FF2B5EF4-FFF2-40B4-BE49-F238E27FC236}">
                <a16:creationId xmlns:a16="http://schemas.microsoft.com/office/drawing/2014/main" id="{54094051-CCAF-9A7F-559E-DD83B7EE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C4F9D8-B242-2E26-6401-98967E92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and Scheduling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3B18838-D1C9-70B2-53C0-D6512B3F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233488"/>
            <a:ext cx="6394450" cy="4530725"/>
          </a:xfrm>
        </p:spPr>
        <p:txBody>
          <a:bodyPr/>
          <a:lstStyle/>
          <a:p>
            <a:r>
              <a:rPr lang="en-US" altLang="en-US"/>
              <a:t>Virtualization software schedules multiple guests onto CPU(s)</a:t>
            </a:r>
          </a:p>
          <a:p>
            <a:r>
              <a:rPr lang="en-US" altLang="en-US"/>
              <a:t>Each guest doing its own scheduling</a:t>
            </a:r>
          </a:p>
          <a:p>
            <a:pPr lvl="1"/>
            <a:r>
              <a:rPr lang="en-US" altLang="en-US"/>
              <a:t>Not knowing it doesn</a:t>
            </a:r>
            <a:r>
              <a:rPr lang="ja-JP" altLang="en-US"/>
              <a:t>’</a:t>
            </a:r>
            <a:r>
              <a:rPr lang="en-US" altLang="ja-JP"/>
              <a:t>t own the CPUs</a:t>
            </a:r>
          </a:p>
          <a:p>
            <a:pPr lvl="1"/>
            <a:r>
              <a:rPr lang="en-US" altLang="en-US"/>
              <a:t>Can result in poor response time</a:t>
            </a:r>
          </a:p>
          <a:p>
            <a:pPr lvl="1"/>
            <a:r>
              <a:rPr lang="en-US" altLang="en-US"/>
              <a:t>Can effect time-of-day clocks in guests</a:t>
            </a:r>
          </a:p>
          <a:p>
            <a:r>
              <a:rPr lang="en-US" altLang="en-US"/>
              <a:t>Can undo good scheduling algorithm efforts of guests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FFA64A7-C1EE-669B-B7EB-F58165887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Rate Montonic Scheduling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970AF787-063A-3843-0265-8558B4E58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351713" cy="4483100"/>
          </a:xfrm>
        </p:spPr>
        <p:txBody>
          <a:bodyPr/>
          <a:lstStyle/>
          <a:p>
            <a:r>
              <a:rPr lang="en-US" altLang="en-US"/>
              <a:t>A priority is assigned based on the inverse of its period</a:t>
            </a:r>
          </a:p>
          <a:p>
            <a:endParaRPr lang="en-US" altLang="en-US" sz="800"/>
          </a:p>
          <a:p>
            <a:r>
              <a:rPr lang="en-US" altLang="en-US"/>
              <a:t>Shorter periods = higher priority;</a:t>
            </a:r>
          </a:p>
          <a:p>
            <a:endParaRPr lang="en-US" altLang="en-US" sz="800"/>
          </a:p>
          <a:p>
            <a:r>
              <a:rPr lang="en-US" altLang="en-US"/>
              <a:t>Longer periods = lower priority</a:t>
            </a:r>
          </a:p>
          <a:p>
            <a:endParaRPr lang="en-US" altLang="en-US" sz="800"/>
          </a:p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is assigned a higher priority than P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E7588963-37BC-3CAB-C852-3F4D0F4C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659188"/>
            <a:ext cx="68675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EA49F7C-D224-FBE2-2AAC-2263B613C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800" y="8255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Missed Deadlines with Rate Monotonic Scheduling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45005552-40AE-005E-2BB1-3FDBCCA3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0077" r="664" b="40047"/>
          <a:stretch>
            <a:fillRect/>
          </a:stretch>
        </p:blipFill>
        <p:spPr bwMode="auto">
          <a:xfrm>
            <a:off x="1130300" y="1746250"/>
            <a:ext cx="7331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6B973AA-F429-BB81-AAEA-F82D06868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635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Earliest Deadline First Scheduling (EDF)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8B15350-5D00-FCF1-F8E5-C46979B8E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257300"/>
            <a:ext cx="7353300" cy="4483100"/>
          </a:xfrm>
        </p:spPr>
        <p:txBody>
          <a:bodyPr/>
          <a:lstStyle/>
          <a:p>
            <a:r>
              <a:rPr lang="en-US" altLang="en-US"/>
              <a:t>Priorities are assigned according to deadlines: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the later the deadline, the lower the priority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89F7D942-10BD-9205-3080-5566E259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333500" y="2994025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38F9BC5-A0C2-2C7C-0BA4-7CD6C2554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201613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/>
              <a:t>Proportional Share Scheduling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1296F43-CF81-95C7-6A5D-42F0C41D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0" y="1298575"/>
            <a:ext cx="6927850" cy="4483100"/>
          </a:xfrm>
        </p:spPr>
        <p:txBody>
          <a:bodyPr/>
          <a:lstStyle/>
          <a:p>
            <a:r>
              <a:rPr lang="en-US" altLang="en-US" i="1"/>
              <a:t>T</a:t>
            </a:r>
            <a:r>
              <a:rPr lang="en-US" altLang="en-US"/>
              <a:t> shares are allocated among all processes in the system</a:t>
            </a:r>
          </a:p>
          <a:p>
            <a:endParaRPr lang="en-US" altLang="en-US"/>
          </a:p>
          <a:p>
            <a:r>
              <a:rPr lang="en-US" altLang="en-US"/>
              <a:t>An application receives </a:t>
            </a:r>
            <a:r>
              <a:rPr lang="en-US" altLang="en-US" i="1"/>
              <a:t>N</a:t>
            </a:r>
            <a:r>
              <a:rPr lang="en-US" altLang="en-US"/>
              <a:t> shares where </a:t>
            </a:r>
            <a:r>
              <a:rPr lang="en-US" altLang="en-US" i="1"/>
              <a:t>N &lt; 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ensures each application will receive </a:t>
            </a:r>
            <a:r>
              <a:rPr lang="en-US" altLang="en-US" b="1" i="1"/>
              <a:t>N</a:t>
            </a:r>
            <a:r>
              <a:rPr lang="en-US" altLang="en-US" i="1"/>
              <a:t> / T</a:t>
            </a:r>
            <a:r>
              <a:rPr lang="en-US" altLang="en-US"/>
              <a:t> of the total processor 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325AE6A-519C-33CB-1BE6-FA22DDE82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POSIX Real-Time Scheduling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3092B78-B660-1DD4-C9B3-53E31B61D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84275"/>
            <a:ext cx="7486650" cy="4483100"/>
          </a:xfrm>
        </p:spPr>
        <p:txBody>
          <a:bodyPr/>
          <a:lstStyle/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The POSIX.1b standard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API provides functions for managing real-time threads</a:t>
            </a:r>
          </a:p>
          <a:p>
            <a:pPr marL="346058" indent="-346058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scheduling classes for real-time threads:</a:t>
            </a:r>
            <a:endParaRPr lang="en-US" sz="1000" dirty="0">
              <a:ea typeface="ＭＳ Ｐゴシック" charset="-128"/>
            </a:endParaRP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SCHED_FIFO - threads are scheduled using a FCFS strategy with a FIFO queue. There is no time-slicing for threads of equal priority</a:t>
            </a:r>
          </a:p>
          <a:p>
            <a:pPr marL="346058" indent="-346058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SCHED_RR - similar to SCHED_FIFO except time-slicing occurs for threads of equal priority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Defines two functions for getting and setting scheduling policy:</a:t>
            </a:r>
          </a:p>
          <a:p>
            <a:pPr marL="342197" indent="-342197" fontAlgn="auto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pthread_attr_getsched_policy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*policy) </a:t>
            </a:r>
          </a:p>
          <a:p>
            <a:pPr marL="342197" indent="-342197" fontAlgn="auto">
              <a:buFont typeface="+mj-lt"/>
              <a:buAutoNum type="arabicPeriod"/>
              <a:defRPr/>
            </a:pP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pthread_attr_setsched_policy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(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pthread_attr_t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*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attr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, </a:t>
            </a:r>
            <a:r>
              <a:rPr lang="en-US" b="1" dirty="0" err="1"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-128"/>
                <a:cs typeface="Courier New"/>
              </a:rPr>
              <a:t> policy)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D994F36-2F1A-6928-D8FB-D46F2FAD4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88" y="277813"/>
            <a:ext cx="7745412" cy="576262"/>
          </a:xfrm>
        </p:spPr>
        <p:txBody>
          <a:bodyPr/>
          <a:lstStyle/>
          <a:p>
            <a:pPr eaLnBrk="1" hangingPunct="1"/>
            <a:r>
              <a:rPr lang="en-US" altLang="en-US"/>
              <a:t>POSIX Real-Time Scheduling API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4A9BE01-E47E-C0F8-ED4A-8ED19DA6B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66800"/>
            <a:ext cx="7702550" cy="44831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int i, policy;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pthread_t_tid[NUM_THREADS];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pthread_attr_t attr;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default attributes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pthread_attr_init(&amp;attr);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get the current scheduling policy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(pthread_attr_getschedpolicy(&amp;attr, &amp;policy)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get policy.\n");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if (policy == SCHED_OTHER) printf("SCHED_OTHER\n");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SCHED_RR) printf("SCHED_RR\n");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else if (policy == SCHED_FIFO) printf("SCHED_FIFO\n");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D3611F9-88A9-924E-E370-03EF916B9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76213"/>
            <a:ext cx="80391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POSIX Real-Time Scheduling API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9A80E4F-0379-18CD-E925-7B7CE5981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98575"/>
            <a:ext cx="7702550" cy="44831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set the scheduling policy - FIFO, RR, or OTHER */ 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if (pthread_attr_setschedpolicy(&amp;attr, SCHED_FIFO) !=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fprintf(stderr, "Unable to set policy.\n");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create the threads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pthread_create(&amp;tid[i],&amp;attr,runner,NULL);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now join on each thread */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NUM_THREADS; i++)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   pthread_join(tid[i], NULL);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*param)</a:t>
            </a:r>
            <a:b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pthread_exit(0);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9CE6B6F-CA5F-80C4-AF0B-D3EE19952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238" y="176213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 System Examples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D2D7052-F097-88C7-6729-7F9F880EC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6843713" cy="350837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Linux scheduling</a:t>
            </a:r>
          </a:p>
          <a:p>
            <a:endParaRPr lang="en-US" altLang="en-US"/>
          </a:p>
          <a:p>
            <a:r>
              <a:rPr lang="en-US" altLang="en-US"/>
              <a:t>Windows scheduling</a:t>
            </a:r>
          </a:p>
          <a:p>
            <a:endParaRPr lang="en-US" altLang="en-US"/>
          </a:p>
          <a:p>
            <a:r>
              <a:rPr lang="en-US" altLang="en-US"/>
              <a:t>Solaris scheduling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09C3057-AD0F-ADC1-02AF-6A140E0A1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900" y="1381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Through Version 2.5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0EBE001-199B-F33D-1D3A-485BA98A1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123950"/>
            <a:ext cx="7402512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Prior to kernel version 2.5, ran variation of standard UNIX scheduling algorithm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Version 2.5 moved to constant order </a:t>
            </a:r>
            <a:r>
              <a:rPr lang="en-US" altLang="en-US" i="1"/>
              <a:t>O</a:t>
            </a:r>
            <a:r>
              <a:rPr lang="en-US" altLang="en-US"/>
              <a:t>(1) scheduling time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Preemptive, priority based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Two priority ranges: time-sharing and real-time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Real-time </a:t>
            </a:r>
            <a:r>
              <a:rPr lang="en-US" altLang="en-US" sz="1600"/>
              <a:t>range from 0 to 99 and </a:t>
            </a:r>
            <a:r>
              <a:rPr lang="en-US" altLang="en-US" sz="1600" b="1"/>
              <a:t>nice </a:t>
            </a:r>
            <a:r>
              <a:rPr lang="en-US" altLang="en-US" sz="1600"/>
              <a:t>value from 100 to 140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Map into  global priority with numerically lower values indicating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Higher priority gets larger q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Task run-able as long as time left in time slice (</a:t>
            </a:r>
            <a:r>
              <a:rPr lang="en-US" altLang="en-US" sz="1600" b="1">
                <a:solidFill>
                  <a:srgbClr val="3366FF"/>
                </a:solidFill>
              </a:rPr>
              <a:t>active</a:t>
            </a:r>
            <a:r>
              <a:rPr lang="en-US" altLang="en-US" sz="16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If no time left (</a:t>
            </a:r>
            <a:r>
              <a:rPr lang="en-US" altLang="en-US" sz="1600" b="1">
                <a:solidFill>
                  <a:srgbClr val="3366FF"/>
                </a:solidFill>
              </a:rPr>
              <a:t>expired</a:t>
            </a:r>
            <a:r>
              <a:rPr lang="en-US" altLang="en-US" sz="1600"/>
              <a:t>), not run-able until all other tasks use their slices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All run-able tasks tracked in per-CPU </a:t>
            </a:r>
            <a:r>
              <a:rPr lang="en-US" altLang="en-US" sz="1600" b="1">
                <a:solidFill>
                  <a:srgbClr val="3366FF"/>
                </a:solidFill>
              </a:rPr>
              <a:t>runqueue </a:t>
            </a:r>
            <a:r>
              <a:rPr lang="en-US" altLang="en-US" sz="1600"/>
              <a:t>data structure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Two priority arrays (active, expired)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Tasks indexed by priority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When no more active, arrays are exchanged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Worked well, but poor response times for interactive processes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CCB6FCE-5B83-E2C2-2EC3-16BAECFE4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8195" name="Picture 9">
            <a:extLst>
              <a:ext uri="{FF2B5EF4-FFF2-40B4-BE49-F238E27FC236}">
                <a16:creationId xmlns:a16="http://schemas.microsoft.com/office/drawing/2014/main" id="{18EBBA92-1344-2B9E-33C3-CECC13BF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25588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CAE1D2B-8C46-89F8-52BA-009589256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1762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Linux Scheduling in Version 2.6.23 +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4B67CF1-3C75-6792-8038-B665EBBFD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23950"/>
            <a:ext cx="7516812" cy="5187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i="1"/>
              <a:t>Completely Fair Scheduler </a:t>
            </a:r>
            <a:r>
              <a:rPr lang="en-US" altLang="en-US" sz="1600"/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3366FF"/>
                </a:solidFill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2 scheduling classes included, others can be added</a:t>
            </a:r>
          </a:p>
          <a:p>
            <a:pPr marL="1095375" lvl="2" indent="-239713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400"/>
              <a:t>default</a:t>
            </a:r>
          </a:p>
          <a:p>
            <a:pPr marL="1095375" lvl="2" indent="-239713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400"/>
              <a:t>real-time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Quantum calculated based on </a:t>
            </a:r>
            <a:r>
              <a:rPr lang="en-US" altLang="en-US" sz="1600" b="1">
                <a:solidFill>
                  <a:srgbClr val="3366FF"/>
                </a:solidFill>
              </a:rPr>
              <a:t>nice value </a:t>
            </a:r>
            <a:r>
              <a:rPr lang="en-US" altLang="en-US" sz="1600"/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Calculates </a:t>
            </a:r>
            <a:r>
              <a:rPr lang="en-US" altLang="en-US" sz="1400" b="1">
                <a:solidFill>
                  <a:srgbClr val="3366FF"/>
                </a:solidFill>
              </a:rPr>
              <a:t>target latency </a:t>
            </a:r>
            <a:r>
              <a:rPr lang="en-US" altLang="en-US" sz="1400"/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CFS scheduler maintains per task </a:t>
            </a:r>
            <a:r>
              <a:rPr lang="en-US" altLang="en-US" sz="1600" b="1">
                <a:solidFill>
                  <a:srgbClr val="3366FF"/>
                </a:solidFill>
              </a:rPr>
              <a:t>virtual run time </a:t>
            </a:r>
            <a:r>
              <a:rPr lang="en-US" altLang="en-US" sz="1600"/>
              <a:t>in variable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To decide next task to run, scheduler picks task with lowest virtual run time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1095375" lvl="2" indent="-239713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CE37F67-9A74-9198-2AA5-9FD670A8B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38113"/>
            <a:ext cx="7859712" cy="576262"/>
          </a:xfrm>
        </p:spPr>
        <p:txBody>
          <a:bodyPr/>
          <a:lstStyle/>
          <a:p>
            <a:pPr eaLnBrk="1" hangingPunct="1"/>
            <a:r>
              <a:rPr lang="en-US" altLang="en-US"/>
              <a:t>CFS Performance</a:t>
            </a:r>
          </a:p>
        </p:txBody>
      </p:sp>
      <p:pic>
        <p:nvPicPr>
          <p:cNvPr id="54275" name="Picture 4" descr="Screen Shot 2012-12-17 at 9.25.06 PM.png">
            <a:extLst>
              <a:ext uri="{FF2B5EF4-FFF2-40B4-BE49-F238E27FC236}">
                <a16:creationId xmlns:a16="http://schemas.microsoft.com/office/drawing/2014/main" id="{62AC6D13-1B89-A9AD-E6F7-2461B03F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077913"/>
            <a:ext cx="438943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1BD3AC2-24EB-CC53-A801-3F78B878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r>
              <a:rPr lang="en-US" altLang="en-US"/>
              <a:t>Linux Scheduling (Cont.)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9AFCB68-7A4D-5170-FCAE-5535A0C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144588"/>
            <a:ext cx="7791450" cy="4530725"/>
          </a:xfrm>
        </p:spPr>
        <p:txBody>
          <a:bodyPr/>
          <a:lstStyle/>
          <a:p>
            <a:r>
              <a:rPr lang="en-US" altLang="en-US"/>
              <a:t>Real-time scheduling according to POSIX.1b</a:t>
            </a:r>
          </a:p>
          <a:p>
            <a:pPr lvl="1"/>
            <a:r>
              <a:rPr lang="en-US" altLang="en-US"/>
              <a:t>Real-time tasks have static priorities</a:t>
            </a:r>
          </a:p>
          <a:p>
            <a:r>
              <a:rPr lang="en-US" altLang="en-US"/>
              <a:t>Real-time plus normal map into global priority scheme</a:t>
            </a:r>
          </a:p>
          <a:p>
            <a:r>
              <a:rPr lang="en-US" altLang="en-US"/>
              <a:t>Nice value of -20 maps to global priority 100</a:t>
            </a:r>
          </a:p>
          <a:p>
            <a:r>
              <a:rPr lang="en-US" altLang="en-US"/>
              <a:t>Nice value of +19 maps to priority 139</a:t>
            </a:r>
          </a:p>
          <a:p>
            <a:endParaRPr lang="en-US" altLang="en-US"/>
          </a:p>
        </p:txBody>
      </p:sp>
      <p:pic>
        <p:nvPicPr>
          <p:cNvPr id="55300" name="Picture 1" descr="Screen Shot 2012-12-17 at 9.28.34 PM.png">
            <a:extLst>
              <a:ext uri="{FF2B5EF4-FFF2-40B4-BE49-F238E27FC236}">
                <a16:creationId xmlns:a16="http://schemas.microsoft.com/office/drawing/2014/main" id="{EEDDC6F4-7B5E-42A3-7E70-269B56D2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198813"/>
            <a:ext cx="60817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8ABD0406-62E9-47C3-4901-6C53EA05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r>
              <a:rPr lang="en-US" altLang="en-US"/>
              <a:t>Windows Scheduling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697D28D-3E12-82BF-E504-C6181CDF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144588"/>
            <a:ext cx="6648450" cy="4530725"/>
          </a:xfrm>
        </p:spPr>
        <p:txBody>
          <a:bodyPr/>
          <a:lstStyle/>
          <a:p>
            <a:r>
              <a:rPr lang="en-US" altLang="en-US"/>
              <a:t>Windows uses priority-based preemptive scheduling</a:t>
            </a:r>
          </a:p>
          <a:p>
            <a:r>
              <a:rPr lang="en-US" altLang="en-US"/>
              <a:t>Highest-priority thread runs next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Dispatcher</a:t>
            </a:r>
            <a:r>
              <a:rPr lang="en-US" altLang="en-US" i="1"/>
              <a:t> </a:t>
            </a:r>
            <a:r>
              <a:rPr lang="en-US" altLang="en-US"/>
              <a:t>is scheduler</a:t>
            </a:r>
          </a:p>
          <a:p>
            <a:r>
              <a:rPr lang="en-US" altLang="en-US"/>
              <a:t>Thread runs until (1) blocks, (2) uses time slice, (3) preempted by higher-priority thread</a:t>
            </a:r>
          </a:p>
          <a:p>
            <a:r>
              <a:rPr lang="en-US" altLang="en-US"/>
              <a:t>Real-time threads can preempt non-real-time</a:t>
            </a:r>
          </a:p>
          <a:p>
            <a:r>
              <a:rPr lang="en-US" altLang="en-US"/>
              <a:t>32-level priority scheme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Variable class </a:t>
            </a:r>
            <a:r>
              <a:rPr lang="en-US" altLang="en-US"/>
              <a:t>is 1-15, </a:t>
            </a:r>
            <a:r>
              <a:rPr lang="en-US" altLang="en-US" b="1">
                <a:solidFill>
                  <a:srgbClr val="3366FF"/>
                </a:solidFill>
              </a:rPr>
              <a:t>real-time class </a:t>
            </a:r>
            <a:r>
              <a:rPr lang="en-US" altLang="en-US"/>
              <a:t>is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16-31</a:t>
            </a:r>
          </a:p>
          <a:p>
            <a:r>
              <a:rPr lang="en-US" altLang="en-US"/>
              <a:t>Priority 0 is memory-management thread</a:t>
            </a:r>
          </a:p>
          <a:p>
            <a:r>
              <a:rPr lang="en-US" altLang="en-US"/>
              <a:t>Queue for each priority</a:t>
            </a:r>
          </a:p>
          <a:p>
            <a:r>
              <a:rPr lang="en-US" altLang="en-US"/>
              <a:t>If no run-able thread, runs </a:t>
            </a:r>
            <a:r>
              <a:rPr lang="en-US" altLang="en-US" b="1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8D77CFF-0241-DBF2-6A4D-73457034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r>
              <a:rPr lang="en-US" altLang="en-US"/>
              <a:t>Windows Priority Classes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A8181FC1-5C18-37CE-6429-3516643A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651750" cy="4530725"/>
          </a:xfrm>
        </p:spPr>
        <p:txBody>
          <a:bodyPr/>
          <a:lstStyle/>
          <a:p>
            <a:r>
              <a:rPr lang="en-US" altLang="en-US" sz="1600"/>
              <a:t>Win32 API identifies several priority classes to which a process can belong</a:t>
            </a:r>
          </a:p>
          <a:p>
            <a:pPr lvl="1"/>
            <a:r>
              <a:rPr lang="en-US" altLang="en-US" sz="1400"/>
              <a:t>REALTIME_PRIORITY_CLASS, HIGH_PRIORITY_CLASS, ABOVE_NORMAL_PRIORITY_CLASS,NORMAL_PRIORITY_CLASS, BELOW_NORMAL_PRIORITY_CLASS, IDLE_PRIORITY_CLASS</a:t>
            </a:r>
            <a:endParaRPr lang="en-US" altLang="en-US" sz="1400" b="1">
              <a:solidFill>
                <a:srgbClr val="3366FF"/>
              </a:solidFill>
            </a:endParaRPr>
          </a:p>
          <a:p>
            <a:pPr lvl="1"/>
            <a:r>
              <a:rPr lang="en-US" altLang="en-US" sz="1400"/>
              <a:t>All are variable except REALTIME</a:t>
            </a:r>
          </a:p>
          <a:p>
            <a:r>
              <a:rPr lang="en-US" altLang="en-US" sz="1600"/>
              <a:t>A thread within a given priority class has a relative priority</a:t>
            </a:r>
          </a:p>
          <a:p>
            <a:pPr lvl="1"/>
            <a:r>
              <a:rPr lang="en-US" altLang="en-US" sz="1400"/>
              <a:t>TIME_CRITICAL, HIGHEST, ABOVE_NORMAL, NORMAL, BELOW_NORMAL, LOWEST, IDLE</a:t>
            </a:r>
          </a:p>
          <a:p>
            <a:r>
              <a:rPr lang="en-US" altLang="en-US" sz="1600"/>
              <a:t>Priority class and relative priority combine to give numeric priority</a:t>
            </a:r>
          </a:p>
          <a:p>
            <a:r>
              <a:rPr lang="en-US" altLang="en-US" sz="1600"/>
              <a:t>Base priority is NORMAL within the class</a:t>
            </a:r>
          </a:p>
          <a:p>
            <a:r>
              <a:rPr lang="en-US" altLang="en-US" sz="1600"/>
              <a:t>If quantum expires, priority lowered, but never below base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3EDA4AB-5A1E-7159-CE6B-B6B91EBA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50813"/>
            <a:ext cx="8229600" cy="576262"/>
          </a:xfrm>
        </p:spPr>
        <p:txBody>
          <a:bodyPr/>
          <a:lstStyle/>
          <a:p>
            <a:r>
              <a:rPr lang="en-US" altLang="en-US" sz="2800"/>
              <a:t>Windows Priority Classes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879D3A5-A108-2378-385C-67C361FC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941388"/>
            <a:ext cx="7818438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If wait occurs, priority boosted depending on what was waited for</a:t>
            </a:r>
          </a:p>
          <a:p>
            <a:r>
              <a:rPr lang="en-US" altLang="en-US"/>
              <a:t>Foreground window given 3x priority boost</a:t>
            </a:r>
          </a:p>
          <a:p>
            <a:r>
              <a:rPr lang="en-US" altLang="en-US"/>
              <a:t>Windows 7 added </a:t>
            </a:r>
            <a:r>
              <a:rPr lang="en-US" altLang="en-US" b="1">
                <a:solidFill>
                  <a:srgbClr val="3366FF"/>
                </a:solidFill>
              </a:rPr>
              <a:t>user-mode scheduling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UMS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Applications create and manage threads independent of kernel</a:t>
            </a:r>
          </a:p>
          <a:p>
            <a:pPr lvl="1"/>
            <a:r>
              <a:rPr lang="en-US" altLang="en-US"/>
              <a:t>For large number of threads, much more efficient</a:t>
            </a:r>
          </a:p>
          <a:p>
            <a:pPr lvl="1"/>
            <a:r>
              <a:rPr lang="en-US" altLang="en-US"/>
              <a:t>UMS schedulers come from programming language libraries like                                         C++ </a:t>
            </a:r>
            <a:r>
              <a:rPr lang="en-US" altLang="en-US" b="1">
                <a:solidFill>
                  <a:srgbClr val="3366FF"/>
                </a:solidFill>
              </a:rPr>
              <a:t>Concurrent Runtime </a:t>
            </a:r>
            <a:r>
              <a:rPr lang="en-US" altLang="en-US"/>
              <a:t>(ConcRT) framework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323C98D-B945-563E-F212-9213EA055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176213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/>
              <a:t>Windows Priorities</a:t>
            </a:r>
          </a:p>
        </p:txBody>
      </p:sp>
      <p:pic>
        <p:nvPicPr>
          <p:cNvPr id="59395" name="Picture 1" descr="6_22.pdf">
            <a:extLst>
              <a:ext uri="{FF2B5EF4-FFF2-40B4-BE49-F238E27FC236}">
                <a16:creationId xmlns:a16="http://schemas.microsoft.com/office/drawing/2014/main" id="{1D505085-8B03-0824-2059-6FDBD67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84300"/>
            <a:ext cx="66167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FDF5D00-6A71-160D-9A18-6647DCDD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r>
              <a:rPr lang="en-US" altLang="en-US"/>
              <a:t>Solaris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95FD1F3-2D7F-7154-C5A6-575A7F6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081088"/>
            <a:ext cx="7181850" cy="4530725"/>
          </a:xfrm>
        </p:spPr>
        <p:txBody>
          <a:bodyPr/>
          <a:lstStyle/>
          <a:p>
            <a:r>
              <a:rPr lang="en-US" altLang="en-US"/>
              <a:t>Priority-based scheduling</a:t>
            </a:r>
          </a:p>
          <a:p>
            <a:r>
              <a:rPr lang="en-US" altLang="en-US"/>
              <a:t>Six classes available</a:t>
            </a:r>
          </a:p>
          <a:p>
            <a:pPr lvl="1"/>
            <a:r>
              <a:rPr lang="en-US" altLang="en-US"/>
              <a:t>Time sharing (default) (TS)</a:t>
            </a:r>
          </a:p>
          <a:p>
            <a:pPr lvl="1"/>
            <a:r>
              <a:rPr lang="en-US" altLang="en-US"/>
              <a:t>Interactive (IA)</a:t>
            </a:r>
          </a:p>
          <a:p>
            <a:pPr lvl="1"/>
            <a:r>
              <a:rPr lang="en-US" altLang="en-US"/>
              <a:t>Real time (RT)</a:t>
            </a:r>
          </a:p>
          <a:p>
            <a:pPr lvl="1"/>
            <a:r>
              <a:rPr lang="en-US" altLang="en-US"/>
              <a:t>System (SYS)</a:t>
            </a:r>
          </a:p>
          <a:p>
            <a:pPr lvl="1"/>
            <a:r>
              <a:rPr lang="en-US" altLang="en-US"/>
              <a:t>Fair Share (FSS)</a:t>
            </a:r>
          </a:p>
          <a:p>
            <a:pPr lvl="1"/>
            <a:r>
              <a:rPr lang="en-US" altLang="en-US"/>
              <a:t>Fixed priority (FP)</a:t>
            </a:r>
          </a:p>
          <a:p>
            <a:r>
              <a:rPr lang="en-US" altLang="en-US"/>
              <a:t>Given thread can be in one class at a time</a:t>
            </a:r>
          </a:p>
          <a:p>
            <a:r>
              <a:rPr lang="en-US" altLang="en-US"/>
              <a:t>Each class has its own scheduling algorithm</a:t>
            </a:r>
          </a:p>
          <a:p>
            <a:r>
              <a:rPr lang="en-US" altLang="en-US"/>
              <a:t>Time sharing is multi-level feedback queue</a:t>
            </a:r>
          </a:p>
          <a:p>
            <a:pPr lvl="1"/>
            <a:r>
              <a:rPr lang="en-US" altLang="en-US"/>
              <a:t>Loadable table configurable by sysadmin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4652000-7C76-650F-5B31-8726B028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63513"/>
            <a:ext cx="7859712" cy="576262"/>
          </a:xfrm>
        </p:spPr>
        <p:txBody>
          <a:bodyPr/>
          <a:lstStyle/>
          <a:p>
            <a:pPr eaLnBrk="1" hangingPunct="1"/>
            <a:r>
              <a:rPr lang="en-US" altLang="en-US"/>
              <a:t>Solaris Dispatch Table </a:t>
            </a:r>
          </a:p>
        </p:txBody>
      </p:sp>
      <p:pic>
        <p:nvPicPr>
          <p:cNvPr id="61443" name="Picture 1" descr="6_23.pdf">
            <a:extLst>
              <a:ext uri="{FF2B5EF4-FFF2-40B4-BE49-F238E27FC236}">
                <a16:creationId xmlns:a16="http://schemas.microsoft.com/office/drawing/2014/main" id="{371E7E64-4BA7-C7AD-1C01-99B225372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54125"/>
            <a:ext cx="4605338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AE5982C-55A9-5FA3-46E2-F7F55D32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Solaris Scheduling</a:t>
            </a:r>
          </a:p>
        </p:txBody>
      </p:sp>
      <p:pic>
        <p:nvPicPr>
          <p:cNvPr id="62467" name="Picture 1" descr="6_24.pdf">
            <a:extLst>
              <a:ext uri="{FF2B5EF4-FFF2-40B4-BE49-F238E27FC236}">
                <a16:creationId xmlns:a16="http://schemas.microsoft.com/office/drawing/2014/main" id="{A2B11F3B-BAA4-9EE4-9F4F-CA38F9BD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1206500"/>
            <a:ext cx="28352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F694A73-661E-A666-6E35-C01409E3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831AE25-1FF4-532D-1F53-BC9C39F0F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067550" cy="4786312"/>
          </a:xfrm>
        </p:spPr>
        <p:txBody>
          <a:bodyPr/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CD07290-FD3E-933D-F8F1-327E4B6F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r>
              <a:rPr lang="en-US" altLang="en-US"/>
              <a:t>Solaris Scheduling (Cont.)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D6946718-6126-EAB3-80F8-40939562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195388"/>
            <a:ext cx="7251700" cy="4530725"/>
          </a:xfrm>
        </p:spPr>
        <p:txBody>
          <a:bodyPr/>
          <a:lstStyle/>
          <a:p>
            <a:r>
              <a:rPr lang="en-US" altLang="en-US"/>
              <a:t>Scheduler converts class-specific priorities into a per-thread global priority</a:t>
            </a:r>
          </a:p>
          <a:p>
            <a:pPr lvl="1"/>
            <a:r>
              <a:rPr lang="en-US" altLang="en-US"/>
              <a:t>Thread with highest priority runs next</a:t>
            </a:r>
          </a:p>
          <a:p>
            <a:pPr lvl="1"/>
            <a:r>
              <a:rPr lang="en-US" altLang="en-US"/>
              <a:t>Runs until (1) blocks, (2) uses time slice, (3) preempted by higher-priority thread</a:t>
            </a:r>
          </a:p>
          <a:p>
            <a:pPr lvl="1"/>
            <a:r>
              <a:rPr lang="en-US" altLang="en-US"/>
              <a:t>Multiple threads at same priority selected via RR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23242A3-8707-0007-99E9-EC0609F62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01613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Algorithm Evaluation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452DFEC-A46F-4CFB-200E-2B8EB319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16013"/>
            <a:ext cx="7566025" cy="4643437"/>
          </a:xfrm>
        </p:spPr>
        <p:txBody>
          <a:bodyPr/>
          <a:lstStyle/>
          <a:p>
            <a:r>
              <a:rPr lang="en-US" altLang="en-US"/>
              <a:t>How to select CPU-scheduling algorithm for an OS?</a:t>
            </a:r>
          </a:p>
          <a:p>
            <a:r>
              <a:rPr lang="en-US" altLang="en-US"/>
              <a:t>Determine criteria, then evaluate algorithms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Deterministic modeling</a:t>
            </a:r>
          </a:p>
          <a:p>
            <a:pPr lvl="1"/>
            <a:r>
              <a:rPr lang="en-US" altLang="en-US"/>
              <a:t>Type of </a:t>
            </a:r>
            <a:r>
              <a:rPr lang="en-US" altLang="en-US" b="1">
                <a:solidFill>
                  <a:srgbClr val="3366FF"/>
                </a:solidFill>
              </a:rPr>
              <a:t>analytic evaluation</a:t>
            </a:r>
          </a:p>
          <a:p>
            <a:pPr lvl="1"/>
            <a:r>
              <a:rPr lang="en-US" altLang="en-US"/>
              <a:t>Takes a particular predetermined workload and defines the performance of each algorithm  for that workload</a:t>
            </a:r>
          </a:p>
          <a:p>
            <a:r>
              <a:rPr lang="en-US" altLang="en-US"/>
              <a:t>Consider 5 processes arriving at time 0:</a:t>
            </a:r>
          </a:p>
        </p:txBody>
      </p:sp>
      <p:pic>
        <p:nvPicPr>
          <p:cNvPr id="64516" name="Picture 1" descr="Screen Shot 2012-12-17 at 9.44.14 PM.png">
            <a:extLst>
              <a:ext uri="{FF2B5EF4-FFF2-40B4-BE49-F238E27FC236}">
                <a16:creationId xmlns:a16="http://schemas.microsoft.com/office/drawing/2014/main" id="{8E8C0DB3-F9A1-3CC8-B3F6-D675D5AB0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3821113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9F0191E-1426-8628-BCF3-EDF44D448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77813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0387D52E-2C00-581D-1750-B3DFB3350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566025" cy="4643437"/>
          </a:xfrm>
        </p:spPr>
        <p:txBody>
          <a:bodyPr/>
          <a:lstStyle/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5540" name="Picture 2" descr="Screen Shot 2012-12-17 at 9.47.12 PM.png">
            <a:extLst>
              <a:ext uri="{FF2B5EF4-FFF2-40B4-BE49-F238E27FC236}">
                <a16:creationId xmlns:a16="http://schemas.microsoft.com/office/drawing/2014/main" id="{3F61473B-63C5-FA8E-23FC-1F50FDB0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720975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 descr="Screen Shot 2012-12-17 at 9.47.18 PM.png">
            <a:extLst>
              <a:ext uri="{FF2B5EF4-FFF2-40B4-BE49-F238E27FC236}">
                <a16:creationId xmlns:a16="http://schemas.microsoft.com/office/drawing/2014/main" id="{3069EE29-FC6D-6FC3-4DE2-18A4FA9A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3852863"/>
            <a:ext cx="4529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Screen Shot 2012-12-17 at 9.47.24 PM.png">
            <a:extLst>
              <a:ext uri="{FF2B5EF4-FFF2-40B4-BE49-F238E27FC236}">
                <a16:creationId xmlns:a16="http://schemas.microsoft.com/office/drawing/2014/main" id="{F88DABEC-B85B-8BD3-1B2C-33793A40E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4902200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ECB90719-BEF8-16BB-4C8E-3A7F94B7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Queueing Models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FE1182F-A40B-6441-6646-C1916F18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0" y="1233488"/>
            <a:ext cx="7105650" cy="4530725"/>
          </a:xfrm>
        </p:spPr>
        <p:txBody>
          <a:bodyPr/>
          <a:lstStyle/>
          <a:p>
            <a:r>
              <a:rPr lang="en-US" altLang="en-US"/>
              <a:t>Describes the arrival of processes, and CPU and I/O bursts probabilistically</a:t>
            </a:r>
          </a:p>
          <a:p>
            <a:pPr lvl="1"/>
            <a:r>
              <a:rPr lang="en-US" altLang="en-US"/>
              <a:t>Commonly exponential, and described by mean</a:t>
            </a:r>
          </a:p>
          <a:p>
            <a:pPr lvl="1"/>
            <a:r>
              <a:rPr lang="en-US" altLang="en-US"/>
              <a:t>Computes average throughput, utilization, waiting time, etc</a:t>
            </a:r>
          </a:p>
          <a:p>
            <a:r>
              <a:rPr lang="en-US" altLang="en-US"/>
              <a:t>Computer system described as network of servers, each with queue of waiting processes</a:t>
            </a:r>
          </a:p>
          <a:p>
            <a:pPr lvl="1"/>
            <a:r>
              <a:rPr lang="en-US" altLang="en-US"/>
              <a:t>Knowing arrival rates and service rates</a:t>
            </a:r>
          </a:p>
          <a:p>
            <a:pPr lvl="1"/>
            <a:r>
              <a:rPr lang="en-US" altLang="en-US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3AC1E765-9D15-F3C5-5B3D-89010317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Formula</a:t>
            </a:r>
            <a:endParaRPr lang="en-US" altLang="en-US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F24F6CB0-18D5-E59F-8B62-0BA8F480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169988"/>
            <a:ext cx="7270750" cy="4530725"/>
          </a:xfrm>
        </p:spPr>
        <p:txBody>
          <a:bodyPr/>
          <a:lstStyle/>
          <a:p>
            <a:r>
              <a:rPr lang="en-US" altLang="en-US" i="1"/>
              <a:t>n</a:t>
            </a:r>
            <a:r>
              <a:rPr lang="en-US" altLang="en-US"/>
              <a:t> = average queue length</a:t>
            </a:r>
          </a:p>
          <a:p>
            <a:r>
              <a:rPr lang="en-US" altLang="en-US" i="1"/>
              <a:t>W</a:t>
            </a:r>
            <a:r>
              <a:rPr lang="en-US" altLang="en-US"/>
              <a:t> = average waiting time in queue</a:t>
            </a:r>
          </a:p>
          <a:p>
            <a:r>
              <a:rPr lang="en-US" altLang="en-US" i="1"/>
              <a:t>λ</a:t>
            </a:r>
            <a:r>
              <a:rPr lang="en-US" altLang="en-US"/>
              <a:t> = average arrival rate into queue</a:t>
            </a:r>
          </a:p>
          <a:p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law – in steady state, processes leaving queue must equal processes arriving, thus:</a:t>
            </a:r>
            <a:br>
              <a:rPr lang="en-US" altLang="ja-JP"/>
            </a:br>
            <a:r>
              <a:rPr lang="en-US" altLang="ja-JP"/>
              <a:t>      </a:t>
            </a:r>
            <a:r>
              <a:rPr lang="en-US" altLang="ja-JP" i="1"/>
              <a:t>n </a:t>
            </a:r>
            <a:r>
              <a:rPr lang="en-US" altLang="ja-JP"/>
              <a:t>= </a:t>
            </a:r>
            <a:r>
              <a:rPr lang="en-US" altLang="ja-JP" i="1"/>
              <a:t>λ </a:t>
            </a:r>
            <a:r>
              <a:rPr lang="en-US" altLang="ja-JP"/>
              <a:t>x</a:t>
            </a:r>
            <a:r>
              <a:rPr lang="en-US" altLang="ja-JP" i="1"/>
              <a:t> W</a:t>
            </a:r>
          </a:p>
          <a:p>
            <a:pPr lvl="1"/>
            <a:r>
              <a:rPr lang="en-US" altLang="en-US"/>
              <a:t>Valid for any scheduling algorithm and arrival distribution</a:t>
            </a:r>
          </a:p>
          <a:p>
            <a:r>
              <a:rPr lang="en-US" altLang="en-US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404EE37-5E79-B63A-F5B7-9D15208A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27F2502-3EBC-E059-F785-795AB9B5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Simulations</a:t>
            </a:r>
            <a:r>
              <a:rPr lang="en-US" altLang="en-US" b="1"/>
              <a:t> </a:t>
            </a:r>
            <a:r>
              <a:rPr lang="en-US" altLang="en-US"/>
              <a:t>more accurate</a:t>
            </a:r>
          </a:p>
          <a:p>
            <a:pPr lvl="1"/>
            <a:r>
              <a:rPr lang="en-US" altLang="en-US"/>
              <a:t>Programmed model of computer system</a:t>
            </a:r>
          </a:p>
          <a:p>
            <a:pPr lvl="1"/>
            <a:r>
              <a:rPr lang="en-US" altLang="en-US"/>
              <a:t>Clock is a variable</a:t>
            </a:r>
          </a:p>
          <a:p>
            <a:pPr lvl="1"/>
            <a:r>
              <a:rPr lang="en-US" altLang="en-US"/>
              <a:t>Gather statistics  indicating algorithm performance</a:t>
            </a:r>
          </a:p>
          <a:p>
            <a:pPr lvl="1"/>
            <a:r>
              <a:rPr lang="en-US" altLang="en-US"/>
              <a:t>Data to drive simulation gathered via</a:t>
            </a:r>
          </a:p>
          <a:p>
            <a:pPr lvl="2"/>
            <a:r>
              <a:rPr lang="en-US" altLang="en-US"/>
              <a:t>Random number generator according to probabilities</a:t>
            </a:r>
          </a:p>
          <a:p>
            <a:pPr lvl="2"/>
            <a:r>
              <a:rPr lang="en-US" altLang="en-US"/>
              <a:t>Distributions defined mathematically or empirically</a:t>
            </a:r>
          </a:p>
          <a:p>
            <a:pPr lvl="2"/>
            <a:r>
              <a:rPr lang="en-US" altLang="en-US"/>
              <a:t>Trace tapes record sequences of real events in real systems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3942D92-70D3-6FA9-D541-CAC0E15CF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166688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Evaluation of CPU Schedulers by Simulation</a:t>
            </a:r>
          </a:p>
        </p:txBody>
      </p:sp>
      <p:pic>
        <p:nvPicPr>
          <p:cNvPr id="69635" name="Picture 1" descr="6_25.pdf">
            <a:extLst>
              <a:ext uri="{FF2B5EF4-FFF2-40B4-BE49-F238E27FC236}">
                <a16:creationId xmlns:a16="http://schemas.microsoft.com/office/drawing/2014/main" id="{259115D1-44F6-47C4-99DF-6D045B60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379538"/>
            <a:ext cx="63674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EF949090-190F-3D3F-983E-A2B375CFF9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4938" y="188913"/>
            <a:ext cx="6824662" cy="576262"/>
          </a:xfrm>
        </p:spPr>
        <p:txBody>
          <a:bodyPr/>
          <a:lstStyle/>
          <a:p>
            <a:r>
              <a:rPr lang="en-US" altLang="en-US"/>
              <a:t>Implementation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6CEA6E16-FE4C-063A-2826-EC5730AE9D3F}"/>
              </a:ext>
            </a:extLst>
          </p:cNvPr>
          <p:cNvSpPr txBox="1">
            <a:spLocks/>
          </p:cNvSpPr>
          <p:nvPr/>
        </p:nvSpPr>
        <p:spPr bwMode="auto">
          <a:xfrm>
            <a:off x="850900" y="1208088"/>
            <a:ext cx="75311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>
            <a:lvl1pPr marL="488950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141413" indent="-48895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1304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Even simulations have limited accuracy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Just implement new scheduler and test in real systems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High cost, high risk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Most flexible schedulers can be modified per-site or per-system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Or APIs to modify priorities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But again environments vary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endParaRPr kumimoji="1" lang="en-US" altLang="en-US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A20677A-2DB7-A4C1-5950-DD4DF6D1FF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1C51A34-2298-F62B-6916-654D4257F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BF53B6-A053-25BC-C5FF-7E63BABC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</p:spPr>
        <p:txBody>
          <a:bodyPr/>
          <a:lstStyle/>
          <a:p>
            <a:r>
              <a:rPr lang="en-US" altLang="en-US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B4E3D6F-7428-0BED-2CE5-5D0EB372A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297744C-49DE-0328-B6B4-FC3DD220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246188"/>
            <a:ext cx="7156450" cy="4959350"/>
          </a:xfrm>
        </p:spPr>
        <p:txBody>
          <a:bodyPr/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9C865F-8FEA-614B-D85D-C78126F98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6BCD06-A5AB-01B0-D88D-DE43A9AF8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7EEF73DCE014AA3C4E4109DE1B0ED" ma:contentTypeVersion="4" ma:contentTypeDescription="Create a new document." ma:contentTypeScope="" ma:versionID="c791cfefe71947952ecf07970407de09">
  <xsd:schema xmlns:xsd="http://www.w3.org/2001/XMLSchema" xmlns:xs="http://www.w3.org/2001/XMLSchema" xmlns:p="http://schemas.microsoft.com/office/2006/metadata/properties" xmlns:ns2="a807e891-0671-4b80-9440-594a61785868" xmlns:ns3="1c03f8fe-b785-4b17-a665-e2cec4670044" targetNamespace="http://schemas.microsoft.com/office/2006/metadata/properties" ma:root="true" ma:fieldsID="cbbc3e2c4f42e2d5f7ad686d593b422e" ns2:_="" ns3:_="">
    <xsd:import namespace="a807e891-0671-4b80-9440-594a61785868"/>
    <xsd:import namespace="1c03f8fe-b785-4b17-a665-e2cec46700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7e891-0671-4b80-9440-594a61785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3f8fe-b785-4b17-a665-e2cec4670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5E7A0-A533-4BFE-9447-D3A0FF980F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A7228-3E52-4332-B8CA-6A95E3BF9E71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11261</TotalTime>
  <Words>2850</Words>
  <Application>Microsoft Office PowerPoint</Application>
  <PresentationFormat>On-screen Show (4:3)</PresentationFormat>
  <Paragraphs>561</Paragraphs>
  <Slides>68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os-8</vt:lpstr>
      <vt:lpstr>Chapter 6:  CPU Scheduling</vt:lpstr>
      <vt:lpstr>Chapter 6:  CPU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Rate Montonic Scheduling</vt:lpstr>
      <vt:lpstr>Missed Deadlines with Rate 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 (Cont.)</vt:lpstr>
      <vt:lpstr>Windows Scheduling</vt:lpstr>
      <vt:lpstr>Windows Priority Classes</vt:lpstr>
      <vt:lpstr>Windows Priority Classes (Cont.)</vt:lpstr>
      <vt:lpstr>Windows Priorities</vt:lpstr>
      <vt:lpstr>Solaris</vt:lpstr>
      <vt:lpstr>Solaris Dispatch Table </vt:lpstr>
      <vt:lpstr>Solaris Scheduling</vt:lpstr>
      <vt:lpstr>Solaris Scheduling (Cont.)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samana shrestha</cp:lastModifiedBy>
  <cp:revision>187</cp:revision>
  <cp:lastPrinted>2013-09-10T17:57:57Z</cp:lastPrinted>
  <dcterms:created xsi:type="dcterms:W3CDTF">2011-01-13T23:43:38Z</dcterms:created>
  <dcterms:modified xsi:type="dcterms:W3CDTF">2023-04-19T12:06:09Z</dcterms:modified>
</cp:coreProperties>
</file>