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560"/>
    <p:restoredTop sz="90454"/>
  </p:normalViewPr>
  <p:slideViewPr>
    <p:cSldViewPr snapToGrid="0">
      <p:cViewPr varScale="1">
        <p:scale>
          <a:sx n="104" d="100"/>
          <a:sy n="104" d="100"/>
        </p:scale>
        <p:origin x="1326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EFD3101-CEA9-4AC2-9C72-061A01A4BA63}" type="datetime1">
              <a:rPr lang="ko-KR" altLang="en-US"/>
              <a:pPr lvl="0">
                <a:defRPr lang="ko-KR" altLang="en-US"/>
              </a:pPr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F376AF7-C0EF-47CF-85B8-E1F10A7AC63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안녕하세요 이번 발표를 진행하게 된 이원찬입니다</a:t>
            </a:r>
          </a:p>
          <a:p>
            <a:pPr lvl="0">
              <a:defRPr lang="ko-KR" altLang="en-US"/>
            </a:pPr>
            <a:r>
              <a:rPr lang="ko-KR" altLang="en-US"/>
              <a:t>저희는 패킷 캡쳐 구현을 진행하면서 나왔던 결과를 이번에 말하도록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F376AF7-C0EF-47CF-85B8-E1F10A7AC63C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패킷 캡쳐 프로그램 개발에 있어 </a:t>
            </a:r>
            <a:r>
              <a:rPr lang="en-US" altLang="ko-KR"/>
              <a:t>tcpdump </a:t>
            </a:r>
            <a:r>
              <a:rPr lang="ko-KR" altLang="en-US"/>
              <a:t>사이트에서 가이드를 참고하여 제작하였습니다</a:t>
            </a:r>
          </a:p>
          <a:p>
            <a:pPr lvl="0">
              <a:defRPr lang="ko-KR" altLang="en-US"/>
            </a:pPr>
            <a:r>
              <a:rPr lang="ko-KR" altLang="en-US"/>
              <a:t>또한 로그 시스템 구현은 고급 프로그래밍의 파일 관련 강의자료를 참조하여 제작하게 되었습니다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F376AF7-C0EF-47CF-85B8-E1F10A7AC63C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추친 일정입니다</a:t>
            </a:r>
            <a:r>
              <a:rPr lang="en-US" altLang="ko-KR"/>
              <a:t>. </a:t>
            </a:r>
            <a:r>
              <a:rPr lang="ko-KR" altLang="en-US"/>
              <a:t>전체적으로 진행은 잘되었지만 최종 프로그램 개발이 진행이 늦어져 다른 작업도 같이 진행이 늦춰진 모습을 보입니다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문제를 분석한 결과 </a:t>
            </a:r>
            <a:r>
              <a:rPr lang="en-US" altLang="ko-KR"/>
              <a:t>http </a:t>
            </a:r>
            <a:r>
              <a:rPr lang="ko-KR" altLang="en-US"/>
              <a:t>구현의 어려움이 진행을 최대한 늦추게 된 원인으로 생각됩니다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F376AF7-C0EF-47CF-85B8-E1F10A7AC63C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F376AF7-C0EF-47CF-85B8-E1F10A7AC63C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조원 역할 분장 표입니다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en-US" altLang="ko-KR" dirty="0"/>
              <a:t>(</a:t>
            </a:r>
            <a:r>
              <a:rPr lang="ko-KR" altLang="en-US" dirty="0"/>
              <a:t>대충 역할을 부르는 뜻</a:t>
            </a:r>
            <a:r>
              <a:rPr lang="en-US" altLang="ko-KR" dirty="0"/>
              <a:t>)</a:t>
            </a:r>
          </a:p>
          <a:p>
            <a:pPr lvl="0">
              <a:defRPr lang="ko-KR" altLang="en-US"/>
            </a:pPr>
            <a:r>
              <a:rPr lang="ko-KR" altLang="en-US" dirty="0"/>
              <a:t>대표적인 변경점은 발표자의 변경 외 큰 차이는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F376AF7-C0EF-47CF-85B8-E1F10A7AC63C}" type="slidenum">
              <a:rPr lang="ko-KR" altLang="en-US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F376AF7-C0EF-47CF-85B8-E1F10A7AC63C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F376AF7-C0EF-47CF-85B8-E1F10A7AC63C}" type="slidenum">
              <a:rPr lang="ko-KR" altLang="en-US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개발 환경은 해당 배치 다이어그램을 참조해주십시오</a:t>
            </a:r>
          </a:p>
          <a:p>
            <a:pPr lvl="0">
              <a:defRPr lang="ko-KR" altLang="en-US"/>
            </a:pPr>
            <a:r>
              <a:rPr lang="ko-KR" altLang="en-US"/>
              <a:t>개발자는 윈도우</a:t>
            </a:r>
            <a:r>
              <a:rPr lang="en-US" altLang="ko-KR"/>
              <a:t>10</a:t>
            </a:r>
            <a:r>
              <a:rPr lang="ko-KR" altLang="en-US"/>
              <a:t>에서 </a:t>
            </a:r>
            <a:r>
              <a:rPr lang="en-US" altLang="ko-KR"/>
              <a:t>VM</a:t>
            </a:r>
            <a:r>
              <a:rPr lang="ko-KR" altLang="en-US"/>
              <a:t>웨어 </a:t>
            </a:r>
            <a:r>
              <a:rPr lang="en-US" altLang="ko-KR"/>
              <a:t>15</a:t>
            </a:r>
            <a:r>
              <a:rPr lang="ko-KR" altLang="en-US"/>
              <a:t>버전을 이용하여 우분투 </a:t>
            </a:r>
            <a:r>
              <a:rPr lang="en-US" altLang="ko-KR"/>
              <a:t>18</a:t>
            </a:r>
            <a:r>
              <a:rPr lang="ko-KR" altLang="en-US"/>
              <a:t>버전을 사용하여 개발을 진행하였습니다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개발 환경에서 </a:t>
            </a:r>
            <a:r>
              <a:rPr lang="en-US" altLang="ko-KR"/>
              <a:t>rawsocket</a:t>
            </a:r>
            <a:r>
              <a:rPr lang="ko-KR" altLang="en-US"/>
              <a:t>을 활용하기 위해선 리눅스 사용이 강제되었고 학교에서 제공하는 리눅스 서버는 </a:t>
            </a:r>
            <a:r>
              <a:rPr lang="en-US" altLang="ko-KR"/>
              <a:t>sudo</a:t>
            </a:r>
            <a:r>
              <a:rPr lang="ko-KR" altLang="en-US"/>
              <a:t>를 사용할 수 없는 문제가 있어</a:t>
            </a:r>
          </a:p>
          <a:p>
            <a:pPr lvl="0">
              <a:defRPr lang="ko-KR" altLang="en-US"/>
            </a:pPr>
            <a:r>
              <a:rPr lang="ko-KR" altLang="en-US"/>
              <a:t>직접 </a:t>
            </a:r>
            <a:r>
              <a:rPr lang="en-US" altLang="ko-KR"/>
              <a:t>OS</a:t>
            </a:r>
            <a:r>
              <a:rPr lang="ko-KR" altLang="en-US"/>
              <a:t>를 설치하여 진행하게 되었습니다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F376AF7-C0EF-47CF-85B8-E1F10A7AC63C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시연 환경은 KPU_wireless 와이파이로 측정하는데 문제가 있어 스마트폰의 테더링 기능을 활용하여 네트워크를 공급받습니다.</a:t>
            </a:r>
          </a:p>
          <a:p>
            <a:pPr>
              <a:defRPr lang="ko-KR" altLang="en-US"/>
            </a:pPr>
            <a:r>
              <a:rPr lang="ko-KR" altLang="en-US"/>
              <a:t>저희 팀은 우분투 OS에서 가상머신을 사용하여 또 우분투 OS를 실행하여 패킷 캡쳐를 진행할 예정입니다.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캡쳐 할 때 http와 https, tpc와 udp, ip 측정은 firefox를 사용할 예정이고</a:t>
            </a:r>
          </a:p>
          <a:p>
            <a:pPr>
              <a:defRPr lang="ko-KR" altLang="en-US"/>
            </a:pPr>
            <a:r>
              <a:rPr lang="ko-KR" altLang="en-US"/>
              <a:t>DNS 측정은 dig 명령어를, ICMP 측정은 ping을 이용할 방침입니다.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F376AF7-C0EF-47CF-85B8-E1F10A7AC63C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전체적인 내부 동작 시나리오입니다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프로그램 자체가 이런 느낌으로 제작되었으며 메뉴 기능을 통해 기능을 수행합니다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대표적인 기능으로는 캡쳐</a:t>
            </a:r>
            <a:r>
              <a:rPr lang="en-US" altLang="ko-KR"/>
              <a:t>, </a:t>
            </a:r>
            <a:r>
              <a:rPr lang="ko-KR" altLang="en-US"/>
              <a:t>필터링</a:t>
            </a:r>
            <a:r>
              <a:rPr lang="en-US" altLang="ko-KR"/>
              <a:t>, </a:t>
            </a:r>
            <a:r>
              <a:rPr lang="ko-KR" altLang="en-US"/>
              <a:t>출력</a:t>
            </a:r>
            <a:r>
              <a:rPr lang="en-US" altLang="ko-KR"/>
              <a:t>, </a:t>
            </a:r>
            <a:r>
              <a:rPr lang="ko-KR" altLang="en-US"/>
              <a:t>종료로 나뉩니다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F376AF7-C0EF-47CF-85B8-E1F10A7AC63C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패킷 캡처하는 내부 시나리오입니다</a:t>
            </a:r>
          </a:p>
          <a:p>
            <a:pPr lvl="0">
              <a:defRPr lang="ko-KR" altLang="en-US"/>
            </a:pPr>
            <a:r>
              <a:rPr lang="ko-KR" altLang="en-US"/>
              <a:t>메뉴에서 </a:t>
            </a:r>
            <a:r>
              <a:rPr lang="en-US" altLang="ko-KR"/>
              <a:t>1</a:t>
            </a:r>
            <a:r>
              <a:rPr lang="ko-KR" altLang="en-US"/>
              <a:t>을 입력하면 패킷 캡쳐를 시작합니다 패킷 캡쳐를 위해 로우 소켓을 열고 패킷을 받습니다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이후 각각 헤더를 받고 네트워크 프로토콜을 확인합니다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F376AF7-C0EF-47CF-85B8-E1F10A7AC63C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F376AF7-C0EF-47CF-85B8-E1F10A7AC63C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F376AF7-C0EF-47CF-85B8-E1F10A7AC63C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F376AF7-C0EF-47CF-85B8-E1F10A7AC63C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F376AF7-C0EF-47CF-85B8-E1F10A7AC63C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DF9D-2BB3-4EE0-9D80-CFF27781A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0FD917-997D-4CD3-B3F4-518F03E3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D1697-5543-4181-B2AB-8F786A07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99F-448E-455E-8616-46A54ED49622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186F5-D84E-4A02-8F9A-9280977F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B1FE8-1504-4CD3-940C-8A3D94D4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E935-98D3-4B4A-BB01-C43315E5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6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05BF4-7F8A-4FB5-9E27-8530481D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E61984-F362-4A2C-99A8-E9B3483EE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68D85-1CC4-415E-A2F0-6100F0C2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ABE9-6BEC-41F7-88AF-3EEE3A70D1D4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739BF-AF1D-4A9A-B619-33FF4E27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031CD-D6F9-44D8-9B97-43977E1E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E935-98D3-4B4A-BB01-C43315E5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6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40E591-11D0-442E-9483-C78CA6FEA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B239B3-5DD6-4768-8171-F33C1838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7949B-79F3-4389-AB16-5A2EE6CE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327-1508-4C77-A3CD-1B0646B5D280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86014-E6F1-4808-BBA8-678C2678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2EC6B-6F52-4FEE-87CC-D21CAE28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E935-98D3-4B4A-BB01-C43315E5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87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DBE8C-6E7A-4B9E-AA51-EDDE6EF8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A857E-3A45-43E1-89D1-CE216AB5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89F7A-FC95-4C08-8364-48AC77FF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3CBE-79B5-430D-A489-F93C3FEBF252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DAB6-B0B1-4252-80BF-97001F19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ED8B3-943C-422C-ABF8-B9898796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E935-98D3-4B4A-BB01-C43315E5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7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5BF67-1C05-4DDD-8978-CEF844EF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D92F0-6529-4AA4-8060-7537A199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A87BB-BFA8-4309-86C6-122FE35A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E9F5-447F-4FF9-BD98-64140653C497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08B1F-FCF1-432A-8531-7B96AB80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0CDE3-E24D-4F60-A1AC-2F75F8F6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E935-98D3-4B4A-BB01-C43315E5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6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10998-DA96-420F-A6FB-FB86ADDC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B0040-B228-4CD5-A6AD-1EE12D3C8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EDD193-AC29-4404-BCE4-5B25982F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C89912-E29E-426B-A5BA-4CFA756B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2481-475E-43D6-9ECC-B0D5872C5CD6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2B65D-B4D9-4D7B-8946-949FFBD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9CDE5B-ABC1-40F8-AAE6-94818FCB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E935-98D3-4B4A-BB01-C43315E5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0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86315-C5BB-4E79-B7C9-C26EB5F9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96F4F-76AA-4306-A054-0077CC89A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EC719-5E56-4157-8358-1A264C2EE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39CA44-2EFA-4A8D-BA7E-ECA72A2F9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12ADF1-261A-42D2-9F14-0C21E2CC7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047CE8-F013-41D0-B249-B0129EF8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6CE3-079C-4C9E-A464-1C4F4052A995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8216A5-3A65-4067-8B84-95F7DED1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2FD891-1185-472B-8D3E-7546B1D2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E935-98D3-4B4A-BB01-C43315E5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8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24E06-EEEF-44F3-85A3-6AB6918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3BFDFB-E020-4492-8965-374FDCA2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AFE2-DB40-4A9D-8B8E-21E9344DF2AD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DD5D9A-03BA-434B-9210-6E2C3FD3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F04A3C-6D09-4B8A-AEF9-8D21E4D3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E935-98D3-4B4A-BB01-C43315E5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8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F4074B-DFF0-4ADE-AE02-2A74E7BB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7036-6E08-4AA7-A187-7670E6587463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D5C645-B203-4209-878F-255211D7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2A068B-E6E9-41FF-AE9B-C288A5F3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E935-98D3-4B4A-BB01-C43315E5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E9511-2D13-439F-A236-6D5A4FD9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A7DEC-6F8F-4305-8E12-0AC95DEDF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43F72B-07FF-4FE9-87A5-6EE38B7E3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E4C52-4029-4D94-897A-997C8AB0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5FE8-48FE-4D44-A8A7-D81DF46360A7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4EB04-EFD0-49FA-A0A5-77E99E45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4C7A6-9657-4854-A026-39625780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E935-98D3-4B4A-BB01-C43315E5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2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5C59E-58BE-4DB5-8BD4-C8DB55F4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9F3FC0-0985-40F1-BBC3-19F3B8618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8EB67A-04AF-4548-9971-CCB3C42B4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7E9D3-7D06-42E9-A1FF-A7A84885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1161-38C3-4D1E-BADF-04011E889E20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D780A-3AD8-49C7-A0E8-168A353E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7F570-8B9E-4F0A-88B5-9F82D95B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E935-98D3-4B4A-BB01-C43315E5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2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60CF48-7708-4B99-A0E4-39BD700A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40113-36B5-4922-B65F-35E6A90D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1FE18-A23F-4667-A63D-C82F7439A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C6691-46E0-4B76-8C29-34685EF83E27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FA4E6-4DC7-4E51-AD7C-CABCC8F0C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1CACF-E550-4521-9DA7-3498FAFA6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E935-98D3-4B4A-BB01-C43315E5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6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cpdump.org/" TargetMode="External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NotRayor/TobiShark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40C4F-A8C2-4530-8CA2-F0D78B068340}"/>
              </a:ext>
            </a:extLst>
          </p:cNvPr>
          <p:cNvSpPr txBox="1"/>
          <p:nvPr/>
        </p:nvSpPr>
        <p:spPr>
          <a:xfrm>
            <a:off x="841248" y="1945532"/>
            <a:ext cx="5598463" cy="2579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8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패킷 캡처 구현결과서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BADEB86-EA58-43E5-9313-17D5A0E58ADE}"/>
              </a:ext>
            </a:extLst>
          </p:cNvPr>
          <p:cNvCxnSpPr/>
          <p:nvPr/>
        </p:nvCxnSpPr>
        <p:spPr>
          <a:xfrm>
            <a:off x="6420256" y="2111848"/>
            <a:ext cx="0" cy="224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008894-1D55-422D-A5F0-A6DF5E34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E935-98D3-4B4A-BB01-C43315E5A4A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6C78C-8B99-4223-B6F3-3B908C379AE8}"/>
              </a:ext>
            </a:extLst>
          </p:cNvPr>
          <p:cNvSpPr txBox="1"/>
          <p:nvPr/>
        </p:nvSpPr>
        <p:spPr>
          <a:xfrm>
            <a:off x="6543040" y="362027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51EC5-847F-41E3-AF03-F88BA4873CD4}"/>
              </a:ext>
            </a:extLst>
          </p:cNvPr>
          <p:cNvSpPr txBox="1"/>
          <p:nvPr/>
        </p:nvSpPr>
        <p:spPr>
          <a:xfrm>
            <a:off x="6543040" y="3989605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최지호</a:t>
            </a:r>
            <a:r>
              <a:rPr lang="en-US" altLang="ko-KR" dirty="0"/>
              <a:t>, </a:t>
            </a:r>
            <a:r>
              <a:rPr lang="ko-KR" altLang="en-US" dirty="0" err="1"/>
              <a:t>남태언</a:t>
            </a:r>
            <a:r>
              <a:rPr lang="en-US" altLang="ko-KR" dirty="0"/>
              <a:t>, </a:t>
            </a:r>
            <a:r>
              <a:rPr lang="ko-KR" altLang="en-US" dirty="0"/>
              <a:t>이원찬</a:t>
            </a:r>
            <a:r>
              <a:rPr lang="en-US" altLang="ko-KR" dirty="0"/>
              <a:t>, </a:t>
            </a:r>
            <a:r>
              <a:rPr lang="ko-KR" altLang="en-US" dirty="0"/>
              <a:t>안준영</a:t>
            </a:r>
          </a:p>
        </p:txBody>
      </p:sp>
    </p:spTree>
    <p:extLst>
      <p:ext uri="{BB962C8B-B14F-4D97-AF65-F5344CB8AC3E}">
        <p14:creationId xmlns:p14="http://schemas.microsoft.com/office/powerpoint/2010/main" val="201950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4CE4C9E-1494-405A-8018-8EB9ABA2F8B0}"/>
              </a:ext>
            </a:extLst>
          </p:cNvPr>
          <p:cNvGrpSpPr/>
          <p:nvPr/>
        </p:nvGrpSpPr>
        <p:grpSpPr>
          <a:xfrm>
            <a:off x="222636" y="0"/>
            <a:ext cx="4371803" cy="6858000"/>
            <a:chOff x="508000" y="0"/>
            <a:chExt cx="4371803" cy="68580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4AE9D67-57BA-4A98-B38A-C21F132EDE5F}"/>
                </a:ext>
              </a:extLst>
            </p:cNvPr>
            <p:cNvGrpSpPr/>
            <p:nvPr/>
          </p:nvGrpSpPr>
          <p:grpSpPr>
            <a:xfrm>
              <a:off x="508000" y="0"/>
              <a:ext cx="4371803" cy="6858000"/>
              <a:chOff x="508000" y="0"/>
              <a:chExt cx="5102481" cy="6858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13E130C-7076-4AC7-9004-6976203FFA43}"/>
                  </a:ext>
                </a:extLst>
              </p:cNvPr>
              <p:cNvSpPr/>
              <p:nvPr/>
            </p:nvSpPr>
            <p:spPr>
              <a:xfrm>
                <a:off x="508000" y="0"/>
                <a:ext cx="5102481" cy="6858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93EA9A4-0F2C-4A5F-AE63-86D2FA5EB84A}"/>
                  </a:ext>
                </a:extLst>
              </p:cNvPr>
              <p:cNvCxnSpPr/>
              <p:nvPr/>
            </p:nvCxnSpPr>
            <p:spPr>
              <a:xfrm>
                <a:off x="943286" y="4297680"/>
                <a:ext cx="4277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A40C4F-A8C2-4530-8CA2-F0D78B068340}"/>
                </a:ext>
              </a:extLst>
            </p:cNvPr>
            <p:cNvSpPr txBox="1"/>
            <p:nvPr/>
          </p:nvSpPr>
          <p:spPr>
            <a:xfrm>
              <a:off x="776568" y="4381199"/>
              <a:ext cx="3664840" cy="89177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85000" lnSpcReduction="10000"/>
            </a:bodyPr>
            <a:lstStyle/>
            <a:p>
              <a:pPr latinLnBrk="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ko-KR" altLang="en-US" sz="2800" kern="1200" dirty="0">
                  <a:solidFill>
                    <a:srgbClr val="000000"/>
                  </a:solidFill>
                  <a:latin typeface="+mj-lt"/>
                  <a:ea typeface="+mj-ea"/>
                  <a:cs typeface="+mj-cs"/>
                </a:rPr>
                <a:t>패킷 캡처 프로그램 구현 시 참조 또는 활용한 코드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15BABEE-65F7-4DE7-A9D3-1E2C5FCB2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973" y="1043122"/>
              <a:ext cx="3212799" cy="3212799"/>
            </a:xfrm>
            <a:prstGeom prst="rect">
              <a:avLst/>
            </a:prstGeom>
          </p:spPr>
        </p:pic>
      </p:grp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C84D5A03-8675-416F-B880-1FBFFB071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20436"/>
              </p:ext>
            </p:extLst>
          </p:nvPr>
        </p:nvGraphicFramePr>
        <p:xfrm>
          <a:off x="5193412" y="88192"/>
          <a:ext cx="6063688" cy="6665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29704">
                  <a:extLst>
                    <a:ext uri="{9D8B030D-6E8A-4147-A177-3AD203B41FA5}">
                      <a16:colId xmlns:a16="http://schemas.microsoft.com/office/drawing/2014/main" val="2501922796"/>
                    </a:ext>
                  </a:extLst>
                </a:gridCol>
                <a:gridCol w="2933984">
                  <a:extLst>
                    <a:ext uri="{9D8B030D-6E8A-4147-A177-3AD203B41FA5}">
                      <a16:colId xmlns:a16="http://schemas.microsoft.com/office/drawing/2014/main" val="1278021428"/>
                    </a:ext>
                  </a:extLst>
                </a:gridCol>
              </a:tblGrid>
              <a:tr h="406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참고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참고 자료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420583"/>
                  </a:ext>
                </a:extLst>
              </a:tr>
              <a:tr h="406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rawSocket</a:t>
                      </a:r>
                      <a:r>
                        <a:rPr lang="ko-KR" altLang="en-US" sz="1600" dirty="0"/>
                        <a:t> 사용법 및 </a:t>
                      </a:r>
                      <a:r>
                        <a:rPr lang="ko-KR" altLang="en-US" sz="1600" dirty="0" err="1"/>
                        <a:t>ip,tcp</a:t>
                      </a:r>
                      <a:r>
                        <a:rPr lang="ko-KR" altLang="en-US" sz="1600" dirty="0"/>
                        <a:t> 계층 구조체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hlinkClick r:id="rId5"/>
                        </a:rPr>
                        <a:t>https://www.tcpdump.org/</a:t>
                      </a:r>
                      <a:r>
                        <a:rPr lang="en-US" altLang="ko-KR" sz="1600" dirty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585673"/>
                  </a:ext>
                </a:extLst>
              </a:tr>
              <a:tr h="406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아스키 코드 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https://shaeod.tistory.com/228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8439"/>
                  </a:ext>
                </a:extLst>
              </a:tr>
              <a:tr h="406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원격 저장소에 올라간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커밋</a:t>
                      </a:r>
                      <a:r>
                        <a:rPr lang="ko-KR" altLang="en-US" sz="1600" dirty="0"/>
                        <a:t> 되돌리기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https://jupiny.com/2019/03/19/revert-commits-in-remote-repository/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12198"/>
                  </a:ext>
                </a:extLst>
              </a:tr>
              <a:tr h="406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</a:t>
                      </a:r>
                      <a:r>
                        <a:rPr lang="ko-KR" altLang="en-US" sz="1600" dirty="0" err="1"/>
                        <a:t>candir</a:t>
                      </a:r>
                      <a:r>
                        <a:rPr lang="ko-KR" altLang="en-US" sz="1600" dirty="0"/>
                        <a:t> 사용법 및 예제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https://www.it-note.kr/16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68738"/>
                  </a:ext>
                </a:extLst>
              </a:tr>
              <a:tr h="406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필터함수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https://stackoverflow.com/questions/34803516/scandir-filter-by-substring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58109"/>
                  </a:ext>
                </a:extLst>
              </a:tr>
              <a:tr h="406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HTTP구조</a:t>
                      </a:r>
                      <a:r>
                        <a:rPr lang="ko-KR" altLang="en-US" sz="1600" dirty="0"/>
                        <a:t> 이해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https://zzsza.github.io/development/2019/03/01/http-structure/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508111"/>
                  </a:ext>
                </a:extLst>
              </a:tr>
              <a:tr h="406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dirent</a:t>
                      </a:r>
                      <a:r>
                        <a:rPr lang="ko-KR" altLang="en-US" sz="1600" dirty="0"/>
                        <a:t> 구조체 이해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http://ehpub.co.kr/tag/dirent-%EA%B5%AC%EC%A1%B0%EC%B2%B4/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26268"/>
                  </a:ext>
                </a:extLst>
              </a:tr>
              <a:tr h="406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Tokenizer</a:t>
                      </a:r>
                      <a:r>
                        <a:rPr lang="ko-KR" altLang="en-US" sz="1600" dirty="0"/>
                        <a:t>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https://stackoverflow.com/questions/266357/tokenizing-strings-in-c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48763"/>
                  </a:ext>
                </a:extLst>
              </a:tr>
              <a:tr h="406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 시스템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고급 프로그래밍 강의자료 참조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63706"/>
                  </a:ext>
                </a:extLst>
              </a:tr>
            </a:tbl>
          </a:graphicData>
        </a:graphic>
      </p:graphicFrame>
      <p:sp>
        <p:nvSpPr>
          <p:cNvPr id="14" name="슬라이드 번호 개체 틀 1">
            <a:extLst>
              <a:ext uri="{FF2B5EF4-FFF2-40B4-BE49-F238E27FC236}">
                <a16:creationId xmlns:a16="http://schemas.microsoft.com/office/drawing/2014/main" id="{7E452E28-7732-4325-A9F4-FF90B1A32B7D}"/>
              </a:ext>
            </a:extLst>
          </p:cNvPr>
          <p:cNvSpPr txBox="1">
            <a:spLocks/>
          </p:cNvSpPr>
          <p:nvPr/>
        </p:nvSpPr>
        <p:spPr>
          <a:xfrm>
            <a:off x="8813800" y="63885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Aft>
                <a:spcPts val="600"/>
              </a:spcAft>
            </a:pPr>
            <a:fld id="{46E1E935-98D3-4B4A-BB01-C43315E5A4A5}" type="slidenum">
              <a:rPr lang="en-US" altLang="ko-KR" smtClean="0"/>
              <a:pPr latinLnBrk="0">
                <a:spcAft>
                  <a:spcPts val="600"/>
                </a:spcAft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257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40C4F-A8C2-4530-8CA2-F0D78B06834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추진 일정 계획 대비 실적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F35A22-90BB-4CD5-A81A-C481FCC9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46E1E935-98D3-4B4A-BB01-C43315E5A4A5}" type="slidenum">
              <a:rPr lang="en-US" altLang="ko-KR" smtClean="0"/>
              <a:pPr latinLnBrk="0">
                <a:spcAft>
                  <a:spcPts val="600"/>
                </a:spcAft>
              </a:pPr>
              <a:t>11</a:t>
            </a:fld>
            <a:endParaRPr lang="en-US" altLang="ko-KR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D5125BC-6D41-482F-88BF-75799793D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918478"/>
              </p:ext>
            </p:extLst>
          </p:nvPr>
        </p:nvGraphicFramePr>
        <p:xfrm>
          <a:off x="828670" y="1420663"/>
          <a:ext cx="10525130" cy="36961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21002">
                  <a:extLst>
                    <a:ext uri="{9D8B030D-6E8A-4147-A177-3AD203B41FA5}">
                      <a16:colId xmlns:a16="http://schemas.microsoft.com/office/drawing/2014/main" val="2992738878"/>
                    </a:ext>
                  </a:extLst>
                </a:gridCol>
                <a:gridCol w="938016">
                  <a:extLst>
                    <a:ext uri="{9D8B030D-6E8A-4147-A177-3AD203B41FA5}">
                      <a16:colId xmlns:a16="http://schemas.microsoft.com/office/drawing/2014/main" val="2669863508"/>
                    </a:ext>
                  </a:extLst>
                </a:gridCol>
                <a:gridCol w="938016">
                  <a:extLst>
                    <a:ext uri="{9D8B030D-6E8A-4147-A177-3AD203B41FA5}">
                      <a16:colId xmlns:a16="http://schemas.microsoft.com/office/drawing/2014/main" val="378977536"/>
                    </a:ext>
                  </a:extLst>
                </a:gridCol>
                <a:gridCol w="938016">
                  <a:extLst>
                    <a:ext uri="{9D8B030D-6E8A-4147-A177-3AD203B41FA5}">
                      <a16:colId xmlns:a16="http://schemas.microsoft.com/office/drawing/2014/main" val="867961612"/>
                    </a:ext>
                  </a:extLst>
                </a:gridCol>
                <a:gridCol w="938016">
                  <a:extLst>
                    <a:ext uri="{9D8B030D-6E8A-4147-A177-3AD203B41FA5}">
                      <a16:colId xmlns:a16="http://schemas.microsoft.com/office/drawing/2014/main" val="4141210302"/>
                    </a:ext>
                  </a:extLst>
                </a:gridCol>
                <a:gridCol w="938016">
                  <a:extLst>
                    <a:ext uri="{9D8B030D-6E8A-4147-A177-3AD203B41FA5}">
                      <a16:colId xmlns:a16="http://schemas.microsoft.com/office/drawing/2014/main" val="3472444259"/>
                    </a:ext>
                  </a:extLst>
                </a:gridCol>
                <a:gridCol w="938016">
                  <a:extLst>
                    <a:ext uri="{9D8B030D-6E8A-4147-A177-3AD203B41FA5}">
                      <a16:colId xmlns:a16="http://schemas.microsoft.com/office/drawing/2014/main" val="1870898031"/>
                    </a:ext>
                  </a:extLst>
                </a:gridCol>
                <a:gridCol w="938016">
                  <a:extLst>
                    <a:ext uri="{9D8B030D-6E8A-4147-A177-3AD203B41FA5}">
                      <a16:colId xmlns:a16="http://schemas.microsoft.com/office/drawing/2014/main" val="2217729341"/>
                    </a:ext>
                  </a:extLst>
                </a:gridCol>
                <a:gridCol w="938016">
                  <a:extLst>
                    <a:ext uri="{9D8B030D-6E8A-4147-A177-3AD203B41FA5}">
                      <a16:colId xmlns:a16="http://schemas.microsoft.com/office/drawing/2014/main" val="1324262921"/>
                    </a:ext>
                  </a:extLst>
                </a:gridCol>
              </a:tblGrid>
              <a:tr h="425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/>
                        <a:t>일정</a:t>
                      </a:r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/>
                        <a:t>11.12</a:t>
                      </a:r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/>
                        <a:t>11.14</a:t>
                      </a:r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/>
                        <a:t>11.18</a:t>
                      </a:r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/>
                        <a:t>11.25</a:t>
                      </a:r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/>
                        <a:t>11.28</a:t>
                      </a:r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/>
                        <a:t>12.02</a:t>
                      </a:r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/>
                        <a:t>12.05</a:t>
                      </a:r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/>
                        <a:t>12.06</a:t>
                      </a:r>
                      <a:endParaRPr lang="ko-KR" altLang="en-US" sz="1900"/>
                    </a:p>
                  </a:txBody>
                  <a:tcPr marL="96758" marR="96758" marT="48379" marB="48379"/>
                </a:tc>
                <a:extLst>
                  <a:ext uri="{0D108BD9-81ED-4DB2-BD59-A6C34878D82A}">
                    <a16:rowId xmlns:a16="http://schemas.microsoft.com/office/drawing/2014/main" val="3035964744"/>
                  </a:ext>
                </a:extLst>
              </a:tr>
              <a:tr h="425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/>
                        <a:t>1</a:t>
                      </a:r>
                      <a:r>
                        <a:rPr lang="ko-KR" altLang="en-US" sz="1900"/>
                        <a:t>차 프로토타입 개발</a:t>
                      </a:r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extLst>
                  <a:ext uri="{0D108BD9-81ED-4DB2-BD59-A6C34878D82A}">
                    <a16:rowId xmlns:a16="http://schemas.microsoft.com/office/drawing/2014/main" val="433051884"/>
                  </a:ext>
                </a:extLst>
              </a:tr>
              <a:tr h="425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/>
                        <a:t>2</a:t>
                      </a:r>
                      <a:r>
                        <a:rPr lang="ko-KR" altLang="en-US" sz="1900"/>
                        <a:t>차 프로토타입 개발</a:t>
                      </a:r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extLst>
                  <a:ext uri="{0D108BD9-81ED-4DB2-BD59-A6C34878D82A}">
                    <a16:rowId xmlns:a16="http://schemas.microsoft.com/office/drawing/2014/main" val="1898634842"/>
                  </a:ext>
                </a:extLst>
              </a:tr>
              <a:tr h="425736">
                <a:tc>
                  <a:txBody>
                    <a:bodyPr/>
                    <a:lstStyle/>
                    <a:p>
                      <a:r>
                        <a:rPr lang="ko-KR" altLang="en-US" sz="1900"/>
                        <a:t>최종 프로그램 개발</a:t>
                      </a:r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초과</a:t>
                      </a:r>
                      <a:r>
                        <a:rPr lang="en-US" altLang="ko-KR" sz="19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758" marR="96758" marT="48379" marB="4837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초과</a:t>
                      </a:r>
                      <a:r>
                        <a:rPr lang="en-US" altLang="ko-KR" sz="19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758" marR="96758" marT="48379" marB="4837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110638"/>
                  </a:ext>
                </a:extLst>
              </a:tr>
              <a:tr h="425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테스트 및 문제점 수집</a:t>
                      </a:r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>
                        <a:solidFill>
                          <a:schemeClr val="bg1"/>
                        </a:solidFill>
                      </a:endParaRPr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초과</a:t>
                      </a:r>
                      <a:r>
                        <a:rPr lang="en-US" altLang="ko-KR" sz="19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758" marR="96758" marT="48379" marB="4837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62170"/>
                  </a:ext>
                </a:extLst>
              </a:tr>
              <a:tr h="716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시연 환경 구성 및 동작 테스트</a:t>
                      </a:r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초과</a:t>
                      </a:r>
                      <a:r>
                        <a:rPr lang="en-US" altLang="ko-KR" sz="19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758" marR="96758" marT="48379" marB="4837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0315"/>
                  </a:ext>
                </a:extLst>
              </a:tr>
              <a:tr h="425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구현결과서 제작</a:t>
                      </a:r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72582"/>
                  </a:ext>
                </a:extLst>
              </a:tr>
              <a:tr h="425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리허설 및 발표</a:t>
                      </a:r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758" marR="96758" marT="48379" marB="4837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305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E0F09E-1810-426C-94ED-151C19C100C5}"/>
              </a:ext>
            </a:extLst>
          </p:cNvPr>
          <p:cNvSpPr txBox="1"/>
          <p:nvPr/>
        </p:nvSpPr>
        <p:spPr>
          <a:xfrm>
            <a:off x="828670" y="5252671"/>
            <a:ext cx="7970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추진 일정 문제 분석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최종 프로그램 개발에서 진행이 늦어져 진행이 예정보다 초과되었음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 </a:t>
            </a:r>
            <a:r>
              <a:rPr lang="ko-KR" altLang="en-US" dirty="0"/>
              <a:t>구현 담당이 개발 어려움을 호소함에 따라 개발 기한을 늘림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 진행이 늦어져 테스트 및 시연 테스트 또한 진행이 늦어졌다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762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40C4F-A8C2-4530-8CA2-F0D78B06834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추진 일정 계획 대비 실적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F35A22-90BB-4CD5-A81A-C481FCC9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46E1E935-98D3-4B4A-BB01-C43315E5A4A5}" type="slidenum">
              <a:rPr lang="en-US" altLang="ko-KR" smtClean="0"/>
              <a:pPr latinLnBrk="0">
                <a:spcAft>
                  <a:spcPts val="600"/>
                </a:spcAft>
              </a:pPr>
              <a:t>12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D3316-F7BA-4F3B-B24D-83848D3123CD}"/>
              </a:ext>
            </a:extLst>
          </p:cNvPr>
          <p:cNvSpPr txBox="1"/>
          <p:nvPr/>
        </p:nvSpPr>
        <p:spPr>
          <a:xfrm>
            <a:off x="856593" y="1972044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차 프로토타입 개발</a:t>
            </a:r>
            <a:r>
              <a:rPr lang="en-US" altLang="ko-KR" b="1" dirty="0"/>
              <a:t>(~11/12)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0D20E-EC94-4E15-9E60-D8E1C9C0888E}"/>
              </a:ext>
            </a:extLst>
          </p:cNvPr>
          <p:cNvSpPr txBox="1"/>
          <p:nvPr/>
        </p:nvSpPr>
        <p:spPr>
          <a:xfrm>
            <a:off x="4679416" y="2019550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차 프로토타입 개발</a:t>
            </a:r>
            <a:r>
              <a:rPr lang="en-US" altLang="ko-KR" b="1" dirty="0"/>
              <a:t>(~11/25)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31C37-332B-4EC7-9BA2-DD03D31995E4}"/>
              </a:ext>
            </a:extLst>
          </p:cNvPr>
          <p:cNvSpPr txBox="1"/>
          <p:nvPr/>
        </p:nvSpPr>
        <p:spPr>
          <a:xfrm>
            <a:off x="8268534" y="2019550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완성 프로그램 개발</a:t>
            </a:r>
            <a:r>
              <a:rPr lang="en-US" altLang="ko-KR" b="1" dirty="0"/>
              <a:t>(~12/02_D+4)</a:t>
            </a:r>
            <a:endParaRPr lang="ko-KR" altLang="en-US" b="1" dirty="0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9215CEF-837D-4F44-8CEC-AEF4C2F86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92471"/>
              </p:ext>
            </p:extLst>
          </p:nvPr>
        </p:nvGraphicFramePr>
        <p:xfrm>
          <a:off x="954966" y="2434602"/>
          <a:ext cx="3097745" cy="275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27852">
                  <a:extLst>
                    <a:ext uri="{9D8B030D-6E8A-4147-A177-3AD203B41FA5}">
                      <a16:colId xmlns:a16="http://schemas.microsoft.com/office/drawing/2014/main" val="4293960187"/>
                    </a:ext>
                  </a:extLst>
                </a:gridCol>
                <a:gridCol w="769893">
                  <a:extLst>
                    <a:ext uri="{9D8B030D-6E8A-4147-A177-3AD203B41FA5}">
                      <a16:colId xmlns:a16="http://schemas.microsoft.com/office/drawing/2014/main" val="3265366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O/X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패킷 캡쳐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28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모든 패킷을 한 파일내에 저장하는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로그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5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이더넷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8895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TCP&amp;UDP</a:t>
                      </a:r>
                      <a:r>
                        <a:rPr lang="ko-KR" altLang="en-US" dirty="0"/>
                        <a:t>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945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r>
                        <a:rPr lang="ko-KR" altLang="en-US" dirty="0"/>
                        <a:t>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58969"/>
                  </a:ext>
                </a:extLst>
              </a:tr>
            </a:tbl>
          </a:graphicData>
        </a:graphic>
      </p:graphicFrame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318489F8-80B5-40E4-8CDE-2EBF6978D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67954"/>
              </p:ext>
            </p:extLst>
          </p:nvPr>
        </p:nvGraphicFramePr>
        <p:xfrm>
          <a:off x="4679416" y="2434602"/>
          <a:ext cx="3065577" cy="2479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65107">
                  <a:extLst>
                    <a:ext uri="{9D8B030D-6E8A-4147-A177-3AD203B41FA5}">
                      <a16:colId xmlns:a16="http://schemas.microsoft.com/office/drawing/2014/main" val="4293960187"/>
                    </a:ext>
                  </a:extLst>
                </a:gridCol>
                <a:gridCol w="700470">
                  <a:extLst>
                    <a:ext uri="{9D8B030D-6E8A-4147-A177-3AD203B41FA5}">
                      <a16:colId xmlns:a16="http://schemas.microsoft.com/office/drawing/2014/main" val="3265366577"/>
                    </a:ext>
                  </a:extLst>
                </a:gridCol>
              </a:tblGrid>
              <a:tr h="287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O/X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28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패킷 별 파일 저장 로그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5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ICMP</a:t>
                      </a:r>
                      <a:r>
                        <a:rPr lang="ko-KR" altLang="en-US" dirty="0"/>
                        <a:t>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8895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r>
                        <a:rPr lang="ko-KR" altLang="en-US" dirty="0"/>
                        <a:t>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945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필터링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23693"/>
                  </a:ext>
                </a:extLst>
              </a:tr>
            </a:tbl>
          </a:graphicData>
        </a:graphic>
      </p:graphicFrame>
      <p:graphicFrame>
        <p:nvGraphicFramePr>
          <p:cNvPr id="23" name="표 17">
            <a:extLst>
              <a:ext uri="{FF2B5EF4-FFF2-40B4-BE49-F238E27FC236}">
                <a16:creationId xmlns:a16="http://schemas.microsoft.com/office/drawing/2014/main" id="{6EB11834-3866-4DDD-ADA2-C7C05FDD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53044"/>
              </p:ext>
            </p:extLst>
          </p:nvPr>
        </p:nvGraphicFramePr>
        <p:xfrm>
          <a:off x="8572479" y="2434602"/>
          <a:ext cx="2818414" cy="238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17944">
                  <a:extLst>
                    <a:ext uri="{9D8B030D-6E8A-4147-A177-3AD203B41FA5}">
                      <a16:colId xmlns:a16="http://schemas.microsoft.com/office/drawing/2014/main" val="4293960187"/>
                    </a:ext>
                  </a:extLst>
                </a:gridCol>
                <a:gridCol w="700470">
                  <a:extLst>
                    <a:ext uri="{9D8B030D-6E8A-4147-A177-3AD203B41FA5}">
                      <a16:colId xmlns:a16="http://schemas.microsoft.com/office/drawing/2014/main" val="3265366577"/>
                    </a:ext>
                  </a:extLst>
                </a:gridCol>
              </a:tblGrid>
              <a:tr h="230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O/X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순차적 필터링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28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Http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5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DNS</a:t>
                      </a:r>
                      <a:r>
                        <a:rPr lang="ko-KR" altLang="en-US" dirty="0"/>
                        <a:t>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8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</a:t>
                      </a:r>
                      <a:r>
                        <a:rPr lang="ko-KR" altLang="en-US" dirty="0"/>
                        <a:t>와 차이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확인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94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8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40C4F-A8C2-4530-8CA2-F0D78B06834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조원 구성 및 역할 분장 포함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F769D4-F48B-41F5-B6C6-CE279411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46E1E935-98D3-4B4A-BB01-C43315E5A4A5}" type="slidenum">
              <a:rPr lang="en-US" altLang="ko-KR" smtClean="0"/>
              <a:pPr latinLnBrk="0">
                <a:spcAft>
                  <a:spcPts val="600"/>
                </a:spcAft>
              </a:pPr>
              <a:t>13</a:t>
            </a:fld>
            <a:endParaRPr lang="en-US" altLang="ko-KR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9FA22F1-6FBF-4A04-87EA-B8D1F9163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29121"/>
              </p:ext>
            </p:extLst>
          </p:nvPr>
        </p:nvGraphicFramePr>
        <p:xfrm>
          <a:off x="828675" y="1939954"/>
          <a:ext cx="10525125" cy="34670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07484">
                  <a:extLst>
                    <a:ext uri="{9D8B030D-6E8A-4147-A177-3AD203B41FA5}">
                      <a16:colId xmlns:a16="http://schemas.microsoft.com/office/drawing/2014/main" val="598922107"/>
                    </a:ext>
                  </a:extLst>
                </a:gridCol>
                <a:gridCol w="9117641">
                  <a:extLst>
                    <a:ext uri="{9D8B030D-6E8A-4147-A177-3AD203B41FA5}">
                      <a16:colId xmlns:a16="http://schemas.microsoft.com/office/drawing/2014/main" val="2790423585"/>
                    </a:ext>
                  </a:extLst>
                </a:gridCol>
              </a:tblGrid>
              <a:tr h="725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/>
                        <a:t>조원</a:t>
                      </a:r>
                      <a:endParaRPr lang="ko-KR" altLang="en-US" sz="2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787" marR="207591" marT="138393" marB="1383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/>
                        <a:t>역할</a:t>
                      </a:r>
                      <a:endParaRPr lang="ko-KR" altLang="en-US" sz="2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787" marR="207591" marT="138393" marB="138393"/>
                </a:tc>
                <a:extLst>
                  <a:ext uri="{0D108BD9-81ED-4DB2-BD59-A6C34878D82A}">
                    <a16:rowId xmlns:a16="http://schemas.microsoft.com/office/drawing/2014/main" val="3013053015"/>
                  </a:ext>
                </a:extLst>
              </a:tr>
              <a:tr h="6184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최지호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787" marR="207591" marT="138393" marB="1383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Version</a:t>
                      </a:r>
                      <a:r>
                        <a:rPr lang="ko-KR" altLang="en-US" sz="2000" dirty="0"/>
                        <a:t> 및 </a:t>
                      </a:r>
                      <a:r>
                        <a:rPr lang="en-US" altLang="ko-KR" sz="2000" dirty="0"/>
                        <a:t>git </a:t>
                      </a:r>
                      <a:r>
                        <a:rPr lang="ko-KR" altLang="en-US" sz="2000" dirty="0"/>
                        <a:t>관리</a:t>
                      </a:r>
                      <a:r>
                        <a:rPr lang="en-US" altLang="ko-KR" sz="2000" dirty="0"/>
                        <a:t>, TCP/IP</a:t>
                      </a:r>
                      <a:r>
                        <a:rPr lang="ko-KR" altLang="en-US" sz="2000" dirty="0"/>
                        <a:t> 계층 및 이더넷 계층 패킷 캡쳐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필터 구현 시스템 구현</a:t>
                      </a:r>
                      <a:r>
                        <a:rPr lang="en-US" altLang="ko-KR" sz="2000" dirty="0"/>
                        <a:t>, </a:t>
                      </a:r>
                      <a:r>
                        <a:rPr lang="en-US" altLang="ko-KR" sz="2000" b="0" dirty="0"/>
                        <a:t>HTTP </a:t>
                      </a:r>
                      <a:r>
                        <a:rPr lang="ko-KR" altLang="en-US" sz="2000" b="0" dirty="0"/>
                        <a:t>패킷</a:t>
                      </a:r>
                      <a:r>
                        <a:rPr lang="en-US" altLang="ko-KR" sz="2000" b="0" dirty="0"/>
                        <a:t> </a:t>
                      </a:r>
                      <a:r>
                        <a:rPr lang="ko-KR" altLang="en-US" sz="2000" b="0" dirty="0"/>
                        <a:t>캡쳐</a:t>
                      </a:r>
                      <a:r>
                        <a:rPr lang="en-US" altLang="ko-KR" sz="2000" b="0" dirty="0"/>
                        <a:t> </a:t>
                      </a:r>
                      <a:r>
                        <a:rPr lang="ko-KR" altLang="en-US" sz="2000" b="0" dirty="0"/>
                        <a:t>프로토콜 분석 구현</a:t>
                      </a:r>
                      <a:endParaRPr lang="ko-KR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L="276787" marR="207591" marT="138393" marB="138393"/>
                </a:tc>
                <a:extLst>
                  <a:ext uri="{0D108BD9-81ED-4DB2-BD59-A6C34878D82A}">
                    <a16:rowId xmlns:a16="http://schemas.microsoft.com/office/drawing/2014/main" val="3374834967"/>
                  </a:ext>
                </a:extLst>
              </a:tr>
              <a:tr h="6184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err="1"/>
                        <a:t>남태언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787" marR="207591" marT="138393" marB="1383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시연 환경 구성 및 시연</a:t>
                      </a:r>
                      <a:r>
                        <a:rPr lang="en-US" altLang="ko-KR" sz="2000" dirty="0"/>
                        <a:t>, PPT </a:t>
                      </a:r>
                      <a:r>
                        <a:rPr lang="ko-KR" altLang="en-US" sz="2000" dirty="0"/>
                        <a:t>보조 자료 제작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787" marR="207591" marT="138393" marB="138393"/>
                </a:tc>
                <a:extLst>
                  <a:ext uri="{0D108BD9-81ED-4DB2-BD59-A6C34878D82A}">
                    <a16:rowId xmlns:a16="http://schemas.microsoft.com/office/drawing/2014/main" val="3160743697"/>
                  </a:ext>
                </a:extLst>
              </a:tr>
              <a:tr h="6184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이원찬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787" marR="207591" marT="138393" marB="1383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PPT </a:t>
                      </a:r>
                      <a:r>
                        <a:rPr lang="ko-KR" altLang="en-US" sz="2000" dirty="0"/>
                        <a:t>제작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로그 저장 시스템 구현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787" marR="207591" marT="138393" marB="138393"/>
                </a:tc>
                <a:extLst>
                  <a:ext uri="{0D108BD9-81ED-4DB2-BD59-A6C34878D82A}">
                    <a16:rowId xmlns:a16="http://schemas.microsoft.com/office/drawing/2014/main" val="3981544206"/>
                  </a:ext>
                </a:extLst>
              </a:tr>
              <a:tr h="6184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안준영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787" marR="207591" marT="138393" marB="1383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DNS, ICMP </a:t>
                      </a:r>
                      <a:r>
                        <a:rPr lang="ko-KR" altLang="en-US" sz="2000" dirty="0"/>
                        <a:t>패킷 캡쳐 프로토콜 분석 구현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787" marR="207591" marT="138393" marB="138393"/>
                </a:tc>
                <a:extLst>
                  <a:ext uri="{0D108BD9-81ED-4DB2-BD59-A6C34878D82A}">
                    <a16:rowId xmlns:a16="http://schemas.microsoft.com/office/drawing/2014/main" val="193795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63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46E1E935-98D3-4B4A-BB01-C43315E5A4A5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7287" y="-26669"/>
            <a:ext cx="5513593" cy="94869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ct val="6000"/>
              </a:spcAft>
              <a:defRPr lang="ko-KR" altLang="en-US"/>
            </a:pPr>
            <a:r>
              <a:rPr lang="ko-KR" altLang="en-US" sz="3600">
                <a:latin typeface="+mj-lt"/>
                <a:ea typeface="+mj-ea"/>
                <a:cs typeface="+mj-cs"/>
              </a:rPr>
              <a:t>계획 시행 중 발생한 문제</a:t>
            </a:r>
            <a:endParaRPr lang="ko-KR" alt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8" name="표 28"/>
          <p:cNvGraphicFramePr>
            <a:graphicFrameLocks noGrp="1"/>
          </p:cNvGraphicFramePr>
          <p:nvPr/>
        </p:nvGraphicFramePr>
        <p:xfrm>
          <a:off x="927099" y="922022"/>
          <a:ext cx="10337802" cy="5527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9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3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No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분야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문제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해결 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KPU_wireless</a:t>
                      </a:r>
                      <a:r>
                        <a:rPr lang="ko-KR" altLang="en-US" sz="1600"/>
                        <a:t> 와이파이 사용 불가능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스마트폰의 핫스팟 기능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http </a:t>
                      </a:r>
                      <a:r>
                        <a:rPr lang="ko-KR" altLang="en-US" sz="1600"/>
                        <a:t>역할 담당자 코딩 실력 부족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다른 팀원이 대신 역할을 맡음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최종 개발 진행이 늦어지는 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단기 목표 및 최종 목표를 설정하여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단계별로 효율적으로 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패킷 로그 파일로 저장 후</a:t>
                      </a:r>
                      <a:r>
                        <a:rPr lang="en-US" altLang="ko-KR" sz="1600"/>
                        <a:t> </a:t>
                      </a:r>
                      <a:r>
                        <a:rPr lang="ko-KR" altLang="en-US" sz="1600"/>
                        <a:t>순차적 정렬의 어려움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Scandir </a:t>
                      </a:r>
                      <a:r>
                        <a:rPr lang="ko-KR" altLang="en-US" sz="1600"/>
                        <a:t>함수를 사용하여 해결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윈도우에서 </a:t>
                      </a:r>
                      <a:r>
                        <a:rPr lang="en-US" altLang="ko-KR" sz="1600"/>
                        <a:t>rawsocket</a:t>
                      </a:r>
                      <a:r>
                        <a:rPr lang="ko-KR" altLang="en-US" sz="1600"/>
                        <a:t>을 지원하지 않는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우분투 </a:t>
                      </a:r>
                      <a:r>
                        <a:rPr lang="en-US" altLang="ko-KR" sz="1600"/>
                        <a:t>OS</a:t>
                      </a:r>
                      <a:r>
                        <a:rPr lang="ko-KR" altLang="en-US" sz="1600"/>
                        <a:t>를 사용하기로 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%s </a:t>
                      </a:r>
                      <a:r>
                        <a:rPr lang="ko-KR" altLang="en-US" sz="1600"/>
                        <a:t>세그먼트 오류로 인한 문자열 출력 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형변환을 하여 데이터를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패킷 캡쳐 후 나오는 </a:t>
                      </a:r>
                      <a:r>
                        <a:rPr lang="en-US" altLang="ko-KR" sz="1600"/>
                        <a:t>IP </a:t>
                      </a:r>
                      <a:r>
                        <a:rPr lang="ko-KR" altLang="en-US" sz="1600"/>
                        <a:t>주소의 일치 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주소 변수 초기화가 되어있지 않았다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파일 목록 순서와 매핑 배열의 순서 불일치</a:t>
                      </a: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600"/>
                        <a:t>필터 적용이 없을 시 따로 예외처리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600"/>
                        <a:t>9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파일 구조체의 시간 변수가 초단위라서 발생한 단위 정렬의 잘못된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0007 </a:t>
                      </a:r>
                      <a:r>
                        <a:rPr lang="ko-KR" altLang="en-US" sz="1600"/>
                        <a:t>이런 식으로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프레임 번호 기입 후 이름 순 나열로 해결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600"/>
                        <a:t>10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무한 반복으로 돌아가는 패킷 수집 중단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시그널 핸들러로 별도의 키를 지정함으로써 비동기적으로 패킷 수집을 중단시킴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600"/>
                        <a:t>11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시연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우분투에서 </a:t>
                      </a:r>
                      <a:r>
                        <a:rPr lang="en-US" altLang="ko-KR" sz="1600"/>
                        <a:t>WIFI</a:t>
                      </a:r>
                      <a:r>
                        <a:rPr lang="ko-KR" altLang="en-US" sz="1600"/>
                        <a:t> 연결 상태에서 핫스팟 사용시 </a:t>
                      </a:r>
                      <a:r>
                        <a:rPr lang="en-US" altLang="ko-KR" sz="1600"/>
                        <a:t>WIFI </a:t>
                      </a:r>
                      <a:r>
                        <a:rPr lang="ko-KR" altLang="en-US" sz="1600"/>
                        <a:t>연결이 해제되는 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듀얼 부팅을 통해 우분투 </a:t>
                      </a:r>
                      <a:r>
                        <a:rPr lang="en-US" altLang="ko-KR" sz="1600"/>
                        <a:t>OS</a:t>
                      </a:r>
                      <a:r>
                        <a:rPr lang="ko-KR" altLang="en-US" sz="1600"/>
                        <a:t> 부팅한다</a:t>
                      </a:r>
                      <a:r>
                        <a:rPr lang="en-US" altLang="ko-KR" sz="1600"/>
                        <a:t>.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이후 가상머신을 통해 가상화 된 우분투 </a:t>
                      </a:r>
                      <a:r>
                        <a:rPr lang="en-US" altLang="ko-KR" sz="1600"/>
                        <a:t>OS</a:t>
                      </a:r>
                      <a:r>
                        <a:rPr lang="ko-KR" altLang="en-US" sz="1600"/>
                        <a:t>를 실행하여 시연한다</a:t>
                      </a:r>
                      <a:r>
                        <a:rPr lang="en-US" altLang="ko-KR" sz="1600"/>
                        <a:t>.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66E4E7-1F34-4BD7-982C-C0A50558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46E1E935-98D3-4B4A-BB01-C43315E5A4A5}" type="slidenum">
              <a:rPr lang="en-US" altLang="ko-KR" smtClean="0"/>
              <a:pPr latinLnBrk="0">
                <a:spcAft>
                  <a:spcPts val="600"/>
                </a:spcAft>
              </a:pPr>
              <a:t>15</a:t>
            </a:fld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1ADD91D-4E76-4CD0-AAA9-32787A86C9CC}"/>
              </a:ext>
            </a:extLst>
          </p:cNvPr>
          <p:cNvGrpSpPr/>
          <p:nvPr/>
        </p:nvGrpSpPr>
        <p:grpSpPr>
          <a:xfrm>
            <a:off x="5015599" y="1667499"/>
            <a:ext cx="5919376" cy="4513844"/>
            <a:chOff x="5437471" y="1611235"/>
            <a:chExt cx="5919376" cy="4513844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FD6F9B2-7602-4D90-ABFB-53FB6DF78CB7}"/>
                </a:ext>
              </a:extLst>
            </p:cNvPr>
            <p:cNvSpPr/>
            <p:nvPr/>
          </p:nvSpPr>
          <p:spPr>
            <a:xfrm>
              <a:off x="5605573" y="2808505"/>
              <a:ext cx="4972849" cy="990843"/>
            </a:xfrm>
            <a:custGeom>
              <a:avLst/>
              <a:gdLst>
                <a:gd name="connsiteX0" fmla="*/ 0 w 4823002"/>
                <a:gd name="connsiteY0" fmla="*/ 99084 h 990843"/>
                <a:gd name="connsiteX1" fmla="*/ 99084 w 4823002"/>
                <a:gd name="connsiteY1" fmla="*/ 0 h 990843"/>
                <a:gd name="connsiteX2" fmla="*/ 4723918 w 4823002"/>
                <a:gd name="connsiteY2" fmla="*/ 0 h 990843"/>
                <a:gd name="connsiteX3" fmla="*/ 4823002 w 4823002"/>
                <a:gd name="connsiteY3" fmla="*/ 99084 h 990843"/>
                <a:gd name="connsiteX4" fmla="*/ 4823002 w 4823002"/>
                <a:gd name="connsiteY4" fmla="*/ 891759 h 990843"/>
                <a:gd name="connsiteX5" fmla="*/ 4723918 w 4823002"/>
                <a:gd name="connsiteY5" fmla="*/ 990843 h 990843"/>
                <a:gd name="connsiteX6" fmla="*/ 99084 w 4823002"/>
                <a:gd name="connsiteY6" fmla="*/ 990843 h 990843"/>
                <a:gd name="connsiteX7" fmla="*/ 0 w 4823002"/>
                <a:gd name="connsiteY7" fmla="*/ 891759 h 990843"/>
                <a:gd name="connsiteX8" fmla="*/ 0 w 4823002"/>
                <a:gd name="connsiteY8" fmla="*/ 99084 h 99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3002" h="990843">
                  <a:moveTo>
                    <a:pt x="0" y="99084"/>
                  </a:moveTo>
                  <a:cubicBezTo>
                    <a:pt x="0" y="44361"/>
                    <a:pt x="44361" y="0"/>
                    <a:pt x="99084" y="0"/>
                  </a:cubicBezTo>
                  <a:lnTo>
                    <a:pt x="4723918" y="0"/>
                  </a:lnTo>
                  <a:cubicBezTo>
                    <a:pt x="4778641" y="0"/>
                    <a:pt x="4823002" y="44361"/>
                    <a:pt x="4823002" y="99084"/>
                  </a:cubicBezTo>
                  <a:lnTo>
                    <a:pt x="4823002" y="891759"/>
                  </a:lnTo>
                  <a:cubicBezTo>
                    <a:pt x="4823002" y="946482"/>
                    <a:pt x="4778641" y="990843"/>
                    <a:pt x="4723918" y="990843"/>
                  </a:cubicBezTo>
                  <a:lnTo>
                    <a:pt x="99084" y="990843"/>
                  </a:lnTo>
                  <a:cubicBezTo>
                    <a:pt x="44361" y="990843"/>
                    <a:pt x="0" y="946482"/>
                    <a:pt x="0" y="891759"/>
                  </a:cubicBezTo>
                  <a:lnTo>
                    <a:pt x="0" y="99084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411" tIns="101411" rIns="1105618" bIns="101411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900" kern="1200" dirty="0"/>
                <a:t>이원찬</a:t>
              </a:r>
              <a:r>
                <a:rPr lang="en-US" sz="1900" kern="1200" dirty="0"/>
                <a:t>: </a:t>
              </a:r>
              <a:r>
                <a:rPr lang="ko-KR" altLang="en-US" sz="1900" kern="1200" dirty="0"/>
                <a:t>개발 시 팀원 </a:t>
              </a:r>
              <a:r>
                <a:rPr lang="ko-KR" altLang="en-US" sz="1900" dirty="0"/>
                <a:t>역량 파악이 잘되어야 한다</a:t>
              </a:r>
              <a:r>
                <a:rPr lang="en-US" altLang="ko-KR" sz="1900" dirty="0"/>
                <a:t>.</a:t>
              </a:r>
              <a:endParaRPr lang="en-US" sz="1900" kern="1200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ED6D118-93F2-4E0D-B85D-1DDCA66BB0CD}"/>
                </a:ext>
              </a:extLst>
            </p:cNvPr>
            <p:cNvSpPr/>
            <p:nvPr/>
          </p:nvSpPr>
          <p:spPr>
            <a:xfrm>
              <a:off x="5437471" y="1611235"/>
              <a:ext cx="5078984" cy="990843"/>
            </a:xfrm>
            <a:custGeom>
              <a:avLst/>
              <a:gdLst>
                <a:gd name="connsiteX0" fmla="*/ 0 w 4823002"/>
                <a:gd name="connsiteY0" fmla="*/ 99084 h 990843"/>
                <a:gd name="connsiteX1" fmla="*/ 99084 w 4823002"/>
                <a:gd name="connsiteY1" fmla="*/ 0 h 990843"/>
                <a:gd name="connsiteX2" fmla="*/ 4723918 w 4823002"/>
                <a:gd name="connsiteY2" fmla="*/ 0 h 990843"/>
                <a:gd name="connsiteX3" fmla="*/ 4823002 w 4823002"/>
                <a:gd name="connsiteY3" fmla="*/ 99084 h 990843"/>
                <a:gd name="connsiteX4" fmla="*/ 4823002 w 4823002"/>
                <a:gd name="connsiteY4" fmla="*/ 891759 h 990843"/>
                <a:gd name="connsiteX5" fmla="*/ 4723918 w 4823002"/>
                <a:gd name="connsiteY5" fmla="*/ 990843 h 990843"/>
                <a:gd name="connsiteX6" fmla="*/ 99084 w 4823002"/>
                <a:gd name="connsiteY6" fmla="*/ 990843 h 990843"/>
                <a:gd name="connsiteX7" fmla="*/ 0 w 4823002"/>
                <a:gd name="connsiteY7" fmla="*/ 891759 h 990843"/>
                <a:gd name="connsiteX8" fmla="*/ 0 w 4823002"/>
                <a:gd name="connsiteY8" fmla="*/ 99084 h 99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3002" h="990843">
                  <a:moveTo>
                    <a:pt x="0" y="99084"/>
                  </a:moveTo>
                  <a:cubicBezTo>
                    <a:pt x="0" y="44361"/>
                    <a:pt x="44361" y="0"/>
                    <a:pt x="99084" y="0"/>
                  </a:cubicBezTo>
                  <a:lnTo>
                    <a:pt x="4723918" y="0"/>
                  </a:lnTo>
                  <a:cubicBezTo>
                    <a:pt x="4778641" y="0"/>
                    <a:pt x="4823002" y="44361"/>
                    <a:pt x="4823002" y="99084"/>
                  </a:cubicBezTo>
                  <a:lnTo>
                    <a:pt x="4823002" y="891759"/>
                  </a:lnTo>
                  <a:cubicBezTo>
                    <a:pt x="4823002" y="946482"/>
                    <a:pt x="4778641" y="990843"/>
                    <a:pt x="4723918" y="990843"/>
                  </a:cubicBezTo>
                  <a:lnTo>
                    <a:pt x="99084" y="990843"/>
                  </a:lnTo>
                  <a:cubicBezTo>
                    <a:pt x="44361" y="990843"/>
                    <a:pt x="0" y="946482"/>
                    <a:pt x="0" y="891759"/>
                  </a:cubicBezTo>
                  <a:lnTo>
                    <a:pt x="0" y="99084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411" tIns="101411" rIns="1105618" bIns="101411" numCol="1" spcCol="1270" anchor="ctr" anchorCtr="0">
              <a:noAutofit/>
            </a:bodyPr>
            <a:lstStyle/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kern="1200" dirty="0"/>
                <a:t>최지호</a:t>
              </a:r>
              <a:r>
                <a:rPr lang="en-US" kern="1200" dirty="0"/>
                <a:t>: </a:t>
              </a:r>
            </a:p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dirty="0"/>
                <a:t>팀과 의견을 공유했을 때 혼자 하기 어려운 문제도 쉽게 해결할 수 있다</a:t>
              </a:r>
              <a:endParaRPr lang="en-US" kern="1200" dirty="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80236BEE-A46F-4E9D-9FCF-4BA30B3084DA}"/>
                </a:ext>
              </a:extLst>
            </p:cNvPr>
            <p:cNvSpPr/>
            <p:nvPr/>
          </p:nvSpPr>
          <p:spPr>
            <a:xfrm>
              <a:off x="5792726" y="4005775"/>
              <a:ext cx="5203962" cy="990843"/>
            </a:xfrm>
            <a:custGeom>
              <a:avLst/>
              <a:gdLst>
                <a:gd name="connsiteX0" fmla="*/ 0 w 4823002"/>
                <a:gd name="connsiteY0" fmla="*/ 99084 h 990843"/>
                <a:gd name="connsiteX1" fmla="*/ 99084 w 4823002"/>
                <a:gd name="connsiteY1" fmla="*/ 0 h 990843"/>
                <a:gd name="connsiteX2" fmla="*/ 4723918 w 4823002"/>
                <a:gd name="connsiteY2" fmla="*/ 0 h 990843"/>
                <a:gd name="connsiteX3" fmla="*/ 4823002 w 4823002"/>
                <a:gd name="connsiteY3" fmla="*/ 99084 h 990843"/>
                <a:gd name="connsiteX4" fmla="*/ 4823002 w 4823002"/>
                <a:gd name="connsiteY4" fmla="*/ 891759 h 990843"/>
                <a:gd name="connsiteX5" fmla="*/ 4723918 w 4823002"/>
                <a:gd name="connsiteY5" fmla="*/ 990843 h 990843"/>
                <a:gd name="connsiteX6" fmla="*/ 99084 w 4823002"/>
                <a:gd name="connsiteY6" fmla="*/ 990843 h 990843"/>
                <a:gd name="connsiteX7" fmla="*/ 0 w 4823002"/>
                <a:gd name="connsiteY7" fmla="*/ 891759 h 990843"/>
                <a:gd name="connsiteX8" fmla="*/ 0 w 4823002"/>
                <a:gd name="connsiteY8" fmla="*/ 99084 h 99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3002" h="990843">
                  <a:moveTo>
                    <a:pt x="0" y="99084"/>
                  </a:moveTo>
                  <a:cubicBezTo>
                    <a:pt x="0" y="44361"/>
                    <a:pt x="44361" y="0"/>
                    <a:pt x="99084" y="0"/>
                  </a:cubicBezTo>
                  <a:lnTo>
                    <a:pt x="4723918" y="0"/>
                  </a:lnTo>
                  <a:cubicBezTo>
                    <a:pt x="4778641" y="0"/>
                    <a:pt x="4823002" y="44361"/>
                    <a:pt x="4823002" y="99084"/>
                  </a:cubicBezTo>
                  <a:lnTo>
                    <a:pt x="4823002" y="891759"/>
                  </a:lnTo>
                  <a:cubicBezTo>
                    <a:pt x="4823002" y="946482"/>
                    <a:pt x="4778641" y="990843"/>
                    <a:pt x="4723918" y="990843"/>
                  </a:cubicBezTo>
                  <a:lnTo>
                    <a:pt x="99084" y="990843"/>
                  </a:lnTo>
                  <a:cubicBezTo>
                    <a:pt x="44361" y="990843"/>
                    <a:pt x="0" y="946482"/>
                    <a:pt x="0" y="891759"/>
                  </a:cubicBezTo>
                  <a:lnTo>
                    <a:pt x="0" y="99084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411" tIns="101411" rIns="1105618" bIns="101411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900" kern="1200" dirty="0" err="1"/>
                <a:t>남태언</a:t>
              </a:r>
              <a:r>
                <a:rPr lang="en-US" sz="1900" kern="1200" dirty="0"/>
                <a:t>: </a:t>
              </a:r>
              <a:r>
                <a:rPr lang="ko-KR" sz="1900" kern="1200" dirty="0"/>
                <a:t>프로그램 구현 능력을 꾸준히 길러야 한다</a:t>
              </a:r>
              <a:r>
                <a:rPr lang="en-US" sz="1900" kern="1200" dirty="0"/>
                <a:t>.</a:t>
              </a: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D3B2A30-9CEC-4D4E-AEBF-C9F23B3F5C28}"/>
                </a:ext>
              </a:extLst>
            </p:cNvPr>
            <p:cNvSpPr/>
            <p:nvPr/>
          </p:nvSpPr>
          <p:spPr>
            <a:xfrm>
              <a:off x="6014720" y="5134236"/>
              <a:ext cx="5342127" cy="990843"/>
            </a:xfrm>
            <a:custGeom>
              <a:avLst/>
              <a:gdLst>
                <a:gd name="connsiteX0" fmla="*/ 0 w 4823002"/>
                <a:gd name="connsiteY0" fmla="*/ 99084 h 990843"/>
                <a:gd name="connsiteX1" fmla="*/ 99084 w 4823002"/>
                <a:gd name="connsiteY1" fmla="*/ 0 h 990843"/>
                <a:gd name="connsiteX2" fmla="*/ 4723918 w 4823002"/>
                <a:gd name="connsiteY2" fmla="*/ 0 h 990843"/>
                <a:gd name="connsiteX3" fmla="*/ 4823002 w 4823002"/>
                <a:gd name="connsiteY3" fmla="*/ 99084 h 990843"/>
                <a:gd name="connsiteX4" fmla="*/ 4823002 w 4823002"/>
                <a:gd name="connsiteY4" fmla="*/ 891759 h 990843"/>
                <a:gd name="connsiteX5" fmla="*/ 4723918 w 4823002"/>
                <a:gd name="connsiteY5" fmla="*/ 990843 h 990843"/>
                <a:gd name="connsiteX6" fmla="*/ 99084 w 4823002"/>
                <a:gd name="connsiteY6" fmla="*/ 990843 h 990843"/>
                <a:gd name="connsiteX7" fmla="*/ 0 w 4823002"/>
                <a:gd name="connsiteY7" fmla="*/ 891759 h 990843"/>
                <a:gd name="connsiteX8" fmla="*/ 0 w 4823002"/>
                <a:gd name="connsiteY8" fmla="*/ 99084 h 99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3002" h="990843">
                  <a:moveTo>
                    <a:pt x="0" y="99084"/>
                  </a:moveTo>
                  <a:cubicBezTo>
                    <a:pt x="0" y="44361"/>
                    <a:pt x="44361" y="0"/>
                    <a:pt x="99084" y="0"/>
                  </a:cubicBezTo>
                  <a:lnTo>
                    <a:pt x="4723918" y="0"/>
                  </a:lnTo>
                  <a:cubicBezTo>
                    <a:pt x="4778641" y="0"/>
                    <a:pt x="4823002" y="44361"/>
                    <a:pt x="4823002" y="99084"/>
                  </a:cubicBezTo>
                  <a:lnTo>
                    <a:pt x="4823002" y="891759"/>
                  </a:lnTo>
                  <a:cubicBezTo>
                    <a:pt x="4823002" y="946482"/>
                    <a:pt x="4778641" y="990843"/>
                    <a:pt x="4723918" y="990843"/>
                  </a:cubicBezTo>
                  <a:lnTo>
                    <a:pt x="99084" y="990843"/>
                  </a:lnTo>
                  <a:cubicBezTo>
                    <a:pt x="44361" y="990843"/>
                    <a:pt x="0" y="946482"/>
                    <a:pt x="0" y="891759"/>
                  </a:cubicBezTo>
                  <a:lnTo>
                    <a:pt x="0" y="99084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411" tIns="101411" rIns="1105618" bIns="101411" numCol="1" spcCol="1270" anchor="ctr" anchorCtr="0">
              <a:noAutofit/>
            </a:bodyPr>
            <a:lstStyle/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kern="1200" dirty="0"/>
                <a:t>안준영</a:t>
              </a:r>
              <a:r>
                <a:rPr lang="en-US" kern="1200" dirty="0"/>
                <a:t>: </a:t>
              </a:r>
              <a:r>
                <a:rPr lang="ko-KR" altLang="en-US" dirty="0"/>
                <a:t>많은 위험요소로부터 최악의 상황을 염두</a:t>
              </a:r>
              <a:r>
                <a:rPr lang="en-US" altLang="ko-KR" dirty="0"/>
                <a:t>, </a:t>
              </a:r>
              <a:r>
                <a:rPr lang="ko-KR" altLang="en-US" dirty="0"/>
                <a:t>대처방안을 고려해야한다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  <a:endParaRPr lang="en-US" kern="12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0954C3-5148-43E8-A0F9-49F94E82ADC9}"/>
              </a:ext>
            </a:extLst>
          </p:cNvPr>
          <p:cNvGrpSpPr/>
          <p:nvPr/>
        </p:nvGrpSpPr>
        <p:grpSpPr>
          <a:xfrm>
            <a:off x="325121" y="0"/>
            <a:ext cx="4100576" cy="6858000"/>
            <a:chOff x="325121" y="0"/>
            <a:chExt cx="4100576" cy="685800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ACC1AF0-9BE9-4DA2-A2D1-DABBCF1EE77D}"/>
                </a:ext>
              </a:extLst>
            </p:cNvPr>
            <p:cNvGrpSpPr/>
            <p:nvPr/>
          </p:nvGrpSpPr>
          <p:grpSpPr>
            <a:xfrm>
              <a:off x="325121" y="0"/>
              <a:ext cx="4100576" cy="6858000"/>
              <a:chOff x="508000" y="0"/>
              <a:chExt cx="5102481" cy="6858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E4B9AA9-9D6B-440C-90C8-D1B683C569E8}"/>
                  </a:ext>
                </a:extLst>
              </p:cNvPr>
              <p:cNvSpPr/>
              <p:nvPr/>
            </p:nvSpPr>
            <p:spPr>
              <a:xfrm>
                <a:off x="508000" y="0"/>
                <a:ext cx="5102481" cy="6858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F5E402C-8512-465A-9E4B-A35204EA34D8}"/>
                  </a:ext>
                </a:extLst>
              </p:cNvPr>
              <p:cNvCxnSpPr/>
              <p:nvPr/>
            </p:nvCxnSpPr>
            <p:spPr>
              <a:xfrm>
                <a:off x="943286" y="4297680"/>
                <a:ext cx="4277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A40C4F-A8C2-4530-8CA2-F0D78B068340}"/>
                </a:ext>
              </a:extLst>
            </p:cNvPr>
            <p:cNvSpPr txBox="1"/>
            <p:nvPr/>
          </p:nvSpPr>
          <p:spPr>
            <a:xfrm>
              <a:off x="1692149" y="4297680"/>
              <a:ext cx="1366520" cy="10616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atinLnBrk="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ko-KR" altLang="en-US" sz="44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교훈</a:t>
              </a:r>
            </a:p>
          </p:txBody>
        </p:sp>
        <p:pic>
          <p:nvPicPr>
            <p:cNvPr id="7" name="Graphic 7">
              <a:extLst>
                <a:ext uri="{FF2B5EF4-FFF2-40B4-BE49-F238E27FC236}">
                  <a16:creationId xmlns:a16="http://schemas.microsoft.com/office/drawing/2014/main" id="{0E8FA9AF-EE56-4B14-8195-87B4CEF4D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6809" y="1603785"/>
              <a:ext cx="2593725" cy="2593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28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8410E7-D4B4-41AD-88B3-EB385D8A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80FD2-EFD3-43EA-A359-14712FA1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46E1E935-98D3-4B4A-BB01-C43315E5A4A5}" type="slidenum"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pPr latinLnBrk="0">
                <a:spcAft>
                  <a:spcPts val="600"/>
                </a:spcAft>
              </a:pPr>
              <a:t>16</a:t>
            </a:fld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414D3F-8EBF-4594-95D7-BE8A84AFDEA9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40C4F-A8C2-4530-8CA2-F0D78B068340}"/>
              </a:ext>
            </a:extLst>
          </p:cNvPr>
          <p:cNvSpPr txBox="1"/>
          <p:nvPr/>
        </p:nvSpPr>
        <p:spPr>
          <a:xfrm>
            <a:off x="704514" y="5082429"/>
            <a:ext cx="6631006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ETC : GIT </a:t>
            </a:r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사용</a:t>
            </a:r>
            <a:endParaRPr lang="en-US" altLang="ko-KR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CD562C-0ED3-4127-9144-2F17FA2E7B59}"/>
              </a:ext>
            </a:extLst>
          </p:cNvPr>
          <p:cNvSpPr/>
          <p:nvPr/>
        </p:nvSpPr>
        <p:spPr>
          <a:xfrm>
            <a:off x="984553" y="4477927"/>
            <a:ext cx="4307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https://github.com/NotRayor/TobiShark</a:t>
            </a: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F6BA8A4-2D4B-4A34-B998-7C6BBFB02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64" y="254592"/>
            <a:ext cx="5739092" cy="47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2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71047BE-64C1-4CC7-AF76-A86298F98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77" y="800698"/>
            <a:ext cx="5241517" cy="636077"/>
          </a:xfrm>
          <a:prstGeom prst="rect">
            <a:avLst/>
          </a:prstGeom>
        </p:spPr>
      </p:pic>
      <p:pic>
        <p:nvPicPr>
          <p:cNvPr id="8" name="그림 7" descr="컴퓨터, 노트북, 테이블, 화면이(가) 표시된 사진&#10;&#10;자동 생성된 설명">
            <a:extLst>
              <a:ext uri="{FF2B5EF4-FFF2-40B4-BE49-F238E27FC236}">
                <a16:creationId xmlns:a16="http://schemas.microsoft.com/office/drawing/2014/main" id="{09EC5A10-C0E7-4C83-BF9C-9E8E3E6B5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7" y="1436775"/>
            <a:ext cx="5052603" cy="511399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E3B4D6-2254-4A82-BD10-BB8C0622A86E}"/>
              </a:ext>
            </a:extLst>
          </p:cNvPr>
          <p:cNvGrpSpPr/>
          <p:nvPr/>
        </p:nvGrpSpPr>
        <p:grpSpPr>
          <a:xfrm>
            <a:off x="388854" y="88266"/>
            <a:ext cx="3249821" cy="739064"/>
            <a:chOff x="418289" y="291830"/>
            <a:chExt cx="4795737" cy="10906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73A8CF-2EF1-47F8-BCCA-40E366426DEF}"/>
                </a:ext>
              </a:extLst>
            </p:cNvPr>
            <p:cNvSpPr/>
            <p:nvPr/>
          </p:nvSpPr>
          <p:spPr>
            <a:xfrm>
              <a:off x="418289" y="291830"/>
              <a:ext cx="4795737" cy="1090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25AD76F-4A14-4A2A-9353-FC1480D6D816}"/>
                </a:ext>
              </a:extLst>
            </p:cNvPr>
            <p:cNvCxnSpPr/>
            <p:nvPr/>
          </p:nvCxnSpPr>
          <p:spPr>
            <a:xfrm>
              <a:off x="1527142" y="291830"/>
              <a:ext cx="0" cy="1090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80FD2-EFD3-43EA-A359-14712FA1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46E1E935-98D3-4B4A-BB01-C43315E5A4A5}" type="slidenum"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pPr latinLnBrk="0">
                <a:spcAft>
                  <a:spcPts val="600"/>
                </a:spcAft>
              </a:pPr>
              <a:t>17</a:t>
            </a:fld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40C4F-A8C2-4530-8CA2-F0D78B068340}"/>
              </a:ext>
            </a:extLst>
          </p:cNvPr>
          <p:cNvSpPr txBox="1"/>
          <p:nvPr/>
        </p:nvSpPr>
        <p:spPr>
          <a:xfrm>
            <a:off x="388854" y="69674"/>
            <a:ext cx="324982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ETC</a:t>
            </a:r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버전 관리</a:t>
            </a:r>
            <a:endParaRPr lang="en-US" altLang="ko-KR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그림 9" descr="스크린샷, 컴퓨터, 노트북, 모니터이(가) 표시된 사진&#10;&#10;자동 생성된 설명">
            <a:extLst>
              <a:ext uri="{FF2B5EF4-FFF2-40B4-BE49-F238E27FC236}">
                <a16:creationId xmlns:a16="http://schemas.microsoft.com/office/drawing/2014/main" id="{D0DC6344-69A2-4411-81B4-35C96691F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3029"/>
            <a:ext cx="5597584" cy="47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6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E3B4D6-2254-4A82-BD10-BB8C0622A86E}"/>
              </a:ext>
            </a:extLst>
          </p:cNvPr>
          <p:cNvGrpSpPr/>
          <p:nvPr/>
        </p:nvGrpSpPr>
        <p:grpSpPr>
          <a:xfrm>
            <a:off x="388853" y="177244"/>
            <a:ext cx="3249821" cy="739064"/>
            <a:chOff x="418289" y="291830"/>
            <a:chExt cx="4795737" cy="10906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73A8CF-2EF1-47F8-BCCA-40E366426DEF}"/>
                </a:ext>
              </a:extLst>
            </p:cNvPr>
            <p:cNvSpPr/>
            <p:nvPr/>
          </p:nvSpPr>
          <p:spPr>
            <a:xfrm>
              <a:off x="418289" y="291830"/>
              <a:ext cx="4795737" cy="1090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25AD76F-4A14-4A2A-9353-FC1480D6D816}"/>
                </a:ext>
              </a:extLst>
            </p:cNvPr>
            <p:cNvCxnSpPr/>
            <p:nvPr/>
          </p:nvCxnSpPr>
          <p:spPr>
            <a:xfrm>
              <a:off x="1527142" y="291830"/>
              <a:ext cx="0" cy="1090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80FD2-EFD3-43EA-A359-14712FA1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46E1E935-98D3-4B4A-BB01-C43315E5A4A5}" type="slidenum"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pPr latinLnBrk="0">
                <a:spcAft>
                  <a:spcPts val="600"/>
                </a:spcAft>
              </a:pPr>
              <a:t>18</a:t>
            </a:fld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40C4F-A8C2-4530-8CA2-F0D78B068340}"/>
              </a:ext>
            </a:extLst>
          </p:cNvPr>
          <p:cNvSpPr txBox="1"/>
          <p:nvPr/>
        </p:nvSpPr>
        <p:spPr>
          <a:xfrm>
            <a:off x="388854" y="69674"/>
            <a:ext cx="324982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ETC  </a:t>
            </a:r>
            <a:r>
              <a:rPr lang="en-US" altLang="ko-K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http/https </a:t>
            </a:r>
            <a:r>
              <a:rPr lang="ko-KR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비교</a:t>
            </a:r>
            <a:endParaRPr lang="en-US" altLang="ko-KR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4EBFE25-6BCC-481F-89D9-CA5D56877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40" y="1121956"/>
            <a:ext cx="5206960" cy="46140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F14BB9-6384-45DC-BDBD-CEF843B43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13" y="1121956"/>
            <a:ext cx="4755292" cy="397036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E6CCBB-8056-4C3E-8E80-7A69454B62B8}"/>
              </a:ext>
            </a:extLst>
          </p:cNvPr>
          <p:cNvSpPr/>
          <p:nvPr/>
        </p:nvSpPr>
        <p:spPr>
          <a:xfrm>
            <a:off x="2129169" y="3671316"/>
            <a:ext cx="150735" cy="150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F166A4-B07C-4092-8F30-0CC12E0D7CAD}"/>
              </a:ext>
            </a:extLst>
          </p:cNvPr>
          <p:cNvSpPr/>
          <p:nvPr/>
        </p:nvSpPr>
        <p:spPr>
          <a:xfrm>
            <a:off x="7865505" y="4183380"/>
            <a:ext cx="236079" cy="1691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15395-E1E9-4B2C-9FF9-0E21B841B1BC}"/>
              </a:ext>
            </a:extLst>
          </p:cNvPr>
          <p:cNvSpPr/>
          <p:nvPr/>
        </p:nvSpPr>
        <p:spPr>
          <a:xfrm>
            <a:off x="889040" y="4226814"/>
            <a:ext cx="5206960" cy="1509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29D39B-3343-4051-BDCF-2971F8F4C077}"/>
              </a:ext>
            </a:extLst>
          </p:cNvPr>
          <p:cNvSpPr/>
          <p:nvPr/>
        </p:nvSpPr>
        <p:spPr>
          <a:xfrm flipV="1">
            <a:off x="6419513" y="4742688"/>
            <a:ext cx="859111" cy="349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8F09A4-2C47-4502-AD0F-6CFA38C2BB5C}"/>
              </a:ext>
            </a:extLst>
          </p:cNvPr>
          <p:cNvSpPr/>
          <p:nvPr/>
        </p:nvSpPr>
        <p:spPr>
          <a:xfrm>
            <a:off x="10205546" y="1546860"/>
            <a:ext cx="630094" cy="2188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C3B00F-3EFA-4D16-8213-183A866983E6}"/>
              </a:ext>
            </a:extLst>
          </p:cNvPr>
          <p:cNvSpPr/>
          <p:nvPr/>
        </p:nvSpPr>
        <p:spPr>
          <a:xfrm>
            <a:off x="4101926" y="1454041"/>
            <a:ext cx="256714" cy="176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0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18289" y="291830"/>
            <a:ext cx="4795737" cy="1090632"/>
            <a:chOff x="418289" y="291830"/>
            <a:chExt cx="4795737" cy="1090632"/>
          </a:xfrm>
        </p:grpSpPr>
        <p:sp>
          <p:nvSpPr>
            <p:cNvPr id="5" name="직사각형 4"/>
            <p:cNvSpPr/>
            <p:nvPr/>
          </p:nvSpPr>
          <p:spPr>
            <a:xfrm>
              <a:off x="418289" y="291830"/>
              <a:ext cx="4795737" cy="1090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527142" y="291830"/>
              <a:ext cx="0" cy="1090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555655" y="395065"/>
            <a:ext cx="34784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/>
              <a:t>패킷 캡처 프로그램</a:t>
            </a:r>
          </a:p>
          <a:p>
            <a:pPr lvl="0">
              <a:defRPr lang="ko-KR" altLang="en-US"/>
            </a:pPr>
            <a:r>
              <a:rPr lang="ko-KR" altLang="en-US" sz="2800" b="1"/>
              <a:t>개발 및 시연 환경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46E1E935-98D3-4B4A-BB01-C43315E5A4A5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  <p:pic>
        <p:nvPicPr>
          <p:cNvPr id="9" name="Graphic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3979" y="325120"/>
            <a:ext cx="957473" cy="10240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50441" y="3905191"/>
            <a:ext cx="14942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/>
              <a:t>↑ 개발 환경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24249" y="4242842"/>
            <a:ext cx="8143499" cy="118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개발 환경 특징</a:t>
            </a:r>
          </a:p>
          <a:p>
            <a:pPr lvl="0"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윈도우</a:t>
            </a:r>
            <a:r>
              <a:rPr lang="en-US" altLang="ko-KR"/>
              <a:t>10</a:t>
            </a:r>
            <a:r>
              <a:rPr lang="ko-KR" altLang="en-US"/>
              <a:t>에서 패킷 캡쳐 프로그램 개발은 </a:t>
            </a:r>
            <a:r>
              <a:rPr lang="en-US" altLang="ko-KR"/>
              <a:t>rawsocket</a:t>
            </a:r>
            <a:r>
              <a:rPr lang="ko-KR" altLang="en-US"/>
              <a:t>을 활용하기 어려움</a:t>
            </a:r>
          </a:p>
          <a:p>
            <a:pPr lvl="0"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학교에서 제공되는 리눅스 서버는 </a:t>
            </a:r>
            <a:r>
              <a:rPr lang="en-US" altLang="ko-KR"/>
              <a:t>sudo</a:t>
            </a:r>
            <a:r>
              <a:rPr lang="ko-KR" altLang="en-US"/>
              <a:t>를 지원하지 않음</a:t>
            </a:r>
          </a:p>
          <a:p>
            <a:pPr lvl="0">
              <a:defRPr lang="ko-KR" altLang="en-US"/>
            </a:pPr>
            <a:r>
              <a:rPr lang="en-US" altLang="ko-KR"/>
              <a:t>3. </a:t>
            </a:r>
            <a:r>
              <a:rPr lang="ko-KR" altLang="en-US"/>
              <a:t>직접 우분투 </a:t>
            </a:r>
            <a:r>
              <a:rPr lang="en-US" altLang="ko-KR"/>
              <a:t>OS</a:t>
            </a:r>
            <a:r>
              <a:rPr lang="ko-KR" altLang="en-US"/>
              <a:t>를 설치함으로써 개발을 진행하였음</a:t>
            </a:r>
            <a:endParaRPr lang="en-US" altLang="ko-KR"/>
          </a:p>
        </p:txBody>
      </p:sp>
      <p:pic>
        <p:nvPicPr>
          <p:cNvPr id="8" name="그림 7" descr="지도, 스크린샷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24249" y="1526796"/>
            <a:ext cx="8550027" cy="241949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316129" y="3289527"/>
            <a:ext cx="1381976" cy="278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b="1"/>
              <a:t>TobiShark</a:t>
            </a:r>
            <a:r>
              <a:rPr lang="ko-KR" altLang="en-US" sz="1100" b="1"/>
              <a:t>.</a:t>
            </a:r>
            <a:r>
              <a:rPr lang="en-US" altLang="ko-KR" sz="1100" b="1"/>
              <a:t>o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18289" y="291830"/>
            <a:ext cx="4795737" cy="1090632"/>
            <a:chOff x="418289" y="291830"/>
            <a:chExt cx="4795737" cy="1090632"/>
          </a:xfrm>
        </p:grpSpPr>
        <p:sp>
          <p:nvSpPr>
            <p:cNvPr id="5" name="직사각형 4"/>
            <p:cNvSpPr/>
            <p:nvPr/>
          </p:nvSpPr>
          <p:spPr>
            <a:xfrm>
              <a:off x="418289" y="291830"/>
              <a:ext cx="4795737" cy="1090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527142" y="291830"/>
              <a:ext cx="0" cy="1090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555655" y="395065"/>
            <a:ext cx="34784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/>
              <a:t>패킷 캡처 프로그램</a:t>
            </a:r>
          </a:p>
          <a:p>
            <a:pPr lvl="0">
              <a:defRPr lang="ko-KR" altLang="en-US"/>
            </a:pPr>
            <a:r>
              <a:rPr lang="ko-KR" altLang="en-US" sz="2800" b="1"/>
              <a:t>개발 및 시연 환경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46E1E935-98D3-4B4A-BB01-C43315E5A4A5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  <p:pic>
        <p:nvPicPr>
          <p:cNvPr id="9" name="Graphic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3979" y="325120"/>
            <a:ext cx="957473" cy="10240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14026" y="3630578"/>
            <a:ext cx="1497289" cy="3584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/>
              <a:t>↑ 시연 환경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2412" y="4020920"/>
            <a:ext cx="6266996" cy="1454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시연 환경 특징</a:t>
            </a:r>
          </a:p>
          <a:p>
            <a:pPr lvl="0">
              <a:defRPr lang="ko-KR" altLang="en-US"/>
            </a:pPr>
            <a:r>
              <a:rPr lang="en-US" altLang="ko-KR" dirty="0"/>
              <a:t>1. </a:t>
            </a:r>
            <a:r>
              <a:rPr lang="ko-KR" altLang="en-US" dirty="0"/>
              <a:t>우분투 </a:t>
            </a:r>
            <a:r>
              <a:rPr lang="en-US" altLang="ko-KR" dirty="0"/>
              <a:t>OS</a:t>
            </a:r>
            <a:r>
              <a:rPr lang="ko-KR" altLang="en-US" dirty="0"/>
              <a:t>위 가상머신을 사용하여 가상 우분투 </a:t>
            </a:r>
            <a:r>
              <a:rPr lang="en-US" altLang="ko-KR" dirty="0"/>
              <a:t>OS </a:t>
            </a:r>
            <a:r>
              <a:rPr lang="ko-KR" altLang="en-US" dirty="0"/>
              <a:t>실행</a:t>
            </a:r>
          </a:p>
          <a:p>
            <a:pPr lvl="0">
              <a:defRPr lang="ko-KR" altLang="en-US"/>
            </a:pPr>
            <a:r>
              <a:rPr lang="en-US" altLang="ko-KR" dirty="0"/>
              <a:t>2. HTTP(S)/TCP&amp;IP </a:t>
            </a:r>
            <a:r>
              <a:rPr lang="ko-KR" altLang="en-US" dirty="0"/>
              <a:t>측정 </a:t>
            </a:r>
            <a:r>
              <a:rPr lang="en-US" altLang="ko-KR" dirty="0"/>
              <a:t>: Firefox</a:t>
            </a:r>
          </a:p>
          <a:p>
            <a:pPr lvl="0">
              <a:defRPr lang="ko-KR" altLang="en-US"/>
            </a:pPr>
            <a:r>
              <a:rPr lang="en-US" altLang="ko-KR" dirty="0"/>
              <a:t>3. DNS </a:t>
            </a:r>
            <a:r>
              <a:rPr lang="ko-KR" altLang="en-US" dirty="0"/>
              <a:t>측정 </a:t>
            </a:r>
            <a:r>
              <a:rPr lang="en-US" altLang="ko-KR" dirty="0"/>
              <a:t>: Dig</a:t>
            </a:r>
          </a:p>
          <a:p>
            <a:pPr lvl="0">
              <a:defRPr lang="ko-KR" altLang="en-US"/>
            </a:pPr>
            <a:r>
              <a:rPr lang="en-US" altLang="ko-KR" dirty="0"/>
              <a:t>4. ICMP </a:t>
            </a:r>
            <a:r>
              <a:rPr lang="ko-KR" altLang="en-US" dirty="0"/>
              <a:t>측정 </a:t>
            </a:r>
            <a:r>
              <a:rPr lang="en-US" altLang="ko-KR" dirty="0"/>
              <a:t>: Ping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72412" y="5472586"/>
            <a:ext cx="6266996" cy="1183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시연에 사용될 사이트 및 명령어</a:t>
            </a:r>
          </a:p>
          <a:p>
            <a:pPr lvl="0">
              <a:defRPr lang="ko-KR" altLang="en-US"/>
            </a:pPr>
            <a:r>
              <a:rPr lang="en-US" altLang="ko-KR"/>
              <a:t>1. TCP &amp; HTTP/HTTPS : eclass.kpu.ac.kr/www.naver.com</a:t>
            </a:r>
          </a:p>
          <a:p>
            <a:pPr lvl="0">
              <a:defRPr lang="ko-KR" altLang="en-US"/>
            </a:pPr>
            <a:r>
              <a:rPr lang="en-US" altLang="ko-KR"/>
              <a:t>2. UDP &amp; DNS : </a:t>
            </a:r>
            <a:r>
              <a:rPr lang="da-DK" altLang="ko-KR"/>
              <a:t>dig @kns.kornet.net google.com NS</a:t>
            </a:r>
          </a:p>
          <a:p>
            <a:pPr lvl="0">
              <a:defRPr lang="ko-KR" altLang="en-US"/>
            </a:pPr>
            <a:r>
              <a:rPr lang="en-US" altLang="ko-KR"/>
              <a:t>3. IP &amp; ICMP : ping -c1 www.google.com</a:t>
            </a:r>
          </a:p>
        </p:txBody>
      </p:sp>
      <p:pic>
        <p:nvPicPr>
          <p:cNvPr id="18" name="그림 17" descr="스크린샷, 시계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57521" y="1610364"/>
            <a:ext cx="8676958" cy="199920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697004" y="3074822"/>
            <a:ext cx="1102179" cy="278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b="1"/>
              <a:t>TobiShark</a:t>
            </a:r>
            <a:r>
              <a:rPr lang="ko-KR" altLang="en-US" sz="1100" b="1"/>
              <a:t>.</a:t>
            </a:r>
            <a:r>
              <a:rPr lang="en-US" altLang="ko-KR" sz="1100" b="1"/>
              <a:t>o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A2B67E-2F47-4B96-B2AC-C059324CD072}"/>
              </a:ext>
            </a:extLst>
          </p:cNvPr>
          <p:cNvGrpSpPr/>
          <p:nvPr/>
        </p:nvGrpSpPr>
        <p:grpSpPr>
          <a:xfrm>
            <a:off x="260271" y="0"/>
            <a:ext cx="3708400" cy="6858000"/>
            <a:chOff x="508000" y="0"/>
            <a:chExt cx="510248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3574142-3611-4DE8-81B6-8B26067322E7}"/>
                </a:ext>
              </a:extLst>
            </p:cNvPr>
            <p:cNvSpPr/>
            <p:nvPr/>
          </p:nvSpPr>
          <p:spPr>
            <a:xfrm>
              <a:off x="508000" y="0"/>
              <a:ext cx="5102481" cy="6858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0EA7491-E68D-4E15-8A38-A3B003F356A0}"/>
                </a:ext>
              </a:extLst>
            </p:cNvPr>
            <p:cNvCxnSpPr/>
            <p:nvPr/>
          </p:nvCxnSpPr>
          <p:spPr>
            <a:xfrm>
              <a:off x="943286" y="4297680"/>
              <a:ext cx="4277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A40C4F-A8C2-4530-8CA2-F0D78B068340}"/>
              </a:ext>
            </a:extLst>
          </p:cNvPr>
          <p:cNvSpPr txBox="1"/>
          <p:nvPr/>
        </p:nvSpPr>
        <p:spPr>
          <a:xfrm>
            <a:off x="745201" y="4326689"/>
            <a:ext cx="3090672" cy="1548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내부 동작 시나리오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67A689-87A7-4005-8AA2-A45E1508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46E1E935-98D3-4B4A-BB01-C43315E5A4A5}" type="slidenum">
              <a:rPr lang="en-US" altLang="ko-KR" smtClean="0"/>
              <a:pPr latinLnBrk="0">
                <a:spcAft>
                  <a:spcPts val="600"/>
                </a:spcAft>
              </a:pPr>
              <a:t>4</a:t>
            </a:fld>
            <a:endParaRPr lang="en-US" altLang="ko-KR"/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056093EA-9595-4E05-B8C1-AD320B3DA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135" y="1088966"/>
            <a:ext cx="3090672" cy="30906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88A4C1-9F26-475B-913E-4391CA549290}"/>
              </a:ext>
            </a:extLst>
          </p:cNvPr>
          <p:cNvSpPr txBox="1"/>
          <p:nvPr/>
        </p:nvSpPr>
        <p:spPr>
          <a:xfrm>
            <a:off x="4105383" y="128927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패킷 캡쳐 프로그램 전체 동작 시나리오</a:t>
            </a:r>
          </a:p>
        </p:txBody>
      </p:sp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DDBB57D-A8D6-4DA4-A14E-47ADD35F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35" y="1166999"/>
            <a:ext cx="7405339" cy="483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0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spcAft>
                <a:spcPct val="6000"/>
              </a:spcAft>
              <a:defRPr lang="ko-KR" altLang="en-US"/>
            </a:pPr>
            <a:fld id="{46E1E935-98D3-4B4A-BB01-C43315E5A4A5}" type="slidenum">
              <a:rPr lang="en-US" altLang="ko-KR"/>
              <a:pPr latinLnBrk="0">
                <a:spcAft>
                  <a:spcPct val="6000"/>
                </a:spcAft>
                <a:defRPr lang="ko-KR" altLang="en-US"/>
              </a:pPr>
              <a:t>5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1133295" y="1453384"/>
            <a:ext cx="21775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/>
              <a:t>패킷 캡쳐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18289" y="311685"/>
            <a:ext cx="4795737" cy="1119375"/>
            <a:chOff x="418289" y="311685"/>
            <a:chExt cx="4795737" cy="1119375"/>
          </a:xfrm>
        </p:grpSpPr>
        <p:grpSp>
          <p:nvGrpSpPr>
            <p:cNvPr id="14" name="그룹 13"/>
            <p:cNvGrpSpPr/>
            <p:nvPr/>
          </p:nvGrpSpPr>
          <p:grpSpPr>
            <a:xfrm>
              <a:off x="418289" y="311685"/>
              <a:ext cx="4795737" cy="1090632"/>
              <a:chOff x="418289" y="291830"/>
              <a:chExt cx="4795737" cy="1090632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18289" y="291830"/>
                <a:ext cx="4795737" cy="10906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527142" y="291830"/>
                <a:ext cx="0" cy="10906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621231" y="340428"/>
              <a:ext cx="2029530" cy="1061889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/>
            </a:bodyPr>
            <a:lstStyle/>
            <a:p>
              <a:pPr latinLnBrk="0">
                <a:lnSpc>
                  <a:spcPct val="90000"/>
                </a:lnSpc>
                <a:spcBef>
                  <a:spcPct val="0"/>
                </a:spcBef>
                <a:spcAft>
                  <a:spcPct val="6000"/>
                </a:spcAft>
                <a:defRPr lang="ko-KR" altLang="en-US"/>
              </a:pPr>
              <a:r>
                <a:rPr lang="ko-KR" altLang="en-US" sz="3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내부 동작 시나리오</a:t>
              </a:r>
            </a:p>
          </p:txBody>
        </p:sp>
        <p:pic>
          <p:nvPicPr>
            <p:cNvPr id="16" name="Graphic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36510" y="340428"/>
              <a:ext cx="1090632" cy="1090632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5821136" y="2041716"/>
            <a:ext cx="5165649" cy="4695320"/>
            <a:chOff x="5730096" y="1801892"/>
            <a:chExt cx="5165649" cy="4695320"/>
          </a:xfrm>
        </p:grpSpPr>
        <p:pic>
          <p:nvPicPr>
            <p:cNvPr id="7" name="그림 6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730096" y="1801892"/>
              <a:ext cx="5165649" cy="469532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9508827" y="2024132"/>
              <a:ext cx="1386918" cy="448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>
                  <a:solidFill>
                    <a:schemeClr val="bg1"/>
                  </a:solidFill>
                </a:rPr>
                <a:t>터미널 </a:t>
              </a:r>
              <a:r>
                <a:rPr lang="en-US" altLang="ko-KR" sz="2400">
                  <a:solidFill>
                    <a:schemeClr val="bg1"/>
                  </a:solidFill>
                </a:rPr>
                <a:t>2</a:t>
              </a:r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535983" y="1513437"/>
            <a:ext cx="5735949" cy="528279"/>
            <a:chOff x="1621231" y="1787093"/>
            <a:chExt cx="6354062" cy="58520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21231" y="1857878"/>
              <a:ext cx="6354062" cy="51442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801734" y="1787093"/>
              <a:ext cx="1173556" cy="3750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>
                  <a:solidFill>
                    <a:schemeClr val="bg1"/>
                  </a:solidFill>
                </a:rPr>
                <a:t>터미널 </a:t>
              </a:r>
              <a:r>
                <a:rPr lang="en-US" altLang="ko-KR" sz="1600">
                  <a:solidFill>
                    <a:schemeClr val="bg1"/>
                  </a:solidFill>
                </a:rPr>
                <a:t>1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pic>
        <p:nvPicPr>
          <p:cNvPr id="23" name="그림 22" descr="시계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36569" y="1796584"/>
            <a:ext cx="1350449" cy="502886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569497" y="3380013"/>
            <a:ext cx="1054801" cy="15351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5" name="연결선: 꺾임 24"/>
          <p:cNvCxnSpPr>
            <a:stCxn id="24" idx="3"/>
            <a:endCxn id="59" idx="1"/>
          </p:cNvCxnSpPr>
          <p:nvPr/>
        </p:nvCxnSpPr>
        <p:spPr>
          <a:xfrm>
            <a:off x="2624298" y="4147580"/>
            <a:ext cx="703829" cy="326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821135" y="5462844"/>
            <a:ext cx="5165649" cy="289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0" name="연결선: 꺾임 39"/>
          <p:cNvCxnSpPr>
            <a:stCxn id="59" idx="3"/>
            <a:endCxn id="34" idx="1"/>
          </p:cNvCxnSpPr>
          <p:nvPr/>
        </p:nvCxnSpPr>
        <p:spPr>
          <a:xfrm>
            <a:off x="4632723" y="4474076"/>
            <a:ext cx="1188412" cy="1133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 descr="시계, 개체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28127" y="2401837"/>
            <a:ext cx="1304596" cy="4144478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913185" y="1007468"/>
            <a:ext cx="11793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/>
              <a:t>시연 예제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443889" y="873527"/>
            <a:ext cx="6128344" cy="595192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212522" y="2190750"/>
            <a:ext cx="1619250" cy="9957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7504076" y="1271625"/>
            <a:ext cx="3942069" cy="5012970"/>
            <a:chOff x="7504076" y="1271625"/>
            <a:chExt cx="3942069" cy="5012970"/>
          </a:xfrm>
        </p:grpSpPr>
        <p:sp>
          <p:nvSpPr>
            <p:cNvPr id="60" name="직사각형 59"/>
            <p:cNvSpPr/>
            <p:nvPr/>
          </p:nvSpPr>
          <p:spPr>
            <a:xfrm>
              <a:off x="7504076" y="1271625"/>
              <a:ext cx="3942069" cy="50129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51507" y="1275137"/>
              <a:ext cx="11743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b="1"/>
                <a:t>시연 예제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spcAft>
                <a:spcPct val="6000"/>
              </a:spcAft>
              <a:defRPr lang="ko-KR" altLang="en-US"/>
            </a:pPr>
            <a:fld id="{46E1E935-98D3-4B4A-BB01-C43315E5A4A5}" type="slidenum">
              <a:rPr lang="en-US" altLang="ko-KR"/>
              <a:pPr latinLnBrk="0">
                <a:spcAft>
                  <a:spcPct val="6000"/>
                </a:spcAft>
                <a:defRPr lang="ko-KR" altLang="en-US"/>
              </a:pPr>
              <a:t>6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18288" y="1459803"/>
            <a:ext cx="18639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/>
              <a:t>필터링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18289" y="311685"/>
            <a:ext cx="4795737" cy="1119375"/>
            <a:chOff x="418289" y="311685"/>
            <a:chExt cx="4795737" cy="1119375"/>
          </a:xfrm>
        </p:grpSpPr>
        <p:grpSp>
          <p:nvGrpSpPr>
            <p:cNvPr id="14" name="그룹 13"/>
            <p:cNvGrpSpPr/>
            <p:nvPr/>
          </p:nvGrpSpPr>
          <p:grpSpPr>
            <a:xfrm>
              <a:off x="418289" y="311685"/>
              <a:ext cx="4795737" cy="1090632"/>
              <a:chOff x="418289" y="291830"/>
              <a:chExt cx="4795737" cy="1090632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18289" y="291830"/>
                <a:ext cx="4795737" cy="10906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527142" y="291830"/>
                <a:ext cx="0" cy="10906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621231" y="340428"/>
              <a:ext cx="2029530" cy="1061889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/>
            </a:bodyPr>
            <a:lstStyle/>
            <a:p>
              <a:pPr latinLnBrk="0">
                <a:lnSpc>
                  <a:spcPct val="90000"/>
                </a:lnSpc>
                <a:spcBef>
                  <a:spcPct val="0"/>
                </a:spcBef>
                <a:spcAft>
                  <a:spcPct val="6000"/>
                </a:spcAft>
                <a:defRPr lang="ko-KR" altLang="en-US"/>
              </a:pPr>
              <a:r>
                <a:rPr lang="ko-KR" altLang="en-US" sz="3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내부 동작 시나리오</a:t>
              </a:r>
            </a:p>
          </p:txBody>
        </p:sp>
        <p:pic>
          <p:nvPicPr>
            <p:cNvPr id="16" name="Graphic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36510" y="340428"/>
              <a:ext cx="1090632" cy="1090632"/>
            </a:xfrm>
            <a:prstGeom prst="rect">
              <a:avLst/>
            </a:prstGeom>
          </p:spPr>
        </p:pic>
      </p:grpSp>
      <p:pic>
        <p:nvPicPr>
          <p:cNvPr id="7" name="그림 6" descr="시계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32334" y="2074545"/>
            <a:ext cx="1152525" cy="4210050"/>
          </a:xfrm>
          <a:prstGeom prst="rect">
            <a:avLst/>
          </a:prstGeom>
        </p:spPr>
      </p:pic>
      <p:pic>
        <p:nvPicPr>
          <p:cNvPr id="21" name="그림 20" descr="시계, 개체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3334" y="2045397"/>
            <a:ext cx="1152525" cy="3352800"/>
          </a:xfrm>
          <a:prstGeom prst="rect">
            <a:avLst/>
          </a:prstGeom>
        </p:spPr>
      </p:pic>
      <p:pic>
        <p:nvPicPr>
          <p:cNvPr id="23" name="그림 22" descr="개체, 시계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71705" y="1905984"/>
            <a:ext cx="1152525" cy="24955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852612" y="2147720"/>
            <a:ext cx="1152526" cy="43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/>
              <a:t>프로토콜</a:t>
            </a:r>
            <a:br>
              <a:rPr lang="en-US" altLang="ko-KR" sz="1400"/>
            </a:br>
            <a:r>
              <a:rPr lang="ko-KR" altLang="en-US" sz="1400"/>
              <a:t>필터 저장</a:t>
            </a:r>
          </a:p>
        </p:txBody>
      </p:sp>
      <p:cxnSp>
        <p:nvCxnSpPr>
          <p:cNvPr id="25" name="연결선: 꺾임 24"/>
          <p:cNvCxnSpPr>
            <a:stCxn id="21" idx="3"/>
            <a:endCxn id="24" idx="2"/>
          </p:cNvCxnSpPr>
          <p:nvPr/>
        </p:nvCxnSpPr>
        <p:spPr>
          <a:xfrm flipV="1">
            <a:off x="1705859" y="2585720"/>
            <a:ext cx="723016" cy="1136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/>
          <p:cNvCxnSpPr>
            <a:stCxn id="7" idx="3"/>
            <a:endCxn id="32" idx="2"/>
          </p:cNvCxnSpPr>
          <p:nvPr/>
        </p:nvCxnSpPr>
        <p:spPr>
          <a:xfrm flipV="1">
            <a:off x="4184859" y="2524160"/>
            <a:ext cx="724571" cy="1655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225748" y="2086160"/>
            <a:ext cx="1367364" cy="43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/>
              <a:t>IP </a:t>
            </a:r>
            <a:r>
              <a:rPr lang="ko-KR" altLang="en-US" sz="1400"/>
              <a:t>필터에 저장</a:t>
            </a:r>
          </a:p>
        </p:txBody>
      </p:sp>
      <p:cxnSp>
        <p:nvCxnSpPr>
          <p:cNvPr id="35" name="연결선: 꺾임 34"/>
          <p:cNvCxnSpPr>
            <a:stCxn id="24" idx="0"/>
            <a:endCxn id="23" idx="1"/>
          </p:cNvCxnSpPr>
          <p:nvPr/>
        </p:nvCxnSpPr>
        <p:spPr>
          <a:xfrm rot="16200000" flipH="1">
            <a:off x="3647270" y="929324"/>
            <a:ext cx="1006039" cy="3442830"/>
          </a:xfrm>
          <a:prstGeom prst="bentConnector4">
            <a:avLst>
              <a:gd name="adj1" fmla="val -29792"/>
              <a:gd name="adj2" fmla="val 95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/>
          <p:cNvCxnSpPr>
            <a:stCxn id="32" idx="0"/>
            <a:endCxn id="23" idx="1"/>
          </p:cNvCxnSpPr>
          <p:nvPr/>
        </p:nvCxnSpPr>
        <p:spPr>
          <a:xfrm rot="16200000" flipH="1">
            <a:off x="4856767" y="2138822"/>
            <a:ext cx="1067599" cy="962275"/>
          </a:xfrm>
          <a:prstGeom prst="bentConnector4">
            <a:avLst>
              <a:gd name="adj1" fmla="val -21413"/>
              <a:gd name="adj2" fmla="val 85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 descr="사진, 쥐고있는, 남자, 빨간색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700714" y="1690842"/>
            <a:ext cx="1914792" cy="905001"/>
          </a:xfrm>
          <a:prstGeom prst="rect">
            <a:avLst/>
          </a:prstGeom>
        </p:spPr>
      </p:pic>
      <p:pic>
        <p:nvPicPr>
          <p:cNvPr id="58" name="그림 57" descr="사진, 오렌지, 검은색, 어두운이(가) 표시된 사진  자동 생성된 설명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700714" y="2595843"/>
            <a:ext cx="3172268" cy="590632"/>
          </a:xfrm>
          <a:prstGeom prst="rect">
            <a:avLst/>
          </a:prstGeom>
        </p:spPr>
      </p:pic>
      <p:pic>
        <p:nvPicPr>
          <p:cNvPr id="64" name="그림 63" descr="테이블, 앉아있는, 대형, 하얀색이(가) 표시된 사진  자동 생성된 설명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700714" y="3186475"/>
            <a:ext cx="2992876" cy="3000965"/>
          </a:xfrm>
          <a:prstGeom prst="rect">
            <a:avLst/>
          </a:prstGeom>
        </p:spPr>
      </p:pic>
      <p:cxnSp>
        <p:nvCxnSpPr>
          <p:cNvPr id="68" name="연결선: 꺾임 67"/>
          <p:cNvCxnSpPr>
            <a:stCxn id="80" idx="3"/>
            <a:endCxn id="77" idx="2"/>
          </p:cNvCxnSpPr>
          <p:nvPr/>
        </p:nvCxnSpPr>
        <p:spPr>
          <a:xfrm>
            <a:off x="7137250" y="5239640"/>
            <a:ext cx="728035" cy="947800"/>
          </a:xfrm>
          <a:prstGeom prst="bentConnector4">
            <a:avLst>
              <a:gd name="adj1" fmla="val 35318"/>
              <a:gd name="adj2" fmla="val 124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651507" y="3671526"/>
            <a:ext cx="427555" cy="25159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828958" y="4777975"/>
            <a:ext cx="2308292" cy="90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b="1"/>
              <a:t>프레임 번호</a:t>
            </a:r>
            <a:r>
              <a:rPr lang="en-US" altLang="ko-KR"/>
              <a:t>:</a:t>
            </a:r>
            <a:br>
              <a:rPr lang="en-US" altLang="ko-KR"/>
            </a:br>
            <a:r>
              <a:rPr lang="ko-KR" altLang="en-US"/>
              <a:t>순차적 표기를 위한 인덱스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3824E8-6273-4401-A6D7-D34508B98641}"/>
              </a:ext>
            </a:extLst>
          </p:cNvPr>
          <p:cNvSpPr/>
          <p:nvPr/>
        </p:nvSpPr>
        <p:spPr>
          <a:xfrm>
            <a:off x="6056700" y="1199040"/>
            <a:ext cx="4795731" cy="51573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67A689-87A7-4005-8AA2-A45E1508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46E1E935-98D3-4B4A-BB01-C43315E5A4A5}" type="slidenum">
              <a:rPr lang="en-US" altLang="ko-KR" smtClean="0"/>
              <a:pPr latinLnBrk="0">
                <a:spcAft>
                  <a:spcPts val="600"/>
                </a:spcAft>
              </a:pPr>
              <a:t>7</a:t>
            </a:fld>
            <a:endParaRPr lang="en-US" altLang="ko-KR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95C9A2-FD7F-4FC1-B455-A671DB534009}"/>
              </a:ext>
            </a:extLst>
          </p:cNvPr>
          <p:cNvGrpSpPr/>
          <p:nvPr/>
        </p:nvGrpSpPr>
        <p:grpSpPr>
          <a:xfrm>
            <a:off x="418289" y="311685"/>
            <a:ext cx="4795737" cy="1119375"/>
            <a:chOff x="418289" y="311685"/>
            <a:chExt cx="4795737" cy="111937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FC80FB-B1FA-4F67-A063-A4BCB79C2950}"/>
                </a:ext>
              </a:extLst>
            </p:cNvPr>
            <p:cNvGrpSpPr/>
            <p:nvPr/>
          </p:nvGrpSpPr>
          <p:grpSpPr>
            <a:xfrm>
              <a:off x="418289" y="311685"/>
              <a:ext cx="4795737" cy="1090632"/>
              <a:chOff x="418289" y="291830"/>
              <a:chExt cx="4795737" cy="109063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4DA580B-4E59-4808-955F-617A307AAC55}"/>
                  </a:ext>
                </a:extLst>
              </p:cNvPr>
              <p:cNvSpPr/>
              <p:nvPr/>
            </p:nvSpPr>
            <p:spPr>
              <a:xfrm>
                <a:off x="418289" y="291830"/>
                <a:ext cx="4795737" cy="10906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B5854267-D16C-40E3-8869-C8E7DF9D95C7}"/>
                  </a:ext>
                </a:extLst>
              </p:cNvPr>
              <p:cNvCxnSpPr/>
              <p:nvPr/>
            </p:nvCxnSpPr>
            <p:spPr>
              <a:xfrm>
                <a:off x="1527142" y="291830"/>
                <a:ext cx="0" cy="10906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A40C4F-A8C2-4530-8CA2-F0D78B068340}"/>
                </a:ext>
              </a:extLst>
            </p:cNvPr>
            <p:cNvSpPr txBox="1"/>
            <p:nvPr/>
          </p:nvSpPr>
          <p:spPr>
            <a:xfrm>
              <a:off x="1621231" y="340428"/>
              <a:ext cx="2029530" cy="10618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/>
            <a:p>
              <a:pPr latinLnBrk="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ko-KR" altLang="en-US" sz="32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내부 동작 시나리오</a:t>
              </a:r>
            </a:p>
          </p:txBody>
        </p:sp>
        <p:pic>
          <p:nvPicPr>
            <p:cNvPr id="10" name="Graphic 7">
              <a:extLst>
                <a:ext uri="{FF2B5EF4-FFF2-40B4-BE49-F238E27FC236}">
                  <a16:creationId xmlns:a16="http://schemas.microsoft.com/office/drawing/2014/main" id="{056093EA-9595-4E05-B8C1-AD320B3DA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6510" y="340428"/>
              <a:ext cx="1090632" cy="109063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7A241C-FC30-4574-8BB3-6AD254BB41D4}"/>
              </a:ext>
            </a:extLst>
          </p:cNvPr>
          <p:cNvSpPr txBox="1"/>
          <p:nvPr/>
        </p:nvSpPr>
        <p:spPr>
          <a:xfrm>
            <a:off x="1615498" y="146726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패킷 표시 동작 시나리오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9ECD69-6F59-43F4-B085-B703A645A851}"/>
              </a:ext>
            </a:extLst>
          </p:cNvPr>
          <p:cNvSpPr txBox="1"/>
          <p:nvPr/>
        </p:nvSpPr>
        <p:spPr>
          <a:xfrm>
            <a:off x="1621231" y="1836600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Ex) </a:t>
            </a:r>
            <a:r>
              <a:rPr lang="ko-KR" altLang="en-US" b="1" dirty="0"/>
              <a:t>필터링 </a:t>
            </a:r>
            <a:r>
              <a:rPr lang="en-US" altLang="ko-KR" b="1" dirty="0"/>
              <a:t>ICMP</a:t>
            </a:r>
            <a:r>
              <a:rPr lang="ko-KR" altLang="en-US" b="1" dirty="0"/>
              <a:t>를 한 후</a:t>
            </a:r>
            <a:endParaRPr lang="en-US" altLang="ko-KR" b="1" dirty="0"/>
          </a:p>
        </p:txBody>
      </p:sp>
      <p:pic>
        <p:nvPicPr>
          <p:cNvPr id="19" name="그림 18" descr="개체, 시계이(가) 표시된 사진&#10;&#10;자동 생성된 설명">
            <a:extLst>
              <a:ext uri="{FF2B5EF4-FFF2-40B4-BE49-F238E27FC236}">
                <a16:creationId xmlns:a16="http://schemas.microsoft.com/office/drawing/2014/main" id="{D1CABE57-748D-404D-9019-7B9051C77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38" y="2380916"/>
            <a:ext cx="1152525" cy="3343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8CDA33E-FB7E-415D-895B-851DF99692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84" y="1615726"/>
            <a:ext cx="4070041" cy="4587757"/>
          </a:xfrm>
          <a:prstGeom prst="rect">
            <a:avLst/>
          </a:prstGeom>
        </p:spPr>
      </p:pic>
      <p:pic>
        <p:nvPicPr>
          <p:cNvPr id="23" name="그림 22" descr="개체, 시계이(가) 표시된 사진&#10;&#10;자동 생성된 설명">
            <a:extLst>
              <a:ext uri="{FF2B5EF4-FFF2-40B4-BE49-F238E27FC236}">
                <a16:creationId xmlns:a16="http://schemas.microsoft.com/office/drawing/2014/main" id="{7424EBFD-858A-45F1-A7B2-96FC7195F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40" y="2380916"/>
            <a:ext cx="1152525" cy="2495550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6CDF402-E7AD-4B7A-9197-BA3DBBA55E3E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3016565" y="3628691"/>
            <a:ext cx="842673" cy="423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2ABDD6-D972-41C4-B1CB-1BED8637BC4C}"/>
              </a:ext>
            </a:extLst>
          </p:cNvPr>
          <p:cNvSpPr txBox="1"/>
          <p:nvPr/>
        </p:nvSpPr>
        <p:spPr>
          <a:xfrm>
            <a:off x="7906529" y="1217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시연 예제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3700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BB46528B-1E90-4D1C-81CD-A758F4480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96" y="2125656"/>
            <a:ext cx="1438275" cy="34385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67A689-87A7-4005-8AA2-A45E1508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46E1E935-98D3-4B4A-BB01-C43315E5A4A5}" type="slidenum">
              <a:rPr lang="en-US" altLang="ko-KR" smtClean="0"/>
              <a:pPr latinLnBrk="0">
                <a:spcAft>
                  <a:spcPts val="600"/>
                </a:spcAft>
              </a:pPr>
              <a:t>8</a:t>
            </a:fld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A241C-FC30-4574-8BB3-6AD254BB41D4}"/>
              </a:ext>
            </a:extLst>
          </p:cNvPr>
          <p:cNvSpPr txBox="1"/>
          <p:nvPr/>
        </p:nvSpPr>
        <p:spPr>
          <a:xfrm>
            <a:off x="1524859" y="1475272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 시스템 동작 시나리오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40F20A-73E0-4FA8-8E46-BEC09D346EF8}"/>
              </a:ext>
            </a:extLst>
          </p:cNvPr>
          <p:cNvSpPr/>
          <p:nvPr/>
        </p:nvSpPr>
        <p:spPr>
          <a:xfrm>
            <a:off x="4046793" y="4778003"/>
            <a:ext cx="1749080" cy="9459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35C94-BD2D-48F8-93CA-FEE677EC51E9}"/>
              </a:ext>
            </a:extLst>
          </p:cNvPr>
          <p:cNvSpPr txBox="1"/>
          <p:nvPr/>
        </p:nvSpPr>
        <p:spPr>
          <a:xfrm>
            <a:off x="3953563" y="5768146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↑ 로그 저장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2329E6-4614-405D-B9F5-EB4514C6FB07}"/>
              </a:ext>
            </a:extLst>
          </p:cNvPr>
          <p:cNvSpPr txBox="1"/>
          <p:nvPr/>
        </p:nvSpPr>
        <p:spPr>
          <a:xfrm>
            <a:off x="6551530" y="87376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로그 파일 이름 저장 양식</a:t>
            </a:r>
            <a:endParaRPr lang="en-US" altLang="ko-KR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8B8F3F-F5FE-4EF2-ADB4-99102F87C6C7}"/>
              </a:ext>
            </a:extLst>
          </p:cNvPr>
          <p:cNvSpPr txBox="1"/>
          <p:nvPr/>
        </p:nvSpPr>
        <p:spPr>
          <a:xfrm>
            <a:off x="6551530" y="1850546"/>
            <a:ext cx="319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b="1" dirty="0"/>
              <a:t> 로그 파일 저장 내용 예시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9A42B-AC19-4E6E-8A3F-835F931C39E8}"/>
              </a:ext>
            </a:extLst>
          </p:cNvPr>
          <p:cNvSpPr txBox="1"/>
          <p:nvPr/>
        </p:nvSpPr>
        <p:spPr>
          <a:xfrm>
            <a:off x="6811809" y="1245219"/>
            <a:ext cx="538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프레임번호</a:t>
            </a:r>
            <a:r>
              <a:rPr lang="en-US" altLang="ko-KR" dirty="0"/>
              <a:t>)_(</a:t>
            </a:r>
            <a:r>
              <a:rPr lang="en-US" altLang="ko-KR" dirty="0" err="1"/>
              <a:t>source_IP</a:t>
            </a:r>
            <a:r>
              <a:rPr lang="en-US" altLang="ko-KR" dirty="0"/>
              <a:t>)_(</a:t>
            </a:r>
            <a:r>
              <a:rPr lang="en-US" altLang="ko-KR" dirty="0" err="1"/>
              <a:t>dest_IP</a:t>
            </a:r>
            <a:r>
              <a:rPr lang="en-US" altLang="ko-KR" dirty="0"/>
              <a:t>)_(</a:t>
            </a:r>
            <a:r>
              <a:rPr lang="ko-KR" altLang="en-US" dirty="0"/>
              <a:t>프로토콜명</a:t>
            </a:r>
            <a:r>
              <a:rPr lang="en-US" altLang="ko-KR" dirty="0"/>
              <a:t>).txt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B79E5A1-3847-492C-A875-0E89D38696C8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5795873" y="1058426"/>
            <a:ext cx="755657" cy="4192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5EF9AE-D915-4D21-9A4A-39EC4635F40B}"/>
              </a:ext>
            </a:extLst>
          </p:cNvPr>
          <p:cNvSpPr/>
          <p:nvPr/>
        </p:nvSpPr>
        <p:spPr>
          <a:xfrm>
            <a:off x="6551530" y="2173795"/>
            <a:ext cx="510767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===== </a:t>
            </a:r>
            <a:r>
              <a:rPr lang="ko-KR" altLang="en-US" sz="1400" dirty="0" err="1"/>
              <a:t>Ethernet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Header</a:t>
            </a:r>
            <a:r>
              <a:rPr lang="ko-KR" altLang="en-US" sz="1400" dirty="0"/>
              <a:t> =====</a:t>
            </a:r>
          </a:p>
          <a:p>
            <a:r>
              <a:rPr lang="ko-KR" altLang="en-US" sz="1400" dirty="0" err="1"/>
              <a:t>Source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Address</a:t>
            </a:r>
            <a:r>
              <a:rPr lang="ko-KR" altLang="en-US" sz="1400" dirty="0"/>
              <a:t> 00 00 00 00 00 00 </a:t>
            </a:r>
          </a:p>
          <a:p>
            <a:r>
              <a:rPr lang="ko-KR" altLang="en-US" sz="1400" dirty="0" err="1"/>
              <a:t>Destination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Address</a:t>
            </a:r>
            <a:r>
              <a:rPr lang="ko-KR" altLang="en-US" sz="1400" dirty="0"/>
              <a:t> :00 00 00 00 00 00 </a:t>
            </a:r>
          </a:p>
          <a:p>
            <a:endParaRPr lang="ko-KR" altLang="en-US" sz="1400" dirty="0"/>
          </a:p>
          <a:p>
            <a:r>
              <a:rPr lang="ko-KR" altLang="en-US" sz="1400" dirty="0"/>
              <a:t>===== IP </a:t>
            </a:r>
            <a:r>
              <a:rPr lang="ko-KR" altLang="en-US" sz="1400" dirty="0" err="1"/>
              <a:t>Header</a:t>
            </a:r>
            <a:r>
              <a:rPr lang="ko-KR" altLang="en-US" sz="1400" dirty="0"/>
              <a:t> =====</a:t>
            </a:r>
          </a:p>
          <a:p>
            <a:r>
              <a:rPr lang="ko-KR" altLang="en-US" sz="1400" dirty="0"/>
              <a:t> -</a:t>
            </a:r>
            <a:r>
              <a:rPr lang="ko-KR" altLang="en-US" sz="1400" dirty="0" err="1"/>
              <a:t>Version</a:t>
            </a:r>
            <a:r>
              <a:rPr lang="ko-KR" altLang="en-US" sz="1400" dirty="0"/>
              <a:t> :4 </a:t>
            </a:r>
          </a:p>
          <a:p>
            <a:r>
              <a:rPr lang="ko-KR" altLang="en-US" sz="1400" dirty="0"/>
              <a:t> -</a:t>
            </a:r>
            <a:r>
              <a:rPr lang="ko-KR" altLang="en-US" sz="1400" dirty="0" err="1"/>
              <a:t>Internet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Header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Length</a:t>
            </a:r>
            <a:r>
              <a:rPr lang="ko-KR" altLang="en-US" sz="1400" dirty="0"/>
              <a:t>(IHL) : 20 </a:t>
            </a:r>
            <a:r>
              <a:rPr lang="ko-KR" altLang="en-US" sz="1400" dirty="0" err="1"/>
              <a:t>bits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 -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 Of Service :0 </a:t>
            </a:r>
          </a:p>
          <a:p>
            <a:r>
              <a:rPr lang="ko-KR" altLang="en-US" sz="1400" dirty="0"/>
              <a:t> -</a:t>
            </a:r>
            <a:r>
              <a:rPr lang="ko-KR" altLang="en-US" sz="1400" dirty="0" err="1"/>
              <a:t>Total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Length</a:t>
            </a:r>
            <a:r>
              <a:rPr lang="ko-KR" altLang="en-US" sz="1400" dirty="0"/>
              <a:t> :86 </a:t>
            </a:r>
            <a:r>
              <a:rPr lang="ko-KR" altLang="en-US" sz="1400" dirty="0" err="1"/>
              <a:t>Bytes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 -</a:t>
            </a:r>
            <a:r>
              <a:rPr lang="ko-KR" altLang="en-US" sz="1400" dirty="0" err="1"/>
              <a:t>Identification</a:t>
            </a:r>
            <a:r>
              <a:rPr lang="ko-KR" altLang="en-US" sz="1400" dirty="0"/>
              <a:t> :43115 </a:t>
            </a:r>
          </a:p>
          <a:p>
            <a:r>
              <a:rPr lang="ko-KR" altLang="en-US" sz="1400" dirty="0"/>
              <a:t> -Time </a:t>
            </a:r>
            <a:r>
              <a:rPr lang="ko-KR" altLang="en-US" sz="1400" dirty="0" err="1"/>
              <a:t>To</a:t>
            </a:r>
            <a:r>
              <a:rPr lang="ko-KR" altLang="en-US" sz="1400" dirty="0"/>
              <a:t> Live :64 </a:t>
            </a:r>
          </a:p>
          <a:p>
            <a:r>
              <a:rPr lang="ko-KR" altLang="en-US" sz="1400" dirty="0"/>
              <a:t> -</a:t>
            </a:r>
            <a:r>
              <a:rPr lang="ko-KR" altLang="en-US" sz="1400" dirty="0" err="1"/>
              <a:t>Protocol</a:t>
            </a:r>
            <a:r>
              <a:rPr lang="ko-KR" altLang="en-US" sz="1400" dirty="0"/>
              <a:t> :17 </a:t>
            </a:r>
          </a:p>
          <a:p>
            <a:r>
              <a:rPr lang="ko-KR" altLang="en-US" sz="1400" dirty="0"/>
              <a:t> -</a:t>
            </a:r>
            <a:r>
              <a:rPr lang="ko-KR" altLang="en-US" sz="1400" dirty="0" err="1"/>
              <a:t>Header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Checksum</a:t>
            </a:r>
            <a:r>
              <a:rPr lang="ko-KR" altLang="en-US" sz="1400" dirty="0"/>
              <a:t> :37877 </a:t>
            </a:r>
          </a:p>
          <a:p>
            <a:r>
              <a:rPr lang="ko-KR" altLang="en-US" sz="1400" dirty="0"/>
              <a:t> -</a:t>
            </a:r>
            <a:r>
              <a:rPr lang="ko-KR" altLang="en-US" sz="1400" dirty="0" err="1"/>
              <a:t>Source</a:t>
            </a:r>
            <a:r>
              <a:rPr lang="ko-KR" altLang="en-US" sz="1400" dirty="0"/>
              <a:t> IP :127.0.0.1 </a:t>
            </a:r>
          </a:p>
          <a:p>
            <a:r>
              <a:rPr lang="ko-KR" altLang="en-US" sz="1400" dirty="0"/>
              <a:t> -</a:t>
            </a:r>
            <a:r>
              <a:rPr lang="ko-KR" altLang="en-US" sz="1400" dirty="0" err="1"/>
              <a:t>Destination</a:t>
            </a:r>
            <a:r>
              <a:rPr lang="ko-KR" altLang="en-US" sz="1400" dirty="0"/>
              <a:t> IP :127.0.0.53 </a:t>
            </a:r>
          </a:p>
          <a:p>
            <a:r>
              <a:rPr lang="ko-KR" altLang="en-US" sz="1400" dirty="0"/>
              <a:t>===== UDP =====</a:t>
            </a:r>
          </a:p>
          <a:p>
            <a:r>
              <a:rPr lang="ko-KR" altLang="en-US" sz="1400" dirty="0"/>
              <a:t> -</a:t>
            </a:r>
            <a:r>
              <a:rPr lang="ko-KR" altLang="en-US" sz="1400" dirty="0" err="1"/>
              <a:t>Source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 : 34303 </a:t>
            </a:r>
          </a:p>
          <a:p>
            <a:r>
              <a:rPr lang="ko-KR" altLang="en-US" sz="1400" dirty="0"/>
              <a:t> -</a:t>
            </a:r>
            <a:r>
              <a:rPr lang="ko-KR" altLang="en-US" sz="1400" dirty="0" err="1"/>
              <a:t>Destination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 : 53 </a:t>
            </a:r>
          </a:p>
          <a:p>
            <a:r>
              <a:rPr lang="ko-KR" altLang="en-US" sz="1400" dirty="0"/>
              <a:t> -UDP </a:t>
            </a:r>
            <a:r>
              <a:rPr lang="ko-KR" altLang="en-US" sz="1400" dirty="0" err="1"/>
              <a:t>Length</a:t>
            </a:r>
            <a:r>
              <a:rPr lang="ko-KR" altLang="en-US" sz="1400" dirty="0"/>
              <a:t> : 66 </a:t>
            </a:r>
          </a:p>
          <a:p>
            <a:r>
              <a:rPr lang="ko-KR" altLang="en-US" sz="1400" dirty="0"/>
              <a:t> -</a:t>
            </a:r>
            <a:r>
              <a:rPr lang="ko-KR" altLang="en-US" sz="1400" dirty="0" err="1"/>
              <a:t>Checksum</a:t>
            </a:r>
            <a:r>
              <a:rPr lang="ko-KR" altLang="en-US" sz="1400" dirty="0"/>
              <a:t>  : 65161 </a:t>
            </a:r>
          </a:p>
          <a:p>
            <a:endParaRPr lang="ko-KR" altLang="en-US" sz="14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3D4A743-A035-4A61-856B-4AC963E2979D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5795873" y="2035212"/>
            <a:ext cx="755657" cy="3215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5AF991-94EE-41AE-A652-CB4A6CC3647F}"/>
              </a:ext>
            </a:extLst>
          </p:cNvPr>
          <p:cNvGrpSpPr/>
          <p:nvPr/>
        </p:nvGrpSpPr>
        <p:grpSpPr>
          <a:xfrm>
            <a:off x="418289" y="311685"/>
            <a:ext cx="4795737" cy="1119375"/>
            <a:chOff x="418289" y="311685"/>
            <a:chExt cx="4795737" cy="111937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505833F-1D29-4F8E-AC22-6307A32C32B2}"/>
                </a:ext>
              </a:extLst>
            </p:cNvPr>
            <p:cNvGrpSpPr/>
            <p:nvPr/>
          </p:nvGrpSpPr>
          <p:grpSpPr>
            <a:xfrm>
              <a:off x="418289" y="311685"/>
              <a:ext cx="4795737" cy="1090632"/>
              <a:chOff x="418289" y="291830"/>
              <a:chExt cx="4795737" cy="1090632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48071D2-8B8E-4818-9186-18B4EC12FFBB}"/>
                  </a:ext>
                </a:extLst>
              </p:cNvPr>
              <p:cNvSpPr/>
              <p:nvPr/>
            </p:nvSpPr>
            <p:spPr>
              <a:xfrm>
                <a:off x="418289" y="291830"/>
                <a:ext cx="4795737" cy="10906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8EEFAD2-F07E-4452-9D53-9D0497EE9C91}"/>
                  </a:ext>
                </a:extLst>
              </p:cNvPr>
              <p:cNvCxnSpPr/>
              <p:nvPr/>
            </p:nvCxnSpPr>
            <p:spPr>
              <a:xfrm>
                <a:off x="1527142" y="291830"/>
                <a:ext cx="0" cy="10906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49FF24-FFCE-4EE3-A459-388BBCF4E26D}"/>
                </a:ext>
              </a:extLst>
            </p:cNvPr>
            <p:cNvSpPr txBox="1"/>
            <p:nvPr/>
          </p:nvSpPr>
          <p:spPr>
            <a:xfrm>
              <a:off x="1621231" y="340428"/>
              <a:ext cx="2029530" cy="10618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/>
            <a:p>
              <a:pPr latinLnBrk="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ko-KR" altLang="en-US" sz="32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내부 동작 시나리오</a:t>
              </a:r>
            </a:p>
          </p:txBody>
        </p:sp>
        <p:pic>
          <p:nvPicPr>
            <p:cNvPr id="28" name="Graphic 7">
              <a:extLst>
                <a:ext uri="{FF2B5EF4-FFF2-40B4-BE49-F238E27FC236}">
                  <a16:creationId xmlns:a16="http://schemas.microsoft.com/office/drawing/2014/main" id="{C2671A2E-C670-4B48-B735-843F82FC4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6510" y="340428"/>
              <a:ext cx="1090632" cy="1090632"/>
            </a:xfrm>
            <a:prstGeom prst="rect">
              <a:avLst/>
            </a:prstGeom>
          </p:spPr>
        </p:pic>
      </p:grpSp>
      <p:pic>
        <p:nvPicPr>
          <p:cNvPr id="34" name="그림 33" descr="시계, 개체, 표지판, 거리이(가) 표시된 사진&#10;&#10;자동 생성된 설명">
            <a:extLst>
              <a:ext uri="{FF2B5EF4-FFF2-40B4-BE49-F238E27FC236}">
                <a16:creationId xmlns:a16="http://schemas.microsoft.com/office/drawing/2014/main" id="{B36315D2-7667-4EA1-B365-8382C7AA4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38" y="2125656"/>
            <a:ext cx="1419225" cy="439102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41CFBB35-9C0E-4A1E-B861-343490E4C288}"/>
              </a:ext>
            </a:extLst>
          </p:cNvPr>
          <p:cNvSpPr/>
          <p:nvPr/>
        </p:nvSpPr>
        <p:spPr>
          <a:xfrm>
            <a:off x="1655848" y="3934723"/>
            <a:ext cx="1418017" cy="162945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998B2E4-92F2-4BA5-8DA5-E5E18084318D}"/>
              </a:ext>
            </a:extLst>
          </p:cNvPr>
          <p:cNvCxnSpPr>
            <a:cxnSpLocks/>
            <a:stCxn id="35" idx="3"/>
            <a:endCxn id="15" idx="1"/>
          </p:cNvCxnSpPr>
          <p:nvPr/>
        </p:nvCxnSpPr>
        <p:spPr>
          <a:xfrm flipV="1">
            <a:off x="3073865" y="3844919"/>
            <a:ext cx="1128331" cy="904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9EA31-767D-4105-93B1-CE3DFB53343C}"/>
              </a:ext>
            </a:extLst>
          </p:cNvPr>
          <p:cNvSpPr txBox="1"/>
          <p:nvPr/>
        </p:nvSpPr>
        <p:spPr>
          <a:xfrm>
            <a:off x="6551530" y="155762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로그 디렉토리 생성</a:t>
            </a:r>
            <a:endParaRPr lang="en-US" altLang="ko-KR" b="1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2A34A3F-4EB9-4A53-86AD-81D7C5297C59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 flipV="1">
            <a:off x="5795873" y="340428"/>
            <a:ext cx="755657" cy="4910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376AFA4-EE7F-49D5-9D80-1F7CE65CF2AA}"/>
              </a:ext>
            </a:extLst>
          </p:cNvPr>
          <p:cNvSpPr txBox="1"/>
          <p:nvPr/>
        </p:nvSpPr>
        <p:spPr>
          <a:xfrm>
            <a:off x="7138845" y="479011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logdir</a:t>
            </a:r>
            <a:r>
              <a:rPr lang="en-US" altLang="ko-KR" dirty="0"/>
              <a:t> </a:t>
            </a:r>
            <a:r>
              <a:rPr lang="ko-KR" altLang="en-US" dirty="0"/>
              <a:t>디렉토리 생성</a:t>
            </a:r>
          </a:p>
        </p:txBody>
      </p:sp>
    </p:spTree>
    <p:extLst>
      <p:ext uri="{BB962C8B-B14F-4D97-AF65-F5344CB8AC3E}">
        <p14:creationId xmlns:p14="http://schemas.microsoft.com/office/powerpoint/2010/main" val="270926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595C9A2-FD7F-4FC1-B455-A671DB534009}"/>
              </a:ext>
            </a:extLst>
          </p:cNvPr>
          <p:cNvGrpSpPr/>
          <p:nvPr/>
        </p:nvGrpSpPr>
        <p:grpSpPr>
          <a:xfrm>
            <a:off x="418289" y="311685"/>
            <a:ext cx="4795737" cy="1119375"/>
            <a:chOff x="418289" y="311685"/>
            <a:chExt cx="4795737" cy="111937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FC80FB-B1FA-4F67-A063-A4BCB79C2950}"/>
                </a:ext>
              </a:extLst>
            </p:cNvPr>
            <p:cNvGrpSpPr/>
            <p:nvPr/>
          </p:nvGrpSpPr>
          <p:grpSpPr>
            <a:xfrm>
              <a:off x="418289" y="311685"/>
              <a:ext cx="4795737" cy="1090632"/>
              <a:chOff x="418289" y="291830"/>
              <a:chExt cx="4795737" cy="109063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4DA580B-4E59-4808-955F-617A307AAC55}"/>
                  </a:ext>
                </a:extLst>
              </p:cNvPr>
              <p:cNvSpPr/>
              <p:nvPr/>
            </p:nvSpPr>
            <p:spPr>
              <a:xfrm>
                <a:off x="418289" y="291830"/>
                <a:ext cx="4795737" cy="10906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B5854267-D16C-40E3-8869-C8E7DF9D95C7}"/>
                  </a:ext>
                </a:extLst>
              </p:cNvPr>
              <p:cNvCxnSpPr/>
              <p:nvPr/>
            </p:nvCxnSpPr>
            <p:spPr>
              <a:xfrm>
                <a:off x="1527142" y="291830"/>
                <a:ext cx="0" cy="10906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A40C4F-A8C2-4530-8CA2-F0D78B068340}"/>
                </a:ext>
              </a:extLst>
            </p:cNvPr>
            <p:cNvSpPr txBox="1"/>
            <p:nvPr/>
          </p:nvSpPr>
          <p:spPr>
            <a:xfrm>
              <a:off x="1621231" y="340428"/>
              <a:ext cx="2029530" cy="10618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/>
            <a:p>
              <a:pPr latinLnBrk="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ko-KR" altLang="en-US" sz="32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내부 동작 시나리오</a:t>
              </a:r>
            </a:p>
          </p:txBody>
        </p:sp>
        <p:pic>
          <p:nvPicPr>
            <p:cNvPr id="10" name="Graphic 7">
              <a:extLst>
                <a:ext uri="{FF2B5EF4-FFF2-40B4-BE49-F238E27FC236}">
                  <a16:creationId xmlns:a16="http://schemas.microsoft.com/office/drawing/2014/main" id="{056093EA-9595-4E05-B8C1-AD320B3DA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6510" y="340428"/>
              <a:ext cx="1090632" cy="1090632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1476045-A564-4E6F-AC77-495E32CE0BD2}"/>
              </a:ext>
            </a:extLst>
          </p:cNvPr>
          <p:cNvSpPr txBox="1"/>
          <p:nvPr/>
        </p:nvSpPr>
        <p:spPr>
          <a:xfrm>
            <a:off x="647076" y="1465394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필터 초기화 및 종료 동작 시나리오 </a:t>
            </a:r>
          </a:p>
        </p:txBody>
      </p:sp>
      <p:pic>
        <p:nvPicPr>
          <p:cNvPr id="6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B183D5FF-BE94-462E-BE88-934DBF2F7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7" y="2041603"/>
            <a:ext cx="1152525" cy="2486025"/>
          </a:xfrm>
          <a:prstGeom prst="rect">
            <a:avLst/>
          </a:prstGeom>
        </p:spPr>
      </p:pic>
      <p:pic>
        <p:nvPicPr>
          <p:cNvPr id="9" name="그림 8" descr="개체, 시계이(가) 표시된 사진&#10;&#10;자동 생성된 설명">
            <a:extLst>
              <a:ext uri="{FF2B5EF4-FFF2-40B4-BE49-F238E27FC236}">
                <a16:creationId xmlns:a16="http://schemas.microsoft.com/office/drawing/2014/main" id="{41700DA9-245C-44CE-B3A4-3E23B4D99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76" y="2106610"/>
            <a:ext cx="1162050" cy="24955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4053A1-907C-4E4E-A1F5-D79632A29F9F}"/>
              </a:ext>
            </a:extLst>
          </p:cNvPr>
          <p:cNvSpPr/>
          <p:nvPr/>
        </p:nvSpPr>
        <p:spPr>
          <a:xfrm>
            <a:off x="7153108" y="1678108"/>
            <a:ext cx="4795731" cy="33307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2507F-3BC4-4EF5-8320-E085323E5BB3}"/>
              </a:ext>
            </a:extLst>
          </p:cNvPr>
          <p:cNvSpPr txBox="1"/>
          <p:nvPr/>
        </p:nvSpPr>
        <p:spPr>
          <a:xfrm>
            <a:off x="8949944" y="1737278"/>
            <a:ext cx="12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시연 예제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F891EB-A5FE-4072-8664-E71EA85E741C}"/>
              </a:ext>
            </a:extLst>
          </p:cNvPr>
          <p:cNvSpPr/>
          <p:nvPr/>
        </p:nvSpPr>
        <p:spPr>
          <a:xfrm>
            <a:off x="2534439" y="2412333"/>
            <a:ext cx="1152526" cy="43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프로토콜</a:t>
            </a:r>
            <a:br>
              <a:rPr lang="en-US" altLang="ko-KR" sz="1400" dirty="0"/>
            </a:br>
            <a:r>
              <a:rPr lang="ko-KR" altLang="en-US" sz="1400" dirty="0"/>
              <a:t>필터 초기화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654061-313F-451A-A552-6F9F04BCA440}"/>
              </a:ext>
            </a:extLst>
          </p:cNvPr>
          <p:cNvSpPr/>
          <p:nvPr/>
        </p:nvSpPr>
        <p:spPr>
          <a:xfrm>
            <a:off x="2455238" y="3354385"/>
            <a:ext cx="1367364" cy="43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IP </a:t>
            </a:r>
            <a:r>
              <a:rPr lang="ko-KR" altLang="en-US" sz="1400" dirty="0"/>
              <a:t>필터 초기화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765B40A-5DD6-4E06-8135-A0A6798F889A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 flipV="1">
            <a:off x="1954722" y="2631333"/>
            <a:ext cx="579717" cy="653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4B8E99D-B213-4BA5-8A66-5CF699C2B1A0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954722" y="3284616"/>
            <a:ext cx="500516" cy="288769"/>
          </a:xfrm>
          <a:prstGeom prst="bentConnector3">
            <a:avLst>
              <a:gd name="adj1" fmla="val 58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1">
            <a:extLst>
              <a:ext uri="{FF2B5EF4-FFF2-40B4-BE49-F238E27FC236}">
                <a16:creationId xmlns:a16="http://schemas.microsoft.com/office/drawing/2014/main" id="{E6AFB622-16F5-4C1A-9C6A-88C9DBD4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503" y="64928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46E1E935-98D3-4B4A-BB01-C43315E5A4A5}" type="slidenum">
              <a:rPr lang="en-US" altLang="ko-KR" smtClean="0"/>
              <a:pPr latinLnBrk="0">
                <a:spcAft>
                  <a:spcPts val="600"/>
                </a:spcAft>
              </a:pPr>
              <a:t>9</a:t>
            </a:fld>
            <a:endParaRPr lang="en-US" altLang="ko-KR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FD5EAF-A8FA-41CA-A990-42B11E6BF0EA}"/>
              </a:ext>
            </a:extLst>
          </p:cNvPr>
          <p:cNvSpPr/>
          <p:nvPr/>
        </p:nvSpPr>
        <p:spPr>
          <a:xfrm>
            <a:off x="5432431" y="2396426"/>
            <a:ext cx="1566573" cy="716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/>
              <a:t>logdir</a:t>
            </a:r>
            <a:r>
              <a:rPr lang="en-US" altLang="ko-KR" sz="1400" dirty="0"/>
              <a:t> </a:t>
            </a:r>
            <a:r>
              <a:rPr lang="ko-KR" altLang="en-US" sz="1400" dirty="0"/>
              <a:t>디렉토리 내부 데이터 삭제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DDFA3B-23E9-4676-BCED-005C8F2E7E1E}"/>
              </a:ext>
            </a:extLst>
          </p:cNvPr>
          <p:cNvSpPr/>
          <p:nvPr/>
        </p:nvSpPr>
        <p:spPr>
          <a:xfrm>
            <a:off x="5426623" y="3693093"/>
            <a:ext cx="1566573" cy="716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/>
              <a:t>logdir</a:t>
            </a:r>
            <a:r>
              <a:rPr lang="en-US" altLang="ko-KR" sz="1400" dirty="0"/>
              <a:t> </a:t>
            </a:r>
            <a:r>
              <a:rPr lang="ko-KR" altLang="en-US" sz="1400" dirty="0"/>
              <a:t>디렉토리 삭제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DCD5DAC-0871-478F-A7B2-44949DAA58DE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5214026" y="2754900"/>
            <a:ext cx="218405" cy="5994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91E509E-05D2-4013-9D97-E08B3403D9CA}"/>
              </a:ext>
            </a:extLst>
          </p:cNvPr>
          <p:cNvCxnSpPr>
            <a:cxnSpLocks/>
            <a:stCxn id="9" idx="3"/>
            <a:endCxn id="37" idx="1"/>
          </p:cNvCxnSpPr>
          <p:nvPr/>
        </p:nvCxnSpPr>
        <p:spPr>
          <a:xfrm>
            <a:off x="5214026" y="3354385"/>
            <a:ext cx="212597" cy="697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 descr="앉아있는, 하얀색, 쥐고있는, 테이블이(가) 표시된 사진&#10;&#10;자동 생성된 설명">
            <a:extLst>
              <a:ext uri="{FF2B5EF4-FFF2-40B4-BE49-F238E27FC236}">
                <a16:creationId xmlns:a16="http://schemas.microsoft.com/office/drawing/2014/main" id="{8C1D4DDF-F0E0-4844-BF22-BB73ACD85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5" y="2445109"/>
            <a:ext cx="4303225" cy="2326282"/>
          </a:xfrm>
          <a:prstGeom prst="rect">
            <a:avLst/>
          </a:prstGeom>
        </p:spPr>
      </p:pic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56885E04-8529-4FBE-A1DE-EFD3816C2C4C}"/>
              </a:ext>
            </a:extLst>
          </p:cNvPr>
          <p:cNvCxnSpPr>
            <a:cxnSpLocks/>
            <a:stCxn id="9" idx="3"/>
            <a:endCxn id="45" idx="1"/>
          </p:cNvCxnSpPr>
          <p:nvPr/>
        </p:nvCxnSpPr>
        <p:spPr>
          <a:xfrm>
            <a:off x="5214026" y="3354385"/>
            <a:ext cx="2151679" cy="253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FE77E7-3B0E-439D-84C5-8EA7D5DE348C}"/>
              </a:ext>
            </a:extLst>
          </p:cNvPr>
          <p:cNvSpPr/>
          <p:nvPr/>
        </p:nvSpPr>
        <p:spPr>
          <a:xfrm>
            <a:off x="7567897" y="2043001"/>
            <a:ext cx="3966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필터 리셋은 따로 추가 출력이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35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1377</Words>
  <Application>Microsoft Office PowerPoint</Application>
  <PresentationFormat>와이드스크린</PresentationFormat>
  <Paragraphs>295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Wonchan</dc:creator>
  <cp:lastModifiedBy>최윤호-건축과[학생]</cp:lastModifiedBy>
  <cp:revision>65</cp:revision>
  <dcterms:created xsi:type="dcterms:W3CDTF">2019-12-03T13:23:30Z</dcterms:created>
  <dcterms:modified xsi:type="dcterms:W3CDTF">2021-05-03T08:27:49Z</dcterms:modified>
</cp:coreProperties>
</file>