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3A782-C8EB-42D7-A542-D7DC7ECE18BF}" type="datetimeFigureOut">
              <a:rPr lang="en-CA" smtClean="0"/>
              <a:t>04/05/2020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F1227-B7B1-40E3-9EA4-246B06A69E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9024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3276-C4C8-40FB-A2E7-0D16C4627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88BE1-2A83-4DFC-930D-4DA2EE1C1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3ADA2-C57D-4B20-9B7C-6E98FDAC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78D2-F372-4E47-B199-C56F27B28E78}" type="datetime1">
              <a:rPr lang="en-CA" smtClean="0"/>
              <a:t>04/05/2020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F4819-3281-4214-9DD0-CA863993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AFC08-40B7-4E55-BEE1-14842814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08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C2D8-04EE-40AF-8E91-1CEC2ABF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BB8E7-D5E0-4838-8F86-D79779B60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F6A75-965C-4362-A37B-460D5FBA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50AF-5EE8-4B8A-A370-C0C7E195AB3C}" type="datetime1">
              <a:rPr lang="en-CA" smtClean="0"/>
              <a:t>04/05/2020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B4EA5-C5B1-4F8F-BD09-48EF5977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E351E-DEF6-4454-A262-6AADBFE0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728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8DBF89-C98D-480B-A128-5276349E6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F421C-C1FB-42BA-9245-19600CA5A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AC44B-40BE-45FB-8EE1-86CF6E71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35D0-E97E-4B1A-8301-A14A3452DDE6}" type="datetime1">
              <a:rPr lang="en-CA" smtClean="0"/>
              <a:t>04/05/2020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1EB06-568E-440D-84F7-A9EAAC65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A7AB2-6863-4DE2-892B-3C03BE37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023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7501-2F8B-4933-9ECC-19B67257A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4FE48-41CC-443A-9799-8F821F55E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1A170-3718-4217-8A92-5957FA32D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6646-55E1-424B-8868-9EE5EB3B7AEE}" type="datetime1">
              <a:rPr lang="en-CA" smtClean="0"/>
              <a:t>04/05/2020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21F93-2DD6-4A61-8854-19D4C83A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BADCC-733D-48A3-A1F4-9819CE47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327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748A-0B03-4DE7-B75E-5B372CE2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505BA-5BF4-48CD-9299-4D7C6337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97D29-C5B1-42C7-B286-EFAD5C9F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29F9-0D2A-4FFA-BD04-153E83413C30}" type="datetime1">
              <a:rPr lang="en-CA" smtClean="0"/>
              <a:t>04/05/2020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E793F-6853-43E4-9D00-764FC32B8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8B134-DD6B-4492-8664-0D2EE1C6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323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F51F-13E9-4CD5-B35C-9F847B99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EFCD-0B66-42DE-8D46-9E26E7DCE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CEC81-07E0-4D91-91AF-83CA85B88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529E9-ED37-45ED-BC96-BE576F66B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9E97-DCC0-45CA-9F2A-019D0DAF0CA4}" type="datetime1">
              <a:rPr lang="en-CA" smtClean="0"/>
              <a:t>04/05/2020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88A11-6520-4BD2-8FC3-C698536F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2CF74-14E5-4EEC-A5C1-F16BD965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626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C95EE-8F92-438D-B881-A4FA4F297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F23DF-4802-4A7F-8279-3DB796E3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E1151-20E6-4C5C-931C-A8441B730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6E8C6-8FE9-49E2-8403-27A025E5F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03F354-C07B-4D0F-8AD1-4EB9E8251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CF7C57-B0EC-45BF-8F86-22B1B67E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E7B1-E0F2-4154-B352-C1AF296CF2A1}" type="datetime1">
              <a:rPr lang="en-CA" smtClean="0"/>
              <a:t>04/05/2020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EB9C36-54F1-4ACF-ADCC-8219F7F08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2E8A58-9C48-4734-8974-E690F4A1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000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FFC3-202B-4337-95AC-F227087F0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D5113F-0F2C-4C65-8FC7-0421CDE2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1D8E-66B0-43D2-8508-DFA8A4E416E6}" type="datetime1">
              <a:rPr lang="en-CA" smtClean="0"/>
              <a:t>04/05/2020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B5DED-C3F4-4125-95F2-146419B38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4E110-826D-480A-8193-5F4EFA39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42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87B997-140D-43D1-96A7-DB87EDA9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D54D-5116-426D-BC77-34079DF43679}" type="datetime1">
              <a:rPr lang="en-CA" smtClean="0"/>
              <a:t>04/05/2020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C71C9-9C1C-4074-ACFF-BC57A642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53993-DD44-49C9-AC81-DCAF1F0B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131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180A-77FB-4C52-8654-EBE16013E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942F1-CF8F-4992-AA87-B35486C6D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E1E1E-F23C-4CFD-85D0-AC5E80C3C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1DC52-4B4C-4FC6-A25B-D4AC7A1F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1EB0-7CED-43CF-B036-D03934845512}" type="datetime1">
              <a:rPr lang="en-CA" smtClean="0"/>
              <a:t>04/05/2020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8B696-E06A-467B-AEE2-2C243902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2D0C9-F980-4918-AF6B-670751E0F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586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40D75-8496-419B-9317-7EF5BE9C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9AA7CA-7772-46F4-A2A8-414634A3B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A0207-0350-4A50-A35F-DA8B76647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667B6-7C2E-4B23-9FE1-D455A85E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EE7C-369F-4486-9CCE-CC3247141D30}" type="datetime1">
              <a:rPr lang="en-CA" smtClean="0"/>
              <a:t>04/05/2020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D96E3-F4EE-4D9D-AC0F-883DD5DD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BC745-D8D5-44AE-BB53-54F55B16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109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B874E-02DE-4379-A8A0-DD71B728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56568-1AD0-47B8-8E48-4EB5739DE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EF78F-28E6-4F14-B4F4-F3ADE5CB7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521A8-2728-4154-B39F-C9FDC81E59E9}" type="datetime1">
              <a:rPr lang="en-CA" smtClean="0"/>
              <a:t>04/05/2020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D3945-6A48-4168-BCBC-FD8389BEF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774F6-CBFA-4F09-97EA-F88C39619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8B406-E245-48DB-9129-C291FE3130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51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AEB1-7F96-4399-89D1-31A4AE2624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Adaptive Clocking Techniques for SoC Supply Droop Response in Predictive 7nm CMOS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9B636-6A8B-4489-924D-3A15FC800B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Dan </a:t>
            </a:r>
            <a:r>
              <a:rPr lang="en-CA" dirty="0" err="1"/>
              <a:t>Fritchman</a:t>
            </a:r>
            <a:r>
              <a:rPr lang="en-CA" dirty="0"/>
              <a:t>, Wahid Rahman</a:t>
            </a:r>
          </a:p>
          <a:p>
            <a:r>
              <a:rPr lang="en-CA" dirty="0"/>
              <a:t>EE241B Final Project</a:t>
            </a:r>
          </a:p>
          <a:p>
            <a:r>
              <a:rPr lang="en-CA" dirty="0"/>
              <a:t>UC Berkeley</a:t>
            </a:r>
          </a:p>
          <a:p>
            <a:r>
              <a:rPr lang="en-CA" dirty="0"/>
              <a:t>May 4, 2020</a:t>
            </a:r>
          </a:p>
        </p:txBody>
      </p:sp>
    </p:spTree>
    <p:extLst>
      <p:ext uri="{BB962C8B-B14F-4D97-AF65-F5344CB8AC3E}">
        <p14:creationId xmlns:p14="http://schemas.microsoft.com/office/powerpoint/2010/main" val="1611980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51EA-A6EE-4B70-9B11-890CE848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RTL Implementation?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F01C5-BF6C-4B70-AC36-0EB84CDAD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BEC4B-CC7C-413A-AB69-918E6837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828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3C88-5C1A-4156-8CE2-F8DD7883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Backend implementation</a:t>
            </a:r>
          </a:p>
        </p:txBody>
      </p:sp>
      <p:pic>
        <p:nvPicPr>
          <p:cNvPr id="6" name="Content Placeholder 5" descr="A picture containing clock&#10;&#10;Description automatically generated">
            <a:extLst>
              <a:ext uri="{FF2B5EF4-FFF2-40B4-BE49-F238E27FC236}">
                <a16:creationId xmlns:a16="http://schemas.microsoft.com/office/drawing/2014/main" id="{E36A4E1C-89E9-4DE4-99DD-AE534A658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977" y="1825625"/>
            <a:ext cx="4340045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D3BA4-A749-40A3-A605-0ABFA910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0215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0C48-24AD-42ED-B64A-CA9B35CA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Comparison to Prior Works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FE1F19-16C6-4074-8615-4B977D0CB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231" y="2251621"/>
            <a:ext cx="7249537" cy="354379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7F848-C36E-45AE-B61D-26C6DC09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4748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4BD72-DAAD-43BD-8BE4-93D418C6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D3E6-70F4-47FE-83D1-79158948D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2516C-A4D8-4605-AAB5-AA749713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994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2D3C-1F07-4912-927F-62DDE003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1235E-5D16-4726-AF29-E0A452090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Motivation</a:t>
            </a:r>
          </a:p>
          <a:p>
            <a:r>
              <a:rPr lang="en-CA" dirty="0"/>
              <a:t>Adaptive clocking schemes</a:t>
            </a:r>
          </a:p>
          <a:p>
            <a:pPr lvl="1"/>
            <a:r>
              <a:rPr lang="en-CA" dirty="0"/>
              <a:t>PLL-based adaptive clocking</a:t>
            </a:r>
          </a:p>
          <a:p>
            <a:pPr lvl="1"/>
            <a:r>
              <a:rPr lang="en-CA" dirty="0"/>
              <a:t>Adaptive Clock Distribution (ACD)</a:t>
            </a:r>
          </a:p>
          <a:p>
            <a:r>
              <a:rPr lang="en-CA" dirty="0"/>
              <a:t>PLL-based adaptive clocking in ASAP7</a:t>
            </a:r>
          </a:p>
          <a:p>
            <a:r>
              <a:rPr lang="en-CA" dirty="0"/>
              <a:t>Simulation results</a:t>
            </a:r>
          </a:p>
          <a:p>
            <a:r>
              <a:rPr lang="en-CA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29BF2-5E13-40FE-A655-FF021D9B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139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DAC4-B8E5-4E2E-ABA8-F9C5AC08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915F5C7-BCFA-40C7-BB6A-A86909DFFF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5978" y="2300054"/>
            <a:ext cx="3779296" cy="2521324"/>
          </a:xfrm>
        </p:spPr>
      </p:pic>
      <p:pic>
        <p:nvPicPr>
          <p:cNvPr id="14" name="Content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2CD8F0-6E56-4556-9C42-2E7654DC9C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489" y="2645210"/>
            <a:ext cx="4287021" cy="191414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65918-96CE-48FA-9150-52AE7E48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3</a:t>
            </a:fld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4F30004-5987-4F57-9320-C5F4C9B472A7}"/>
                  </a:ext>
                </a:extLst>
              </p:cNvPr>
              <p:cNvSpPr txBox="1"/>
              <p:nvPr/>
            </p:nvSpPr>
            <p:spPr>
              <a:xfrm>
                <a:off x="748145" y="5145578"/>
                <a:ext cx="10515600" cy="1295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Power management in modern SoCs can enable/disable multiple cores, causing surge currents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Surge currents cause supply droops through L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CA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CA" dirty="0"/>
                  <a:t> ripples from power distribution network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Objective: Adapt SoC clocking in response to supply droops with minimal </a:t>
                </a:r>
                <a:r>
                  <a:rPr lang="en-CA" dirty="0" err="1"/>
                  <a:t>guardbanding</a:t>
                </a:r>
                <a:endParaRPr lang="en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4F30004-5987-4F57-9320-C5F4C9B47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45" y="5145578"/>
                <a:ext cx="10515600" cy="1295483"/>
              </a:xfrm>
              <a:prstGeom prst="rect">
                <a:avLst/>
              </a:prstGeom>
              <a:blipFill>
                <a:blip r:embed="rId4"/>
                <a:stretch>
                  <a:fillRect l="-406" t="-23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B409A4-6669-45C0-B18F-ADC01BC25E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53" y="1331365"/>
            <a:ext cx="4549834" cy="93478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7F1658-1373-4866-A816-3987308026CF}"/>
              </a:ext>
            </a:extLst>
          </p:cNvPr>
          <p:cNvSpPr txBox="1"/>
          <p:nvPr/>
        </p:nvSpPr>
        <p:spPr>
          <a:xfrm>
            <a:off x="7714423" y="4544690"/>
            <a:ext cx="31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400" dirty="0"/>
              <a:t>Adapted from F. Ahmad et al. JSSC 2017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9B88A2-C1FA-4129-8F17-8752A11A42A2}"/>
              </a:ext>
            </a:extLst>
          </p:cNvPr>
          <p:cNvSpPr txBox="1"/>
          <p:nvPr/>
        </p:nvSpPr>
        <p:spPr>
          <a:xfrm>
            <a:off x="1891033" y="4806712"/>
            <a:ext cx="3444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400" dirty="0"/>
              <a:t>Adapted from T. Hashimoto et al. JSSC 2015</a:t>
            </a:r>
          </a:p>
        </p:txBody>
      </p:sp>
    </p:spTree>
    <p:extLst>
      <p:ext uri="{BB962C8B-B14F-4D97-AF65-F5344CB8AC3E}">
        <p14:creationId xmlns:p14="http://schemas.microsoft.com/office/powerpoint/2010/main" val="57249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393EA-CA26-4DF2-A63E-F0DC2B29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Adaptive Clocking Schemes</a:t>
            </a:r>
          </a:p>
        </p:txBody>
      </p:sp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4FB0315E-E4B2-4C43-908D-C2AD5054F0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5" y="1956981"/>
            <a:ext cx="5029210" cy="2409449"/>
          </a:xfrm>
        </p:spPr>
      </p:pic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8A6AD3-B9A7-45D9-AACD-B0DB400FA6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30247"/>
            <a:ext cx="5181600" cy="226291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93E83-C00C-4B7B-9394-760D254E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4</a:t>
            </a:fld>
            <a:endParaRPr lang="en-CA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44B5F2-EB80-4BF9-8DDA-5FCEE5A1745B}"/>
              </a:ext>
            </a:extLst>
          </p:cNvPr>
          <p:cNvCxnSpPr>
            <a:cxnSpLocks/>
          </p:cNvCxnSpPr>
          <p:nvPr/>
        </p:nvCxnSpPr>
        <p:spPr>
          <a:xfrm flipV="1">
            <a:off x="6096000" y="1280161"/>
            <a:ext cx="4156" cy="3965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4D52C6-C264-45E6-88C3-C696D822B78A}"/>
              </a:ext>
            </a:extLst>
          </p:cNvPr>
          <p:cNvSpPr txBox="1"/>
          <p:nvPr/>
        </p:nvSpPr>
        <p:spPr>
          <a:xfrm>
            <a:off x="838200" y="4423613"/>
            <a:ext cx="50292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Power supply sensor detects V</a:t>
            </a:r>
            <a:r>
              <a:rPr lang="en-CA" baseline="-25000" dirty="0"/>
              <a:t>DD</a:t>
            </a:r>
            <a:r>
              <a:rPr lang="en-CA" dirty="0"/>
              <a:t>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Clock distribution (post-PLL) adjusts clock frequency by extending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E.g. Phase rotators, tunable delay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933BF8-7556-4470-95CD-CC1DA29E4F4E}"/>
              </a:ext>
            </a:extLst>
          </p:cNvPr>
          <p:cNvSpPr txBox="1"/>
          <p:nvPr/>
        </p:nvSpPr>
        <p:spPr>
          <a:xfrm>
            <a:off x="6324595" y="4366430"/>
            <a:ext cx="50292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Power supply sensor detects V</a:t>
            </a:r>
            <a:r>
              <a:rPr lang="en-CA" baseline="-25000" dirty="0"/>
              <a:t>DD</a:t>
            </a:r>
            <a:r>
              <a:rPr lang="en-CA" dirty="0"/>
              <a:t>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PLL internally  adjusted for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E.g. direct override of VCO, loop filter, divider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8C34A5-55D0-4DCB-B961-77F544BF0E2F}"/>
              </a:ext>
            </a:extLst>
          </p:cNvPr>
          <p:cNvSpPr txBox="1"/>
          <p:nvPr/>
        </p:nvSpPr>
        <p:spPr>
          <a:xfrm>
            <a:off x="3307083" y="5813734"/>
            <a:ext cx="5310442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CA" b="1" dirty="0"/>
              <a:t>Actuation latency (i.e. adaptation time) is a key metric</a:t>
            </a:r>
          </a:p>
        </p:txBody>
      </p:sp>
    </p:spTree>
    <p:extLst>
      <p:ext uri="{BB962C8B-B14F-4D97-AF65-F5344CB8AC3E}">
        <p14:creationId xmlns:p14="http://schemas.microsoft.com/office/powerpoint/2010/main" val="389993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E73F-6C18-43C3-ABE5-F1D802E0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Actuation Latency Penalty</a:t>
            </a:r>
          </a:p>
        </p:txBody>
      </p:sp>
      <p:pic>
        <p:nvPicPr>
          <p:cNvPr id="17" name="Content Placeholder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B660E4-57AF-4AE6-9684-F15362C1F7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268" y="1795341"/>
            <a:ext cx="3937464" cy="249997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4A6E9-A37D-406D-A88D-74E2601B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5</a:t>
            </a:fld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7F5F48-2184-4E8E-AB73-59C6465F1AF7}"/>
              </a:ext>
            </a:extLst>
          </p:cNvPr>
          <p:cNvSpPr txBox="1"/>
          <p:nvPr/>
        </p:nvSpPr>
        <p:spPr>
          <a:xfrm>
            <a:off x="2806931" y="4635374"/>
            <a:ext cx="7658792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CA" b="1" dirty="0"/>
              <a:t>Longer T</a:t>
            </a:r>
            <a:r>
              <a:rPr lang="en-CA" b="1" baseline="-25000" dirty="0"/>
              <a:t>ACT</a:t>
            </a:r>
            <a:r>
              <a:rPr lang="en-CA" b="1" dirty="0"/>
              <a:t> </a:t>
            </a:r>
            <a:r>
              <a:rPr lang="en-CA" b="1" dirty="0">
                <a:sym typeface="Wingdings" panose="05000000000000000000" pitchFamily="2" charset="2"/>
              </a:rPr>
              <a:t> lower V</a:t>
            </a:r>
            <a:r>
              <a:rPr lang="en-CA" b="1" baseline="-25000" dirty="0">
                <a:sym typeface="Wingdings" panose="05000000000000000000" pitchFamily="2" charset="2"/>
              </a:rPr>
              <a:t>DD,ACT</a:t>
            </a:r>
            <a:r>
              <a:rPr lang="en-CA" b="1" dirty="0">
                <a:sym typeface="Wingdings" panose="05000000000000000000" pitchFamily="2" charset="2"/>
              </a:rPr>
              <a:t>  lower </a:t>
            </a:r>
            <a:r>
              <a:rPr lang="en-CA" b="1" dirty="0" err="1">
                <a:sym typeface="Wingdings" panose="05000000000000000000" pitchFamily="2" charset="2"/>
              </a:rPr>
              <a:t>f</a:t>
            </a:r>
            <a:r>
              <a:rPr lang="en-CA" b="1" baseline="-25000" dirty="0" err="1">
                <a:sym typeface="Wingdings" panose="05000000000000000000" pitchFamily="2" charset="2"/>
              </a:rPr>
              <a:t>MAX</a:t>
            </a:r>
            <a:endParaRPr lang="en-CA" b="1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A8D9A4-0944-418D-BEE8-6A970F4E0F8C}"/>
              </a:ext>
            </a:extLst>
          </p:cNvPr>
          <p:cNvSpPr txBox="1"/>
          <p:nvPr/>
        </p:nvSpPr>
        <p:spPr>
          <a:xfrm>
            <a:off x="2806931" y="4635374"/>
            <a:ext cx="1773381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CA" b="1" dirty="0"/>
              <a:t>At fixed V</a:t>
            </a:r>
            <a:r>
              <a:rPr lang="en-CA" b="1" baseline="-25000" dirty="0"/>
              <a:t>DD</a:t>
            </a:r>
            <a:r>
              <a:rPr lang="en-CA" b="1" dirty="0"/>
              <a:t>:</a:t>
            </a:r>
            <a:endParaRPr lang="en-CA" b="1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39940F-E7E5-49D6-96AB-6D3EB82F1854}"/>
              </a:ext>
            </a:extLst>
          </p:cNvPr>
          <p:cNvSpPr txBox="1"/>
          <p:nvPr/>
        </p:nvSpPr>
        <p:spPr>
          <a:xfrm>
            <a:off x="2806931" y="5095767"/>
            <a:ext cx="7658792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CA" b="1" dirty="0"/>
              <a:t>Longer T</a:t>
            </a:r>
            <a:r>
              <a:rPr lang="en-CA" b="1" baseline="-25000" dirty="0"/>
              <a:t>ACT</a:t>
            </a:r>
            <a:r>
              <a:rPr lang="en-CA" b="1" dirty="0"/>
              <a:t> </a:t>
            </a:r>
            <a:r>
              <a:rPr lang="en-CA" b="1" dirty="0">
                <a:sym typeface="Wingdings" panose="05000000000000000000" pitchFamily="2" charset="2"/>
              </a:rPr>
              <a:t> lower V</a:t>
            </a:r>
            <a:r>
              <a:rPr lang="en-CA" b="1" baseline="-25000" dirty="0">
                <a:sym typeface="Wingdings" panose="05000000000000000000" pitchFamily="2" charset="2"/>
              </a:rPr>
              <a:t>DD,ACT</a:t>
            </a:r>
            <a:r>
              <a:rPr lang="en-CA" b="1" dirty="0">
                <a:sym typeface="Wingdings" panose="05000000000000000000" pitchFamily="2" charset="2"/>
              </a:rPr>
              <a:t>  higher V</a:t>
            </a:r>
            <a:r>
              <a:rPr lang="en-CA" b="1" baseline="-25000" dirty="0">
                <a:sym typeface="Wingdings" panose="05000000000000000000" pitchFamily="2" charset="2"/>
              </a:rPr>
              <a:t>MIN</a:t>
            </a:r>
            <a:endParaRPr lang="en-CA" b="1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44EC3E-AB23-41B3-A0B5-6CA3BC5F3376}"/>
              </a:ext>
            </a:extLst>
          </p:cNvPr>
          <p:cNvSpPr txBox="1"/>
          <p:nvPr/>
        </p:nvSpPr>
        <p:spPr>
          <a:xfrm>
            <a:off x="2806931" y="5095767"/>
            <a:ext cx="1773381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CA" b="1" dirty="0"/>
              <a:t>At fixed </a:t>
            </a:r>
            <a:r>
              <a:rPr lang="en-CA" b="1" dirty="0" err="1"/>
              <a:t>f</a:t>
            </a:r>
            <a:r>
              <a:rPr lang="en-CA" b="1" baseline="-25000" dirty="0" err="1"/>
              <a:t>MAX</a:t>
            </a:r>
            <a:r>
              <a:rPr lang="en-CA" b="1" dirty="0"/>
              <a:t>:</a:t>
            </a:r>
            <a:endParaRPr lang="en-CA" b="1" baseline="-25000" dirty="0"/>
          </a:p>
        </p:txBody>
      </p:sp>
      <p:pic>
        <p:nvPicPr>
          <p:cNvPr id="15" name="Content Placeholder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3BA69D-8615-43AA-A6F3-B21EA95B55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4904"/>
            <a:ext cx="5181600" cy="1720847"/>
          </a:xfrm>
        </p:spPr>
      </p:pic>
    </p:spTree>
    <p:extLst>
      <p:ext uri="{BB962C8B-B14F-4D97-AF65-F5344CB8AC3E}">
        <p14:creationId xmlns:p14="http://schemas.microsoft.com/office/powerpoint/2010/main" val="301321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63C9-9F5D-4BA3-9BDD-2F34DC2F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PLL-based adaptive clocking</a:t>
            </a:r>
            <a:br>
              <a:rPr lang="en-CA" dirty="0"/>
            </a:br>
            <a:r>
              <a:rPr lang="en-CA" dirty="0"/>
              <a:t>Hashimoto et al., JSSC 2015 (20nm CMOS)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56B54-7885-4CEB-9EBF-41C67214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6</a:t>
            </a:fld>
            <a:endParaRPr lang="en-CA"/>
          </a:p>
        </p:txBody>
      </p:sp>
      <p:pic>
        <p:nvPicPr>
          <p:cNvPr id="24" name="Content Placeholder 23" descr="A close up of a map&#10;&#10;Description automatically generated">
            <a:extLst>
              <a:ext uri="{FF2B5EF4-FFF2-40B4-BE49-F238E27FC236}">
                <a16:creationId xmlns:a16="http://schemas.microsoft.com/office/drawing/2014/main" id="{79E56601-89F8-4B0D-A9B2-5E7A6FF1FB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5538"/>
            <a:ext cx="5181600" cy="2442710"/>
          </a:xfrm>
        </p:spPr>
      </p:pic>
      <p:pic>
        <p:nvPicPr>
          <p:cNvPr id="26" name="Content Placeholder 2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5E89177-E306-4EE0-B6F7-5CEE1ADFED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22212"/>
            <a:ext cx="5181600" cy="2329361"/>
          </a:xfr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69F8D5C-CF2E-4A64-8473-6AE13BCEDBB7}"/>
              </a:ext>
            </a:extLst>
          </p:cNvPr>
          <p:cNvSpPr txBox="1"/>
          <p:nvPr/>
        </p:nvSpPr>
        <p:spPr>
          <a:xfrm>
            <a:off x="838193" y="4773392"/>
            <a:ext cx="10515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Δ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CA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immediately adjusts DCO in response to sudden droop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Sub-cycle logic latency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+ thermometer-coded logic (single AND gate)</a:t>
            </a: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</a:t>
            </a:r>
            <a:r>
              <a:rPr lang="en-CA" baseline="-25000" dirty="0"/>
              <a:t>DIV</a:t>
            </a:r>
            <a:r>
              <a:rPr lang="en-CA" baseline="30000" dirty="0"/>
              <a:t>SYNC</a:t>
            </a:r>
            <a:r>
              <a:rPr lang="en-CA" dirty="0"/>
              <a:t> filters droop through non-linear filter + moving average to track slower droops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Helps re-lock PLL to nominal frequency after droop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Low-latency logic claimed to improve </a:t>
            </a:r>
            <a:r>
              <a:rPr lang="en-CA" dirty="0" err="1"/>
              <a:t>f</a:t>
            </a:r>
            <a:r>
              <a:rPr lang="en-CA" baseline="-25000" dirty="0" err="1"/>
              <a:t>MAX</a:t>
            </a:r>
            <a:r>
              <a:rPr lang="en-CA" dirty="0"/>
              <a:t> by 7.5% (4.65GHz </a:t>
            </a:r>
            <a:r>
              <a:rPr lang="en-CA" dirty="0">
                <a:sym typeface="Wingdings" panose="05000000000000000000" pitchFamily="2" charset="2"/>
              </a:rPr>
              <a:t> 5.00GHz) or 5% V</a:t>
            </a:r>
            <a:r>
              <a:rPr lang="en-CA" baseline="-25000" dirty="0">
                <a:sym typeface="Wingdings" panose="05000000000000000000" pitchFamily="2" charset="2"/>
              </a:rPr>
              <a:t>MIN</a:t>
            </a:r>
            <a:r>
              <a:rPr lang="en-CA" dirty="0">
                <a:sym typeface="Wingdings" panose="05000000000000000000" pitchFamily="2" charset="2"/>
              </a:rPr>
              <a:t> reduction at 4.65 GHz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075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A2AE-2815-489E-91BA-45612F3A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Adaptive clock distribution</a:t>
            </a:r>
            <a:br>
              <a:rPr lang="en-CA" dirty="0"/>
            </a:br>
            <a:r>
              <a:rPr lang="en-CA" dirty="0"/>
              <a:t> Wilcox et al., JSSC 2015 (28nm CMOS)</a:t>
            </a:r>
          </a:p>
        </p:txBody>
      </p:sp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38E7CC62-C892-47C7-AE7B-0E73532B1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294" y="1691875"/>
            <a:ext cx="3787406" cy="347284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E06FB-B4B4-41DC-A59F-B28CDC4F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7</a:t>
            </a:fld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10C1D-3A58-4D5C-9316-FEEAF8A2BF0B}"/>
              </a:ext>
            </a:extLst>
          </p:cNvPr>
          <p:cNvSpPr txBox="1"/>
          <p:nvPr/>
        </p:nvSpPr>
        <p:spPr>
          <a:xfrm>
            <a:off x="838200" y="5332156"/>
            <a:ext cx="10515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Phase rotator continuously extends period of CLK</a:t>
            </a:r>
            <a:r>
              <a:rPr lang="en-CA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PLL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to generate lower-frequency CLK</a:t>
            </a:r>
            <a:r>
              <a:rPr lang="en-CA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SOC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40-phase DLL generates desired inputs to phase rotator mux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Longer actuation latency (3 clock cycles) than Hashimoto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Up to 6% V</a:t>
            </a:r>
            <a:r>
              <a:rPr lang="en-CA" baseline="-25000" dirty="0"/>
              <a:t>MIN</a:t>
            </a:r>
            <a:r>
              <a:rPr lang="en-CA" dirty="0"/>
              <a:t> reduction reported at 4 GHz</a:t>
            </a:r>
          </a:p>
        </p:txBody>
      </p:sp>
    </p:spTree>
    <p:extLst>
      <p:ext uri="{BB962C8B-B14F-4D97-AF65-F5344CB8AC3E}">
        <p14:creationId xmlns:p14="http://schemas.microsoft.com/office/powerpoint/2010/main" val="92821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EA4A-0BA1-49CF-95F5-D61A3C8F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PLL-based adaptive clocking in ASAP7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5FA2A1-9154-496A-A473-B3E6E1A5AD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78" y="1402279"/>
            <a:ext cx="4668244" cy="3901238"/>
          </a:xfrm>
        </p:spPr>
      </p:pic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F9B9D8-B6BF-45BD-8ACA-CECB1F17FB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430" y="1424373"/>
            <a:ext cx="5051370" cy="379054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B18FC-B2CC-46A7-93D0-5F5B36FE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8</a:t>
            </a:fld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8C08C6-FFDA-451A-96C0-59B592EE185B}"/>
              </a:ext>
            </a:extLst>
          </p:cNvPr>
          <p:cNvSpPr txBox="1"/>
          <p:nvPr/>
        </p:nvSpPr>
        <p:spPr>
          <a:xfrm>
            <a:off x="838200" y="5282377"/>
            <a:ext cx="5545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CA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DCO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= 60MHz/LSB (from PEX)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CA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= 2</a:t>
            </a:r>
            <a:r>
              <a:rPr lang="en-CA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CA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= 2</a:t>
            </a:r>
            <a:r>
              <a:rPr lang="en-CA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BW = 810kHz, PM = 79°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Logic latency = 40ps, DCO latency = 171ps (from PEX)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A0254E-775E-44B7-989A-D9C3C4C35CD1}"/>
              </a:ext>
            </a:extLst>
          </p:cNvPr>
          <p:cNvSpPr txBox="1"/>
          <p:nvPr/>
        </p:nvSpPr>
        <p:spPr>
          <a:xfrm>
            <a:off x="6590605" y="5214921"/>
            <a:ext cx="4357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System-level simulation (MATLAB) with critical delays back-annotated from PEX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414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7">
            <a:extLst>
              <a:ext uri="{FF2B5EF4-FFF2-40B4-BE49-F238E27FC236}">
                <a16:creationId xmlns:a16="http://schemas.microsoft.com/office/drawing/2014/main" id="{12D153A0-D9A9-4BAC-9FAC-F55523106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5792" y="3861074"/>
            <a:ext cx="3699162" cy="27733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B7BA18-265F-4BAF-A1D6-DA5FF684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C2MOS DCO Implementation</a:t>
            </a:r>
          </a:p>
        </p:txBody>
      </p:sp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5ED03B6C-95BE-447C-AA05-E1EA3AFA04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57" y="1634184"/>
            <a:ext cx="4364180" cy="2075334"/>
          </a:xfrm>
        </p:spPr>
      </p:pic>
      <p:pic>
        <p:nvPicPr>
          <p:cNvPr id="10" name="Content Placeholder 9" descr="A picture containing clock&#10;&#10;Description automatically generated">
            <a:extLst>
              <a:ext uri="{FF2B5EF4-FFF2-40B4-BE49-F238E27FC236}">
                <a16:creationId xmlns:a16="http://schemas.microsoft.com/office/drawing/2014/main" id="{E96421F9-982A-4857-9F20-DBA8101346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318" y="1668459"/>
            <a:ext cx="2381596" cy="201569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68CD4-076D-4878-A8E5-6E905FB3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9</a:t>
            </a:fld>
            <a:endParaRPr lang="en-CA"/>
          </a:p>
        </p:txBody>
      </p:sp>
      <p:pic>
        <p:nvPicPr>
          <p:cNvPr id="11" name="Content Placeholder 9">
            <a:extLst>
              <a:ext uri="{FF2B5EF4-FFF2-40B4-BE49-F238E27FC236}">
                <a16:creationId xmlns:a16="http://schemas.microsoft.com/office/drawing/2014/main" id="{3E05312F-29DA-43A9-90AB-A1CC2B68FC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15648" y="1814379"/>
            <a:ext cx="2381596" cy="1767442"/>
          </a:xfrm>
          <a:prstGeom prst="rect">
            <a:avLst/>
          </a:prstGeom>
        </p:spPr>
      </p:pic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85E6C560-D265-4F4C-8D74-5AF9169D99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1849" y="3861074"/>
            <a:ext cx="3699162" cy="27733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C685A6-BC59-49A2-88CD-B59B7DFC8584}"/>
              </a:ext>
            </a:extLst>
          </p:cNvPr>
          <p:cNvSpPr txBox="1"/>
          <p:nvPr/>
        </p:nvSpPr>
        <p:spPr>
          <a:xfrm>
            <a:off x="4539439" y="4727876"/>
            <a:ext cx="3110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4-bit coarse DAC (initial lock)</a:t>
            </a:r>
          </a:p>
          <a:p>
            <a:pPr algn="ctr"/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4-bit fine DAC (PLL)</a:t>
            </a:r>
          </a:p>
          <a:p>
            <a:pPr algn="ctr"/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3-bit droop DAC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9468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440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Adaptive Clocking Techniques for SoC Supply Droop Response in Predictive 7nm CMOS</vt:lpstr>
      <vt:lpstr>Overview</vt:lpstr>
      <vt:lpstr>Motivation</vt:lpstr>
      <vt:lpstr>Adaptive Clocking Schemes</vt:lpstr>
      <vt:lpstr>Actuation Latency Penalty</vt:lpstr>
      <vt:lpstr>PLL-based adaptive clocking Hashimoto et al., JSSC 2015 (20nm CMOS) </vt:lpstr>
      <vt:lpstr>Adaptive clock distribution  Wilcox et al., JSSC 2015 (28nm CMOS)</vt:lpstr>
      <vt:lpstr>PLL-based adaptive clocking in ASAP7</vt:lpstr>
      <vt:lpstr>C2MOS DCO Implementation</vt:lpstr>
      <vt:lpstr>RTL Implementation?</vt:lpstr>
      <vt:lpstr>Backend implementation</vt:lpstr>
      <vt:lpstr>Comparison to Prior Works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Clocking Techniques for SoC Supply Droop Response in Predictive 7nm CMOS</dc:title>
  <dc:creator>Wahid Rahman</dc:creator>
  <cp:lastModifiedBy>Wahid Rahman</cp:lastModifiedBy>
  <cp:revision>76</cp:revision>
  <dcterms:created xsi:type="dcterms:W3CDTF">2020-05-04T02:30:24Z</dcterms:created>
  <dcterms:modified xsi:type="dcterms:W3CDTF">2020-05-04T05:18:45Z</dcterms:modified>
</cp:coreProperties>
</file>