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Lst>
  <p:sldSz cy="5143500" cx="9144000"/>
  <p:notesSz cx="6858000" cy="9144000"/>
  <p:embeddedFontLst>
    <p:embeddedFont>
      <p:font typeface="Roboto"/>
      <p:regular r:id="rId72"/>
      <p:bold r:id="rId73"/>
      <p:italic r:id="rId74"/>
      <p:boldItalic r:id="rId75"/>
    </p:embeddedFont>
    <p:embeddedFont>
      <p:font typeface="Arial Black"/>
      <p:regular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bold.fntdata"/><Relationship Id="rId72" Type="http://schemas.openxmlformats.org/officeDocument/2006/relationships/font" Target="fonts/Roboto-regular.fntdata"/><Relationship Id="rId31" Type="http://schemas.openxmlformats.org/officeDocument/2006/relationships/slide" Target="slides/slide24.xml"/><Relationship Id="rId75" Type="http://schemas.openxmlformats.org/officeDocument/2006/relationships/font" Target="fonts/Roboto-boldItalic.fntdata"/><Relationship Id="rId30" Type="http://schemas.openxmlformats.org/officeDocument/2006/relationships/slide" Target="slides/slide23.xml"/><Relationship Id="rId74" Type="http://schemas.openxmlformats.org/officeDocument/2006/relationships/font" Target="fonts/Roboto-italic.fntdata"/><Relationship Id="rId33" Type="http://schemas.openxmlformats.org/officeDocument/2006/relationships/slide" Target="slides/slide26.xml"/><Relationship Id="rId32" Type="http://schemas.openxmlformats.org/officeDocument/2006/relationships/slide" Target="slides/slide25.xml"/><Relationship Id="rId76" Type="http://schemas.openxmlformats.org/officeDocument/2006/relationships/font" Target="fonts/ArialBlack-regular.fnt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42387bd0a_2_24:notes"/>
          <p:cNvSpPr/>
          <p:nvPr>
            <p:ph idx="2" type="sldImg"/>
          </p:nvPr>
        </p:nvSpPr>
        <p:spPr>
          <a:xfrm>
            <a:off x="327025" y="687321"/>
            <a:ext cx="6203950" cy="3427251"/>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0" name="Google Shape;100;g742387bd0a_2_24:notes"/>
          <p:cNvSpPr txBox="1"/>
          <p:nvPr>
            <p:ph idx="1" type="body"/>
          </p:nvPr>
        </p:nvSpPr>
        <p:spPr>
          <a:xfrm>
            <a:off x="685800" y="4343406"/>
            <a:ext cx="5486400" cy="4114805"/>
          </a:xfrm>
          <a:prstGeom prst="rect">
            <a:avLst/>
          </a:prstGeom>
          <a:noFill/>
          <a:ln>
            <a:noFill/>
          </a:ln>
        </p:spPr>
        <p:txBody>
          <a:bodyPr anchorCtr="0" anchor="t" bIns="45650" lIns="91325" spcFirstLastPara="1" rIns="91325" wrap="square" tIns="45650">
            <a:noAutofit/>
          </a:bodyPr>
          <a:lstStyle/>
          <a:p>
            <a:pPr indent="0" lvl="0" marL="0" rtl="0" algn="l">
              <a:spcBef>
                <a:spcPts val="0"/>
              </a:spcBef>
              <a:spcAft>
                <a:spcPts val="0"/>
              </a:spcAft>
              <a:buNone/>
            </a:pPr>
            <a:r>
              <a:t/>
            </a:r>
            <a:endParaRPr/>
          </a:p>
        </p:txBody>
      </p:sp>
      <p:sp>
        <p:nvSpPr>
          <p:cNvPr id="101" name="Google Shape;101;g742387bd0a_2_24:notes"/>
          <p:cNvSpPr txBox="1"/>
          <p:nvPr>
            <p:ph idx="12" type="sldNum"/>
          </p:nvPr>
        </p:nvSpPr>
        <p:spPr>
          <a:xfrm>
            <a:off x="3884613" y="8685226"/>
            <a:ext cx="2971800" cy="457200"/>
          </a:xfrm>
          <a:prstGeom prst="rect">
            <a:avLst/>
          </a:prstGeom>
          <a:noFill/>
          <a:ln>
            <a:noFill/>
          </a:ln>
        </p:spPr>
        <p:txBody>
          <a:bodyPr anchorCtr="0" anchor="b" bIns="45650" lIns="91325" spcFirstLastPara="1" rIns="91325" wrap="square" tIns="456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4393637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4393637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447d2209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447d2209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447d2209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447d2209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447d22098_3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447d22098_3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447d22098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447d22098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447d22098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447d22098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42387bd0a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42387bd0a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Olist research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447d22098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447d22098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42387bd0a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42387bd0a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42be130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42be130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42387bd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42387bd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42be130a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42be130a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43c5175d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43c5175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42387bd0a_0_1313:notes"/>
          <p:cNvSpPr txBox="1"/>
          <p:nvPr>
            <p:ph idx="1" type="body"/>
          </p:nvPr>
        </p:nvSpPr>
        <p:spPr>
          <a:xfrm>
            <a:off x="685800" y="434340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742387bd0a_0_1313: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42387bd0a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42387bd0a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440aa9ab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440aa9ab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42387bd0a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42387bd0a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440aa9a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440aa9a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440aa9ab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440aa9ab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440aa9ab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440aa9ab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440aa9ab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440aa9ab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42387bd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42387bd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440aa9ab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440aa9ab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440aa9ab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440aa9ab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440aa9ab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440aa9ab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440aa9ab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440aa9ab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440aa9ab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440aa9ab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440aa9ab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440aa9ab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43936387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43936387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447d22098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447d22098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447d22098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447d22098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43936387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43936387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42387bd0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42387bd0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743936387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43936387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7439363879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743936387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743936387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43936387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7447d22098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447d22098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743936387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743936387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7447d22098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447d22098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Capitalization: Be prepared for operations, get the carriers in check to ensure timely delivery, aggregate more products so that the customers have multiple options to choose from</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7447d22098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7447d22098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439363879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439363879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7447d22098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447d22098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74482f0f6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4482f0f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2387bd0a_12_24:notes"/>
          <p:cNvSpPr txBox="1"/>
          <p:nvPr>
            <p:ph idx="1" type="body"/>
          </p:nvPr>
        </p:nvSpPr>
        <p:spPr>
          <a:xfrm>
            <a:off x="685800" y="4343406"/>
            <a:ext cx="5486400" cy="411480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742387bd0a_12_24:notes"/>
          <p:cNvSpPr/>
          <p:nvPr>
            <p:ph idx="2" type="sldImg"/>
          </p:nvPr>
        </p:nvSpPr>
        <p:spPr>
          <a:xfrm>
            <a:off x="327025" y="687321"/>
            <a:ext cx="6203950" cy="342725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7447d22098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447d22098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7447d22098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447d22098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447d22098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447d22098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7447d22098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447d22098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7447d22098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447d22098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7447d22098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7447d22098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74482f0f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74482f0f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439363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439363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74393638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74393638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743936387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43936387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447d22098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447d22098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7439363879_4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7439363879_4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7439363879_4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7439363879_4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7447d22098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447d22098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not insightful at all. It is actually very obvious.So what is the point of this regression? Next Slide.</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7447d22098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7447d22098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7447d22098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7447d22098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in the slope (gradient) of actual sales and forecasted sales is evident from the zoomed in graphs shown above.</a:t>
            </a:r>
            <a:endParaRPr/>
          </a:p>
          <a:p>
            <a:pPr indent="0" lvl="0" marL="0" rtl="0" algn="l">
              <a:spcBef>
                <a:spcPts val="0"/>
              </a:spcBef>
              <a:spcAft>
                <a:spcPts val="0"/>
              </a:spcAft>
              <a:buNone/>
            </a:pPr>
            <a:r>
              <a:rPr lang="en"/>
              <a:t>Since we obtain the same results using two different forecasting methods (one was based on number of orders and the other one based on changes with respect to time), we can conclude that the months of April, May, June and July are indeed outliers.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43936387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43936387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447d22098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47d22098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447d22098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447d22098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3" name="Shape 53"/>
        <p:cNvGrpSpPr/>
        <p:nvPr/>
      </p:nvGrpSpPr>
      <p:grpSpPr>
        <a:xfrm>
          <a:off x="0" y="0"/>
          <a:ext cx="0" cy="0"/>
          <a:chOff x="0" y="0"/>
          <a:chExt cx="0" cy="0"/>
        </a:xfrm>
      </p:grpSpPr>
      <p:sp>
        <p:nvSpPr>
          <p:cNvPr id="54" name="Google Shape;54;p14"/>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F3F3F"/>
              </a:buClr>
              <a:buSzPts val="4000"/>
              <a:buFont typeface="Arial"/>
              <a:buNone/>
              <a:defRPr b="1" sz="40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457200" y="462128"/>
            <a:ext cx="8229600" cy="8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3000"/>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5"/>
          <p:cNvSpPr txBox="1"/>
          <p:nvPr>
            <p:ph idx="1" type="body"/>
          </p:nvPr>
        </p:nvSpPr>
        <p:spPr>
          <a:xfrm>
            <a:off x="457200" y="1319525"/>
            <a:ext cx="8229600" cy="3617400"/>
          </a:xfrm>
          <a:prstGeom prst="rect">
            <a:avLst/>
          </a:prstGeom>
          <a:noFill/>
          <a:ln>
            <a:noFill/>
          </a:ln>
        </p:spPr>
        <p:txBody>
          <a:bodyPr anchorCtr="0" anchor="t" bIns="45700" lIns="91425" spcFirstLastPara="1" rIns="91425" wrap="square" tIns="45700">
            <a:noAutofit/>
          </a:bodyPr>
          <a:lstStyle>
            <a:lvl1pPr indent="-355600" lvl="0" marL="457200" algn="l">
              <a:spcBef>
                <a:spcPts val="360"/>
              </a:spcBef>
              <a:spcAft>
                <a:spcPts val="0"/>
              </a:spcAft>
              <a:buClr>
                <a:srgbClr val="3F3F3F"/>
              </a:buClr>
              <a:buSzPts val="2000"/>
              <a:buChar char="•"/>
              <a:defRPr sz="2000"/>
            </a:lvl1pPr>
            <a:lvl2pPr indent="-342900" lvl="1" marL="914400" algn="l">
              <a:spcBef>
                <a:spcPts val="360"/>
              </a:spcBef>
              <a:spcAft>
                <a:spcPts val="0"/>
              </a:spcAft>
              <a:buClr>
                <a:srgbClr val="3F3F3F"/>
              </a:buClr>
              <a:buSzPts val="1800"/>
              <a:buChar char="–"/>
              <a:defRPr sz="1800"/>
            </a:lvl2pPr>
            <a:lvl3pPr indent="-317500" lvl="2" marL="1371600" algn="l">
              <a:spcBef>
                <a:spcPts val="360"/>
              </a:spcBef>
              <a:spcAft>
                <a:spcPts val="0"/>
              </a:spcAft>
              <a:buClr>
                <a:srgbClr val="3F3F3F"/>
              </a:buClr>
              <a:buSzPts val="1400"/>
              <a:buChar char="•"/>
              <a:defRPr sz="1400"/>
            </a:lvl3pPr>
            <a:lvl4pPr indent="-304800" lvl="3" marL="1828800" algn="l">
              <a:spcBef>
                <a:spcPts val="360"/>
              </a:spcBef>
              <a:spcAft>
                <a:spcPts val="0"/>
              </a:spcAft>
              <a:buClr>
                <a:srgbClr val="3F3F3F"/>
              </a:buClr>
              <a:buSzPts val="1200"/>
              <a:buChar char="–"/>
              <a:defRPr sz="1200"/>
            </a:lvl4pPr>
            <a:lvl5pPr indent="-292100" lvl="4" marL="2286000" algn="l">
              <a:spcBef>
                <a:spcPts val="360"/>
              </a:spcBef>
              <a:spcAft>
                <a:spcPts val="0"/>
              </a:spcAft>
              <a:buClr>
                <a:srgbClr val="3F3F3F"/>
              </a:buClr>
              <a:buSzPts val="1000"/>
              <a:buChar char="»"/>
              <a:defRPr sz="1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9" name="Shape 59"/>
        <p:cNvGrpSpPr/>
        <p:nvPr/>
      </p:nvGrpSpPr>
      <p:grpSpPr>
        <a:xfrm>
          <a:off x="0" y="0"/>
          <a:ext cx="0" cy="0"/>
          <a:chOff x="0" y="0"/>
          <a:chExt cx="0" cy="0"/>
        </a:xfrm>
      </p:grpSpPr>
      <p:sp>
        <p:nvSpPr>
          <p:cNvPr id="60" name="Google Shape;60;p1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2" name="Shape 62"/>
        <p:cNvGrpSpPr/>
        <p:nvPr/>
      </p:nvGrpSpPr>
      <p:grpSpPr>
        <a:xfrm>
          <a:off x="0" y="0"/>
          <a:ext cx="0" cy="0"/>
          <a:chOff x="0" y="0"/>
          <a:chExt cx="0" cy="0"/>
        </a:xfrm>
      </p:grpSpPr>
      <p:sp>
        <p:nvSpPr>
          <p:cNvPr id="63" name="Google Shape;63;p17"/>
          <p:cNvSpPr txBox="1"/>
          <p:nvPr>
            <p:ph type="title"/>
          </p:nvPr>
        </p:nvSpPr>
        <p:spPr>
          <a:xfrm>
            <a:off x="457200" y="424825"/>
            <a:ext cx="8229600" cy="8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7"/>
          <p:cNvSpPr txBox="1"/>
          <p:nvPr>
            <p:ph idx="1" type="body"/>
          </p:nvPr>
        </p:nvSpPr>
        <p:spPr>
          <a:xfrm>
            <a:off x="457200" y="1749028"/>
            <a:ext cx="4038600" cy="310872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3F3F3F"/>
              </a:buClr>
              <a:buSzPts val="2800"/>
              <a:buChar char="•"/>
              <a:defRPr sz="2800"/>
            </a:lvl1pPr>
            <a:lvl2pPr indent="-381000" lvl="1" marL="914400" algn="l">
              <a:spcBef>
                <a:spcPts val="480"/>
              </a:spcBef>
              <a:spcAft>
                <a:spcPts val="0"/>
              </a:spcAft>
              <a:buClr>
                <a:srgbClr val="3F3F3F"/>
              </a:buClr>
              <a:buSzPts val="2400"/>
              <a:buChar char="–"/>
              <a:defRPr sz="2400"/>
            </a:lvl2pPr>
            <a:lvl3pPr indent="-355600" lvl="2" marL="1371600" algn="l">
              <a:spcBef>
                <a:spcPts val="400"/>
              </a:spcBef>
              <a:spcAft>
                <a:spcPts val="0"/>
              </a:spcAft>
              <a:buClr>
                <a:srgbClr val="3F3F3F"/>
              </a:buClr>
              <a:buSzPts val="2000"/>
              <a:buChar char="•"/>
              <a:defRPr sz="2000"/>
            </a:lvl3pPr>
            <a:lvl4pPr indent="-342900" lvl="3" marL="1828800" algn="l">
              <a:spcBef>
                <a:spcPts val="360"/>
              </a:spcBef>
              <a:spcAft>
                <a:spcPts val="0"/>
              </a:spcAft>
              <a:buClr>
                <a:srgbClr val="3F3F3F"/>
              </a:buClr>
              <a:buSzPts val="1800"/>
              <a:buChar char="–"/>
              <a:defRPr sz="1800"/>
            </a:lvl4pPr>
            <a:lvl5pPr indent="-342900" lvl="4" marL="2286000" algn="l">
              <a:spcBef>
                <a:spcPts val="360"/>
              </a:spcBef>
              <a:spcAft>
                <a:spcPts val="0"/>
              </a:spcAft>
              <a:buClr>
                <a:srgbClr val="3F3F3F"/>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5" name="Google Shape;65;p17"/>
          <p:cNvSpPr txBox="1"/>
          <p:nvPr>
            <p:ph idx="2" type="body"/>
          </p:nvPr>
        </p:nvSpPr>
        <p:spPr>
          <a:xfrm>
            <a:off x="4648200" y="1749028"/>
            <a:ext cx="4038600" cy="310872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3F3F3F"/>
              </a:buClr>
              <a:buSzPts val="2800"/>
              <a:buChar char="•"/>
              <a:defRPr sz="2800"/>
            </a:lvl1pPr>
            <a:lvl2pPr indent="-381000" lvl="1" marL="914400" algn="l">
              <a:spcBef>
                <a:spcPts val="480"/>
              </a:spcBef>
              <a:spcAft>
                <a:spcPts val="0"/>
              </a:spcAft>
              <a:buClr>
                <a:srgbClr val="3F3F3F"/>
              </a:buClr>
              <a:buSzPts val="2400"/>
              <a:buChar char="–"/>
              <a:defRPr sz="2400"/>
            </a:lvl2pPr>
            <a:lvl3pPr indent="-355600" lvl="2" marL="1371600" algn="l">
              <a:spcBef>
                <a:spcPts val="400"/>
              </a:spcBef>
              <a:spcAft>
                <a:spcPts val="0"/>
              </a:spcAft>
              <a:buClr>
                <a:srgbClr val="3F3F3F"/>
              </a:buClr>
              <a:buSzPts val="2000"/>
              <a:buChar char="•"/>
              <a:defRPr sz="2000"/>
            </a:lvl3pPr>
            <a:lvl4pPr indent="-342900" lvl="3" marL="1828800" algn="l">
              <a:spcBef>
                <a:spcPts val="360"/>
              </a:spcBef>
              <a:spcAft>
                <a:spcPts val="0"/>
              </a:spcAft>
              <a:buClr>
                <a:srgbClr val="3F3F3F"/>
              </a:buClr>
              <a:buSzPts val="1800"/>
              <a:buChar char="–"/>
              <a:defRPr sz="1800"/>
            </a:lvl4pPr>
            <a:lvl5pPr indent="-342900" lvl="4" marL="2286000" algn="l">
              <a:spcBef>
                <a:spcPts val="360"/>
              </a:spcBef>
              <a:spcAft>
                <a:spcPts val="0"/>
              </a:spcAft>
              <a:buClr>
                <a:srgbClr val="3F3F3F"/>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66" name="Shape 66"/>
        <p:cNvGrpSpPr/>
        <p:nvPr/>
      </p:nvGrpSpPr>
      <p:grpSpPr>
        <a:xfrm>
          <a:off x="0" y="0"/>
          <a:ext cx="0" cy="0"/>
          <a:chOff x="0" y="0"/>
          <a:chExt cx="0" cy="0"/>
        </a:xfrm>
      </p:grpSpPr>
      <p:sp>
        <p:nvSpPr>
          <p:cNvPr id="67" name="Google Shape;67;p18"/>
          <p:cNvSpPr txBox="1"/>
          <p:nvPr>
            <p:ph type="title"/>
          </p:nvPr>
        </p:nvSpPr>
        <p:spPr>
          <a:xfrm>
            <a:off x="420688" y="641510"/>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txBox="1"/>
          <p:nvPr>
            <p:ph idx="1" type="body"/>
          </p:nvPr>
        </p:nvSpPr>
        <p:spPr>
          <a:xfrm>
            <a:off x="3575050" y="920884"/>
            <a:ext cx="5111750" cy="4051166"/>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3F3F3F"/>
              </a:buClr>
              <a:buSzPts val="3200"/>
              <a:buChar char="•"/>
              <a:defRPr sz="3200"/>
            </a:lvl1pPr>
            <a:lvl2pPr indent="-406400" lvl="1" marL="914400" algn="l">
              <a:spcBef>
                <a:spcPts val="560"/>
              </a:spcBef>
              <a:spcAft>
                <a:spcPts val="0"/>
              </a:spcAft>
              <a:buClr>
                <a:srgbClr val="3F3F3F"/>
              </a:buClr>
              <a:buSzPts val="2800"/>
              <a:buChar char="–"/>
              <a:defRPr sz="2800"/>
            </a:lvl2pPr>
            <a:lvl3pPr indent="-381000" lvl="2" marL="1371600" algn="l">
              <a:spcBef>
                <a:spcPts val="480"/>
              </a:spcBef>
              <a:spcAft>
                <a:spcPts val="0"/>
              </a:spcAft>
              <a:buClr>
                <a:srgbClr val="3F3F3F"/>
              </a:buClr>
              <a:buSzPts val="2400"/>
              <a:buChar char="•"/>
              <a:defRPr sz="2400"/>
            </a:lvl3pPr>
            <a:lvl4pPr indent="-355600" lvl="3" marL="1828800" algn="l">
              <a:spcBef>
                <a:spcPts val="400"/>
              </a:spcBef>
              <a:spcAft>
                <a:spcPts val="0"/>
              </a:spcAft>
              <a:buClr>
                <a:srgbClr val="3F3F3F"/>
              </a:buClr>
              <a:buSzPts val="2000"/>
              <a:buChar char="–"/>
              <a:defRPr sz="2000"/>
            </a:lvl4pPr>
            <a:lvl5pPr indent="-355600" lvl="4" marL="2286000" algn="l">
              <a:spcBef>
                <a:spcPts val="4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9" name="Google Shape;69;p18"/>
          <p:cNvSpPr txBox="1"/>
          <p:nvPr>
            <p:ph idx="2" type="body"/>
          </p:nvPr>
        </p:nvSpPr>
        <p:spPr>
          <a:xfrm>
            <a:off x="420688" y="1601629"/>
            <a:ext cx="3008313" cy="3141821"/>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3F3F3F"/>
              </a:buClr>
              <a:buSzPts val="1400"/>
              <a:buNone/>
              <a:defRPr sz="1400"/>
            </a:lvl1pPr>
            <a:lvl2pPr indent="-228600" lvl="1" marL="914400" algn="l">
              <a:spcBef>
                <a:spcPts val="240"/>
              </a:spcBef>
              <a:spcAft>
                <a:spcPts val="0"/>
              </a:spcAft>
              <a:buClr>
                <a:srgbClr val="3F3F3F"/>
              </a:buClr>
              <a:buSzPts val="1200"/>
              <a:buNone/>
              <a:defRPr sz="1200"/>
            </a:lvl2pPr>
            <a:lvl3pPr indent="-228600" lvl="2" marL="1371600" algn="l">
              <a:spcBef>
                <a:spcPts val="200"/>
              </a:spcBef>
              <a:spcAft>
                <a:spcPts val="0"/>
              </a:spcAft>
              <a:buClr>
                <a:srgbClr val="3F3F3F"/>
              </a:buClr>
              <a:buSzPts val="1000"/>
              <a:buNone/>
              <a:defRPr sz="1000"/>
            </a:lvl3pPr>
            <a:lvl4pPr indent="-228600" lvl="3" marL="1828800" algn="l">
              <a:spcBef>
                <a:spcPts val="180"/>
              </a:spcBef>
              <a:spcAft>
                <a:spcPts val="0"/>
              </a:spcAft>
              <a:buClr>
                <a:srgbClr val="3F3F3F"/>
              </a:buClr>
              <a:buSzPts val="900"/>
              <a:buNone/>
              <a:defRPr sz="900"/>
            </a:lvl4pPr>
            <a:lvl5pPr indent="-228600" lvl="4" marL="2286000" algn="l">
              <a:spcBef>
                <a:spcPts val="18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70" name="Shape 70"/>
        <p:cNvGrpSpPr/>
        <p:nvPr/>
      </p:nvGrpSpPr>
      <p:grpSpPr>
        <a:xfrm>
          <a:off x="0" y="0"/>
          <a:ext cx="0" cy="0"/>
          <a:chOff x="0" y="0"/>
          <a:chExt cx="0" cy="0"/>
        </a:xfrm>
      </p:grpSpPr>
      <p:sp>
        <p:nvSpPr>
          <p:cNvPr id="71" name="Google Shape;71;p19"/>
          <p:cNvSpPr txBox="1"/>
          <p:nvPr>
            <p:ph type="title"/>
          </p:nvPr>
        </p:nvSpPr>
        <p:spPr>
          <a:xfrm>
            <a:off x="1792288" y="3829050"/>
            <a:ext cx="5486400" cy="42576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9"/>
          <p:cNvSpPr/>
          <p:nvPr>
            <p:ph idx="2" type="pic"/>
          </p:nvPr>
        </p:nvSpPr>
        <p:spPr>
          <a:xfrm>
            <a:off x="1792288" y="685800"/>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3F3F3F"/>
              </a:buClr>
              <a:buSzPts val="3200"/>
              <a:buFont typeface="Arial"/>
              <a:buNone/>
              <a:defRPr b="0" i="0" sz="3200" u="none" cap="none" strike="noStrike">
                <a:solidFill>
                  <a:srgbClr val="3F3F3F"/>
                </a:solidFill>
                <a:latin typeface="Calibri"/>
                <a:ea typeface="Calibri"/>
                <a:cs typeface="Calibri"/>
                <a:sym typeface="Calibri"/>
              </a:defRPr>
            </a:lvl1pPr>
            <a:lvl2pPr lvl="1" marR="0" rtl="0" algn="l">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2pPr>
            <a:lvl3pPr lvl="2" marR="0" rtl="0" algn="l">
              <a:spcBef>
                <a:spcPts val="48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3pPr>
            <a:lvl4pPr lvl="3" marR="0" rtl="0" algn="l">
              <a:spcBef>
                <a:spcPts val="4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4pPr>
            <a:lvl5pPr lvl="4" marR="0" rtl="0" algn="l">
              <a:spcBef>
                <a:spcPts val="4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19"/>
          <p:cNvSpPr txBox="1"/>
          <p:nvPr>
            <p:ph idx="1" type="body"/>
          </p:nvPr>
        </p:nvSpPr>
        <p:spPr>
          <a:xfrm>
            <a:off x="1792288" y="4254817"/>
            <a:ext cx="5486400" cy="60293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3F3F3F"/>
              </a:buClr>
              <a:buSzPts val="1400"/>
              <a:buNone/>
              <a:defRPr sz="1400"/>
            </a:lvl1pPr>
            <a:lvl2pPr indent="-228600" lvl="1" marL="914400" algn="l">
              <a:spcBef>
                <a:spcPts val="240"/>
              </a:spcBef>
              <a:spcAft>
                <a:spcPts val="0"/>
              </a:spcAft>
              <a:buClr>
                <a:srgbClr val="3F3F3F"/>
              </a:buClr>
              <a:buSzPts val="1200"/>
              <a:buNone/>
              <a:defRPr sz="1200"/>
            </a:lvl2pPr>
            <a:lvl3pPr indent="-228600" lvl="2" marL="1371600" algn="l">
              <a:spcBef>
                <a:spcPts val="200"/>
              </a:spcBef>
              <a:spcAft>
                <a:spcPts val="0"/>
              </a:spcAft>
              <a:buClr>
                <a:srgbClr val="3F3F3F"/>
              </a:buClr>
              <a:buSzPts val="1000"/>
              <a:buNone/>
              <a:defRPr sz="1000"/>
            </a:lvl3pPr>
            <a:lvl4pPr indent="-228600" lvl="3" marL="1828800" algn="l">
              <a:spcBef>
                <a:spcPts val="180"/>
              </a:spcBef>
              <a:spcAft>
                <a:spcPts val="0"/>
              </a:spcAft>
              <a:buClr>
                <a:srgbClr val="3F3F3F"/>
              </a:buClr>
              <a:buSzPts val="900"/>
              <a:buNone/>
              <a:defRPr sz="900"/>
            </a:lvl4pPr>
            <a:lvl5pPr indent="-228600" lvl="4" marL="2286000" algn="l">
              <a:spcBef>
                <a:spcPts val="18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7" name="Shape 77"/>
        <p:cNvGrpSpPr/>
        <p:nvPr/>
      </p:nvGrpSpPr>
      <p:grpSpPr>
        <a:xfrm>
          <a:off x="0" y="0"/>
          <a:ext cx="0" cy="0"/>
          <a:chOff x="0" y="0"/>
          <a:chExt cx="0" cy="0"/>
        </a:xfrm>
      </p:grpSpPr>
      <p:sp>
        <p:nvSpPr>
          <p:cNvPr id="78" name="Google Shape;78;p21"/>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F3F3F"/>
              </a:buClr>
              <a:buSzPts val="4000"/>
              <a:buFont typeface="Arial"/>
              <a:buNone/>
              <a:defRPr b="1" sz="40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1"/>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0" name="Shape 80"/>
        <p:cNvGrpSpPr/>
        <p:nvPr/>
      </p:nvGrpSpPr>
      <p:grpSpPr>
        <a:xfrm>
          <a:off x="0" y="0"/>
          <a:ext cx="0" cy="0"/>
          <a:chOff x="0" y="0"/>
          <a:chExt cx="0" cy="0"/>
        </a:xfrm>
      </p:grpSpPr>
      <p:sp>
        <p:nvSpPr>
          <p:cNvPr id="81" name="Google Shape;81;p22"/>
          <p:cNvSpPr txBox="1"/>
          <p:nvPr>
            <p:ph type="title"/>
          </p:nvPr>
        </p:nvSpPr>
        <p:spPr>
          <a:xfrm>
            <a:off x="457200" y="777478"/>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2"/>
          <p:cNvSpPr txBox="1"/>
          <p:nvPr>
            <p:ph idx="1" type="body"/>
          </p:nvPr>
        </p:nvSpPr>
        <p:spPr>
          <a:xfrm>
            <a:off x="457200" y="1771650"/>
            <a:ext cx="8229600" cy="29146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3F3F3F"/>
              </a:buClr>
              <a:buSzPts val="1800"/>
              <a:buChar char="•"/>
              <a:defRPr/>
            </a:lvl1pPr>
            <a:lvl2pPr indent="-342900" lvl="1" marL="914400" algn="l">
              <a:spcBef>
                <a:spcPts val="360"/>
              </a:spcBef>
              <a:spcAft>
                <a:spcPts val="0"/>
              </a:spcAft>
              <a:buClr>
                <a:srgbClr val="3F3F3F"/>
              </a:buClr>
              <a:buSzPts val="1800"/>
              <a:buChar char="–"/>
              <a:defRPr/>
            </a:lvl2pPr>
            <a:lvl3pPr indent="-342900" lvl="2" marL="1371600" algn="l">
              <a:spcBef>
                <a:spcPts val="360"/>
              </a:spcBef>
              <a:spcAft>
                <a:spcPts val="0"/>
              </a:spcAft>
              <a:buClr>
                <a:srgbClr val="3F3F3F"/>
              </a:buClr>
              <a:buSzPts val="1800"/>
              <a:buChar char="•"/>
              <a:defRPr/>
            </a:lvl3pPr>
            <a:lvl4pPr indent="-342900" lvl="3" marL="1828800" algn="l">
              <a:spcBef>
                <a:spcPts val="360"/>
              </a:spcBef>
              <a:spcAft>
                <a:spcPts val="0"/>
              </a:spcAft>
              <a:buClr>
                <a:srgbClr val="3F3F3F"/>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3" name="Shape 83"/>
        <p:cNvGrpSpPr/>
        <p:nvPr/>
      </p:nvGrpSpPr>
      <p:grpSpPr>
        <a:xfrm>
          <a:off x="0" y="0"/>
          <a:ext cx="0" cy="0"/>
          <a:chOff x="0" y="0"/>
          <a:chExt cx="0" cy="0"/>
        </a:xfrm>
      </p:grpSpPr>
      <p:sp>
        <p:nvSpPr>
          <p:cNvPr id="84" name="Google Shape;84;p23"/>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3"/>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6" name="Shape 86"/>
        <p:cNvGrpSpPr/>
        <p:nvPr/>
      </p:nvGrpSpPr>
      <p:grpSpPr>
        <a:xfrm>
          <a:off x="0" y="0"/>
          <a:ext cx="0" cy="0"/>
          <a:chOff x="0" y="0"/>
          <a:chExt cx="0" cy="0"/>
        </a:xfrm>
      </p:grpSpPr>
      <p:sp>
        <p:nvSpPr>
          <p:cNvPr id="87" name="Google Shape;87;p24"/>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1" type="body"/>
          </p:nvPr>
        </p:nvSpPr>
        <p:spPr>
          <a:xfrm>
            <a:off x="457200" y="1749028"/>
            <a:ext cx="4038600" cy="310872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3F3F3F"/>
              </a:buClr>
              <a:buSzPts val="2800"/>
              <a:buChar char="•"/>
              <a:defRPr sz="2800"/>
            </a:lvl1pPr>
            <a:lvl2pPr indent="-381000" lvl="1" marL="914400" algn="l">
              <a:spcBef>
                <a:spcPts val="480"/>
              </a:spcBef>
              <a:spcAft>
                <a:spcPts val="0"/>
              </a:spcAft>
              <a:buClr>
                <a:srgbClr val="3F3F3F"/>
              </a:buClr>
              <a:buSzPts val="2400"/>
              <a:buChar char="–"/>
              <a:defRPr sz="2400"/>
            </a:lvl2pPr>
            <a:lvl3pPr indent="-355600" lvl="2" marL="1371600" algn="l">
              <a:spcBef>
                <a:spcPts val="400"/>
              </a:spcBef>
              <a:spcAft>
                <a:spcPts val="0"/>
              </a:spcAft>
              <a:buClr>
                <a:srgbClr val="3F3F3F"/>
              </a:buClr>
              <a:buSzPts val="2000"/>
              <a:buChar char="•"/>
              <a:defRPr sz="2000"/>
            </a:lvl3pPr>
            <a:lvl4pPr indent="-342900" lvl="3" marL="1828800" algn="l">
              <a:spcBef>
                <a:spcPts val="360"/>
              </a:spcBef>
              <a:spcAft>
                <a:spcPts val="0"/>
              </a:spcAft>
              <a:buClr>
                <a:srgbClr val="3F3F3F"/>
              </a:buClr>
              <a:buSzPts val="1800"/>
              <a:buChar char="–"/>
              <a:defRPr sz="1800"/>
            </a:lvl4pPr>
            <a:lvl5pPr indent="-342900" lvl="4" marL="2286000" algn="l">
              <a:spcBef>
                <a:spcPts val="360"/>
              </a:spcBef>
              <a:spcAft>
                <a:spcPts val="0"/>
              </a:spcAft>
              <a:buClr>
                <a:srgbClr val="3F3F3F"/>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9" name="Google Shape;89;p24"/>
          <p:cNvSpPr txBox="1"/>
          <p:nvPr>
            <p:ph idx="2" type="body"/>
          </p:nvPr>
        </p:nvSpPr>
        <p:spPr>
          <a:xfrm>
            <a:off x="4648200" y="1749028"/>
            <a:ext cx="4038600" cy="310872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3F3F3F"/>
              </a:buClr>
              <a:buSzPts val="2800"/>
              <a:buChar char="•"/>
              <a:defRPr sz="2800"/>
            </a:lvl1pPr>
            <a:lvl2pPr indent="-381000" lvl="1" marL="914400" algn="l">
              <a:spcBef>
                <a:spcPts val="480"/>
              </a:spcBef>
              <a:spcAft>
                <a:spcPts val="0"/>
              </a:spcAft>
              <a:buClr>
                <a:srgbClr val="3F3F3F"/>
              </a:buClr>
              <a:buSzPts val="2400"/>
              <a:buChar char="–"/>
              <a:defRPr sz="2400"/>
            </a:lvl2pPr>
            <a:lvl3pPr indent="-355600" lvl="2" marL="1371600" algn="l">
              <a:spcBef>
                <a:spcPts val="400"/>
              </a:spcBef>
              <a:spcAft>
                <a:spcPts val="0"/>
              </a:spcAft>
              <a:buClr>
                <a:srgbClr val="3F3F3F"/>
              </a:buClr>
              <a:buSzPts val="2000"/>
              <a:buChar char="•"/>
              <a:defRPr sz="2000"/>
            </a:lvl3pPr>
            <a:lvl4pPr indent="-342900" lvl="3" marL="1828800" algn="l">
              <a:spcBef>
                <a:spcPts val="360"/>
              </a:spcBef>
              <a:spcAft>
                <a:spcPts val="0"/>
              </a:spcAft>
              <a:buClr>
                <a:srgbClr val="3F3F3F"/>
              </a:buClr>
              <a:buSzPts val="1800"/>
              <a:buChar char="–"/>
              <a:defRPr sz="1800"/>
            </a:lvl4pPr>
            <a:lvl5pPr indent="-342900" lvl="4" marL="2286000" algn="l">
              <a:spcBef>
                <a:spcPts val="360"/>
              </a:spcBef>
              <a:spcAft>
                <a:spcPts val="0"/>
              </a:spcAft>
              <a:buClr>
                <a:srgbClr val="3F3F3F"/>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90" name="Shape 90"/>
        <p:cNvGrpSpPr/>
        <p:nvPr/>
      </p:nvGrpSpPr>
      <p:grpSpPr>
        <a:xfrm>
          <a:off x="0" y="0"/>
          <a:ext cx="0" cy="0"/>
          <a:chOff x="0" y="0"/>
          <a:chExt cx="0" cy="0"/>
        </a:xfrm>
      </p:grpSpPr>
      <p:sp>
        <p:nvSpPr>
          <p:cNvPr id="91" name="Google Shape;91;p25"/>
          <p:cNvSpPr txBox="1"/>
          <p:nvPr>
            <p:ph type="title"/>
          </p:nvPr>
        </p:nvSpPr>
        <p:spPr>
          <a:xfrm>
            <a:off x="420688" y="641510"/>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5"/>
          <p:cNvSpPr txBox="1"/>
          <p:nvPr>
            <p:ph idx="1" type="body"/>
          </p:nvPr>
        </p:nvSpPr>
        <p:spPr>
          <a:xfrm>
            <a:off x="3575050" y="920884"/>
            <a:ext cx="5111750" cy="4051166"/>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3F3F3F"/>
              </a:buClr>
              <a:buSzPts val="3200"/>
              <a:buChar char="•"/>
              <a:defRPr sz="3200"/>
            </a:lvl1pPr>
            <a:lvl2pPr indent="-406400" lvl="1" marL="914400" algn="l">
              <a:spcBef>
                <a:spcPts val="560"/>
              </a:spcBef>
              <a:spcAft>
                <a:spcPts val="0"/>
              </a:spcAft>
              <a:buClr>
                <a:srgbClr val="3F3F3F"/>
              </a:buClr>
              <a:buSzPts val="2800"/>
              <a:buChar char="–"/>
              <a:defRPr sz="2800"/>
            </a:lvl2pPr>
            <a:lvl3pPr indent="-381000" lvl="2" marL="1371600" algn="l">
              <a:spcBef>
                <a:spcPts val="480"/>
              </a:spcBef>
              <a:spcAft>
                <a:spcPts val="0"/>
              </a:spcAft>
              <a:buClr>
                <a:srgbClr val="3F3F3F"/>
              </a:buClr>
              <a:buSzPts val="2400"/>
              <a:buChar char="•"/>
              <a:defRPr sz="2400"/>
            </a:lvl3pPr>
            <a:lvl4pPr indent="-355600" lvl="3" marL="1828800" algn="l">
              <a:spcBef>
                <a:spcPts val="400"/>
              </a:spcBef>
              <a:spcAft>
                <a:spcPts val="0"/>
              </a:spcAft>
              <a:buClr>
                <a:srgbClr val="3F3F3F"/>
              </a:buClr>
              <a:buSzPts val="2000"/>
              <a:buChar char="–"/>
              <a:defRPr sz="2000"/>
            </a:lvl4pPr>
            <a:lvl5pPr indent="-355600" lvl="4" marL="2286000" algn="l">
              <a:spcBef>
                <a:spcPts val="4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3" name="Google Shape;93;p25"/>
          <p:cNvSpPr txBox="1"/>
          <p:nvPr>
            <p:ph idx="2" type="body"/>
          </p:nvPr>
        </p:nvSpPr>
        <p:spPr>
          <a:xfrm>
            <a:off x="420688" y="1601629"/>
            <a:ext cx="3008313" cy="3141821"/>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3F3F3F"/>
              </a:buClr>
              <a:buSzPts val="1400"/>
              <a:buNone/>
              <a:defRPr sz="1400"/>
            </a:lvl1pPr>
            <a:lvl2pPr indent="-228600" lvl="1" marL="914400" algn="l">
              <a:spcBef>
                <a:spcPts val="240"/>
              </a:spcBef>
              <a:spcAft>
                <a:spcPts val="0"/>
              </a:spcAft>
              <a:buClr>
                <a:srgbClr val="3F3F3F"/>
              </a:buClr>
              <a:buSzPts val="1200"/>
              <a:buNone/>
              <a:defRPr sz="1200"/>
            </a:lvl2pPr>
            <a:lvl3pPr indent="-228600" lvl="2" marL="1371600" algn="l">
              <a:spcBef>
                <a:spcPts val="200"/>
              </a:spcBef>
              <a:spcAft>
                <a:spcPts val="0"/>
              </a:spcAft>
              <a:buClr>
                <a:srgbClr val="3F3F3F"/>
              </a:buClr>
              <a:buSzPts val="1000"/>
              <a:buNone/>
              <a:defRPr sz="1000"/>
            </a:lvl3pPr>
            <a:lvl4pPr indent="-228600" lvl="3" marL="1828800" algn="l">
              <a:spcBef>
                <a:spcPts val="180"/>
              </a:spcBef>
              <a:spcAft>
                <a:spcPts val="0"/>
              </a:spcAft>
              <a:buClr>
                <a:srgbClr val="3F3F3F"/>
              </a:buClr>
              <a:buSzPts val="900"/>
              <a:buNone/>
              <a:defRPr sz="900"/>
            </a:lvl4pPr>
            <a:lvl5pPr indent="-228600" lvl="4" marL="2286000" algn="l">
              <a:spcBef>
                <a:spcPts val="18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94" name="Shape 94"/>
        <p:cNvGrpSpPr/>
        <p:nvPr/>
      </p:nvGrpSpPr>
      <p:grpSpPr>
        <a:xfrm>
          <a:off x="0" y="0"/>
          <a:ext cx="0" cy="0"/>
          <a:chOff x="0" y="0"/>
          <a:chExt cx="0" cy="0"/>
        </a:xfrm>
      </p:grpSpPr>
      <p:sp>
        <p:nvSpPr>
          <p:cNvPr id="95" name="Google Shape;95;p26"/>
          <p:cNvSpPr txBox="1"/>
          <p:nvPr>
            <p:ph type="title"/>
          </p:nvPr>
        </p:nvSpPr>
        <p:spPr>
          <a:xfrm>
            <a:off x="1792288" y="3829050"/>
            <a:ext cx="5486400" cy="42576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6"/>
          <p:cNvSpPr/>
          <p:nvPr>
            <p:ph idx="2" type="pic"/>
          </p:nvPr>
        </p:nvSpPr>
        <p:spPr>
          <a:xfrm>
            <a:off x="1792288" y="685800"/>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3F3F3F"/>
              </a:buClr>
              <a:buSzPts val="3200"/>
              <a:buFont typeface="Arial"/>
              <a:buNone/>
              <a:defRPr b="0" i="0" sz="3200" u="none" cap="none" strike="noStrike">
                <a:solidFill>
                  <a:srgbClr val="3F3F3F"/>
                </a:solidFill>
                <a:latin typeface="Calibri"/>
                <a:ea typeface="Calibri"/>
                <a:cs typeface="Calibri"/>
                <a:sym typeface="Calibri"/>
              </a:defRPr>
            </a:lvl1pPr>
            <a:lvl2pPr lvl="1" marR="0" rtl="0" algn="l">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2pPr>
            <a:lvl3pPr lvl="2" marR="0" rtl="0" algn="l">
              <a:spcBef>
                <a:spcPts val="48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3pPr>
            <a:lvl4pPr lvl="3" marR="0" rtl="0" algn="l">
              <a:spcBef>
                <a:spcPts val="4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4pPr>
            <a:lvl5pPr lvl="4" marR="0" rtl="0" algn="l">
              <a:spcBef>
                <a:spcPts val="4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7" name="Google Shape;97;p26"/>
          <p:cNvSpPr txBox="1"/>
          <p:nvPr>
            <p:ph idx="1" type="body"/>
          </p:nvPr>
        </p:nvSpPr>
        <p:spPr>
          <a:xfrm>
            <a:off x="1792288" y="4254817"/>
            <a:ext cx="5486400" cy="60293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3F3F3F"/>
              </a:buClr>
              <a:buSzPts val="1400"/>
              <a:buNone/>
              <a:defRPr sz="1400"/>
            </a:lvl1pPr>
            <a:lvl2pPr indent="-228600" lvl="1" marL="914400" algn="l">
              <a:spcBef>
                <a:spcPts val="240"/>
              </a:spcBef>
              <a:spcAft>
                <a:spcPts val="0"/>
              </a:spcAft>
              <a:buClr>
                <a:srgbClr val="3F3F3F"/>
              </a:buClr>
              <a:buSzPts val="1200"/>
              <a:buNone/>
              <a:defRPr sz="1200"/>
            </a:lvl2pPr>
            <a:lvl3pPr indent="-228600" lvl="2" marL="1371600" algn="l">
              <a:spcBef>
                <a:spcPts val="200"/>
              </a:spcBef>
              <a:spcAft>
                <a:spcPts val="0"/>
              </a:spcAft>
              <a:buClr>
                <a:srgbClr val="3F3F3F"/>
              </a:buClr>
              <a:buSzPts val="1000"/>
              <a:buNone/>
              <a:defRPr sz="1000"/>
            </a:lvl3pPr>
            <a:lvl4pPr indent="-228600" lvl="3" marL="1828800" algn="l">
              <a:spcBef>
                <a:spcPts val="180"/>
              </a:spcBef>
              <a:spcAft>
                <a:spcPts val="0"/>
              </a:spcAft>
              <a:buClr>
                <a:srgbClr val="3F3F3F"/>
              </a:buClr>
              <a:buSzPts val="900"/>
              <a:buNone/>
              <a:defRPr sz="900"/>
            </a:lvl4pPr>
            <a:lvl5pPr indent="-228600" lvl="4" marL="2286000" algn="l">
              <a:spcBef>
                <a:spcPts val="18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424825"/>
            <a:ext cx="8229600" cy="857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3000"/>
              <a:buFont typeface="Arial"/>
              <a:buNone/>
              <a:defRPr b="0" i="0" sz="30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076475"/>
            <a:ext cx="8229600" cy="3882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3F3F3F"/>
              </a:buClr>
              <a:buSzPts val="3200"/>
              <a:buFont typeface="Arial"/>
              <a:buChar char="•"/>
              <a:defRPr b="0" i="0" sz="3200" u="none" cap="none" strike="noStrike">
                <a:solidFill>
                  <a:srgbClr val="3F3F3F"/>
                </a:solidFill>
                <a:latin typeface="Calibri"/>
                <a:ea typeface="Calibri"/>
                <a:cs typeface="Calibri"/>
                <a:sym typeface="Calibri"/>
              </a:defRPr>
            </a:lvl1pPr>
            <a:lvl2pPr indent="-406400" lvl="1" marL="914400" marR="0" rtl="0" algn="l">
              <a:spcBef>
                <a:spcPts val="56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2pPr>
            <a:lvl3pPr indent="-381000" lvl="2" marL="1371600" marR="0" rtl="0" algn="l">
              <a:spcBef>
                <a:spcPts val="480"/>
              </a:spcBef>
              <a:spcAft>
                <a:spcPts val="0"/>
              </a:spcAft>
              <a:buClr>
                <a:srgbClr val="3F3F3F"/>
              </a:buClr>
              <a:buSzPts val="2400"/>
              <a:buFont typeface="Arial"/>
              <a:buChar char="•"/>
              <a:defRPr b="0" i="0" sz="2400" u="none" cap="none" strike="noStrike">
                <a:solidFill>
                  <a:srgbClr val="3F3F3F"/>
                </a:solidFill>
                <a:latin typeface="Calibri"/>
                <a:ea typeface="Calibri"/>
                <a:cs typeface="Calibri"/>
                <a:sym typeface="Calibri"/>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74" name="Shape 74"/>
        <p:cNvGrpSpPr/>
        <p:nvPr/>
      </p:nvGrpSpPr>
      <p:grpSpPr>
        <a:xfrm>
          <a:off x="0" y="0"/>
          <a:ext cx="0" cy="0"/>
          <a:chOff x="0" y="0"/>
          <a:chExt cx="0" cy="0"/>
        </a:xfrm>
      </p:grpSpPr>
      <p:sp>
        <p:nvSpPr>
          <p:cNvPr id="75" name="Google Shape;75;p20"/>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20"/>
          <p:cNvSpPr txBox="1"/>
          <p:nvPr>
            <p:ph idx="1" type="body"/>
          </p:nvPr>
        </p:nvSpPr>
        <p:spPr>
          <a:xfrm>
            <a:off x="457200" y="1679972"/>
            <a:ext cx="8229600" cy="291465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3F3F3F"/>
              </a:buClr>
              <a:buSzPts val="3200"/>
              <a:buFont typeface="Arial"/>
              <a:buChar char="•"/>
              <a:defRPr b="0" i="0" sz="3200" u="none" cap="none" strike="noStrike">
                <a:solidFill>
                  <a:srgbClr val="3F3F3F"/>
                </a:solidFill>
                <a:latin typeface="Calibri"/>
                <a:ea typeface="Calibri"/>
                <a:cs typeface="Calibri"/>
                <a:sym typeface="Calibri"/>
              </a:defRPr>
            </a:lvl1pPr>
            <a:lvl2pPr indent="-406400" lvl="1" marL="914400" marR="0" rtl="0" algn="l">
              <a:spcBef>
                <a:spcPts val="56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2pPr>
            <a:lvl3pPr indent="-381000" lvl="2" marL="1371600" marR="0" rtl="0" algn="l">
              <a:spcBef>
                <a:spcPts val="480"/>
              </a:spcBef>
              <a:spcAft>
                <a:spcPts val="0"/>
              </a:spcAft>
              <a:buClr>
                <a:srgbClr val="3F3F3F"/>
              </a:buClr>
              <a:buSzPts val="2400"/>
              <a:buFont typeface="Arial"/>
              <a:buChar char="•"/>
              <a:defRPr b="0" i="0" sz="2400" u="none" cap="none" strike="noStrike">
                <a:solidFill>
                  <a:srgbClr val="3F3F3F"/>
                </a:solidFill>
                <a:latin typeface="Calibri"/>
                <a:ea typeface="Calibri"/>
                <a:cs typeface="Calibri"/>
                <a:sym typeface="Calibri"/>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database.contxto.com/company/olis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9.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hyperlink" Target="https://surveyanyplace.com/average-cost-per-lead-by-industry/" TargetMode="Externa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hyperlink" Target="https://www.kaggle.com/olistbr/brazilian-ecommerce#olist_orders_dataset.csv" TargetMode="External"/><Relationship Id="rId4" Type="http://schemas.openxmlformats.org/officeDocument/2006/relationships/hyperlink" Target="https://www.kaggle.com/olistbr/marketing-funnel-oli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hyperlink" Target="https://surveyanyplace.com/average-cost-per-lead-by-industry/" TargetMode="External"/><Relationship Id="rId4" Type="http://schemas.openxmlformats.org/officeDocument/2006/relationships/hyperlink" Target="https://www.marketingcharts.com/industries/business-to-business-47657"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 Id="rId3" Type="http://schemas.openxmlformats.org/officeDocument/2006/relationships/image" Target="../media/image4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4.xml"/><Relationship Id="rId3" Type="http://schemas.openxmlformats.org/officeDocument/2006/relationships/image" Target="../media/image31.png"/><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 name="Shape 102"/>
        <p:cNvGrpSpPr/>
        <p:nvPr/>
      </p:nvGrpSpPr>
      <p:grpSpPr>
        <a:xfrm>
          <a:off x="0" y="0"/>
          <a:ext cx="0" cy="0"/>
          <a:chOff x="0" y="0"/>
          <a:chExt cx="0" cy="0"/>
        </a:xfrm>
      </p:grpSpPr>
      <p:cxnSp>
        <p:nvCxnSpPr>
          <p:cNvPr id="103" name="Google Shape;103;p27"/>
          <p:cNvCxnSpPr/>
          <p:nvPr/>
        </p:nvCxnSpPr>
        <p:spPr>
          <a:xfrm>
            <a:off x="628650" y="3105150"/>
            <a:ext cx="5619750" cy="0"/>
          </a:xfrm>
          <a:prstGeom prst="straightConnector1">
            <a:avLst/>
          </a:prstGeom>
          <a:noFill/>
          <a:ln cap="flat" cmpd="sng" w="19050">
            <a:solidFill>
              <a:schemeClr val="lt1"/>
            </a:solidFill>
            <a:prstDash val="solid"/>
            <a:round/>
            <a:headEnd len="sm" w="sm" type="none"/>
            <a:tailEnd len="sm" w="sm" type="none"/>
          </a:ln>
        </p:spPr>
      </p:cxnSp>
      <p:sp>
        <p:nvSpPr>
          <p:cNvPr id="104" name="Google Shape;104;p27"/>
          <p:cNvSpPr txBox="1"/>
          <p:nvPr/>
        </p:nvSpPr>
        <p:spPr>
          <a:xfrm>
            <a:off x="590665" y="4366875"/>
            <a:ext cx="7886700" cy="457200"/>
          </a:xfrm>
          <a:prstGeom prst="rect">
            <a:avLst/>
          </a:prstGeom>
          <a:noFill/>
          <a:ln>
            <a:noFill/>
          </a:ln>
        </p:spPr>
        <p:txBody>
          <a:bodyPr anchorCtr="0" anchor="b" bIns="45700" lIns="91425" spcFirstLastPara="1" rIns="91425" wrap="square" tIns="45700">
            <a:noAutofit/>
          </a:bodyPr>
          <a:lstStyle/>
          <a:p>
            <a:pPr indent="0" lvl="0" marL="0" marR="0" rtl="0" algn="l">
              <a:lnSpc>
                <a:spcPct val="50000"/>
              </a:lnSpc>
              <a:spcBef>
                <a:spcPts val="0"/>
              </a:spcBef>
              <a:spcAft>
                <a:spcPts val="0"/>
              </a:spcAft>
              <a:buClr>
                <a:schemeClr val="lt1"/>
              </a:buClr>
              <a:buSzPts val="1050"/>
              <a:buFont typeface="Arial"/>
              <a:buNone/>
            </a:pPr>
            <a:r>
              <a:rPr lang="en" sz="1050">
                <a:solidFill>
                  <a:schemeClr val="lt1"/>
                </a:solidFill>
                <a:latin typeface="Arial Black"/>
                <a:ea typeface="Arial Black"/>
                <a:cs typeface="Arial Black"/>
                <a:sym typeface="Arial Black"/>
              </a:rPr>
              <a:t>Aditya Shetty</a:t>
            </a:r>
            <a:endParaRPr sz="1050">
              <a:solidFill>
                <a:schemeClr val="lt1"/>
              </a:solidFill>
              <a:latin typeface="Arial Black"/>
              <a:ea typeface="Arial Black"/>
              <a:cs typeface="Arial Black"/>
              <a:sym typeface="Arial Black"/>
            </a:endParaRPr>
          </a:p>
          <a:p>
            <a:pPr indent="0" lvl="0" marL="0" marR="0" rtl="0" algn="l">
              <a:lnSpc>
                <a:spcPct val="30000"/>
              </a:lnSpc>
              <a:spcBef>
                <a:spcPts val="1000"/>
              </a:spcBef>
              <a:spcAft>
                <a:spcPts val="0"/>
              </a:spcAft>
              <a:buClr>
                <a:schemeClr val="lt1"/>
              </a:buClr>
              <a:buSzPts val="1050"/>
              <a:buFont typeface="Arial"/>
              <a:buNone/>
            </a:pPr>
            <a:r>
              <a:rPr lang="en" sz="1050">
                <a:solidFill>
                  <a:schemeClr val="lt1"/>
                </a:solidFill>
                <a:latin typeface="Arial Black"/>
                <a:ea typeface="Arial Black"/>
                <a:cs typeface="Arial Black"/>
                <a:sym typeface="Arial Black"/>
              </a:rPr>
              <a:t>Mohammed Saqib Asghar</a:t>
            </a:r>
            <a:endParaRPr sz="1050">
              <a:solidFill>
                <a:schemeClr val="lt1"/>
              </a:solidFill>
              <a:latin typeface="Arial Black"/>
              <a:ea typeface="Arial Black"/>
              <a:cs typeface="Arial Black"/>
              <a:sym typeface="Arial Black"/>
            </a:endParaRPr>
          </a:p>
          <a:p>
            <a:pPr indent="0" lvl="0" marL="0" marR="0" rtl="0" algn="l">
              <a:lnSpc>
                <a:spcPct val="30000"/>
              </a:lnSpc>
              <a:spcBef>
                <a:spcPts val="1000"/>
              </a:spcBef>
              <a:spcAft>
                <a:spcPts val="0"/>
              </a:spcAft>
              <a:buClr>
                <a:schemeClr val="lt1"/>
              </a:buClr>
              <a:buSzPts val="1050"/>
              <a:buFont typeface="Arial"/>
              <a:buNone/>
            </a:pPr>
            <a:r>
              <a:rPr lang="en" sz="1050">
                <a:solidFill>
                  <a:schemeClr val="lt1"/>
                </a:solidFill>
                <a:latin typeface="Arial Black"/>
                <a:ea typeface="Arial Black"/>
                <a:cs typeface="Arial Black"/>
                <a:sym typeface="Arial Black"/>
              </a:rPr>
              <a:t>Ravikiran Bobba</a:t>
            </a:r>
            <a:endParaRPr sz="1050">
              <a:solidFill>
                <a:schemeClr val="lt1"/>
              </a:solidFill>
              <a:latin typeface="Arial Black"/>
              <a:ea typeface="Arial Black"/>
              <a:cs typeface="Arial Black"/>
              <a:sym typeface="Arial Black"/>
            </a:endParaRPr>
          </a:p>
          <a:p>
            <a:pPr indent="0" lvl="0" marL="0" marR="0" rtl="0" algn="l">
              <a:lnSpc>
                <a:spcPct val="30000"/>
              </a:lnSpc>
              <a:spcBef>
                <a:spcPts val="1000"/>
              </a:spcBef>
              <a:spcAft>
                <a:spcPts val="0"/>
              </a:spcAft>
              <a:buClr>
                <a:schemeClr val="lt1"/>
              </a:buClr>
              <a:buSzPts val="1050"/>
              <a:buFont typeface="Arial"/>
              <a:buNone/>
            </a:pPr>
            <a:r>
              <a:rPr lang="en" sz="1050">
                <a:solidFill>
                  <a:schemeClr val="lt1"/>
                </a:solidFill>
                <a:latin typeface="Arial Black"/>
                <a:ea typeface="Arial Black"/>
                <a:cs typeface="Arial Black"/>
                <a:sym typeface="Arial Black"/>
              </a:rPr>
              <a:t>Sharang Wakankar</a:t>
            </a:r>
            <a:endParaRPr sz="1050">
              <a:solidFill>
                <a:schemeClr val="lt1"/>
              </a:solidFill>
              <a:latin typeface="Arial Black"/>
              <a:ea typeface="Arial Black"/>
              <a:cs typeface="Arial Black"/>
              <a:sym typeface="Arial Black"/>
            </a:endParaRPr>
          </a:p>
          <a:p>
            <a:pPr indent="0" lvl="0" marL="0" marR="0" rtl="0" algn="l">
              <a:lnSpc>
                <a:spcPct val="30000"/>
              </a:lnSpc>
              <a:spcBef>
                <a:spcPts val="1000"/>
              </a:spcBef>
              <a:spcAft>
                <a:spcPts val="0"/>
              </a:spcAft>
              <a:buClr>
                <a:schemeClr val="lt1"/>
              </a:buClr>
              <a:buSzPts val="1050"/>
              <a:buFont typeface="Arial"/>
              <a:buNone/>
            </a:pPr>
            <a:r>
              <a:rPr lang="en" sz="1050">
                <a:solidFill>
                  <a:schemeClr val="lt1"/>
                </a:solidFill>
                <a:latin typeface="Arial Black"/>
                <a:ea typeface="Arial Black"/>
                <a:cs typeface="Arial Black"/>
                <a:sym typeface="Arial Black"/>
              </a:rPr>
              <a:t>Shivang Arya</a:t>
            </a:r>
            <a:endParaRPr sz="1050">
              <a:solidFill>
                <a:schemeClr val="lt1"/>
              </a:solidFill>
              <a:latin typeface="Arial Black"/>
              <a:ea typeface="Arial Black"/>
              <a:cs typeface="Arial Black"/>
              <a:sym typeface="Arial Black"/>
            </a:endParaRPr>
          </a:p>
        </p:txBody>
      </p:sp>
      <p:sp>
        <p:nvSpPr>
          <p:cNvPr id="105" name="Google Shape;105;p27"/>
          <p:cNvSpPr txBox="1"/>
          <p:nvPr/>
        </p:nvSpPr>
        <p:spPr>
          <a:xfrm>
            <a:off x="548640" y="457200"/>
            <a:ext cx="7828444" cy="38929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 sz="1200">
                <a:solidFill>
                  <a:schemeClr val="lt1"/>
                </a:solidFill>
                <a:latin typeface="Arial Black"/>
                <a:ea typeface="Arial Black"/>
                <a:cs typeface="Arial Black"/>
                <a:sym typeface="Arial Black"/>
              </a:rPr>
              <a:t>NOVEMBER</a:t>
            </a:r>
            <a:r>
              <a:rPr b="0" i="0" lang="en" sz="1200" u="none" cap="none" strike="noStrike">
                <a:solidFill>
                  <a:schemeClr val="lt1"/>
                </a:solidFill>
                <a:latin typeface="Arial Black"/>
                <a:ea typeface="Arial Black"/>
                <a:cs typeface="Arial Black"/>
                <a:sym typeface="Arial Black"/>
              </a:rPr>
              <a:t> 20</a:t>
            </a:r>
            <a:r>
              <a:rPr lang="en" sz="1200">
                <a:solidFill>
                  <a:schemeClr val="lt1"/>
                </a:solidFill>
                <a:latin typeface="Arial Black"/>
                <a:ea typeface="Arial Black"/>
                <a:cs typeface="Arial Black"/>
                <a:sym typeface="Arial Black"/>
              </a:rPr>
              <a:t>19</a:t>
            </a:r>
            <a:endParaRPr b="0" i="0" sz="1200" u="none" cap="none" strike="noStrike">
              <a:solidFill>
                <a:schemeClr val="lt1"/>
              </a:solidFill>
              <a:latin typeface="Arial"/>
              <a:ea typeface="Arial"/>
              <a:cs typeface="Arial"/>
              <a:sym typeface="Arial"/>
            </a:endParaRPr>
          </a:p>
        </p:txBody>
      </p:sp>
      <p:sp>
        <p:nvSpPr>
          <p:cNvPr id="106" name="Google Shape;106;p27"/>
          <p:cNvSpPr txBox="1"/>
          <p:nvPr/>
        </p:nvSpPr>
        <p:spPr>
          <a:xfrm>
            <a:off x="502920" y="1200150"/>
            <a:ext cx="7886700" cy="1752600"/>
          </a:xfrm>
          <a:prstGeom prst="rect">
            <a:avLst/>
          </a:prstGeom>
          <a:noFill/>
          <a:ln>
            <a:noFill/>
          </a:ln>
        </p:spPr>
        <p:txBody>
          <a:bodyPr anchorCtr="0" anchor="b" bIns="45700" lIns="91425" spcFirstLastPara="1" rIns="91425" wrap="square" tIns="45700">
            <a:noAutofit/>
          </a:bodyPr>
          <a:lstStyle/>
          <a:p>
            <a:pPr indent="0" lvl="0" marL="0" marR="0" rtl="0" algn="l">
              <a:lnSpc>
                <a:spcPct val="83333"/>
              </a:lnSpc>
              <a:spcBef>
                <a:spcPts val="0"/>
              </a:spcBef>
              <a:spcAft>
                <a:spcPts val="0"/>
              </a:spcAft>
              <a:buClr>
                <a:schemeClr val="lt1"/>
              </a:buClr>
              <a:buSzPts val="4800"/>
              <a:buFont typeface="Arial Black"/>
              <a:buNone/>
            </a:pPr>
            <a:r>
              <a:rPr b="1" lang="en" sz="4800">
                <a:solidFill>
                  <a:schemeClr val="lt1"/>
                </a:solidFill>
                <a:latin typeface="Arial Black"/>
                <a:ea typeface="Arial Black"/>
                <a:cs typeface="Arial Black"/>
                <a:sym typeface="Arial Black"/>
              </a:rPr>
              <a:t>Marketing Analytics of O-List</a:t>
            </a:r>
            <a:endParaRPr/>
          </a:p>
        </p:txBody>
      </p:sp>
      <p:pic>
        <p:nvPicPr>
          <p:cNvPr id="107" name="Google Shape;107;p27"/>
          <p:cNvPicPr preferRelativeResize="0"/>
          <p:nvPr/>
        </p:nvPicPr>
        <p:blipFill rotWithShape="1">
          <a:blip r:embed="rId4">
            <a:alphaModFix/>
          </a:blip>
          <a:srcRect b="0" l="0" r="0" t="0"/>
          <a:stretch/>
        </p:blipFill>
        <p:spPr>
          <a:xfrm>
            <a:off x="6978699" y="320040"/>
            <a:ext cx="1877397"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idx="4294967295" type="ctrTitle"/>
          </p:nvPr>
        </p:nvSpPr>
        <p:spPr>
          <a:xfrm>
            <a:off x="311700" y="349550"/>
            <a:ext cx="8520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000"/>
              <a:t>Order Count and Payment Method</a:t>
            </a:r>
            <a:endParaRPr sz="4000"/>
          </a:p>
        </p:txBody>
      </p:sp>
      <p:sp>
        <p:nvSpPr>
          <p:cNvPr id="207" name="Google Shape;207;p36"/>
          <p:cNvSpPr txBox="1"/>
          <p:nvPr>
            <p:ph idx="4294967295" type="subTitle"/>
          </p:nvPr>
        </p:nvSpPr>
        <p:spPr>
          <a:xfrm>
            <a:off x="311700" y="1098375"/>
            <a:ext cx="3335400" cy="3820200"/>
          </a:xfrm>
          <a:prstGeom prst="rect">
            <a:avLst/>
          </a:prstGeom>
        </p:spPr>
        <p:txBody>
          <a:bodyPr anchorCtr="0" anchor="t" bIns="45700" lIns="91425" spcFirstLastPara="1" rIns="91425" wrap="square" tIns="45700">
            <a:noAutofit/>
          </a:bodyPr>
          <a:lstStyle/>
          <a:p>
            <a:pPr indent="-323850" lvl="0" marL="457200" rtl="0" algn="l">
              <a:spcBef>
                <a:spcPts val="640"/>
              </a:spcBef>
              <a:spcAft>
                <a:spcPts val="0"/>
              </a:spcAft>
              <a:buSzPts val="1500"/>
              <a:buChar char="●"/>
            </a:pPr>
            <a:r>
              <a:rPr lang="en" sz="1500"/>
              <a:t>The number of orders per month are generally constant except during the festive months like december.</a:t>
            </a:r>
            <a:endParaRPr sz="1500"/>
          </a:p>
          <a:p>
            <a:pPr indent="-323850" lvl="0" marL="457200" rtl="0" algn="l">
              <a:spcBef>
                <a:spcPts val="0"/>
              </a:spcBef>
              <a:spcAft>
                <a:spcPts val="0"/>
              </a:spcAft>
              <a:buSzPts val="1500"/>
              <a:buChar char="●"/>
            </a:pPr>
            <a:r>
              <a:rPr lang="en" sz="1500"/>
              <a:t>Credit card is the major method for payment comprising about 3/4th of the orders.</a:t>
            </a:r>
            <a:endParaRPr sz="1500"/>
          </a:p>
          <a:p>
            <a:pPr indent="0" lvl="0" marL="0" rtl="0" algn="l">
              <a:spcBef>
                <a:spcPts val="640"/>
              </a:spcBef>
              <a:spcAft>
                <a:spcPts val="0"/>
              </a:spcAft>
              <a:buNone/>
            </a:pPr>
            <a:r>
              <a:t/>
            </a:r>
            <a:endParaRPr sz="1500"/>
          </a:p>
          <a:p>
            <a:pPr indent="0" lvl="0" marL="457200" rtl="0" algn="l">
              <a:spcBef>
                <a:spcPts val="640"/>
              </a:spcBef>
              <a:spcAft>
                <a:spcPts val="0"/>
              </a:spcAft>
              <a:buNone/>
            </a:pPr>
            <a:r>
              <a:t/>
            </a:r>
            <a:endParaRPr sz="1500"/>
          </a:p>
        </p:txBody>
      </p:sp>
      <p:pic>
        <p:nvPicPr>
          <p:cNvPr id="208" name="Google Shape;208;p36"/>
          <p:cNvPicPr preferRelativeResize="0"/>
          <p:nvPr/>
        </p:nvPicPr>
        <p:blipFill>
          <a:blip r:embed="rId3">
            <a:alphaModFix/>
          </a:blip>
          <a:stretch>
            <a:fillRect/>
          </a:stretch>
        </p:blipFill>
        <p:spPr>
          <a:xfrm>
            <a:off x="4193150" y="1098375"/>
            <a:ext cx="4950851" cy="3932525"/>
          </a:xfrm>
          <a:prstGeom prst="rect">
            <a:avLst/>
          </a:prstGeom>
          <a:noFill/>
          <a:ln>
            <a:noFill/>
          </a:ln>
        </p:spPr>
      </p:pic>
      <p:sp>
        <p:nvSpPr>
          <p:cNvPr id="209" name="Google Shape;209;p36"/>
          <p:cNvSpPr txBox="1"/>
          <p:nvPr/>
        </p:nvSpPr>
        <p:spPr>
          <a:xfrm>
            <a:off x="3292475" y="2805150"/>
            <a:ext cx="984000" cy="2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Number of Orders</a:t>
            </a:r>
            <a:endParaRPr sz="700"/>
          </a:p>
        </p:txBody>
      </p:sp>
      <p:pic>
        <p:nvPicPr>
          <p:cNvPr id="210" name="Google Shape;210;p36"/>
          <p:cNvPicPr preferRelativeResize="0"/>
          <p:nvPr/>
        </p:nvPicPr>
        <p:blipFill>
          <a:blip r:embed="rId4">
            <a:alphaModFix/>
          </a:blip>
          <a:stretch>
            <a:fillRect/>
          </a:stretch>
        </p:blipFill>
        <p:spPr>
          <a:xfrm>
            <a:off x="466100" y="3172275"/>
            <a:ext cx="3453949" cy="193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idx="4294967295" type="ctrTitle"/>
          </p:nvPr>
        </p:nvSpPr>
        <p:spPr>
          <a:xfrm>
            <a:off x="311700" y="550525"/>
            <a:ext cx="8520600" cy="54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000"/>
              <a:t>Customers and Revenue</a:t>
            </a:r>
            <a:endParaRPr sz="4000"/>
          </a:p>
        </p:txBody>
      </p:sp>
      <p:pic>
        <p:nvPicPr>
          <p:cNvPr id="216" name="Google Shape;216;p37"/>
          <p:cNvPicPr preferRelativeResize="0"/>
          <p:nvPr/>
        </p:nvPicPr>
        <p:blipFill>
          <a:blip r:embed="rId3">
            <a:alphaModFix/>
          </a:blip>
          <a:stretch>
            <a:fillRect/>
          </a:stretch>
        </p:blipFill>
        <p:spPr>
          <a:xfrm>
            <a:off x="149800" y="1198500"/>
            <a:ext cx="4252975" cy="3616724"/>
          </a:xfrm>
          <a:prstGeom prst="rect">
            <a:avLst/>
          </a:prstGeom>
          <a:noFill/>
          <a:ln>
            <a:noFill/>
          </a:ln>
        </p:spPr>
      </p:pic>
      <p:sp>
        <p:nvSpPr>
          <p:cNvPr id="217" name="Google Shape;217;p37"/>
          <p:cNvSpPr txBox="1"/>
          <p:nvPr/>
        </p:nvSpPr>
        <p:spPr>
          <a:xfrm>
            <a:off x="1106925" y="4644125"/>
            <a:ext cx="2621700" cy="4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Number of Unique Customers per month</a:t>
            </a:r>
            <a:endParaRPr sz="1200"/>
          </a:p>
        </p:txBody>
      </p:sp>
      <p:pic>
        <p:nvPicPr>
          <p:cNvPr id="218" name="Google Shape;218;p37"/>
          <p:cNvPicPr preferRelativeResize="0"/>
          <p:nvPr/>
        </p:nvPicPr>
        <p:blipFill>
          <a:blip r:embed="rId4">
            <a:alphaModFix/>
          </a:blip>
          <a:stretch>
            <a:fillRect/>
          </a:stretch>
        </p:blipFill>
        <p:spPr>
          <a:xfrm>
            <a:off x="4744000" y="1198500"/>
            <a:ext cx="4194725" cy="3565326"/>
          </a:xfrm>
          <a:prstGeom prst="rect">
            <a:avLst/>
          </a:prstGeom>
          <a:noFill/>
          <a:ln>
            <a:noFill/>
          </a:ln>
        </p:spPr>
      </p:pic>
      <p:sp>
        <p:nvSpPr>
          <p:cNvPr id="219" name="Google Shape;219;p37"/>
          <p:cNvSpPr txBox="1"/>
          <p:nvPr/>
        </p:nvSpPr>
        <p:spPr>
          <a:xfrm>
            <a:off x="5276650" y="4763825"/>
            <a:ext cx="2962800" cy="3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Average Revenue per Customer</a:t>
            </a:r>
            <a:endParaRPr sz="12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8"/>
          <p:cNvSpPr txBox="1"/>
          <p:nvPr>
            <p:ph idx="4294967295" type="ctrTitle"/>
          </p:nvPr>
        </p:nvSpPr>
        <p:spPr>
          <a:xfrm>
            <a:off x="311700" y="432775"/>
            <a:ext cx="8520600" cy="651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000"/>
              <a:t>Top 10 Categories - Ratings</a:t>
            </a:r>
            <a:endParaRPr sz="4000"/>
          </a:p>
        </p:txBody>
      </p:sp>
      <p:pic>
        <p:nvPicPr>
          <p:cNvPr id="225" name="Google Shape;225;p38"/>
          <p:cNvPicPr preferRelativeResize="0"/>
          <p:nvPr/>
        </p:nvPicPr>
        <p:blipFill>
          <a:blip r:embed="rId3">
            <a:alphaModFix/>
          </a:blip>
          <a:stretch>
            <a:fillRect/>
          </a:stretch>
        </p:blipFill>
        <p:spPr>
          <a:xfrm>
            <a:off x="3570500" y="1148550"/>
            <a:ext cx="5473700" cy="3429000"/>
          </a:xfrm>
          <a:prstGeom prst="rect">
            <a:avLst/>
          </a:prstGeom>
          <a:noFill/>
          <a:ln>
            <a:noFill/>
          </a:ln>
        </p:spPr>
      </p:pic>
      <p:sp>
        <p:nvSpPr>
          <p:cNvPr id="226" name="Google Shape;226;p38"/>
          <p:cNvSpPr txBox="1"/>
          <p:nvPr/>
        </p:nvSpPr>
        <p:spPr>
          <a:xfrm>
            <a:off x="5476400" y="4641425"/>
            <a:ext cx="20475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Customer Ratings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27" name="Google Shape;227;p38"/>
          <p:cNvSpPr txBox="1"/>
          <p:nvPr/>
        </p:nvSpPr>
        <p:spPr>
          <a:xfrm>
            <a:off x="324600" y="1315000"/>
            <a:ext cx="3062700" cy="337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Electronic items are more favorably rated than other categories with a mean of 4.5.</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It is followed by other common household and personal use items such as fashion accessories, beauty products.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It will be beneficial if Olist can keep track of the quality of products in these categories to strengthen trust.</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Google Shape;232;p39"/>
          <p:cNvPicPr preferRelativeResize="0"/>
          <p:nvPr/>
        </p:nvPicPr>
        <p:blipFill>
          <a:blip r:embed="rId3">
            <a:alphaModFix/>
          </a:blip>
          <a:stretch>
            <a:fillRect/>
          </a:stretch>
        </p:blipFill>
        <p:spPr>
          <a:xfrm>
            <a:off x="696200" y="633850"/>
            <a:ext cx="8239976" cy="4441451"/>
          </a:xfrm>
          <a:prstGeom prst="rect">
            <a:avLst/>
          </a:prstGeom>
          <a:noFill/>
          <a:ln>
            <a:noFill/>
          </a:ln>
        </p:spPr>
      </p:pic>
      <p:sp>
        <p:nvSpPr>
          <p:cNvPr id="233" name="Google Shape;233;p39"/>
          <p:cNvSpPr txBox="1"/>
          <p:nvPr/>
        </p:nvSpPr>
        <p:spPr>
          <a:xfrm>
            <a:off x="363675" y="332500"/>
            <a:ext cx="8323200" cy="10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3F3F3F"/>
                </a:solidFill>
              </a:rPr>
              <a:t>Customer Segmentation</a:t>
            </a:r>
            <a:endParaRPr sz="4000">
              <a:solidFill>
                <a:srgbClr val="3F3F3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0"/>
          <p:cNvSpPr txBox="1"/>
          <p:nvPr>
            <p:ph idx="4294967295" type="ctrTitle"/>
          </p:nvPr>
        </p:nvSpPr>
        <p:spPr>
          <a:xfrm>
            <a:off x="311700" y="491050"/>
            <a:ext cx="8520600" cy="566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4000"/>
              <a:t>Approach</a:t>
            </a:r>
            <a:endParaRPr sz="4000"/>
          </a:p>
        </p:txBody>
      </p:sp>
      <p:sp>
        <p:nvSpPr>
          <p:cNvPr id="239" name="Google Shape;239;p40"/>
          <p:cNvSpPr txBox="1"/>
          <p:nvPr>
            <p:ph idx="4294967295" type="subTitle"/>
          </p:nvPr>
        </p:nvSpPr>
        <p:spPr>
          <a:xfrm>
            <a:off x="345050" y="1111825"/>
            <a:ext cx="8520600" cy="3668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rPr>
              <a:t>Segment:</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Inactive:</a:t>
            </a:r>
            <a:r>
              <a:rPr lang="en" sz="1200">
                <a:solidFill>
                  <a:schemeClr val="dk1"/>
                </a:solidFill>
              </a:rPr>
              <a:t> Customer who did not make any purchases or that their last purchase was more than three times the period defined as a parameter.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Cold:</a:t>
            </a:r>
            <a:r>
              <a:rPr lang="en" sz="1200">
                <a:solidFill>
                  <a:schemeClr val="dk1"/>
                </a:solidFill>
              </a:rPr>
              <a:t> Customer that your last purchase was greater than twice period and less than three times the period.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Hot: </a:t>
            </a:r>
            <a:r>
              <a:rPr lang="en" sz="1200">
                <a:solidFill>
                  <a:schemeClr val="dk1"/>
                </a:solidFill>
              </a:rPr>
              <a:t>Customer that your last purchase was greater than the period and less than twice the period.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Active: </a:t>
            </a:r>
            <a:r>
              <a:rPr lang="en" sz="1200">
                <a:solidFill>
                  <a:schemeClr val="dk1"/>
                </a:solidFill>
              </a:rPr>
              <a:t>Customer that your last purchase is less than the period.</a:t>
            </a:r>
            <a:endParaRPr sz="1200">
              <a:solidFill>
                <a:schemeClr val="dk1"/>
              </a:solidFill>
            </a:endParaRPr>
          </a:p>
          <a:p>
            <a:pPr indent="0" lvl="0" marL="0" rtl="0" algn="l">
              <a:lnSpc>
                <a:spcPct val="115000"/>
              </a:lnSpc>
              <a:spcBef>
                <a:spcPts val="1200"/>
              </a:spcBef>
              <a:spcAft>
                <a:spcPts val="0"/>
              </a:spcAft>
              <a:buNone/>
            </a:pPr>
            <a:r>
              <a:rPr b="1" lang="en" sz="1200">
                <a:solidFill>
                  <a:schemeClr val="dk1"/>
                </a:solidFill>
              </a:rPr>
              <a:t>Sub segment:</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High Payment Value: </a:t>
            </a:r>
            <a:r>
              <a:rPr lang="en" sz="1200">
                <a:solidFill>
                  <a:schemeClr val="dk1"/>
                </a:solidFill>
              </a:rPr>
              <a:t>Order payment above the median value.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Low Payment Value: </a:t>
            </a:r>
            <a:r>
              <a:rPr lang="en" sz="1200">
                <a:solidFill>
                  <a:schemeClr val="dk1"/>
                </a:solidFill>
              </a:rPr>
              <a:t>Order payment below the median value.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1200"/>
              </a:spcBef>
              <a:spcAft>
                <a:spcPts val="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ph idx="4294967295" type="ctrTitle"/>
          </p:nvPr>
        </p:nvSpPr>
        <p:spPr>
          <a:xfrm>
            <a:off x="311700" y="565950"/>
            <a:ext cx="8520600" cy="60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000">
                <a:solidFill>
                  <a:srgbClr val="3F3F3F"/>
                </a:solidFill>
              </a:rPr>
              <a:t>Customer Segmentation</a:t>
            </a:r>
            <a:endParaRPr sz="4000"/>
          </a:p>
        </p:txBody>
      </p:sp>
      <p:sp>
        <p:nvSpPr>
          <p:cNvPr id="245" name="Google Shape;245;p41"/>
          <p:cNvSpPr txBox="1"/>
          <p:nvPr/>
        </p:nvSpPr>
        <p:spPr>
          <a:xfrm>
            <a:off x="311700" y="1456475"/>
            <a:ext cx="4124400" cy="338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Most of the revenue is brought in by the ‘Active’ segment followed closely by the ‘Hot’ segment.</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
                <a:solidFill>
                  <a:schemeClr val="dk1"/>
                </a:solidFill>
              </a:rPr>
              <a:t>The value brought in by the ‘Inactive’ segment is comparatively less.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They can try introducing a ‘Loyalty program’ to reignite the interest among the inactive customers and cold customer segments.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pic>
        <p:nvPicPr>
          <p:cNvPr id="246" name="Google Shape;246;p41"/>
          <p:cNvPicPr preferRelativeResize="0"/>
          <p:nvPr/>
        </p:nvPicPr>
        <p:blipFill>
          <a:blip r:embed="rId3">
            <a:alphaModFix/>
          </a:blip>
          <a:stretch>
            <a:fillRect/>
          </a:stretch>
        </p:blipFill>
        <p:spPr>
          <a:xfrm>
            <a:off x="4384925" y="1238538"/>
            <a:ext cx="4321875" cy="3823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4000"/>
              <a:t>Customer Segmentation</a:t>
            </a:r>
            <a:endParaRPr sz="4000"/>
          </a:p>
        </p:txBody>
      </p:sp>
      <p:sp>
        <p:nvSpPr>
          <p:cNvPr id="252" name="Google Shape;252;p42"/>
          <p:cNvSpPr txBox="1"/>
          <p:nvPr>
            <p:ph idx="1" type="body"/>
          </p:nvPr>
        </p:nvSpPr>
        <p:spPr>
          <a:xfrm>
            <a:off x="457200" y="1481450"/>
            <a:ext cx="3969300" cy="34554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Not many customers are willing to repurchase if they have bought any item in the previous 3-4 months.</a:t>
            </a:r>
            <a:endParaRPr sz="14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To influence the active customers to </a:t>
            </a:r>
            <a:endParaRPr sz="1400">
              <a:solidFill>
                <a:schemeClr val="dk1"/>
              </a:solidFill>
              <a:latin typeface="Arial"/>
              <a:ea typeface="Arial"/>
              <a:cs typeface="Arial"/>
              <a:sym typeface="Arial"/>
            </a:endParaRPr>
          </a:p>
          <a:p>
            <a:pPr indent="0" lvl="0" marL="457200" rtl="0" algn="l">
              <a:spcBef>
                <a:spcPts val="0"/>
              </a:spcBef>
              <a:spcAft>
                <a:spcPts val="0"/>
              </a:spcAft>
              <a:buNone/>
            </a:pPr>
            <a:r>
              <a:rPr lang="en" sz="1400">
                <a:solidFill>
                  <a:schemeClr val="dk1"/>
                </a:solidFill>
                <a:latin typeface="Arial"/>
                <a:ea typeface="Arial"/>
                <a:cs typeface="Arial"/>
                <a:sym typeface="Arial"/>
              </a:rPr>
              <a:t>make a repurchase quickly, they can offer</a:t>
            </a:r>
            <a:endParaRPr sz="1400">
              <a:solidFill>
                <a:schemeClr val="dk1"/>
              </a:solidFill>
              <a:latin typeface="Arial"/>
              <a:ea typeface="Arial"/>
              <a:cs typeface="Arial"/>
              <a:sym typeface="Arial"/>
            </a:endParaRPr>
          </a:p>
          <a:p>
            <a:pPr indent="0" lvl="0" marL="457200" rtl="0" algn="l">
              <a:spcBef>
                <a:spcPts val="0"/>
              </a:spcBef>
              <a:spcAft>
                <a:spcPts val="0"/>
              </a:spcAft>
              <a:buNone/>
            </a:pPr>
            <a:r>
              <a:rPr lang="en" sz="1400">
                <a:solidFill>
                  <a:schemeClr val="dk1"/>
                </a:solidFill>
                <a:latin typeface="Arial"/>
                <a:ea typeface="Arial"/>
                <a:cs typeface="Arial"/>
                <a:sym typeface="Arial"/>
              </a:rPr>
              <a:t>targeted discounting on the previously </a:t>
            </a:r>
            <a:endParaRPr sz="1400">
              <a:solidFill>
                <a:schemeClr val="dk1"/>
              </a:solidFill>
              <a:latin typeface="Arial"/>
              <a:ea typeface="Arial"/>
              <a:cs typeface="Arial"/>
              <a:sym typeface="Arial"/>
            </a:endParaRPr>
          </a:p>
          <a:p>
            <a:pPr indent="0" lvl="0" marL="457200" rtl="0" algn="l">
              <a:spcBef>
                <a:spcPts val="0"/>
              </a:spcBef>
              <a:spcAft>
                <a:spcPts val="0"/>
              </a:spcAft>
              <a:buNone/>
            </a:pPr>
            <a:r>
              <a:rPr lang="en" sz="1400">
                <a:solidFill>
                  <a:schemeClr val="dk1"/>
                </a:solidFill>
                <a:latin typeface="Arial"/>
                <a:ea typeface="Arial"/>
                <a:cs typeface="Arial"/>
                <a:sym typeface="Arial"/>
              </a:rPr>
              <a:t>Purchased products.</a:t>
            </a:r>
            <a:endParaRPr sz="14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The customers in the ‘Hot’ segment have more repurchases than other segments.</a:t>
            </a:r>
            <a:endParaRPr sz="14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chemeClr val="dk1"/>
              </a:solidFill>
              <a:latin typeface="Arial"/>
              <a:ea typeface="Arial"/>
              <a:cs typeface="Arial"/>
              <a:sym typeface="Arial"/>
            </a:endParaRPr>
          </a:p>
          <a:p>
            <a:pPr indent="0" lvl="0" marL="457200" rtl="0" algn="l">
              <a:spcBef>
                <a:spcPts val="360"/>
              </a:spcBef>
              <a:spcAft>
                <a:spcPts val="0"/>
              </a:spcAft>
              <a:buNone/>
            </a:pPr>
            <a:r>
              <a:t/>
            </a:r>
            <a:endParaRPr/>
          </a:p>
        </p:txBody>
      </p:sp>
      <p:pic>
        <p:nvPicPr>
          <p:cNvPr id="253" name="Google Shape;253;p42"/>
          <p:cNvPicPr preferRelativeResize="0"/>
          <p:nvPr/>
        </p:nvPicPr>
        <p:blipFill>
          <a:blip r:embed="rId3">
            <a:alphaModFix/>
          </a:blip>
          <a:stretch>
            <a:fillRect/>
          </a:stretch>
        </p:blipFill>
        <p:spPr>
          <a:xfrm>
            <a:off x="4269600" y="1319525"/>
            <a:ext cx="4417199" cy="367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722313" y="3305176"/>
            <a:ext cx="77724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Seller Acquisition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Seller Lifetime value</a:t>
            </a:r>
            <a:endParaRPr/>
          </a:p>
        </p:txBody>
      </p:sp>
      <p:sp>
        <p:nvSpPr>
          <p:cNvPr id="264" name="Google Shape;264;p44"/>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2000"/>
              <a:t>Evaluating Seller lifetime value will help in</a:t>
            </a:r>
            <a:endParaRPr sz="2000"/>
          </a:p>
          <a:p>
            <a:pPr indent="-355600" lvl="0" marL="914400" rtl="0" algn="l">
              <a:spcBef>
                <a:spcPts val="360"/>
              </a:spcBef>
              <a:spcAft>
                <a:spcPts val="0"/>
              </a:spcAft>
              <a:buSzPts val="2000"/>
              <a:buChar char="•"/>
            </a:pPr>
            <a:r>
              <a:rPr lang="en" sz="2000"/>
              <a:t>Identify categories with higher churn rates to take corrective actions </a:t>
            </a:r>
            <a:endParaRPr sz="2000"/>
          </a:p>
          <a:p>
            <a:pPr indent="-355600" lvl="0" marL="914400" rtl="0" algn="l">
              <a:spcBef>
                <a:spcPts val="0"/>
              </a:spcBef>
              <a:spcAft>
                <a:spcPts val="0"/>
              </a:spcAft>
              <a:buSzPts val="2000"/>
              <a:buChar char="•"/>
            </a:pPr>
            <a:r>
              <a:rPr lang="en" sz="2000"/>
              <a:t>Understanding which categories to target for improving the GMV</a:t>
            </a:r>
            <a:endParaRPr sz="2000"/>
          </a:p>
          <a:p>
            <a:pPr indent="-355600" lvl="0" marL="914400" rtl="0" algn="l">
              <a:spcBef>
                <a:spcPts val="0"/>
              </a:spcBef>
              <a:spcAft>
                <a:spcPts val="0"/>
              </a:spcAft>
              <a:buSzPts val="2000"/>
              <a:buChar char="•"/>
            </a:pPr>
            <a:r>
              <a:rPr lang="en" sz="2000"/>
              <a:t>Allocating resources for different categories to improve the overall revenue</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Approach</a:t>
            </a:r>
            <a:endParaRPr/>
          </a:p>
        </p:txBody>
      </p:sp>
      <p:sp>
        <p:nvSpPr>
          <p:cNvPr id="270" name="Google Shape;270;p45"/>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Frequency of order is calculated based on performance of seller</a:t>
            </a:r>
            <a:endParaRPr sz="2000"/>
          </a:p>
          <a:p>
            <a:pPr indent="-355600" lvl="0" marL="457200" rtl="0" algn="l">
              <a:spcBef>
                <a:spcPts val="0"/>
              </a:spcBef>
              <a:spcAft>
                <a:spcPts val="0"/>
              </a:spcAft>
              <a:buSzPts val="2000"/>
              <a:buChar char="•"/>
            </a:pPr>
            <a:r>
              <a:rPr lang="en" sz="2000"/>
              <a:t>A seller is assumed to be churned, if Today-last order month was greater than frequency for seller</a:t>
            </a:r>
            <a:endParaRPr sz="2000"/>
          </a:p>
          <a:p>
            <a:pPr indent="-355600" lvl="0" marL="457200" rtl="0" algn="l">
              <a:spcBef>
                <a:spcPts val="0"/>
              </a:spcBef>
              <a:spcAft>
                <a:spcPts val="0"/>
              </a:spcAft>
              <a:buSzPts val="2000"/>
              <a:buChar char="•"/>
            </a:pPr>
            <a:r>
              <a:rPr lang="en" sz="2000"/>
              <a:t>Category level Margins and Churn percentages are calculated </a:t>
            </a:r>
            <a:endParaRPr sz="2000"/>
          </a:p>
          <a:p>
            <a:pPr indent="-355600" lvl="0" marL="457200" rtl="0" algn="l">
              <a:spcBef>
                <a:spcPts val="0"/>
              </a:spcBef>
              <a:spcAft>
                <a:spcPts val="0"/>
              </a:spcAft>
              <a:buSzPts val="2000"/>
              <a:buChar char="•"/>
            </a:pPr>
            <a:r>
              <a:rPr lang="en" sz="2000"/>
              <a:t>Life-Time value is estimated with this margin and retention rate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8"/>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About O-list</a:t>
            </a:r>
            <a:endParaRPr/>
          </a:p>
        </p:txBody>
      </p:sp>
      <p:sp>
        <p:nvSpPr>
          <p:cNvPr id="113" name="Google Shape;113;p28"/>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Clr>
                <a:srgbClr val="000000"/>
              </a:buClr>
              <a:buSzPts val="2000"/>
              <a:buFont typeface="Calibri"/>
              <a:buChar char="•"/>
            </a:pPr>
            <a:r>
              <a:rPr lang="en" sz="1800">
                <a:solidFill>
                  <a:srgbClr val="000000"/>
                </a:solidFill>
              </a:rPr>
              <a:t>Brazilian </a:t>
            </a:r>
            <a:r>
              <a:rPr lang="en" sz="1800">
                <a:solidFill>
                  <a:srgbClr val="000000"/>
                </a:solidFill>
              </a:rPr>
              <a:t>e-commerce </a:t>
            </a:r>
            <a:r>
              <a:rPr lang="en" sz="1800">
                <a:solidFill>
                  <a:srgbClr val="000000"/>
                </a:solidFill>
              </a:rPr>
              <a:t>startup connecting merchants with wider marketplaces since 2015.</a:t>
            </a:r>
            <a:endParaRPr sz="1800">
              <a:solidFill>
                <a:srgbClr val="000000"/>
              </a:solidFill>
            </a:endParaRPr>
          </a:p>
          <a:p>
            <a:pPr indent="-355600" lvl="0" marL="457200" rtl="0" algn="l">
              <a:lnSpc>
                <a:spcPct val="115000"/>
              </a:lnSpc>
              <a:spcBef>
                <a:spcPts val="0"/>
              </a:spcBef>
              <a:spcAft>
                <a:spcPts val="0"/>
              </a:spcAft>
              <a:buClr>
                <a:srgbClr val="000000"/>
              </a:buClr>
              <a:buSzPts val="2000"/>
              <a:buFont typeface="Calibri"/>
              <a:buChar char="•"/>
            </a:pPr>
            <a:r>
              <a:rPr lang="en" sz="1800">
                <a:solidFill>
                  <a:srgbClr val="000000"/>
                </a:solidFill>
                <a:highlight>
                  <a:srgbClr val="FFFFFF"/>
                </a:highlight>
              </a:rPr>
              <a:t>Provides logistics and collaborates with “brick-and-mortars” (traditional street-side stores) to give them an online presence. </a:t>
            </a:r>
            <a:endParaRPr sz="1800">
              <a:solidFill>
                <a:srgbClr val="000000"/>
              </a:solidFill>
              <a:highlight>
                <a:srgbClr val="FFFFFF"/>
              </a:highlight>
            </a:endParaRPr>
          </a:p>
          <a:p>
            <a:pPr indent="-355600" lvl="0" marL="457200" rtl="0" algn="l">
              <a:lnSpc>
                <a:spcPct val="115000"/>
              </a:lnSpc>
              <a:spcBef>
                <a:spcPts val="0"/>
              </a:spcBef>
              <a:spcAft>
                <a:spcPts val="0"/>
              </a:spcAft>
              <a:buClr>
                <a:srgbClr val="000000"/>
              </a:buClr>
              <a:buSzPts val="2000"/>
              <a:buFont typeface="Calibri"/>
              <a:buChar char="•"/>
            </a:pPr>
            <a:r>
              <a:rPr lang="en" sz="1800">
                <a:solidFill>
                  <a:srgbClr val="000000"/>
                </a:solidFill>
              </a:rPr>
              <a:t>Provides services like strategic digital marketing campaigns in the main marketplaces where it operates, delivery and even after-sales.</a:t>
            </a:r>
            <a:endParaRPr sz="1800">
              <a:solidFill>
                <a:srgbClr val="000000"/>
              </a:solidFill>
            </a:endParaRPr>
          </a:p>
          <a:p>
            <a:pPr indent="-355600" lvl="0" marL="457200" rtl="0" algn="l">
              <a:lnSpc>
                <a:spcPct val="115000"/>
              </a:lnSpc>
              <a:spcBef>
                <a:spcPts val="0"/>
              </a:spcBef>
              <a:spcAft>
                <a:spcPts val="0"/>
              </a:spcAft>
              <a:buClr>
                <a:srgbClr val="000000"/>
              </a:buClr>
              <a:buSzPts val="2000"/>
              <a:buFont typeface="Calibri"/>
              <a:buChar char="•"/>
            </a:pPr>
            <a:r>
              <a:rPr lang="en" sz="1800">
                <a:solidFill>
                  <a:srgbClr val="000000"/>
                </a:solidFill>
                <a:uFill>
                  <a:noFill/>
                </a:uFill>
                <a:hlinkClick r:id="rId3"/>
              </a:rPr>
              <a:t>O-list</a:t>
            </a:r>
            <a:r>
              <a:rPr lang="en" sz="1800">
                <a:solidFill>
                  <a:srgbClr val="000000"/>
                </a:solidFill>
              </a:rPr>
              <a:t> also aggregates products for other major online </a:t>
            </a:r>
            <a:r>
              <a:rPr lang="en" sz="1800">
                <a:solidFill>
                  <a:srgbClr val="000000"/>
                </a:solidFill>
              </a:rPr>
              <a:t>marketplaces</a:t>
            </a:r>
            <a:r>
              <a:rPr lang="en" sz="1800">
                <a:solidFill>
                  <a:srgbClr val="000000"/>
                </a:solidFill>
              </a:rPr>
              <a:t>. Some of these include Amazon and Via Varejo.</a:t>
            </a:r>
            <a:endParaRPr sz="1800">
              <a:solidFill>
                <a:srgbClr val="000000"/>
              </a:solidFill>
            </a:endParaRPr>
          </a:p>
          <a:p>
            <a:pPr indent="0" lvl="0" marL="0" rtl="0" algn="l">
              <a:spcBef>
                <a:spcPts val="1200"/>
              </a:spcBef>
              <a:spcAft>
                <a:spcPts val="0"/>
              </a:spcAft>
              <a:buNone/>
            </a:pPr>
            <a:r>
              <a:t/>
            </a: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200"/>
              <a:t>Churn Calculation</a:t>
            </a:r>
            <a:endParaRPr sz="3200"/>
          </a:p>
        </p:txBody>
      </p:sp>
      <p:pic>
        <p:nvPicPr>
          <p:cNvPr id="276" name="Google Shape;276;p46"/>
          <p:cNvPicPr preferRelativeResize="0"/>
          <p:nvPr/>
        </p:nvPicPr>
        <p:blipFill>
          <a:blip r:embed="rId3">
            <a:alphaModFix/>
          </a:blip>
          <a:stretch>
            <a:fillRect/>
          </a:stretch>
        </p:blipFill>
        <p:spPr>
          <a:xfrm>
            <a:off x="457200" y="1144103"/>
            <a:ext cx="7388633" cy="35191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200"/>
              <a:t>Category Level Churn Percentage</a:t>
            </a:r>
            <a:endParaRPr sz="3200"/>
          </a:p>
        </p:txBody>
      </p:sp>
      <p:pic>
        <p:nvPicPr>
          <p:cNvPr id="282" name="Google Shape;282;p47"/>
          <p:cNvPicPr preferRelativeResize="0"/>
          <p:nvPr/>
        </p:nvPicPr>
        <p:blipFill>
          <a:blip r:embed="rId3">
            <a:alphaModFix/>
          </a:blip>
          <a:stretch>
            <a:fillRect/>
          </a:stretch>
        </p:blipFill>
        <p:spPr>
          <a:xfrm>
            <a:off x="457200" y="1319525"/>
            <a:ext cx="6852299" cy="3477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457200" y="46212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400"/>
              <a:buFont typeface="Arial"/>
              <a:buNone/>
            </a:pPr>
            <a:r>
              <a:rPr lang="en"/>
              <a:t>City Level Churn Percentage</a:t>
            </a:r>
            <a:endParaRPr/>
          </a:p>
        </p:txBody>
      </p:sp>
      <p:pic>
        <p:nvPicPr>
          <p:cNvPr id="288" name="Google Shape;288;p48"/>
          <p:cNvPicPr preferRelativeResize="0"/>
          <p:nvPr/>
        </p:nvPicPr>
        <p:blipFill>
          <a:blip r:embed="rId3">
            <a:alphaModFix/>
          </a:blip>
          <a:stretch>
            <a:fillRect/>
          </a:stretch>
        </p:blipFill>
        <p:spPr>
          <a:xfrm>
            <a:off x="457200" y="1455799"/>
            <a:ext cx="6828025" cy="3337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Category Level Seller Value</a:t>
            </a:r>
            <a:endParaRPr/>
          </a:p>
        </p:txBody>
      </p:sp>
      <p:pic>
        <p:nvPicPr>
          <p:cNvPr id="294" name="Google Shape;294;p49"/>
          <p:cNvPicPr preferRelativeResize="0"/>
          <p:nvPr/>
        </p:nvPicPr>
        <p:blipFill>
          <a:blip r:embed="rId3">
            <a:alphaModFix/>
          </a:blip>
          <a:stretch>
            <a:fillRect/>
          </a:stretch>
        </p:blipFill>
        <p:spPr>
          <a:xfrm>
            <a:off x="457188" y="1361700"/>
            <a:ext cx="6572725" cy="3321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0" lvl="0" marL="0" rtl="0" algn="l">
              <a:lnSpc>
                <a:spcPct val="115000"/>
              </a:lnSpc>
              <a:spcBef>
                <a:spcPts val="300"/>
              </a:spcBef>
              <a:spcAft>
                <a:spcPts val="0"/>
              </a:spcAft>
              <a:buClr>
                <a:schemeClr val="dk1"/>
              </a:buClr>
              <a:buSzPts val="1100"/>
              <a:buFont typeface="Arial"/>
              <a:buNone/>
            </a:pPr>
            <a:r>
              <a:rPr lang="en" sz="1800">
                <a:solidFill>
                  <a:schemeClr val="dk1"/>
                </a:solidFill>
                <a:highlight>
                  <a:srgbClr val="FFFFFF"/>
                </a:highlight>
                <a:latin typeface="Arial"/>
                <a:ea typeface="Arial"/>
                <a:cs typeface="Arial"/>
                <a:sym typeface="Arial"/>
              </a:rPr>
              <a:t>Marketing Qualified Leads</a:t>
            </a:r>
            <a:endParaRPr sz="1800">
              <a:solidFill>
                <a:schemeClr val="dk1"/>
              </a:solidFill>
              <a:highlight>
                <a:srgbClr val="FFFFFF"/>
              </a:highlight>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 sz="1800">
                <a:solidFill>
                  <a:schemeClr val="dk1"/>
                </a:solidFill>
                <a:highlight>
                  <a:srgbClr val="FFFFFF"/>
                </a:highlight>
                <a:latin typeface="Arial"/>
                <a:ea typeface="Arial"/>
                <a:cs typeface="Arial"/>
                <a:sym typeface="Arial"/>
              </a:rPr>
              <a:t>After a lead fills in a form at a landing page, a filter is made to select the ones that are qualified to sell their products at Olist. They are the Marketing Qualified Leads (MQLs).</a:t>
            </a:r>
            <a:endParaRPr sz="1800">
              <a:solidFill>
                <a:schemeClr val="dk1"/>
              </a:solidFill>
              <a:highlight>
                <a:srgbClr val="FFFFFF"/>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en" sz="1800">
                <a:solidFill>
                  <a:schemeClr val="dk1"/>
                </a:solidFill>
                <a:highlight>
                  <a:srgbClr val="FFFFFF"/>
                </a:highlight>
                <a:latin typeface="Arial"/>
                <a:ea typeface="Arial"/>
                <a:cs typeface="Arial"/>
                <a:sym typeface="Arial"/>
              </a:rPr>
              <a:t>8000 unique leads</a:t>
            </a:r>
            <a:endParaRPr sz="1800">
              <a:solidFill>
                <a:schemeClr val="dk1"/>
              </a:solidFill>
              <a:highlight>
                <a:srgbClr val="FFFFFF"/>
              </a:highlight>
              <a:latin typeface="Arial"/>
              <a:ea typeface="Arial"/>
              <a:cs typeface="Arial"/>
              <a:sym typeface="Arial"/>
            </a:endParaRPr>
          </a:p>
          <a:p>
            <a:pPr indent="0" lvl="0" marL="914400" rtl="0" algn="l">
              <a:lnSpc>
                <a:spcPct val="115000"/>
              </a:lnSpc>
              <a:spcBef>
                <a:spcPts val="800"/>
              </a:spcBef>
              <a:spcAft>
                <a:spcPts val="0"/>
              </a:spcAft>
              <a:buNone/>
            </a:pPr>
            <a:r>
              <a:t/>
            </a:r>
            <a:endParaRPr>
              <a:solidFill>
                <a:schemeClr val="dk1"/>
              </a:solidFill>
              <a:highlight>
                <a:srgbClr val="FFFFFF"/>
              </a:highlight>
              <a:latin typeface="Arial"/>
              <a:ea typeface="Arial"/>
              <a:cs typeface="Arial"/>
              <a:sym typeface="Arial"/>
            </a:endParaRPr>
          </a:p>
          <a:p>
            <a:pPr indent="-355600" lvl="0" marL="457200" rtl="0" algn="l">
              <a:lnSpc>
                <a:spcPct val="115000"/>
              </a:lnSpc>
              <a:spcBef>
                <a:spcPts val="800"/>
              </a:spcBef>
              <a:spcAft>
                <a:spcPts val="0"/>
              </a:spcAft>
              <a:buClr>
                <a:schemeClr val="dk1"/>
              </a:buClr>
              <a:buSzPts val="2000"/>
              <a:buFont typeface="Arial"/>
              <a:buChar char="•"/>
            </a:pPr>
            <a:r>
              <a:rPr lang="en">
                <a:solidFill>
                  <a:schemeClr val="dk1"/>
                </a:solidFill>
                <a:highlight>
                  <a:srgbClr val="FFFFFF"/>
                </a:highlight>
                <a:latin typeface="Arial"/>
                <a:ea typeface="Arial"/>
                <a:cs typeface="Arial"/>
                <a:sym typeface="Arial"/>
              </a:rPr>
              <a:t>Two important dates</a:t>
            </a:r>
            <a:endParaRPr>
              <a:solidFill>
                <a:schemeClr val="dk1"/>
              </a:solidFill>
              <a:highlight>
                <a:srgbClr val="FFFFFF"/>
              </a:highlight>
              <a:latin typeface="Arial"/>
              <a:ea typeface="Arial"/>
              <a:cs typeface="Arial"/>
              <a:sym typeface="Arial"/>
            </a:endParaRPr>
          </a:p>
          <a:p>
            <a:pPr indent="-330200" lvl="1" marL="914400" rtl="0" algn="l">
              <a:lnSpc>
                <a:spcPct val="115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First contact date: date of the first contact solicitation</a:t>
            </a:r>
            <a:endParaRPr sz="1600">
              <a:solidFill>
                <a:srgbClr val="000000"/>
              </a:solidFill>
              <a:highlight>
                <a:srgbClr val="FFFFFF"/>
              </a:highlight>
              <a:latin typeface="Arial"/>
              <a:ea typeface="Arial"/>
              <a:cs typeface="Arial"/>
              <a:sym typeface="Arial"/>
            </a:endParaRPr>
          </a:p>
          <a:p>
            <a:pPr indent="-330200" lvl="1" marL="914400" rtl="0" algn="l">
              <a:lnSpc>
                <a:spcPct val="115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Won date: date the deal was closed</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t/>
            </a:r>
            <a:endParaRPr sz="1800">
              <a:solidFill>
                <a:schemeClr val="dk1"/>
              </a:solidFill>
              <a:highlight>
                <a:srgbClr val="FFFFFF"/>
              </a:highlight>
              <a:latin typeface="Arial"/>
              <a:ea typeface="Arial"/>
              <a:cs typeface="Arial"/>
              <a:sym typeface="Arial"/>
            </a:endParaRPr>
          </a:p>
          <a:p>
            <a:pPr indent="0" lvl="0" marL="0" rtl="0" algn="l">
              <a:spcBef>
                <a:spcPts val="360"/>
              </a:spcBef>
              <a:spcAft>
                <a:spcPts val="0"/>
              </a:spcAft>
              <a:buNone/>
            </a:pPr>
            <a:r>
              <a:t/>
            </a:r>
            <a:endParaRPr/>
          </a:p>
        </p:txBody>
      </p:sp>
      <p:sp>
        <p:nvSpPr>
          <p:cNvPr id="300" name="Google Shape;300;p50"/>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Leads and Channels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1"/>
          <p:cNvSpPr txBox="1"/>
          <p:nvPr>
            <p:ph idx="1" type="body"/>
          </p:nvPr>
        </p:nvSpPr>
        <p:spPr>
          <a:xfrm>
            <a:off x="457200" y="1319525"/>
            <a:ext cx="2944500" cy="36543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Clr>
                <a:srgbClr val="000000"/>
              </a:buClr>
              <a:buSzPts val="2000"/>
              <a:buChar char="•"/>
            </a:pPr>
            <a:r>
              <a:rPr lang="en">
                <a:solidFill>
                  <a:srgbClr val="000000"/>
                </a:solidFill>
              </a:rPr>
              <a:t>Channel: </a:t>
            </a:r>
            <a:r>
              <a:rPr lang="en" sz="1800">
                <a:solidFill>
                  <a:srgbClr val="000000"/>
                </a:solidFill>
                <a:highlight>
                  <a:srgbClr val="FFFFFF"/>
                </a:highlight>
                <a:latin typeface="Arial"/>
                <a:ea typeface="Arial"/>
                <a:cs typeface="Arial"/>
                <a:sym typeface="Arial"/>
              </a:rPr>
              <a:t>Type of media where the lead was acquired</a:t>
            </a:r>
            <a:endParaRPr sz="18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800">
              <a:solidFill>
                <a:srgbClr val="000000"/>
              </a:solidFill>
              <a:highlight>
                <a:srgbClr val="FFFFFF"/>
              </a:highlight>
              <a:latin typeface="Arial"/>
              <a:ea typeface="Arial"/>
              <a:cs typeface="Arial"/>
              <a:sym typeface="Arial"/>
            </a:endParaRPr>
          </a:p>
          <a:p>
            <a:pPr indent="-342900" lvl="0" marL="457200" rtl="0" algn="l">
              <a:spcBef>
                <a:spcPts val="36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10 different types of channels in the dataset</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Paid Search and Organic Search the most common</a:t>
            </a:r>
            <a:endParaRPr>
              <a:solidFill>
                <a:srgbClr val="000000"/>
              </a:solidFill>
              <a:highlight>
                <a:srgbClr val="FFFFFF"/>
              </a:highlight>
              <a:latin typeface="Arial"/>
              <a:ea typeface="Arial"/>
              <a:cs typeface="Arial"/>
              <a:sym typeface="Arial"/>
            </a:endParaRPr>
          </a:p>
          <a:p>
            <a:pPr indent="0" lvl="0" marL="0" rtl="0" algn="l">
              <a:spcBef>
                <a:spcPts val="360"/>
              </a:spcBef>
              <a:spcAft>
                <a:spcPts val="0"/>
              </a:spcAft>
              <a:buNone/>
            </a:pPr>
            <a:r>
              <a:t/>
            </a:r>
            <a:endParaRPr sz="18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8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800">
              <a:solidFill>
                <a:srgbClr val="000000"/>
              </a:solidFill>
              <a:highlight>
                <a:srgbClr val="FFFFFF"/>
              </a:highlight>
              <a:latin typeface="Arial"/>
              <a:ea typeface="Arial"/>
              <a:cs typeface="Arial"/>
              <a:sym typeface="Arial"/>
            </a:endParaRPr>
          </a:p>
          <a:p>
            <a:pPr indent="0" lvl="0" marL="457200" rtl="0" algn="l">
              <a:spcBef>
                <a:spcPts val="360"/>
              </a:spcBef>
              <a:spcAft>
                <a:spcPts val="0"/>
              </a:spcAft>
              <a:buNone/>
            </a:pPr>
            <a:r>
              <a:t/>
            </a:r>
            <a:endParaRPr sz="1800">
              <a:solidFill>
                <a:srgbClr val="000000"/>
              </a:solidFill>
              <a:highlight>
                <a:srgbClr val="FFFFFF"/>
              </a:highlight>
              <a:latin typeface="Arial"/>
              <a:ea typeface="Arial"/>
              <a:cs typeface="Arial"/>
              <a:sym typeface="Arial"/>
            </a:endParaRPr>
          </a:p>
        </p:txBody>
      </p:sp>
      <p:pic>
        <p:nvPicPr>
          <p:cNvPr id="306" name="Google Shape;306;p51"/>
          <p:cNvPicPr preferRelativeResize="0"/>
          <p:nvPr/>
        </p:nvPicPr>
        <p:blipFill>
          <a:blip r:embed="rId3">
            <a:alphaModFix/>
          </a:blip>
          <a:stretch>
            <a:fillRect/>
          </a:stretch>
        </p:blipFill>
        <p:spPr>
          <a:xfrm>
            <a:off x="4192712" y="676550"/>
            <a:ext cx="4628925" cy="4114600"/>
          </a:xfrm>
          <a:prstGeom prst="rect">
            <a:avLst/>
          </a:prstGeom>
          <a:noFill/>
          <a:ln>
            <a:noFill/>
          </a:ln>
        </p:spPr>
      </p:pic>
      <p:sp>
        <p:nvSpPr>
          <p:cNvPr id="307" name="Google Shape;307;p51"/>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Leads and Channels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3" name="Google Shape;313;p52"/>
          <p:cNvSpPr txBox="1"/>
          <p:nvPr>
            <p:ph type="title"/>
          </p:nvPr>
        </p:nvSpPr>
        <p:spPr>
          <a:xfrm>
            <a:off x="457200" y="462125"/>
            <a:ext cx="83013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Leads and Channels - Conversions</a:t>
            </a:r>
            <a:endParaRPr/>
          </a:p>
        </p:txBody>
      </p:sp>
      <p:sp>
        <p:nvSpPr>
          <p:cNvPr id="314" name="Google Shape;314;p52"/>
          <p:cNvSpPr txBox="1"/>
          <p:nvPr/>
        </p:nvSpPr>
        <p:spPr>
          <a:xfrm>
            <a:off x="611275" y="1494138"/>
            <a:ext cx="2340000" cy="29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Which channels are the most favorable for conversion of leads?</a:t>
            </a:r>
            <a:endParaRPr sz="2400">
              <a:latin typeface="Calibri"/>
              <a:ea typeface="Calibri"/>
              <a:cs typeface="Calibri"/>
              <a:sym typeface="Calibri"/>
            </a:endParaRPr>
          </a:p>
        </p:txBody>
      </p:sp>
      <p:pic>
        <p:nvPicPr>
          <p:cNvPr id="315" name="Google Shape;315;p52"/>
          <p:cNvPicPr preferRelativeResize="0"/>
          <p:nvPr/>
        </p:nvPicPr>
        <p:blipFill>
          <a:blip r:embed="rId3">
            <a:alphaModFix/>
          </a:blip>
          <a:stretch>
            <a:fillRect/>
          </a:stretch>
        </p:blipFill>
        <p:spPr>
          <a:xfrm>
            <a:off x="2726600" y="1431300"/>
            <a:ext cx="6265000" cy="3132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3"/>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Leads and Channels - Top Performing Cities</a:t>
            </a:r>
            <a:endParaRPr/>
          </a:p>
        </p:txBody>
      </p:sp>
      <p:pic>
        <p:nvPicPr>
          <p:cNvPr id="321" name="Google Shape;321;p53"/>
          <p:cNvPicPr preferRelativeResize="0"/>
          <p:nvPr/>
        </p:nvPicPr>
        <p:blipFill>
          <a:blip r:embed="rId3">
            <a:alphaModFix/>
          </a:blip>
          <a:stretch>
            <a:fillRect/>
          </a:stretch>
        </p:blipFill>
        <p:spPr>
          <a:xfrm>
            <a:off x="226075" y="1319525"/>
            <a:ext cx="8800324" cy="3659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Google Shape;326;p54"/>
          <p:cNvPicPr preferRelativeResize="0"/>
          <p:nvPr/>
        </p:nvPicPr>
        <p:blipFill>
          <a:blip r:embed="rId3">
            <a:alphaModFix/>
          </a:blip>
          <a:stretch>
            <a:fillRect/>
          </a:stretch>
        </p:blipFill>
        <p:spPr>
          <a:xfrm>
            <a:off x="196475" y="1211200"/>
            <a:ext cx="8751600" cy="3769300"/>
          </a:xfrm>
          <a:prstGeom prst="rect">
            <a:avLst/>
          </a:prstGeom>
          <a:noFill/>
          <a:ln>
            <a:noFill/>
          </a:ln>
        </p:spPr>
      </p:pic>
      <p:sp>
        <p:nvSpPr>
          <p:cNvPr id="327" name="Google Shape;327;p54"/>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Leads and Channels - Under Performing Cities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Leads and Channels - Cities Analysis</a:t>
            </a:r>
            <a:endParaRPr/>
          </a:p>
        </p:txBody>
      </p:sp>
      <p:sp>
        <p:nvSpPr>
          <p:cNvPr id="333" name="Google Shape;333;p55"/>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a:t>Olist should look to expand operations in the cities from the ‘Top Performing Cities’ chart. Particularly, in Paracambi, Sao Joao del Rei, and Pitangueira</a:t>
            </a:r>
            <a:r>
              <a:rPr lang="en"/>
              <a:t>s</a:t>
            </a:r>
            <a:r>
              <a:rPr lang="en"/>
              <a:t>, there are sellers that have some of the fastest times nationwide when it comes to converting leads to closed deals.</a:t>
            </a:r>
            <a:endParaRPr/>
          </a:p>
          <a:p>
            <a:pPr indent="0" lvl="0" marL="0" rtl="0" algn="l">
              <a:spcBef>
                <a:spcPts val="360"/>
              </a:spcBef>
              <a:spcAft>
                <a:spcPts val="0"/>
              </a:spcAft>
              <a:buNone/>
            </a:pPr>
            <a:r>
              <a:t/>
            </a:r>
            <a:endParaRPr/>
          </a:p>
          <a:p>
            <a:pPr indent="-355600" lvl="0" marL="457200" rtl="0" algn="l">
              <a:spcBef>
                <a:spcPts val="360"/>
              </a:spcBef>
              <a:spcAft>
                <a:spcPts val="0"/>
              </a:spcAft>
              <a:buSzPts val="2000"/>
              <a:buChar char="•"/>
            </a:pPr>
            <a:r>
              <a:rPr lang="en"/>
              <a:t>Conversely, there are sellers in cities such as Angra dos reis, Paraiba do sul, and Santos that take considerably long periods of time to convert a lead into a closed deal. Olist can either close operations in those cities or hire more Sales Development Representatives to reduce the closing times, depending on the potential of market growth in the city.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9"/>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About O-list - Market Overview</a:t>
            </a:r>
            <a:endParaRPr/>
          </a:p>
        </p:txBody>
      </p:sp>
      <p:pic>
        <p:nvPicPr>
          <p:cNvPr id="119" name="Google Shape;119;p29"/>
          <p:cNvPicPr preferRelativeResize="0"/>
          <p:nvPr/>
        </p:nvPicPr>
        <p:blipFill>
          <a:blip r:embed="rId3">
            <a:alphaModFix/>
          </a:blip>
          <a:stretch>
            <a:fillRect/>
          </a:stretch>
        </p:blipFill>
        <p:spPr>
          <a:xfrm>
            <a:off x="1316175" y="1378403"/>
            <a:ext cx="6811965" cy="351917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Leads and Channels - Business Segments</a:t>
            </a:r>
            <a:endParaRPr/>
          </a:p>
        </p:txBody>
      </p:sp>
      <p:pic>
        <p:nvPicPr>
          <p:cNvPr id="339" name="Google Shape;339;p56"/>
          <p:cNvPicPr preferRelativeResize="0"/>
          <p:nvPr/>
        </p:nvPicPr>
        <p:blipFill>
          <a:blip r:embed="rId3">
            <a:alphaModFix/>
          </a:blip>
          <a:stretch>
            <a:fillRect/>
          </a:stretch>
        </p:blipFill>
        <p:spPr>
          <a:xfrm>
            <a:off x="81300" y="1211200"/>
            <a:ext cx="8985300" cy="3867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Leads and Channels - Business Segments</a:t>
            </a:r>
            <a:endParaRPr/>
          </a:p>
        </p:txBody>
      </p:sp>
      <p:sp>
        <p:nvSpPr>
          <p:cNvPr id="345" name="Google Shape;345;p57"/>
          <p:cNvSpPr txBox="1"/>
          <p:nvPr>
            <p:ph idx="1" type="body"/>
          </p:nvPr>
        </p:nvSpPr>
        <p:spPr>
          <a:xfrm>
            <a:off x="457200" y="1236550"/>
            <a:ext cx="8229600" cy="36174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highlight>
                  <a:schemeClr val="lt1"/>
                </a:highlight>
                <a:latin typeface="Arial"/>
                <a:ea typeface="Arial"/>
                <a:cs typeface="Arial"/>
                <a:sym typeface="Arial"/>
              </a:rPr>
              <a:t>Top 5 segments:</a:t>
            </a:r>
            <a:endParaRPr sz="1800">
              <a:solidFill>
                <a:schemeClr val="dk1"/>
              </a:solidFill>
              <a:highlight>
                <a:schemeClr val="lt1"/>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Char char="–"/>
            </a:pPr>
            <a:r>
              <a:rPr lang="en" strike="sngStrike">
                <a:solidFill>
                  <a:schemeClr val="dk1"/>
                </a:solidFill>
                <a:highlight>
                  <a:schemeClr val="lt1"/>
                </a:highlight>
                <a:latin typeface="Arial"/>
                <a:ea typeface="Arial"/>
                <a:cs typeface="Arial"/>
                <a:sym typeface="Arial"/>
              </a:rPr>
              <a:t>Religious,</a:t>
            </a:r>
            <a:r>
              <a:rPr lang="en">
                <a:solidFill>
                  <a:schemeClr val="dk1"/>
                </a:solidFill>
                <a:highlight>
                  <a:schemeClr val="lt1"/>
                </a:highlight>
                <a:latin typeface="Arial"/>
                <a:ea typeface="Arial"/>
                <a:cs typeface="Arial"/>
                <a:sym typeface="Arial"/>
              </a:rPr>
              <a:t> books, home office furniture, toys, bags/backpacks, and handcrafted</a:t>
            </a:r>
            <a:endParaRPr>
              <a:solidFill>
                <a:schemeClr val="dk1"/>
              </a:solidFill>
              <a:highlight>
                <a:schemeClr val="lt1"/>
              </a:highlight>
              <a:latin typeface="Arial"/>
              <a:ea typeface="Arial"/>
              <a:cs typeface="Arial"/>
              <a:sym typeface="Arial"/>
            </a:endParaRPr>
          </a:p>
          <a:p>
            <a:pPr indent="0" lvl="0" marL="1371600" rtl="0" algn="l">
              <a:lnSpc>
                <a:spcPct val="115000"/>
              </a:lnSpc>
              <a:spcBef>
                <a:spcPts val="0"/>
              </a:spcBef>
              <a:spcAft>
                <a:spcPts val="0"/>
              </a:spcAft>
              <a:buNone/>
            </a:pPr>
            <a:r>
              <a:t/>
            </a:r>
            <a:endParaRPr sz="1800">
              <a:solidFill>
                <a:schemeClr val="dk1"/>
              </a:solidFill>
              <a:highlight>
                <a:schemeClr val="lt1"/>
              </a:highlight>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highlight>
                  <a:srgbClr val="FFFFFF"/>
                </a:highlight>
                <a:latin typeface="Arial"/>
                <a:ea typeface="Arial"/>
                <a:cs typeface="Arial"/>
                <a:sym typeface="Arial"/>
              </a:rPr>
              <a:t>Bottom 5 </a:t>
            </a:r>
            <a:r>
              <a:rPr lang="en" sz="1800">
                <a:solidFill>
                  <a:schemeClr val="dk1"/>
                </a:solidFill>
                <a:highlight>
                  <a:srgbClr val="FFFFFF"/>
                </a:highlight>
                <a:latin typeface="Arial"/>
                <a:ea typeface="Arial"/>
                <a:cs typeface="Arial"/>
                <a:sym typeface="Arial"/>
              </a:rPr>
              <a:t>segments</a:t>
            </a:r>
            <a:r>
              <a:rPr lang="en" sz="1800">
                <a:solidFill>
                  <a:schemeClr val="dk1"/>
                </a:solidFill>
                <a:highlight>
                  <a:srgbClr val="FFFFFF"/>
                </a:highlight>
                <a:latin typeface="Arial"/>
                <a:ea typeface="Arial"/>
                <a:cs typeface="Arial"/>
                <a:sym typeface="Arial"/>
              </a:rPr>
              <a:t>:</a:t>
            </a:r>
            <a:endParaRPr sz="1800">
              <a:solidFill>
                <a:schemeClr val="dk1"/>
              </a:solidFill>
              <a:highlight>
                <a:srgbClr val="FFFFFF"/>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Char char="–"/>
            </a:pPr>
            <a:r>
              <a:rPr lang="en" strike="sngStrike">
                <a:solidFill>
                  <a:schemeClr val="dk1"/>
                </a:solidFill>
                <a:highlight>
                  <a:srgbClr val="FFFFFF"/>
                </a:highlight>
                <a:latin typeface="Arial"/>
                <a:ea typeface="Arial"/>
                <a:cs typeface="Arial"/>
                <a:sym typeface="Arial"/>
              </a:rPr>
              <a:t>Perfume</a:t>
            </a:r>
            <a:r>
              <a:rPr lang="en">
                <a:solidFill>
                  <a:schemeClr val="dk1"/>
                </a:solidFill>
                <a:highlight>
                  <a:srgbClr val="FFFFFF"/>
                </a:highlight>
                <a:latin typeface="Arial"/>
                <a:ea typeface="Arial"/>
                <a:cs typeface="Arial"/>
                <a:sym typeface="Arial"/>
              </a:rPr>
              <a:t>, home appliances, computers, gifts, baby, and bed/bath/table</a:t>
            </a:r>
            <a:endParaRPr>
              <a:solidFill>
                <a:schemeClr val="dk1"/>
              </a:solidFill>
              <a:highlight>
                <a:srgbClr val="FFFFFF"/>
              </a:highlight>
              <a:latin typeface="Arial"/>
              <a:ea typeface="Arial"/>
              <a:cs typeface="Arial"/>
              <a:sym typeface="Arial"/>
            </a:endParaRPr>
          </a:p>
          <a:p>
            <a:pPr indent="0" lvl="0" marL="1371600" rtl="0" algn="l">
              <a:lnSpc>
                <a:spcPct val="115000"/>
              </a:lnSpc>
              <a:spcBef>
                <a:spcPts val="0"/>
              </a:spcBef>
              <a:spcAft>
                <a:spcPts val="0"/>
              </a:spcAft>
              <a:buNone/>
            </a:pPr>
            <a:r>
              <a:t/>
            </a:r>
            <a:endParaRPr sz="1800">
              <a:solidFill>
                <a:schemeClr val="dk1"/>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highlight>
                  <a:schemeClr val="lt1"/>
                </a:highlight>
                <a:latin typeface="Arial"/>
                <a:ea typeface="Arial"/>
                <a:cs typeface="Arial"/>
                <a:sym typeface="Arial"/>
              </a:rPr>
              <a:t>Remove outliers:</a:t>
            </a:r>
            <a:endParaRPr sz="1800">
              <a:solidFill>
                <a:schemeClr val="dk1"/>
              </a:solidFill>
              <a:highlight>
                <a:schemeClr val="lt1"/>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Char char="–"/>
            </a:pPr>
            <a:r>
              <a:rPr lang="en">
                <a:solidFill>
                  <a:schemeClr val="dk1"/>
                </a:solidFill>
                <a:highlight>
                  <a:schemeClr val="lt1"/>
                </a:highlight>
                <a:latin typeface="Arial"/>
                <a:ea typeface="Arial"/>
                <a:cs typeface="Arial"/>
                <a:sym typeface="Arial"/>
              </a:rPr>
              <a:t>In the case of religious segment, there is only one order.</a:t>
            </a:r>
            <a:endParaRPr>
              <a:solidFill>
                <a:schemeClr val="dk1"/>
              </a:solidFill>
              <a:highlight>
                <a:schemeClr val="lt1"/>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Char char="–"/>
            </a:pPr>
            <a:r>
              <a:rPr lang="en">
                <a:solidFill>
                  <a:schemeClr val="dk1"/>
                </a:solidFill>
                <a:highlight>
                  <a:srgbClr val="FFFFFF"/>
                </a:highlight>
                <a:latin typeface="Arial"/>
                <a:ea typeface="Arial"/>
                <a:cs typeface="Arial"/>
                <a:sym typeface="Arial"/>
              </a:rPr>
              <a:t>In the case of perfume segment, there were only two orders.</a:t>
            </a:r>
            <a:endParaRPr>
              <a:solidFill>
                <a:schemeClr val="dk1"/>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Leads and Channels - Toys vs Baby</a:t>
            </a:r>
            <a:endParaRPr/>
          </a:p>
        </p:txBody>
      </p:sp>
      <p:pic>
        <p:nvPicPr>
          <p:cNvPr id="351" name="Google Shape;351;p58"/>
          <p:cNvPicPr preferRelativeResize="0"/>
          <p:nvPr/>
        </p:nvPicPr>
        <p:blipFill>
          <a:blip r:embed="rId3">
            <a:alphaModFix/>
          </a:blip>
          <a:stretch>
            <a:fillRect/>
          </a:stretch>
        </p:blipFill>
        <p:spPr>
          <a:xfrm>
            <a:off x="199800" y="1319525"/>
            <a:ext cx="4587200" cy="3058133"/>
          </a:xfrm>
          <a:prstGeom prst="rect">
            <a:avLst/>
          </a:prstGeom>
          <a:noFill/>
          <a:ln>
            <a:noFill/>
          </a:ln>
        </p:spPr>
      </p:pic>
      <p:pic>
        <p:nvPicPr>
          <p:cNvPr id="352" name="Google Shape;352;p58"/>
          <p:cNvPicPr preferRelativeResize="0"/>
          <p:nvPr/>
        </p:nvPicPr>
        <p:blipFill>
          <a:blip r:embed="rId4">
            <a:alphaModFix/>
          </a:blip>
          <a:stretch>
            <a:fillRect/>
          </a:stretch>
        </p:blipFill>
        <p:spPr>
          <a:xfrm>
            <a:off x="4787000" y="1471925"/>
            <a:ext cx="4244050" cy="2829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9"/>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Leads and Channels - Books vs Computers</a:t>
            </a:r>
            <a:endParaRPr/>
          </a:p>
        </p:txBody>
      </p:sp>
      <p:pic>
        <p:nvPicPr>
          <p:cNvPr id="358" name="Google Shape;358;p59"/>
          <p:cNvPicPr preferRelativeResize="0"/>
          <p:nvPr/>
        </p:nvPicPr>
        <p:blipFill>
          <a:blip r:embed="rId3">
            <a:alphaModFix/>
          </a:blip>
          <a:stretch>
            <a:fillRect/>
          </a:stretch>
        </p:blipFill>
        <p:spPr>
          <a:xfrm>
            <a:off x="4747800" y="1600975"/>
            <a:ext cx="4200276" cy="2800175"/>
          </a:xfrm>
          <a:prstGeom prst="rect">
            <a:avLst/>
          </a:prstGeom>
          <a:noFill/>
          <a:ln>
            <a:noFill/>
          </a:ln>
        </p:spPr>
      </p:pic>
      <p:pic>
        <p:nvPicPr>
          <p:cNvPr id="359" name="Google Shape;359;p59"/>
          <p:cNvPicPr preferRelativeResize="0"/>
          <p:nvPr/>
        </p:nvPicPr>
        <p:blipFill>
          <a:blip r:embed="rId4">
            <a:alphaModFix/>
          </a:blip>
          <a:stretch>
            <a:fillRect/>
          </a:stretch>
        </p:blipFill>
        <p:spPr>
          <a:xfrm>
            <a:off x="57600" y="1448225"/>
            <a:ext cx="4744500" cy="3163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t>Leads and Channels - Home Office vs Home Appliances</a:t>
            </a:r>
            <a:endParaRPr sz="2400"/>
          </a:p>
        </p:txBody>
      </p:sp>
      <p:pic>
        <p:nvPicPr>
          <p:cNvPr id="365" name="Google Shape;365;p60"/>
          <p:cNvPicPr preferRelativeResize="0"/>
          <p:nvPr/>
        </p:nvPicPr>
        <p:blipFill>
          <a:blip r:embed="rId3">
            <a:alphaModFix/>
          </a:blip>
          <a:stretch>
            <a:fillRect/>
          </a:stretch>
        </p:blipFill>
        <p:spPr>
          <a:xfrm>
            <a:off x="0" y="1471925"/>
            <a:ext cx="4730649" cy="3153775"/>
          </a:xfrm>
          <a:prstGeom prst="rect">
            <a:avLst/>
          </a:prstGeom>
          <a:noFill/>
          <a:ln>
            <a:noFill/>
          </a:ln>
        </p:spPr>
      </p:pic>
      <p:pic>
        <p:nvPicPr>
          <p:cNvPr id="366" name="Google Shape;366;p60"/>
          <p:cNvPicPr preferRelativeResize="0"/>
          <p:nvPr/>
        </p:nvPicPr>
        <p:blipFill>
          <a:blip r:embed="rId4">
            <a:alphaModFix/>
          </a:blip>
          <a:stretch>
            <a:fillRect/>
          </a:stretch>
        </p:blipFill>
        <p:spPr>
          <a:xfrm>
            <a:off x="4717125" y="1471925"/>
            <a:ext cx="4340525" cy="2893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1"/>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Leads and Channels - Business Segments</a:t>
            </a:r>
            <a:endParaRPr/>
          </a:p>
        </p:txBody>
      </p:sp>
      <p:sp>
        <p:nvSpPr>
          <p:cNvPr id="372" name="Google Shape;372;p61"/>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Clr>
                <a:srgbClr val="000000"/>
              </a:buClr>
              <a:buSzPts val="2000"/>
              <a:buChar char="•"/>
            </a:pPr>
            <a:r>
              <a:rPr lang="en">
                <a:solidFill>
                  <a:srgbClr val="000000"/>
                </a:solidFill>
                <a:latin typeface="Arial"/>
                <a:ea typeface="Arial"/>
                <a:cs typeface="Arial"/>
                <a:sym typeface="Arial"/>
              </a:rPr>
              <a:t>In general, within top performing cities, deals are being closed faster due to the usage of more channels</a:t>
            </a:r>
            <a:endParaRPr>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Char char="–"/>
            </a:pPr>
            <a:r>
              <a:rPr lang="en">
                <a:solidFill>
                  <a:srgbClr val="000000"/>
                </a:solidFill>
                <a:latin typeface="Arial"/>
                <a:ea typeface="Arial"/>
                <a:cs typeface="Arial"/>
                <a:sym typeface="Arial"/>
              </a:rPr>
              <a:t>Most channels employed are favorable for conversion of leads</a:t>
            </a:r>
            <a:endParaRPr>
              <a:solidFill>
                <a:srgbClr val="000000"/>
              </a:solidFill>
              <a:latin typeface="Arial"/>
              <a:ea typeface="Arial"/>
              <a:cs typeface="Arial"/>
              <a:sym typeface="Arial"/>
            </a:endParaRPr>
          </a:p>
          <a:p>
            <a:pPr indent="0" lvl="0" marL="0" rtl="0" algn="l">
              <a:spcBef>
                <a:spcPts val="360"/>
              </a:spcBef>
              <a:spcAft>
                <a:spcPts val="0"/>
              </a:spcAft>
              <a:buNone/>
            </a:pPr>
            <a:r>
              <a:t/>
            </a:r>
            <a:endParaRPr>
              <a:solidFill>
                <a:srgbClr val="000000"/>
              </a:solidFill>
              <a:latin typeface="Arial"/>
              <a:ea typeface="Arial"/>
              <a:cs typeface="Arial"/>
              <a:sym typeface="Arial"/>
            </a:endParaRPr>
          </a:p>
          <a:p>
            <a:pPr indent="-355600" lvl="0" marL="457200" rtl="0" algn="l">
              <a:spcBef>
                <a:spcPts val="360"/>
              </a:spcBef>
              <a:spcAft>
                <a:spcPts val="0"/>
              </a:spcAft>
              <a:buClr>
                <a:srgbClr val="000000"/>
              </a:buClr>
              <a:buSzPts val="2000"/>
              <a:buChar char="•"/>
            </a:pPr>
            <a:r>
              <a:rPr lang="en">
                <a:solidFill>
                  <a:schemeClr val="dk1"/>
                </a:solidFill>
                <a:latin typeface="Arial"/>
                <a:ea typeface="Arial"/>
                <a:cs typeface="Arial"/>
                <a:sym typeface="Arial"/>
              </a:rPr>
              <a:t>In general, within under performing cities, deals are being closed slower because fewer channels are utilized </a:t>
            </a:r>
            <a:endParaRPr>
              <a:solidFill>
                <a:schemeClr val="dk1"/>
              </a:solidFill>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Only one or two channels employed are favorable for conversion of leads</a:t>
            </a:r>
            <a:endParaRPr>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2"/>
          <p:cNvSpPr txBox="1"/>
          <p:nvPr>
            <p:ph type="title"/>
          </p:nvPr>
        </p:nvSpPr>
        <p:spPr>
          <a:xfrm>
            <a:off x="722313" y="3305176"/>
            <a:ext cx="77724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Operations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457200" y="42482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Approach</a:t>
            </a:r>
            <a:endParaRPr/>
          </a:p>
        </p:txBody>
      </p:sp>
      <p:pic>
        <p:nvPicPr>
          <p:cNvPr id="383" name="Google Shape;383;p63"/>
          <p:cNvPicPr preferRelativeResize="0"/>
          <p:nvPr/>
        </p:nvPicPr>
        <p:blipFill>
          <a:blip r:embed="rId3">
            <a:alphaModFix/>
          </a:blip>
          <a:stretch>
            <a:fillRect/>
          </a:stretch>
        </p:blipFill>
        <p:spPr>
          <a:xfrm>
            <a:off x="5858128" y="640850"/>
            <a:ext cx="2047125" cy="4325600"/>
          </a:xfrm>
          <a:prstGeom prst="rect">
            <a:avLst/>
          </a:prstGeom>
          <a:noFill/>
          <a:ln>
            <a:noFill/>
          </a:ln>
        </p:spPr>
      </p:pic>
      <p:sp>
        <p:nvSpPr>
          <p:cNvPr id="384" name="Google Shape;384;p63"/>
          <p:cNvSpPr txBox="1"/>
          <p:nvPr>
            <p:ph idx="1" type="body"/>
          </p:nvPr>
        </p:nvSpPr>
        <p:spPr>
          <a:xfrm>
            <a:off x="457200" y="1390653"/>
            <a:ext cx="4038600" cy="3108600"/>
          </a:xfrm>
          <a:prstGeom prst="rect">
            <a:avLst/>
          </a:prstGeom>
        </p:spPr>
        <p:txBody>
          <a:bodyPr anchorCtr="0" anchor="t" bIns="45700" lIns="91425" spcFirstLastPara="1" rIns="91425" wrap="square" tIns="45700">
            <a:noAutofit/>
          </a:bodyPr>
          <a:lstStyle/>
          <a:p>
            <a:pPr indent="-355600" lvl="0" marL="457200" rtl="0" algn="l">
              <a:spcBef>
                <a:spcPts val="560"/>
              </a:spcBef>
              <a:spcAft>
                <a:spcPts val="0"/>
              </a:spcAft>
              <a:buSzPts val="2000"/>
              <a:buChar char="•"/>
            </a:pPr>
            <a:r>
              <a:rPr lang="en" sz="2000"/>
              <a:t>We observe that the number of orders varies with respect to time</a:t>
            </a:r>
            <a:endParaRPr sz="2000"/>
          </a:p>
          <a:p>
            <a:pPr indent="0" lvl="0" marL="457200" rtl="0" algn="l">
              <a:spcBef>
                <a:spcPts val="560"/>
              </a:spcBef>
              <a:spcAft>
                <a:spcPts val="0"/>
              </a:spcAft>
              <a:buNone/>
            </a:pPr>
            <a:r>
              <a:t/>
            </a:r>
            <a:endParaRPr sz="2000"/>
          </a:p>
          <a:p>
            <a:pPr indent="-355600" lvl="0" marL="457200" rtl="0" algn="l">
              <a:spcBef>
                <a:spcPts val="560"/>
              </a:spcBef>
              <a:spcAft>
                <a:spcPts val="0"/>
              </a:spcAft>
              <a:buSzPts val="2000"/>
              <a:buChar char="•"/>
            </a:pPr>
            <a:r>
              <a:rPr lang="en" sz="2000"/>
              <a:t>Might be able to fit a time series forecasting model to this data</a:t>
            </a:r>
            <a:endParaRPr sz="2000"/>
          </a:p>
          <a:p>
            <a:pPr indent="0" lvl="0" marL="457200" rtl="0" algn="l">
              <a:spcBef>
                <a:spcPts val="560"/>
              </a:spcBef>
              <a:spcAft>
                <a:spcPts val="0"/>
              </a:spcAft>
              <a:buNone/>
            </a:pPr>
            <a:r>
              <a:t/>
            </a:r>
            <a:endParaRPr sz="2000"/>
          </a:p>
          <a:p>
            <a:pPr indent="-355600" lvl="0" marL="457200" rtl="0" algn="l">
              <a:spcBef>
                <a:spcPts val="560"/>
              </a:spcBef>
              <a:spcAft>
                <a:spcPts val="0"/>
              </a:spcAft>
              <a:buSzPts val="2000"/>
              <a:buChar char="•"/>
            </a:pPr>
            <a:r>
              <a:rPr lang="en" sz="2000"/>
              <a:t>Maybe the Holt Winters forecasting model</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Level, Trend and Seasonality Forecast</a:t>
            </a:r>
            <a:endParaRPr/>
          </a:p>
        </p:txBody>
      </p:sp>
      <p:pic>
        <p:nvPicPr>
          <p:cNvPr id="390" name="Google Shape;390;p64"/>
          <p:cNvPicPr preferRelativeResize="0"/>
          <p:nvPr/>
        </p:nvPicPr>
        <p:blipFill>
          <a:blip r:embed="rId3">
            <a:alphaModFix/>
          </a:blip>
          <a:stretch>
            <a:fillRect/>
          </a:stretch>
        </p:blipFill>
        <p:spPr>
          <a:xfrm>
            <a:off x="1222153" y="1319528"/>
            <a:ext cx="6699699" cy="3474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Monthly Forecast of Orders</a:t>
            </a:r>
            <a:endParaRPr/>
          </a:p>
        </p:txBody>
      </p:sp>
      <p:pic>
        <p:nvPicPr>
          <p:cNvPr id="396" name="Google Shape;396;p65"/>
          <p:cNvPicPr preferRelativeResize="0"/>
          <p:nvPr/>
        </p:nvPicPr>
        <p:blipFill>
          <a:blip r:embed="rId3">
            <a:alphaModFix/>
          </a:blip>
          <a:stretch>
            <a:fillRect/>
          </a:stretch>
        </p:blipFill>
        <p:spPr>
          <a:xfrm>
            <a:off x="940539" y="1399900"/>
            <a:ext cx="7262925" cy="352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30"/>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Project timeline</a:t>
            </a:r>
            <a:endParaRPr/>
          </a:p>
        </p:txBody>
      </p:sp>
      <p:grpSp>
        <p:nvGrpSpPr>
          <p:cNvPr id="125" name="Google Shape;125;p30"/>
          <p:cNvGrpSpPr/>
          <p:nvPr/>
        </p:nvGrpSpPr>
        <p:grpSpPr>
          <a:xfrm>
            <a:off x="1087525" y="1574025"/>
            <a:ext cx="1834900" cy="2315200"/>
            <a:chOff x="1083025" y="1574025"/>
            <a:chExt cx="1834900" cy="2315200"/>
          </a:xfrm>
        </p:grpSpPr>
        <p:sp>
          <p:nvSpPr>
            <p:cNvPr id="126" name="Google Shape;126;p30"/>
            <p:cNvSpPr txBox="1"/>
            <p:nvPr/>
          </p:nvSpPr>
          <p:spPr>
            <a:xfrm>
              <a:off x="1083126" y="1574025"/>
              <a:ext cx="11454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A72A1E"/>
                  </a:solidFill>
                  <a:latin typeface="Roboto"/>
                  <a:ea typeface="Roboto"/>
                  <a:cs typeface="Roboto"/>
                  <a:sym typeface="Roboto"/>
                </a:rPr>
                <a:t>23rd Sep </a:t>
              </a:r>
              <a:r>
                <a:rPr lang="en" sz="800">
                  <a:solidFill>
                    <a:srgbClr val="A72A1E"/>
                  </a:solidFill>
                  <a:latin typeface="Roboto"/>
                  <a:ea typeface="Roboto"/>
                  <a:cs typeface="Roboto"/>
                  <a:sym typeface="Roboto"/>
                </a:rPr>
                <a:t>2019</a:t>
              </a:r>
              <a:endParaRPr sz="800">
                <a:solidFill>
                  <a:srgbClr val="A72A1E"/>
                </a:solidFill>
                <a:latin typeface="Roboto"/>
                <a:ea typeface="Roboto"/>
                <a:cs typeface="Roboto"/>
                <a:sym typeface="Roboto"/>
              </a:endParaRPr>
            </a:p>
          </p:txBody>
        </p:sp>
        <p:sp>
          <p:nvSpPr>
            <p:cNvPr id="127" name="Google Shape;127;p3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A72A1E"/>
                  </a:solidFill>
                  <a:latin typeface="Roboto"/>
                  <a:ea typeface="Roboto"/>
                  <a:cs typeface="Roboto"/>
                  <a:sym typeface="Roboto"/>
                </a:rPr>
                <a:t>Initial Discussion of the project</a:t>
              </a:r>
              <a:endParaRPr b="1" sz="1000">
                <a:solidFill>
                  <a:srgbClr val="A72A1E"/>
                </a:solidFill>
                <a:latin typeface="Roboto"/>
                <a:ea typeface="Roboto"/>
                <a:cs typeface="Roboto"/>
                <a:sym typeface="Roboto"/>
              </a:endParaRPr>
            </a:p>
          </p:txBody>
        </p:sp>
        <p:sp>
          <p:nvSpPr>
            <p:cNvPr id="128" name="Google Shape;128;p30"/>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A72A1E"/>
                </a:solidFill>
                <a:latin typeface="Roboto"/>
                <a:ea typeface="Roboto"/>
                <a:cs typeface="Roboto"/>
                <a:sym typeface="Roboto"/>
              </a:endParaRPr>
            </a:p>
          </p:txBody>
        </p:sp>
        <p:cxnSp>
          <p:nvCxnSpPr>
            <p:cNvPr id="129" name="Google Shape;129;p30"/>
            <p:cNvCxnSpPr/>
            <p:nvPr/>
          </p:nvCxnSpPr>
          <p:spPr>
            <a:xfrm>
              <a:off x="2180202" y="1695421"/>
              <a:ext cx="718500" cy="741900"/>
            </a:xfrm>
            <a:prstGeom prst="straightConnector1">
              <a:avLst/>
            </a:prstGeom>
            <a:noFill/>
            <a:ln cap="flat" cmpd="sng" w="9525">
              <a:solidFill>
                <a:srgbClr val="B02C20"/>
              </a:solidFill>
              <a:prstDash val="solid"/>
              <a:round/>
              <a:headEnd len="sm" w="sm" type="none"/>
              <a:tailEnd len="sm" w="sm" type="none"/>
            </a:ln>
          </p:spPr>
        </p:cxnSp>
        <p:sp>
          <p:nvSpPr>
            <p:cNvPr id="130" name="Google Shape;130;p30"/>
            <p:cNvSpPr/>
            <p:nvPr/>
          </p:nvSpPr>
          <p:spPr>
            <a:xfrm flipH="1">
              <a:off x="1083025" y="2306625"/>
              <a:ext cx="1834800" cy="143400"/>
            </a:xfrm>
            <a:prstGeom prst="parallelogram">
              <a:avLst>
                <a:gd fmla="val 96952" name="adj"/>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 name="Google Shape;131;p30"/>
            <p:cNvSpPr/>
            <p:nvPr/>
          </p:nvSpPr>
          <p:spPr>
            <a:xfrm>
              <a:off x="1083125" y="2460449"/>
              <a:ext cx="1834800" cy="143400"/>
            </a:xfrm>
            <a:prstGeom prst="parallelogram">
              <a:avLst>
                <a:gd fmla="val 96952" name="adj"/>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30"/>
          <p:cNvGrpSpPr/>
          <p:nvPr/>
        </p:nvGrpSpPr>
        <p:grpSpPr>
          <a:xfrm>
            <a:off x="2796474" y="1574025"/>
            <a:ext cx="1834900" cy="1567400"/>
            <a:chOff x="1083025" y="1574025"/>
            <a:chExt cx="1834900" cy="1567400"/>
          </a:xfrm>
        </p:grpSpPr>
        <p:sp>
          <p:nvSpPr>
            <p:cNvPr id="133" name="Google Shape;133;p30"/>
            <p:cNvSpPr txBox="1"/>
            <p:nvPr/>
          </p:nvSpPr>
          <p:spPr>
            <a:xfrm>
              <a:off x="1235828" y="1574025"/>
              <a:ext cx="9927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solidFill>
                    <a:srgbClr val="A72A1E"/>
                  </a:solidFill>
                  <a:latin typeface="Roboto"/>
                  <a:ea typeface="Roboto"/>
                  <a:cs typeface="Roboto"/>
                  <a:sym typeface="Roboto"/>
                </a:rPr>
                <a:t>30th Sep 2019</a:t>
              </a:r>
              <a:endParaRPr sz="800">
                <a:solidFill>
                  <a:srgbClr val="A72A1E"/>
                </a:solidFill>
                <a:latin typeface="Roboto"/>
                <a:ea typeface="Roboto"/>
                <a:cs typeface="Roboto"/>
                <a:sym typeface="Roboto"/>
              </a:endParaRPr>
            </a:p>
            <a:p>
              <a:pPr indent="0" lvl="0" marL="0" rtl="0" algn="r">
                <a:lnSpc>
                  <a:spcPct val="115000"/>
                </a:lnSpc>
                <a:spcBef>
                  <a:spcPts val="1600"/>
                </a:spcBef>
                <a:spcAft>
                  <a:spcPts val="1600"/>
                </a:spcAft>
                <a:buNone/>
              </a:pPr>
              <a:r>
                <a:t/>
              </a:r>
              <a:endParaRPr sz="800">
                <a:solidFill>
                  <a:srgbClr val="A72A1E"/>
                </a:solidFill>
                <a:latin typeface="Roboto"/>
                <a:ea typeface="Roboto"/>
                <a:cs typeface="Roboto"/>
                <a:sym typeface="Roboto"/>
              </a:endParaRPr>
            </a:p>
          </p:txBody>
        </p:sp>
        <p:sp>
          <p:nvSpPr>
            <p:cNvPr id="134" name="Google Shape;134;p3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A72A1E"/>
                  </a:solidFill>
                  <a:latin typeface="Roboto"/>
                  <a:ea typeface="Roboto"/>
                  <a:cs typeface="Roboto"/>
                  <a:sym typeface="Roboto"/>
                </a:rPr>
                <a:t>Project Proposed to Professor</a:t>
              </a:r>
              <a:endParaRPr b="1" sz="1000">
                <a:solidFill>
                  <a:srgbClr val="A72A1E"/>
                </a:solidFill>
                <a:latin typeface="Roboto"/>
                <a:ea typeface="Roboto"/>
                <a:cs typeface="Roboto"/>
                <a:sym typeface="Roboto"/>
              </a:endParaRPr>
            </a:p>
          </p:txBody>
        </p:sp>
        <p:cxnSp>
          <p:nvCxnSpPr>
            <p:cNvPr id="135" name="Google Shape;135;p30"/>
            <p:cNvCxnSpPr/>
            <p:nvPr/>
          </p:nvCxnSpPr>
          <p:spPr>
            <a:xfrm>
              <a:off x="2180202" y="1695421"/>
              <a:ext cx="718500" cy="741900"/>
            </a:xfrm>
            <a:prstGeom prst="straightConnector1">
              <a:avLst/>
            </a:prstGeom>
            <a:noFill/>
            <a:ln cap="flat" cmpd="sng" w="9525">
              <a:solidFill>
                <a:srgbClr val="B02C20"/>
              </a:solidFill>
              <a:prstDash val="solid"/>
              <a:round/>
              <a:headEnd len="sm" w="sm" type="none"/>
              <a:tailEnd len="sm" w="sm" type="none"/>
            </a:ln>
          </p:spPr>
        </p:cxnSp>
        <p:sp>
          <p:nvSpPr>
            <p:cNvPr id="136" name="Google Shape;136;p30"/>
            <p:cNvSpPr/>
            <p:nvPr/>
          </p:nvSpPr>
          <p:spPr>
            <a:xfrm flipH="1">
              <a:off x="1083025" y="2306625"/>
              <a:ext cx="1834800" cy="143400"/>
            </a:xfrm>
            <a:prstGeom prst="parallelogram">
              <a:avLst>
                <a:gd fmla="val 96952" name="adj"/>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7" name="Google Shape;137;p30"/>
            <p:cNvSpPr/>
            <p:nvPr/>
          </p:nvSpPr>
          <p:spPr>
            <a:xfrm>
              <a:off x="1083125" y="2460449"/>
              <a:ext cx="1834800" cy="143400"/>
            </a:xfrm>
            <a:prstGeom prst="parallelogram">
              <a:avLst>
                <a:gd fmla="val 96952" name="adj"/>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30"/>
          <p:cNvGrpSpPr/>
          <p:nvPr/>
        </p:nvGrpSpPr>
        <p:grpSpPr>
          <a:xfrm>
            <a:off x="4508319" y="1573325"/>
            <a:ext cx="1834900" cy="1567389"/>
            <a:chOff x="1083025" y="1574036"/>
            <a:chExt cx="1834900" cy="1567389"/>
          </a:xfrm>
        </p:grpSpPr>
        <p:sp>
          <p:nvSpPr>
            <p:cNvPr id="139" name="Google Shape;139;p30"/>
            <p:cNvSpPr txBox="1"/>
            <p:nvPr/>
          </p:nvSpPr>
          <p:spPr>
            <a:xfrm>
              <a:off x="1376736" y="1574036"/>
              <a:ext cx="1081800" cy="2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9th Oct </a:t>
              </a:r>
              <a:r>
                <a:rPr lang="en" sz="800">
                  <a:solidFill>
                    <a:srgbClr val="858585"/>
                  </a:solidFill>
                  <a:latin typeface="Roboto"/>
                  <a:ea typeface="Roboto"/>
                  <a:cs typeface="Roboto"/>
                  <a:sym typeface="Roboto"/>
                </a:rPr>
                <a:t>2019</a:t>
              </a:r>
              <a:endParaRPr sz="800">
                <a:solidFill>
                  <a:srgbClr val="858585"/>
                </a:solidFill>
                <a:latin typeface="Roboto"/>
                <a:ea typeface="Roboto"/>
                <a:cs typeface="Roboto"/>
                <a:sym typeface="Roboto"/>
              </a:endParaRPr>
            </a:p>
          </p:txBody>
        </p:sp>
        <p:sp>
          <p:nvSpPr>
            <p:cNvPr id="140" name="Google Shape;140;p3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Professor Approves the project</a:t>
              </a:r>
              <a:endParaRPr b="1" sz="1000">
                <a:solidFill>
                  <a:srgbClr val="858585"/>
                </a:solidFill>
                <a:latin typeface="Roboto"/>
                <a:ea typeface="Roboto"/>
                <a:cs typeface="Roboto"/>
                <a:sym typeface="Roboto"/>
              </a:endParaRPr>
            </a:p>
          </p:txBody>
        </p:sp>
        <p:cxnSp>
          <p:nvCxnSpPr>
            <p:cNvPr id="141" name="Google Shape;141;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42" name="Google Shape;142;p3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3" name="Google Shape;143;p3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30"/>
          <p:cNvGrpSpPr/>
          <p:nvPr/>
        </p:nvGrpSpPr>
        <p:grpSpPr>
          <a:xfrm>
            <a:off x="6221583" y="1573300"/>
            <a:ext cx="1834900" cy="1567403"/>
            <a:chOff x="1083025" y="1574022"/>
            <a:chExt cx="1834900" cy="1567403"/>
          </a:xfrm>
        </p:grpSpPr>
        <p:sp>
          <p:nvSpPr>
            <p:cNvPr id="145" name="Google Shape;145;p30"/>
            <p:cNvSpPr txBox="1"/>
            <p:nvPr/>
          </p:nvSpPr>
          <p:spPr>
            <a:xfrm>
              <a:off x="1235813" y="1574022"/>
              <a:ext cx="9927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23rd Oct </a:t>
              </a:r>
              <a:r>
                <a:rPr lang="en" sz="800">
                  <a:solidFill>
                    <a:srgbClr val="858585"/>
                  </a:solidFill>
                  <a:latin typeface="Roboto"/>
                  <a:ea typeface="Roboto"/>
                  <a:cs typeface="Roboto"/>
                  <a:sym typeface="Roboto"/>
                </a:rPr>
                <a:t>2019</a:t>
              </a:r>
              <a:endParaRPr sz="800">
                <a:solidFill>
                  <a:srgbClr val="858585"/>
                </a:solidFill>
                <a:latin typeface="Roboto"/>
                <a:ea typeface="Roboto"/>
                <a:cs typeface="Roboto"/>
                <a:sym typeface="Roboto"/>
              </a:endParaRPr>
            </a:p>
          </p:txBody>
        </p:sp>
        <p:sp>
          <p:nvSpPr>
            <p:cNvPr id="146" name="Google Shape;146;p3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O-list raises 42 M USD in Funding</a:t>
              </a:r>
              <a:endParaRPr b="1" sz="1000">
                <a:solidFill>
                  <a:srgbClr val="858585"/>
                </a:solidFill>
                <a:latin typeface="Roboto"/>
                <a:ea typeface="Roboto"/>
                <a:cs typeface="Roboto"/>
                <a:sym typeface="Roboto"/>
              </a:endParaRPr>
            </a:p>
          </p:txBody>
        </p:sp>
        <p:cxnSp>
          <p:nvCxnSpPr>
            <p:cNvPr id="147" name="Google Shape;147;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48" name="Google Shape;148;p3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9" name="Google Shape;149;p3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6"/>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Average Monthly Delivery Time</a:t>
            </a:r>
            <a:endParaRPr/>
          </a:p>
        </p:txBody>
      </p:sp>
      <p:pic>
        <p:nvPicPr>
          <p:cNvPr id="402" name="Google Shape;402;p66"/>
          <p:cNvPicPr preferRelativeResize="0"/>
          <p:nvPr/>
        </p:nvPicPr>
        <p:blipFill>
          <a:blip r:embed="rId3">
            <a:alphaModFix/>
          </a:blip>
          <a:stretch>
            <a:fillRect/>
          </a:stretch>
        </p:blipFill>
        <p:spPr>
          <a:xfrm>
            <a:off x="976313" y="1319528"/>
            <a:ext cx="7191375" cy="3476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Insights and Recommendations</a:t>
            </a:r>
            <a:endParaRPr/>
          </a:p>
        </p:txBody>
      </p:sp>
      <p:sp>
        <p:nvSpPr>
          <p:cNvPr id="408" name="Google Shape;408;p67"/>
          <p:cNvSpPr txBox="1"/>
          <p:nvPr>
            <p:ph idx="1" type="body"/>
          </p:nvPr>
        </p:nvSpPr>
        <p:spPr>
          <a:xfrm>
            <a:off x="457200" y="1224675"/>
            <a:ext cx="8229600" cy="36174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a:t>As the delivery time goes down, the number of orders increases (except later in the year presumably because of festivals)</a:t>
            </a:r>
            <a:endParaRPr/>
          </a:p>
          <a:p>
            <a:pPr indent="0" lvl="0" marL="457200" rtl="0" algn="l">
              <a:spcBef>
                <a:spcPts val="360"/>
              </a:spcBef>
              <a:spcAft>
                <a:spcPts val="0"/>
              </a:spcAft>
              <a:buNone/>
            </a:pPr>
            <a:r>
              <a:t/>
            </a:r>
            <a:endParaRPr/>
          </a:p>
          <a:p>
            <a:pPr indent="-355600" lvl="0" marL="457200" rtl="0" algn="l">
              <a:spcBef>
                <a:spcPts val="360"/>
              </a:spcBef>
              <a:spcAft>
                <a:spcPts val="0"/>
              </a:spcAft>
              <a:buSzPts val="2000"/>
              <a:buChar char="•"/>
            </a:pPr>
            <a:r>
              <a:rPr lang="en"/>
              <a:t>Carriers take 3 days on an average to pick up the orders and then roughly 10 days to deliver it. This can potentially be minimized </a:t>
            </a:r>
            <a:r>
              <a:rPr lang="en"/>
              <a:t>as</a:t>
            </a:r>
            <a:r>
              <a:rPr lang="en"/>
              <a:t> a lower delivery time increases the number of orders</a:t>
            </a:r>
            <a:endParaRPr/>
          </a:p>
          <a:p>
            <a:pPr indent="0" lvl="0" marL="457200" rtl="0" algn="l">
              <a:spcBef>
                <a:spcPts val="360"/>
              </a:spcBef>
              <a:spcAft>
                <a:spcPts val="0"/>
              </a:spcAft>
              <a:buNone/>
            </a:pPr>
            <a:r>
              <a:t/>
            </a:r>
            <a:endParaRPr/>
          </a:p>
          <a:p>
            <a:pPr indent="-355600" lvl="0" marL="457200" rtl="0" algn="l">
              <a:spcBef>
                <a:spcPts val="360"/>
              </a:spcBef>
              <a:spcAft>
                <a:spcPts val="0"/>
              </a:spcAft>
              <a:buSzPts val="2000"/>
              <a:buChar char="•"/>
            </a:pPr>
            <a:r>
              <a:rPr lang="en"/>
              <a:t>Identify and correct issues at the carriers end</a:t>
            </a:r>
            <a:endParaRPr/>
          </a:p>
          <a:p>
            <a:pPr indent="0" lvl="0" marL="457200" rtl="0" algn="l">
              <a:spcBef>
                <a:spcPts val="360"/>
              </a:spcBef>
              <a:spcAft>
                <a:spcPts val="0"/>
              </a:spcAft>
              <a:buNone/>
            </a:pPr>
            <a:r>
              <a:t/>
            </a:r>
            <a:endParaRPr/>
          </a:p>
          <a:p>
            <a:pPr indent="-355600" lvl="0" marL="457200" rtl="0" algn="l">
              <a:spcBef>
                <a:spcPts val="360"/>
              </a:spcBef>
              <a:spcAft>
                <a:spcPts val="0"/>
              </a:spcAft>
              <a:buSzPts val="2000"/>
              <a:buChar char="•"/>
            </a:pPr>
            <a:r>
              <a:rPr lang="en"/>
              <a:t>Incentivize using discounts and offers in the months where number of orders is low and/or the delivery time is high (eg. Feb, June and Oct)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8"/>
          <p:cNvSpPr txBox="1"/>
          <p:nvPr>
            <p:ph type="title"/>
          </p:nvPr>
        </p:nvSpPr>
        <p:spPr>
          <a:xfrm>
            <a:off x="722313" y="3305176"/>
            <a:ext cx="77724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Senior Management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9"/>
          <p:cNvSpPr txBox="1"/>
          <p:nvPr>
            <p:ph idx="1" type="body"/>
          </p:nvPr>
        </p:nvSpPr>
        <p:spPr>
          <a:xfrm>
            <a:off x="722313" y="2180035"/>
            <a:ext cx="7772400" cy="1125000"/>
          </a:xfrm>
          <a:prstGeom prst="rect">
            <a:avLst/>
          </a:prstGeom>
        </p:spPr>
        <p:txBody>
          <a:bodyPr anchorCtr="0" anchor="b" bIns="45700" lIns="91425" spcFirstLastPara="1" rIns="91425" wrap="square" tIns="45700">
            <a:noAutofit/>
          </a:bodyPr>
          <a:lstStyle/>
          <a:p>
            <a:pPr indent="0" lvl="0" marL="0" rtl="0" algn="l">
              <a:spcBef>
                <a:spcPts val="400"/>
              </a:spcBef>
              <a:spcAft>
                <a:spcPts val="0"/>
              </a:spcAft>
              <a:buNone/>
            </a:pPr>
            <a:r>
              <a:rPr lang="en"/>
              <a:t>Can we make a time series forecast for Sales?</a:t>
            </a:r>
            <a:endParaRPr/>
          </a:p>
          <a:p>
            <a:pPr indent="0" lvl="0" marL="0" rtl="0" algn="l">
              <a:spcBef>
                <a:spcPts val="4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70"/>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Monthly Sales Forecast</a:t>
            </a:r>
            <a:endParaRPr/>
          </a:p>
        </p:txBody>
      </p:sp>
      <p:pic>
        <p:nvPicPr>
          <p:cNvPr id="424" name="Google Shape;424;p70"/>
          <p:cNvPicPr preferRelativeResize="0"/>
          <p:nvPr/>
        </p:nvPicPr>
        <p:blipFill>
          <a:blip r:embed="rId3">
            <a:alphaModFix/>
          </a:blip>
          <a:stretch>
            <a:fillRect/>
          </a:stretch>
        </p:blipFill>
        <p:spPr>
          <a:xfrm>
            <a:off x="885825" y="1305850"/>
            <a:ext cx="7372350" cy="3543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71"/>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Insights</a:t>
            </a:r>
            <a:endParaRPr/>
          </a:p>
        </p:txBody>
      </p:sp>
      <p:sp>
        <p:nvSpPr>
          <p:cNvPr id="430" name="Google Shape;430;p71"/>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a:t>Forecasted Sales of the next few months:</a:t>
            </a:r>
            <a:endParaRPr/>
          </a:p>
          <a:p>
            <a:pPr indent="-342900" lvl="1" marL="914400" rtl="0" algn="l">
              <a:spcBef>
                <a:spcPts val="0"/>
              </a:spcBef>
              <a:spcAft>
                <a:spcPts val="0"/>
              </a:spcAft>
              <a:buSzPts val="1800"/>
              <a:buChar char="–"/>
            </a:pPr>
            <a:r>
              <a:rPr lang="en"/>
              <a:t>September: 782,107.8</a:t>
            </a:r>
            <a:endParaRPr/>
          </a:p>
          <a:p>
            <a:pPr indent="-342900" lvl="1" marL="914400" rtl="0" algn="l">
              <a:spcBef>
                <a:spcPts val="0"/>
              </a:spcBef>
              <a:spcAft>
                <a:spcPts val="0"/>
              </a:spcAft>
              <a:buSzPts val="1800"/>
              <a:buChar char="–"/>
            </a:pPr>
            <a:r>
              <a:rPr lang="en"/>
              <a:t>October: 789,628.1</a:t>
            </a:r>
            <a:endParaRPr/>
          </a:p>
          <a:p>
            <a:pPr indent="-342900" lvl="1" marL="914400" rtl="0" algn="l">
              <a:spcBef>
                <a:spcPts val="0"/>
              </a:spcBef>
              <a:spcAft>
                <a:spcPts val="0"/>
              </a:spcAft>
              <a:buSzPts val="1800"/>
              <a:buChar char="–"/>
            </a:pPr>
            <a:r>
              <a:rPr lang="en"/>
              <a:t>November: 797,597.9</a:t>
            </a:r>
            <a:endParaRPr/>
          </a:p>
          <a:p>
            <a:pPr indent="-342900" lvl="1" marL="914400" rtl="0" algn="l">
              <a:spcBef>
                <a:spcPts val="0"/>
              </a:spcBef>
              <a:spcAft>
                <a:spcPts val="0"/>
              </a:spcAft>
              <a:buSzPts val="1800"/>
              <a:buChar char="–"/>
            </a:pPr>
            <a:r>
              <a:rPr lang="en"/>
              <a:t>December: 804,726.4</a:t>
            </a:r>
            <a:endParaRPr/>
          </a:p>
          <a:p>
            <a:pPr indent="0" lvl="0" marL="457200" rtl="0" algn="l">
              <a:spcBef>
                <a:spcPts val="360"/>
              </a:spcBef>
              <a:spcAft>
                <a:spcPts val="0"/>
              </a:spcAft>
              <a:buNone/>
            </a:pPr>
            <a:r>
              <a:t/>
            </a:r>
            <a:endParaRPr/>
          </a:p>
          <a:p>
            <a:pPr indent="-355600" lvl="0" marL="457200" rtl="0" algn="l">
              <a:spcBef>
                <a:spcPts val="360"/>
              </a:spcBef>
              <a:spcAft>
                <a:spcPts val="0"/>
              </a:spcAft>
              <a:buSzPts val="2000"/>
              <a:buChar char="•"/>
            </a:pPr>
            <a:r>
              <a:rPr lang="en"/>
              <a:t>We expect a spike in sales in the months on November and December which the firm can capitalize on.</a:t>
            </a:r>
            <a:endParaRPr/>
          </a:p>
          <a:p>
            <a:pPr indent="0" lvl="0" marL="0" rtl="0" algn="l">
              <a:spcBef>
                <a:spcPts val="36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72"/>
          <p:cNvSpPr txBox="1"/>
          <p:nvPr>
            <p:ph idx="1" type="body"/>
          </p:nvPr>
        </p:nvSpPr>
        <p:spPr>
          <a:xfrm>
            <a:off x="722313" y="2180035"/>
            <a:ext cx="7772400" cy="1125000"/>
          </a:xfrm>
          <a:prstGeom prst="rect">
            <a:avLst/>
          </a:prstGeom>
        </p:spPr>
        <p:txBody>
          <a:bodyPr anchorCtr="0" anchor="b" bIns="45700" lIns="91425" spcFirstLastPara="1" rIns="91425" wrap="square" tIns="45700">
            <a:noAutofit/>
          </a:bodyPr>
          <a:lstStyle/>
          <a:p>
            <a:pPr indent="0" lvl="0" marL="0" rtl="0" algn="l">
              <a:spcBef>
                <a:spcPts val="400"/>
              </a:spcBef>
              <a:spcAft>
                <a:spcPts val="0"/>
              </a:spcAft>
              <a:buNone/>
            </a:pPr>
            <a:r>
              <a:rPr lang="en"/>
              <a:t>Can we combine a bunch of stuff we saw above to get an Optimal Marketing Plan?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73"/>
          <p:cNvSpPr txBox="1"/>
          <p:nvPr>
            <p:ph type="title"/>
          </p:nvPr>
        </p:nvSpPr>
        <p:spPr>
          <a:xfrm>
            <a:off x="0" y="457700"/>
            <a:ext cx="9059100" cy="746400"/>
          </a:xfrm>
          <a:prstGeom prst="rect">
            <a:avLst/>
          </a:prstGeom>
          <a:solidFill>
            <a:srgbClr val="FFFFFF"/>
          </a:solidFill>
        </p:spPr>
        <p:txBody>
          <a:bodyPr anchorCtr="0" anchor="ctr" bIns="45700" lIns="91425" spcFirstLastPara="1" rIns="91425" wrap="square" tIns="45700">
            <a:noAutofit/>
          </a:bodyPr>
          <a:lstStyle/>
          <a:p>
            <a:pPr indent="0" lvl="0" marL="0" rtl="0" algn="l">
              <a:spcBef>
                <a:spcPts val="0"/>
              </a:spcBef>
              <a:spcAft>
                <a:spcPts val="0"/>
              </a:spcAft>
              <a:buNone/>
            </a:pPr>
            <a:r>
              <a:rPr lang="en"/>
              <a:t>Optimal Marketing Plan </a:t>
            </a:r>
            <a:endParaRPr/>
          </a:p>
        </p:txBody>
      </p:sp>
      <p:sp>
        <p:nvSpPr>
          <p:cNvPr id="441" name="Google Shape;441;p73"/>
          <p:cNvSpPr/>
          <p:nvPr/>
        </p:nvSpPr>
        <p:spPr>
          <a:xfrm rot="5400000">
            <a:off x="4513332" y="4051824"/>
            <a:ext cx="338100" cy="338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73"/>
          <p:cNvGrpSpPr/>
          <p:nvPr/>
        </p:nvGrpSpPr>
        <p:grpSpPr>
          <a:xfrm>
            <a:off x="4156992" y="1229387"/>
            <a:ext cx="4444842" cy="3787759"/>
            <a:chOff x="4192863" y="1002150"/>
            <a:chExt cx="3679200" cy="3139200"/>
          </a:xfrm>
        </p:grpSpPr>
        <p:sp>
          <p:nvSpPr>
            <p:cNvPr id="443" name="Google Shape;443;p73"/>
            <p:cNvSpPr/>
            <p:nvPr/>
          </p:nvSpPr>
          <p:spPr>
            <a:xfrm>
              <a:off x="4192863" y="1002150"/>
              <a:ext cx="3679200" cy="3139200"/>
            </a:xfrm>
            <a:prstGeom prst="round2DiagRect">
              <a:avLst>
                <a:gd fmla="val 0" name="adj1"/>
                <a:gd fmla="val 17764" name="adj2"/>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4" name="Google Shape;444;p73"/>
            <p:cNvSpPr txBox="1"/>
            <p:nvPr/>
          </p:nvSpPr>
          <p:spPr>
            <a:xfrm>
              <a:off x="5558649" y="1983463"/>
              <a:ext cx="2021400" cy="6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Optimal Marketing Plan for O-List</a:t>
              </a:r>
              <a:endParaRPr sz="1100">
                <a:solidFill>
                  <a:srgbClr val="FFFFFF"/>
                </a:solidFill>
                <a:latin typeface="Roboto"/>
                <a:ea typeface="Roboto"/>
                <a:cs typeface="Roboto"/>
                <a:sym typeface="Roboto"/>
              </a:endParaRPr>
            </a:p>
          </p:txBody>
        </p:sp>
        <p:sp>
          <p:nvSpPr>
            <p:cNvPr id="445" name="Google Shape;445;p73"/>
            <p:cNvSpPr txBox="1"/>
            <p:nvPr/>
          </p:nvSpPr>
          <p:spPr>
            <a:xfrm>
              <a:off x="5558649" y="2665538"/>
              <a:ext cx="2021400" cy="112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Plan with intricate details on how a particular marketing budget should be split across different Channels and Business segments</a:t>
              </a:r>
              <a:endParaRPr sz="800">
                <a:solidFill>
                  <a:srgbClr val="FFFFFF"/>
                </a:solidFill>
                <a:latin typeface="Roboto"/>
                <a:ea typeface="Roboto"/>
                <a:cs typeface="Roboto"/>
                <a:sym typeface="Roboto"/>
              </a:endParaRPr>
            </a:p>
          </p:txBody>
        </p:sp>
      </p:grpSp>
      <p:grpSp>
        <p:nvGrpSpPr>
          <p:cNvPr id="446" name="Google Shape;446;p73"/>
          <p:cNvGrpSpPr/>
          <p:nvPr/>
        </p:nvGrpSpPr>
        <p:grpSpPr>
          <a:xfrm>
            <a:off x="2977290" y="1229267"/>
            <a:ext cx="2349271" cy="1896234"/>
            <a:chOff x="3216519" y="1002150"/>
            <a:chExt cx="1944600" cy="1569600"/>
          </a:xfrm>
        </p:grpSpPr>
        <p:sp>
          <p:nvSpPr>
            <p:cNvPr id="447" name="Google Shape;447;p73"/>
            <p:cNvSpPr/>
            <p:nvPr/>
          </p:nvSpPr>
          <p:spPr>
            <a:xfrm flipH="1">
              <a:off x="3216519" y="1002150"/>
              <a:ext cx="1944600" cy="1569600"/>
            </a:xfrm>
            <a:prstGeom prst="round2DiagRect">
              <a:avLst>
                <a:gd fmla="val 0" name="adj1"/>
                <a:gd fmla="val 17764" name="adj2"/>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3"/>
            <p:cNvSpPr txBox="1"/>
            <p:nvPr/>
          </p:nvSpPr>
          <p:spPr>
            <a:xfrm>
              <a:off x="3461163" y="1496957"/>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Conversion % for each Marketing Channel</a:t>
              </a:r>
              <a:endParaRPr sz="1100">
                <a:solidFill>
                  <a:srgbClr val="FFFFFF"/>
                </a:solidFill>
                <a:latin typeface="Roboto"/>
                <a:ea typeface="Roboto"/>
                <a:cs typeface="Roboto"/>
                <a:sym typeface="Roboto"/>
              </a:endParaRPr>
            </a:p>
          </p:txBody>
        </p:sp>
      </p:grpSp>
      <p:grpSp>
        <p:nvGrpSpPr>
          <p:cNvPr id="449" name="Google Shape;449;p73"/>
          <p:cNvGrpSpPr/>
          <p:nvPr/>
        </p:nvGrpSpPr>
        <p:grpSpPr>
          <a:xfrm>
            <a:off x="633779" y="1229267"/>
            <a:ext cx="2349271" cy="1896234"/>
            <a:chOff x="1271925" y="1002150"/>
            <a:chExt cx="1944600" cy="1569600"/>
          </a:xfrm>
        </p:grpSpPr>
        <p:sp>
          <p:nvSpPr>
            <p:cNvPr id="450" name="Google Shape;450;p73"/>
            <p:cNvSpPr/>
            <p:nvPr/>
          </p:nvSpPr>
          <p:spPr>
            <a:xfrm rot="10800000">
              <a:off x="1271925" y="1002150"/>
              <a:ext cx="1944600" cy="1569600"/>
            </a:xfrm>
            <a:prstGeom prst="round2DiagRect">
              <a:avLst>
                <a:gd fmla="val 0" name="adj1"/>
                <a:gd fmla="val 17764" name="adj2"/>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3"/>
            <p:cNvSpPr txBox="1"/>
            <p:nvPr/>
          </p:nvSpPr>
          <p:spPr>
            <a:xfrm>
              <a:off x="1496688" y="1496957"/>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Cost Per Lead for Different Marketing Channels</a:t>
              </a:r>
              <a:endParaRPr sz="1100">
                <a:solidFill>
                  <a:srgbClr val="FFFFFF"/>
                </a:solidFill>
                <a:latin typeface="Roboto"/>
                <a:ea typeface="Roboto"/>
                <a:cs typeface="Roboto"/>
                <a:sym typeface="Roboto"/>
              </a:endParaRPr>
            </a:p>
          </p:txBody>
        </p:sp>
      </p:grpSp>
      <p:grpSp>
        <p:nvGrpSpPr>
          <p:cNvPr id="452" name="Google Shape;452;p73"/>
          <p:cNvGrpSpPr/>
          <p:nvPr/>
        </p:nvGrpSpPr>
        <p:grpSpPr>
          <a:xfrm>
            <a:off x="633779" y="3121185"/>
            <a:ext cx="2349280" cy="1896234"/>
            <a:chOff x="1271925" y="2571750"/>
            <a:chExt cx="1944607" cy="1569600"/>
          </a:xfrm>
        </p:grpSpPr>
        <p:sp>
          <p:nvSpPr>
            <p:cNvPr id="453" name="Google Shape;453;p73"/>
            <p:cNvSpPr/>
            <p:nvPr/>
          </p:nvSpPr>
          <p:spPr>
            <a:xfrm flipH="1">
              <a:off x="1271925" y="2571750"/>
              <a:ext cx="1944600" cy="1569600"/>
            </a:xfrm>
            <a:prstGeom prst="round2DiagRect">
              <a:avLst>
                <a:gd fmla="val 0" name="adj1"/>
                <a:gd fmla="val 17764" name="adj2"/>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3"/>
            <p:cNvSpPr txBox="1"/>
            <p:nvPr/>
          </p:nvSpPr>
          <p:spPr>
            <a:xfrm>
              <a:off x="1433332" y="3126600"/>
              <a:ext cx="17832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 Channel Level converted Lead Split per different Categories</a:t>
              </a:r>
              <a:endParaRPr sz="1100">
                <a:solidFill>
                  <a:srgbClr val="FFFFFF"/>
                </a:solidFill>
                <a:latin typeface="Roboto"/>
                <a:ea typeface="Roboto"/>
                <a:cs typeface="Roboto"/>
                <a:sym typeface="Roboto"/>
              </a:endParaRPr>
            </a:p>
          </p:txBody>
        </p:sp>
      </p:grpSp>
      <p:grpSp>
        <p:nvGrpSpPr>
          <p:cNvPr id="455" name="Google Shape;455;p73"/>
          <p:cNvGrpSpPr/>
          <p:nvPr/>
        </p:nvGrpSpPr>
        <p:grpSpPr>
          <a:xfrm>
            <a:off x="2977290" y="3121185"/>
            <a:ext cx="2349271" cy="1896234"/>
            <a:chOff x="3216519" y="2571750"/>
            <a:chExt cx="1944600" cy="1569600"/>
          </a:xfrm>
        </p:grpSpPr>
        <p:sp>
          <p:nvSpPr>
            <p:cNvPr id="456" name="Google Shape;456;p73"/>
            <p:cNvSpPr/>
            <p:nvPr/>
          </p:nvSpPr>
          <p:spPr>
            <a:xfrm rot="10800000">
              <a:off x="3216519" y="2571750"/>
              <a:ext cx="1944600" cy="1569600"/>
            </a:xfrm>
            <a:prstGeom prst="round2DiagRect">
              <a:avLst>
                <a:gd fmla="val 0" name="adj1"/>
                <a:gd fmla="val 17764" name="adj2"/>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73"/>
            <p:cNvSpPr txBox="1"/>
            <p:nvPr/>
          </p:nvSpPr>
          <p:spPr>
            <a:xfrm>
              <a:off x="3461163" y="3129631"/>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Seller Life-Time Value for each Category</a:t>
              </a:r>
              <a:endParaRPr sz="1100">
                <a:solidFill>
                  <a:srgbClr val="FFFFFF"/>
                </a:solidFill>
                <a:latin typeface="Roboto"/>
                <a:ea typeface="Roboto"/>
                <a:cs typeface="Roboto"/>
                <a:sym typeface="Roboto"/>
              </a:endParaRPr>
            </a:p>
          </p:txBody>
        </p:sp>
      </p:grpSp>
      <p:grpSp>
        <p:nvGrpSpPr>
          <p:cNvPr id="458" name="Google Shape;458;p73"/>
          <p:cNvGrpSpPr/>
          <p:nvPr/>
        </p:nvGrpSpPr>
        <p:grpSpPr>
          <a:xfrm>
            <a:off x="2780231" y="2926265"/>
            <a:ext cx="403650" cy="403603"/>
            <a:chOff x="3157188" y="909150"/>
            <a:chExt cx="470400" cy="470400"/>
          </a:xfrm>
        </p:grpSpPr>
        <p:sp>
          <p:nvSpPr>
            <p:cNvPr id="459" name="Google Shape;459;p73"/>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3"/>
            <p:cNvSpPr/>
            <p:nvPr/>
          </p:nvSpPr>
          <p:spPr>
            <a:xfrm>
              <a:off x="3243138" y="995100"/>
              <a:ext cx="298500" cy="298500"/>
            </a:xfrm>
            <a:prstGeom prst="mathPlus">
              <a:avLst>
                <a:gd fmla="val 9900" name="adj1"/>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73"/>
          <p:cNvSpPr/>
          <p:nvPr/>
        </p:nvSpPr>
        <p:spPr>
          <a:xfrm>
            <a:off x="4703600" y="2932700"/>
            <a:ext cx="868500" cy="3381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74"/>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Channel level Cost per Lead </a:t>
            </a:r>
            <a:endParaRPr/>
          </a:p>
        </p:txBody>
      </p:sp>
      <p:sp>
        <p:nvSpPr>
          <p:cNvPr id="467" name="Google Shape;467;p74"/>
          <p:cNvSpPr txBox="1"/>
          <p:nvPr>
            <p:ph idx="1" type="body"/>
          </p:nvPr>
        </p:nvSpPr>
        <p:spPr>
          <a:xfrm>
            <a:off x="95275" y="4869550"/>
            <a:ext cx="7430100" cy="22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100" u="sng">
                <a:solidFill>
                  <a:schemeClr val="hlink"/>
                </a:solidFill>
                <a:latin typeface="Arial"/>
                <a:ea typeface="Arial"/>
                <a:cs typeface="Arial"/>
                <a:sym typeface="Arial"/>
                <a:hlinkClick r:id="rId3"/>
              </a:rPr>
              <a:t>https://surveyanyplace.com/average-cost-per-lead-by-industry/</a:t>
            </a:r>
            <a:endParaRPr/>
          </a:p>
        </p:txBody>
      </p:sp>
      <p:pic>
        <p:nvPicPr>
          <p:cNvPr id="468" name="Google Shape;468;p74"/>
          <p:cNvPicPr preferRelativeResize="0"/>
          <p:nvPr/>
        </p:nvPicPr>
        <p:blipFill rotWithShape="1">
          <a:blip r:embed="rId4">
            <a:alphaModFix/>
          </a:blip>
          <a:srcRect b="0" l="0" r="0" t="41585"/>
          <a:stretch/>
        </p:blipFill>
        <p:spPr>
          <a:xfrm>
            <a:off x="2770800" y="1153350"/>
            <a:ext cx="4272700" cy="37162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75"/>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Percentage of converted leads across channels</a:t>
            </a:r>
            <a:endParaRPr/>
          </a:p>
        </p:txBody>
      </p:sp>
      <p:sp>
        <p:nvSpPr>
          <p:cNvPr id="474" name="Google Shape;474;p75"/>
          <p:cNvSpPr txBox="1"/>
          <p:nvPr>
            <p:ph idx="1" type="body"/>
          </p:nvPr>
        </p:nvSpPr>
        <p:spPr>
          <a:xfrm>
            <a:off x="489600" y="1235450"/>
            <a:ext cx="8229600" cy="3617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475" name="Google Shape;475;p75"/>
          <p:cNvPicPr preferRelativeResize="0"/>
          <p:nvPr/>
        </p:nvPicPr>
        <p:blipFill>
          <a:blip r:embed="rId3">
            <a:alphaModFix/>
          </a:blip>
          <a:stretch>
            <a:fillRect/>
          </a:stretch>
        </p:blipFill>
        <p:spPr>
          <a:xfrm>
            <a:off x="522000" y="1235449"/>
            <a:ext cx="8164800" cy="346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grpSp>
        <p:nvGrpSpPr>
          <p:cNvPr id="154" name="Google Shape;154;p31"/>
          <p:cNvGrpSpPr/>
          <p:nvPr/>
        </p:nvGrpSpPr>
        <p:grpSpPr>
          <a:xfrm>
            <a:off x="114295" y="1343224"/>
            <a:ext cx="8961047" cy="3787371"/>
            <a:chOff x="-4" y="-145798"/>
            <a:chExt cx="8763004" cy="4380996"/>
          </a:xfrm>
        </p:grpSpPr>
        <p:sp>
          <p:nvSpPr>
            <p:cNvPr id="155" name="Google Shape;155;p31"/>
            <p:cNvSpPr/>
            <p:nvPr/>
          </p:nvSpPr>
          <p:spPr>
            <a:xfrm>
              <a:off x="5105392" y="2634993"/>
              <a:ext cx="3657607" cy="1600205"/>
            </a:xfrm>
            <a:prstGeom prst="roundRect">
              <a:avLst>
                <a:gd fmla="val 10000" name="adj"/>
              </a:avLst>
            </a:prstGeom>
            <a:solidFill>
              <a:schemeClr val="lt1">
                <a:alpha val="89803"/>
              </a:schemeClr>
            </a:solidFill>
            <a:ln cap="flat" cmpd="sng" w="25400">
              <a:solidFill>
                <a:srgbClr val="F795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1"/>
            <p:cNvSpPr txBox="1"/>
            <p:nvPr/>
          </p:nvSpPr>
          <p:spPr>
            <a:xfrm>
              <a:off x="6237825" y="2629478"/>
              <a:ext cx="2490000" cy="1129800"/>
            </a:xfrm>
            <a:prstGeom prst="rect">
              <a:avLst/>
            </a:prstGeom>
            <a:noFill/>
            <a:ln>
              <a:noFill/>
            </a:ln>
          </p:spPr>
          <p:txBody>
            <a:bodyPr anchorCtr="0" anchor="t" bIns="45700" lIns="45700" spcFirstLastPara="1" rIns="45700" wrap="square" tIns="45700">
              <a:noAutofit/>
            </a:bodyPr>
            <a:lstStyle/>
            <a:p>
              <a:pPr indent="-114300" lvl="1" marL="114300" marR="0" rtl="0" algn="l">
                <a:lnSpc>
                  <a:spcPct val="90000"/>
                </a:lnSpc>
                <a:spcBef>
                  <a:spcPts val="0"/>
                </a:spcBef>
                <a:spcAft>
                  <a:spcPts val="0"/>
                </a:spcAft>
                <a:buClr>
                  <a:schemeClr val="dk1"/>
                </a:buClr>
                <a:buSzPts val="1200"/>
                <a:buFont typeface="Times New Roman"/>
                <a:buChar char="•"/>
              </a:pPr>
              <a:r>
                <a:rPr b="0" i="0" lang="en" sz="1200" u="none" cap="none" strike="noStrike">
                  <a:solidFill>
                    <a:schemeClr val="dk1"/>
                  </a:solidFill>
                  <a:latin typeface="Arial"/>
                  <a:ea typeface="Arial"/>
                  <a:cs typeface="Arial"/>
                  <a:sym typeface="Arial"/>
                </a:rPr>
                <a:t>What is effect of order delivery time on number of orders and GMV?</a:t>
              </a:r>
              <a:endParaRPr b="0" i="0" sz="1200" u="none" cap="none" strike="noStrike">
                <a:solidFill>
                  <a:schemeClr val="dk1"/>
                </a:solidFill>
                <a:latin typeface="Arial"/>
                <a:ea typeface="Arial"/>
                <a:cs typeface="Arial"/>
                <a:sym typeface="Arial"/>
              </a:endParaRPr>
            </a:p>
            <a:p>
              <a:pPr indent="0" lvl="0" marL="914400" marR="0" rtl="0" algn="l">
                <a:lnSpc>
                  <a:spcPct val="90000"/>
                </a:lnSpc>
                <a:spcBef>
                  <a:spcPts val="0"/>
                </a:spcBef>
                <a:spcAft>
                  <a:spcPts val="0"/>
                </a:spcAft>
                <a:buNone/>
              </a:pPr>
              <a:r>
                <a:t/>
              </a:r>
              <a:endParaRPr sz="1200">
                <a:solidFill>
                  <a:schemeClr val="dk1"/>
                </a:solidFill>
              </a:endParaRPr>
            </a:p>
            <a:p>
              <a:pPr indent="-114300" lvl="1" marL="114300" marR="0" rtl="0" algn="l">
                <a:lnSpc>
                  <a:spcPct val="90000"/>
                </a:lnSpc>
                <a:spcBef>
                  <a:spcPts val="180"/>
                </a:spcBef>
                <a:spcAft>
                  <a:spcPts val="0"/>
                </a:spcAft>
                <a:buClr>
                  <a:schemeClr val="dk1"/>
                </a:buClr>
                <a:buSzPts val="1200"/>
                <a:buFont typeface="Times New Roman"/>
                <a:buChar char="•"/>
              </a:pPr>
              <a:r>
                <a:rPr b="0" i="0" lang="en" sz="1200" u="none" cap="none" strike="noStrike">
                  <a:solidFill>
                    <a:schemeClr val="dk1"/>
                  </a:solidFill>
                  <a:latin typeface="Arial"/>
                  <a:ea typeface="Arial"/>
                  <a:cs typeface="Arial"/>
                  <a:sym typeface="Arial"/>
                </a:rPr>
                <a:t>What is the forecast of number of orders?</a:t>
              </a:r>
              <a:endParaRPr/>
            </a:p>
          </p:txBody>
        </p:sp>
        <p:sp>
          <p:nvSpPr>
            <p:cNvPr id="157" name="Google Shape;157;p31"/>
            <p:cNvSpPr/>
            <p:nvPr/>
          </p:nvSpPr>
          <p:spPr>
            <a:xfrm>
              <a:off x="0" y="2634993"/>
              <a:ext cx="3657607" cy="1600205"/>
            </a:xfrm>
            <a:prstGeom prst="roundRect">
              <a:avLst>
                <a:gd fmla="val 10000" name="adj"/>
              </a:avLst>
            </a:prstGeom>
            <a:solidFill>
              <a:schemeClr val="lt1">
                <a:alpha val="89803"/>
              </a:schemeClr>
            </a:solidFill>
            <a:ln cap="flat" cmpd="sng" w="25400">
              <a:solidFill>
                <a:srgbClr val="F795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1"/>
            <p:cNvSpPr txBox="1"/>
            <p:nvPr/>
          </p:nvSpPr>
          <p:spPr>
            <a:xfrm>
              <a:off x="-4" y="2629478"/>
              <a:ext cx="2490000" cy="1129800"/>
            </a:xfrm>
            <a:prstGeom prst="rect">
              <a:avLst/>
            </a:prstGeom>
            <a:noFill/>
            <a:ln>
              <a:noFill/>
            </a:ln>
          </p:spPr>
          <p:txBody>
            <a:bodyPr anchorCtr="0" anchor="t" bIns="45700" lIns="45700" spcFirstLastPara="1" rIns="45700" wrap="square" tIns="45700">
              <a:noAutofit/>
            </a:bodyPr>
            <a:lstStyle/>
            <a:p>
              <a:pPr indent="-114300" lvl="1" marL="114300" marR="0" rtl="0" algn="l">
                <a:lnSpc>
                  <a:spcPct val="90000"/>
                </a:lnSpc>
                <a:spcBef>
                  <a:spcPts val="0"/>
                </a:spcBef>
                <a:spcAft>
                  <a:spcPts val="0"/>
                </a:spcAft>
                <a:buClr>
                  <a:schemeClr val="dk1"/>
                </a:buClr>
                <a:buSzPts val="1200"/>
                <a:buFont typeface="Times New Roman"/>
                <a:buChar char="•"/>
              </a:pPr>
              <a:r>
                <a:rPr b="0" i="0" lang="en" sz="1200" u="none" cap="none" strike="noStrike">
                  <a:solidFill>
                    <a:schemeClr val="dk1"/>
                  </a:solidFill>
                  <a:latin typeface="Arial"/>
                  <a:ea typeface="Arial"/>
                  <a:cs typeface="Arial"/>
                  <a:sym typeface="Arial"/>
                </a:rPr>
                <a:t>What is </a:t>
              </a:r>
              <a:r>
                <a:rPr lang="en" sz="1200">
                  <a:solidFill>
                    <a:schemeClr val="dk1"/>
                  </a:solidFill>
                </a:rPr>
                <a:t>the monthly sales forecast</a:t>
              </a:r>
              <a:r>
                <a:rPr b="0" i="0" lang="en" sz="1200" u="none" cap="none" strike="noStrike">
                  <a:solidFill>
                    <a:schemeClr val="dk1"/>
                  </a:solidFill>
                  <a:latin typeface="Arial"/>
                  <a:ea typeface="Arial"/>
                  <a:cs typeface="Arial"/>
                  <a:sym typeface="Arial"/>
                </a:rPr>
                <a:t> for the company?</a:t>
              </a:r>
              <a:endParaRPr b="0" i="0" sz="1200" u="none" cap="none" strike="noStrike">
                <a:solidFill>
                  <a:schemeClr val="dk1"/>
                </a:solidFill>
                <a:latin typeface="Arial"/>
                <a:ea typeface="Arial"/>
                <a:cs typeface="Arial"/>
                <a:sym typeface="Arial"/>
              </a:endParaRPr>
            </a:p>
            <a:p>
              <a:pPr indent="0" lvl="0" marL="914400" marR="0" rtl="0" algn="l">
                <a:lnSpc>
                  <a:spcPct val="90000"/>
                </a:lnSpc>
                <a:spcBef>
                  <a:spcPts val="0"/>
                </a:spcBef>
                <a:spcAft>
                  <a:spcPts val="0"/>
                </a:spcAft>
                <a:buNone/>
              </a:pPr>
              <a:r>
                <a:t/>
              </a:r>
              <a:endParaRPr sz="1200">
                <a:solidFill>
                  <a:schemeClr val="dk1"/>
                </a:solidFill>
              </a:endParaRPr>
            </a:p>
            <a:p>
              <a:pPr indent="-114300" lvl="1" marL="114300" marR="0" rtl="0" algn="l">
                <a:lnSpc>
                  <a:spcPct val="90000"/>
                </a:lnSpc>
                <a:spcBef>
                  <a:spcPts val="0"/>
                </a:spcBef>
                <a:spcAft>
                  <a:spcPts val="0"/>
                </a:spcAft>
                <a:buClr>
                  <a:schemeClr val="dk1"/>
                </a:buClr>
                <a:buSzPts val="1200"/>
                <a:buFont typeface="Times New Roman"/>
                <a:buChar char="•"/>
              </a:pPr>
              <a:r>
                <a:rPr lang="en" sz="1200">
                  <a:solidFill>
                    <a:schemeClr val="dk1"/>
                  </a:solidFill>
                </a:rPr>
                <a:t>What is the optimal plan for marketing to increase revenue to the company?</a:t>
              </a:r>
              <a:endParaRPr sz="1200">
                <a:solidFill>
                  <a:schemeClr val="dk1"/>
                </a:solidFill>
              </a:endParaRPr>
            </a:p>
          </p:txBody>
        </p:sp>
        <p:sp>
          <p:nvSpPr>
            <p:cNvPr id="159" name="Google Shape;159;p31"/>
            <p:cNvSpPr/>
            <p:nvPr/>
          </p:nvSpPr>
          <p:spPr>
            <a:xfrm>
              <a:off x="5105392" y="-145798"/>
              <a:ext cx="3657607" cy="1600205"/>
            </a:xfrm>
            <a:prstGeom prst="roundRect">
              <a:avLst>
                <a:gd fmla="val 10000" name="adj"/>
              </a:avLst>
            </a:prstGeom>
            <a:solidFill>
              <a:schemeClr val="lt1">
                <a:alpha val="89803"/>
              </a:schemeClr>
            </a:solidFill>
            <a:ln cap="flat" cmpd="sng" w="25400">
              <a:solidFill>
                <a:srgbClr val="F795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1"/>
            <p:cNvSpPr txBox="1"/>
            <p:nvPr/>
          </p:nvSpPr>
          <p:spPr>
            <a:xfrm>
              <a:off x="5982349" y="-110660"/>
              <a:ext cx="2745600" cy="1129800"/>
            </a:xfrm>
            <a:prstGeom prst="rect">
              <a:avLst/>
            </a:prstGeom>
            <a:noFill/>
            <a:ln>
              <a:noFill/>
            </a:ln>
          </p:spPr>
          <p:txBody>
            <a:bodyPr anchorCtr="0" anchor="t" bIns="45700" lIns="45700" spcFirstLastPara="1" rIns="45700" wrap="square" tIns="45700">
              <a:noAutofit/>
            </a:bodyPr>
            <a:lstStyle/>
            <a:p>
              <a:pPr indent="-114300" lvl="1" marL="114300" marR="0" rtl="0" algn="l">
                <a:lnSpc>
                  <a:spcPct val="90000"/>
                </a:lnSpc>
                <a:spcBef>
                  <a:spcPts val="0"/>
                </a:spcBef>
                <a:spcAft>
                  <a:spcPts val="0"/>
                </a:spcAft>
                <a:buClr>
                  <a:schemeClr val="dk1"/>
                </a:buClr>
                <a:buSzPts val="1200"/>
                <a:buFont typeface="Times New Roman"/>
                <a:buChar char="•"/>
              </a:pPr>
              <a:r>
                <a:rPr b="0" i="0" lang="en" sz="1200" u="none" cap="none" strike="noStrike">
                  <a:solidFill>
                    <a:schemeClr val="dk1"/>
                  </a:solidFill>
                  <a:latin typeface="Arial"/>
                  <a:ea typeface="Arial"/>
                  <a:cs typeface="Arial"/>
                  <a:sym typeface="Arial"/>
                </a:rPr>
                <a:t>What are Effective Channels for seller acquisition?</a:t>
              </a:r>
              <a:endParaRPr/>
            </a:p>
            <a:p>
              <a:pPr indent="-114300" lvl="1" marL="114300" marR="0" rtl="0" algn="l">
                <a:lnSpc>
                  <a:spcPct val="90000"/>
                </a:lnSpc>
                <a:spcBef>
                  <a:spcPts val="180"/>
                </a:spcBef>
                <a:spcAft>
                  <a:spcPts val="0"/>
                </a:spcAft>
                <a:buClr>
                  <a:schemeClr val="dk1"/>
                </a:buClr>
                <a:buSzPts val="1200"/>
                <a:buFont typeface="Times New Roman"/>
                <a:buChar char="•"/>
              </a:pPr>
              <a:r>
                <a:rPr b="0" i="0" lang="en" sz="1200" u="none" cap="none" strike="noStrike">
                  <a:solidFill>
                    <a:schemeClr val="dk1"/>
                  </a:solidFill>
                  <a:latin typeface="Arial"/>
                  <a:ea typeface="Arial"/>
                  <a:cs typeface="Arial"/>
                  <a:sym typeface="Arial"/>
                </a:rPr>
                <a:t>What is the lifetime value of seller? Which categories have higher value per seller?</a:t>
              </a:r>
              <a:endParaRPr/>
            </a:p>
          </p:txBody>
        </p:sp>
        <p:sp>
          <p:nvSpPr>
            <p:cNvPr id="161" name="Google Shape;161;p31"/>
            <p:cNvSpPr/>
            <p:nvPr/>
          </p:nvSpPr>
          <p:spPr>
            <a:xfrm>
              <a:off x="0" y="-145796"/>
              <a:ext cx="3226200" cy="1600200"/>
            </a:xfrm>
            <a:prstGeom prst="roundRect">
              <a:avLst>
                <a:gd fmla="val 10000" name="adj"/>
              </a:avLst>
            </a:prstGeom>
            <a:solidFill>
              <a:schemeClr val="lt1">
                <a:alpha val="89803"/>
              </a:schemeClr>
            </a:solidFill>
            <a:ln cap="flat" cmpd="sng" w="25400">
              <a:solidFill>
                <a:srgbClr val="F795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1"/>
            <p:cNvSpPr txBox="1"/>
            <p:nvPr/>
          </p:nvSpPr>
          <p:spPr>
            <a:xfrm>
              <a:off x="0" y="-110603"/>
              <a:ext cx="2913300" cy="991800"/>
            </a:xfrm>
            <a:prstGeom prst="rect">
              <a:avLst/>
            </a:prstGeom>
            <a:noFill/>
            <a:ln>
              <a:noFill/>
            </a:ln>
          </p:spPr>
          <p:txBody>
            <a:bodyPr anchorCtr="0" anchor="t" bIns="45700" lIns="45700" spcFirstLastPara="1" rIns="45700" wrap="square" tIns="45700">
              <a:noAutofit/>
            </a:bodyPr>
            <a:lstStyle/>
            <a:p>
              <a:pPr indent="-111125" lvl="1" marL="114300" marR="0" rtl="0" algn="l">
                <a:lnSpc>
                  <a:spcPct val="90000"/>
                </a:lnSpc>
                <a:spcBef>
                  <a:spcPts val="0"/>
                </a:spcBef>
                <a:spcAft>
                  <a:spcPts val="0"/>
                </a:spcAft>
                <a:buClr>
                  <a:schemeClr val="dk1"/>
                </a:buClr>
                <a:buSzPts val="1150"/>
                <a:buFont typeface="Times New Roman"/>
                <a:buChar char="•"/>
              </a:pPr>
              <a:r>
                <a:rPr b="0" i="0" lang="en" sz="1150" u="none" cap="none" strike="noStrike">
                  <a:solidFill>
                    <a:schemeClr val="dk1"/>
                  </a:solidFill>
                  <a:latin typeface="Arial"/>
                  <a:ea typeface="Arial"/>
                  <a:cs typeface="Arial"/>
                  <a:sym typeface="Arial"/>
                </a:rPr>
                <a:t>Which </a:t>
              </a:r>
              <a:r>
                <a:rPr lang="en" sz="1150">
                  <a:solidFill>
                    <a:schemeClr val="dk1"/>
                  </a:solidFill>
                </a:rPr>
                <a:t>c</a:t>
              </a:r>
              <a:r>
                <a:rPr b="0" i="0" lang="en" sz="1150" u="none" cap="none" strike="noStrike">
                  <a:solidFill>
                    <a:schemeClr val="dk1"/>
                  </a:solidFill>
                  <a:latin typeface="Arial"/>
                  <a:ea typeface="Arial"/>
                  <a:cs typeface="Arial"/>
                  <a:sym typeface="Arial"/>
                </a:rPr>
                <a:t>ities are performing well?</a:t>
              </a:r>
              <a:endParaRPr sz="1150"/>
            </a:p>
            <a:p>
              <a:pPr indent="-111125" lvl="1" marL="114300" marR="0" rtl="0" algn="l">
                <a:lnSpc>
                  <a:spcPct val="90000"/>
                </a:lnSpc>
                <a:spcBef>
                  <a:spcPts val="180"/>
                </a:spcBef>
                <a:spcAft>
                  <a:spcPts val="0"/>
                </a:spcAft>
                <a:buClr>
                  <a:schemeClr val="dk1"/>
                </a:buClr>
                <a:buSzPts val="1150"/>
                <a:buFont typeface="Times New Roman"/>
                <a:buChar char="•"/>
              </a:pPr>
              <a:r>
                <a:rPr b="0" i="0" lang="en" sz="1150" u="none" cap="none" strike="noStrike">
                  <a:solidFill>
                    <a:schemeClr val="dk1"/>
                  </a:solidFill>
                  <a:latin typeface="Arial"/>
                  <a:ea typeface="Arial"/>
                  <a:cs typeface="Arial"/>
                  <a:sym typeface="Arial"/>
                </a:rPr>
                <a:t>Which regions are to be targeted for expansion?</a:t>
              </a:r>
              <a:endParaRPr sz="1150"/>
            </a:p>
            <a:p>
              <a:pPr indent="-111125" lvl="1" marL="114300" marR="0" rtl="0" algn="l">
                <a:lnSpc>
                  <a:spcPct val="90000"/>
                </a:lnSpc>
                <a:spcBef>
                  <a:spcPts val="180"/>
                </a:spcBef>
                <a:spcAft>
                  <a:spcPts val="0"/>
                </a:spcAft>
                <a:buClr>
                  <a:schemeClr val="dk1"/>
                </a:buClr>
                <a:buSzPts val="1150"/>
                <a:buFont typeface="Times New Roman"/>
                <a:buChar char="•"/>
              </a:pPr>
              <a:r>
                <a:rPr b="0" i="0" lang="en" sz="1150" u="none" cap="none" strike="noStrike">
                  <a:solidFill>
                    <a:schemeClr val="dk1"/>
                  </a:solidFill>
                  <a:latin typeface="Arial"/>
                  <a:ea typeface="Arial"/>
                  <a:cs typeface="Arial"/>
                  <a:sym typeface="Arial"/>
                </a:rPr>
                <a:t>Which category of products </a:t>
              </a:r>
              <a:r>
                <a:rPr lang="en" sz="1150">
                  <a:solidFill>
                    <a:schemeClr val="dk1"/>
                  </a:solidFill>
                </a:rPr>
                <a:t>are highly favored by the </a:t>
              </a:r>
              <a:r>
                <a:rPr b="0" i="0" lang="en" sz="1150" u="none" cap="none" strike="noStrike">
                  <a:solidFill>
                    <a:schemeClr val="dk1"/>
                  </a:solidFill>
                  <a:latin typeface="Arial"/>
                  <a:ea typeface="Arial"/>
                  <a:cs typeface="Arial"/>
                  <a:sym typeface="Arial"/>
                </a:rPr>
                <a:t>customers?</a:t>
              </a:r>
              <a:endParaRPr sz="1150"/>
            </a:p>
            <a:p>
              <a:pPr indent="-111125" lvl="1" marL="114300" marR="0" rtl="0" algn="l">
                <a:lnSpc>
                  <a:spcPct val="90000"/>
                </a:lnSpc>
                <a:spcBef>
                  <a:spcPts val="180"/>
                </a:spcBef>
                <a:spcAft>
                  <a:spcPts val="0"/>
                </a:spcAft>
                <a:buClr>
                  <a:schemeClr val="dk1"/>
                </a:buClr>
                <a:buSzPts val="1150"/>
                <a:buFont typeface="Times New Roman"/>
                <a:buChar char="•"/>
              </a:pPr>
              <a:r>
                <a:rPr lang="en" sz="1150">
                  <a:solidFill>
                    <a:schemeClr val="dk1"/>
                  </a:solidFill>
                </a:rPr>
                <a:t>W</a:t>
              </a:r>
              <a:r>
                <a:rPr b="0" i="0" lang="en" sz="1150" u="none" cap="none" strike="noStrike">
                  <a:solidFill>
                    <a:schemeClr val="dk1"/>
                  </a:solidFill>
                  <a:latin typeface="Arial"/>
                  <a:ea typeface="Arial"/>
                  <a:cs typeface="Arial"/>
                  <a:sym typeface="Arial"/>
                </a:rPr>
                <a:t>hat </a:t>
              </a:r>
              <a:r>
                <a:rPr lang="en" sz="1150">
                  <a:solidFill>
                    <a:schemeClr val="dk1"/>
                  </a:solidFill>
                </a:rPr>
                <a:t>are different consumer segments and </a:t>
              </a:r>
              <a:r>
                <a:rPr b="0" i="0" lang="en" sz="1150" u="none" cap="none" strike="noStrike">
                  <a:solidFill>
                    <a:schemeClr val="dk1"/>
                  </a:solidFill>
                  <a:latin typeface="Arial"/>
                  <a:ea typeface="Arial"/>
                  <a:cs typeface="Arial"/>
                  <a:sym typeface="Arial"/>
                </a:rPr>
                <a:t>strategies can be used to improve GMV?</a:t>
              </a:r>
              <a:endParaRPr sz="1150"/>
            </a:p>
          </p:txBody>
        </p:sp>
        <p:sp>
          <p:nvSpPr>
            <p:cNvPr id="163" name="Google Shape;163;p31"/>
            <p:cNvSpPr/>
            <p:nvPr/>
          </p:nvSpPr>
          <p:spPr>
            <a:xfrm>
              <a:off x="2569895" y="233095"/>
              <a:ext cx="1770600" cy="177060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F7954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1"/>
            <p:cNvSpPr txBox="1"/>
            <p:nvPr/>
          </p:nvSpPr>
          <p:spPr>
            <a:xfrm>
              <a:off x="3088524" y="839867"/>
              <a:ext cx="1252200" cy="1252200"/>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Times New Roman"/>
                <a:buNone/>
              </a:pPr>
              <a:r>
                <a:rPr b="0" i="0" lang="en" sz="1400" u="none" cap="none" strike="noStrike">
                  <a:solidFill>
                    <a:schemeClr val="lt1"/>
                  </a:solidFill>
                  <a:latin typeface="Arial"/>
                  <a:ea typeface="Arial"/>
                  <a:cs typeface="Arial"/>
                  <a:sym typeface="Arial"/>
                </a:rPr>
                <a:t>Consumer Acquisition</a:t>
              </a:r>
              <a:endParaRPr/>
            </a:p>
          </p:txBody>
        </p:sp>
        <p:sp>
          <p:nvSpPr>
            <p:cNvPr id="165" name="Google Shape;165;p31"/>
            <p:cNvSpPr/>
            <p:nvPr/>
          </p:nvSpPr>
          <p:spPr>
            <a:xfrm rot="5400000">
              <a:off x="4422394" y="233095"/>
              <a:ext cx="1770710" cy="177071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F7954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nvSpPr>
          <p:spPr>
            <a:xfrm>
              <a:off x="4422394" y="751724"/>
              <a:ext cx="1252081" cy="1252081"/>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Times New Roman"/>
                <a:buNone/>
              </a:pPr>
              <a:r>
                <a:rPr b="0" i="0" lang="en" sz="1400" u="none" cap="none" strike="noStrike">
                  <a:solidFill>
                    <a:schemeClr val="lt1"/>
                  </a:solidFill>
                  <a:latin typeface="Arial"/>
                  <a:ea typeface="Arial"/>
                  <a:cs typeface="Arial"/>
                  <a:sym typeface="Arial"/>
                </a:rPr>
                <a:t>Seller Acquisition</a:t>
              </a:r>
              <a:endParaRPr/>
            </a:p>
          </p:txBody>
        </p:sp>
        <p:sp>
          <p:nvSpPr>
            <p:cNvPr id="167" name="Google Shape;167;p31"/>
            <p:cNvSpPr/>
            <p:nvPr/>
          </p:nvSpPr>
          <p:spPr>
            <a:xfrm rot="10800000">
              <a:off x="4422394" y="2085594"/>
              <a:ext cx="1770710" cy="177071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F7954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1"/>
            <p:cNvSpPr txBox="1"/>
            <p:nvPr/>
          </p:nvSpPr>
          <p:spPr>
            <a:xfrm>
              <a:off x="4422394" y="2085594"/>
              <a:ext cx="1252081" cy="1252081"/>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Times New Roman"/>
                <a:buNone/>
              </a:pPr>
              <a:r>
                <a:rPr b="0" i="0" lang="en" sz="1400" u="none" cap="none" strike="noStrike">
                  <a:solidFill>
                    <a:schemeClr val="lt1"/>
                  </a:solidFill>
                  <a:latin typeface="Arial"/>
                  <a:ea typeface="Arial"/>
                  <a:cs typeface="Arial"/>
                  <a:sym typeface="Arial"/>
                </a:rPr>
                <a:t>Operations</a:t>
              </a:r>
              <a:endParaRPr/>
            </a:p>
          </p:txBody>
        </p:sp>
        <p:sp>
          <p:nvSpPr>
            <p:cNvPr id="169" name="Google Shape;169;p31"/>
            <p:cNvSpPr/>
            <p:nvPr/>
          </p:nvSpPr>
          <p:spPr>
            <a:xfrm rot="-5400000">
              <a:off x="2569895" y="2085594"/>
              <a:ext cx="1770710" cy="177071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F7954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1"/>
            <p:cNvSpPr txBox="1"/>
            <p:nvPr/>
          </p:nvSpPr>
          <p:spPr>
            <a:xfrm>
              <a:off x="3088524" y="2085594"/>
              <a:ext cx="1252081" cy="1252081"/>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Times New Roman"/>
                <a:buNone/>
              </a:pPr>
              <a:r>
                <a:rPr b="0" i="0" lang="en" sz="1400" u="none" cap="none" strike="noStrike">
                  <a:solidFill>
                    <a:schemeClr val="lt1"/>
                  </a:solidFill>
                  <a:latin typeface="Arial"/>
                  <a:ea typeface="Arial"/>
                  <a:cs typeface="Arial"/>
                  <a:sym typeface="Arial"/>
                </a:rPr>
                <a:t>Senior Management</a:t>
              </a:r>
              <a:endParaRPr/>
            </a:p>
          </p:txBody>
        </p:sp>
        <p:sp>
          <p:nvSpPr>
            <p:cNvPr id="171" name="Google Shape;171;p31"/>
            <p:cNvSpPr/>
            <p:nvPr/>
          </p:nvSpPr>
          <p:spPr>
            <a:xfrm>
              <a:off x="4075817" y="1676654"/>
              <a:ext cx="611365" cy="531622"/>
            </a:xfrm>
            <a:custGeom>
              <a:rect b="b" l="l" r="r" t="t"/>
              <a:pathLst>
                <a:path extrusionOk="0" h="120000" w="120000">
                  <a:moveTo>
                    <a:pt x="5513" y="60000"/>
                  </a:moveTo>
                  <a:lnTo>
                    <a:pt x="5513" y="60000"/>
                  </a:lnTo>
                  <a:cubicBezTo>
                    <a:pt x="5513" y="35031"/>
                    <a:pt x="23764" y="13517"/>
                    <a:pt x="49160" y="8549"/>
                  </a:cubicBezTo>
                  <a:cubicBezTo>
                    <a:pt x="74555" y="3582"/>
                    <a:pt x="100068" y="16536"/>
                    <a:pt x="110173" y="39528"/>
                  </a:cubicBezTo>
                  <a:lnTo>
                    <a:pt x="114639" y="39528"/>
                  </a:lnTo>
                  <a:lnTo>
                    <a:pt x="108973" y="60000"/>
                  </a:lnTo>
                  <a:lnTo>
                    <a:pt x="92585" y="39528"/>
                  </a:lnTo>
                  <a:lnTo>
                    <a:pt x="96412" y="39528"/>
                  </a:lnTo>
                  <a:lnTo>
                    <a:pt x="96412" y="39528"/>
                  </a:lnTo>
                  <a:cubicBezTo>
                    <a:pt x="85911" y="25622"/>
                    <a:pt x="66064" y="19326"/>
                    <a:pt x="47625" y="24052"/>
                  </a:cubicBezTo>
                  <a:cubicBezTo>
                    <a:pt x="29185" y="28779"/>
                    <a:pt x="16540" y="43402"/>
                    <a:pt x="16540" y="60000"/>
                  </a:cubicBezTo>
                  <a:close/>
                </a:path>
              </a:pathLst>
            </a:custGeom>
            <a:solidFill>
              <a:srgbClr val="FAC8AE"/>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1"/>
            <p:cNvSpPr/>
            <p:nvPr/>
          </p:nvSpPr>
          <p:spPr>
            <a:xfrm rot="10800000">
              <a:off x="4075817" y="1881124"/>
              <a:ext cx="611365" cy="531622"/>
            </a:xfrm>
            <a:custGeom>
              <a:rect b="b" l="l" r="r" t="t"/>
              <a:pathLst>
                <a:path extrusionOk="0" h="120000" w="120000">
                  <a:moveTo>
                    <a:pt x="5513" y="60000"/>
                  </a:moveTo>
                  <a:lnTo>
                    <a:pt x="5513" y="60000"/>
                  </a:lnTo>
                  <a:cubicBezTo>
                    <a:pt x="5513" y="35031"/>
                    <a:pt x="23764" y="13517"/>
                    <a:pt x="49160" y="8549"/>
                  </a:cubicBezTo>
                  <a:cubicBezTo>
                    <a:pt x="74555" y="3582"/>
                    <a:pt x="100068" y="16536"/>
                    <a:pt x="110173" y="39528"/>
                  </a:cubicBezTo>
                  <a:lnTo>
                    <a:pt x="114639" y="39528"/>
                  </a:lnTo>
                  <a:lnTo>
                    <a:pt x="108973" y="60000"/>
                  </a:lnTo>
                  <a:lnTo>
                    <a:pt x="92585" y="39528"/>
                  </a:lnTo>
                  <a:lnTo>
                    <a:pt x="96412" y="39528"/>
                  </a:lnTo>
                  <a:lnTo>
                    <a:pt x="96412" y="39528"/>
                  </a:lnTo>
                  <a:cubicBezTo>
                    <a:pt x="85911" y="25622"/>
                    <a:pt x="66064" y="19326"/>
                    <a:pt x="47625" y="24052"/>
                  </a:cubicBezTo>
                  <a:cubicBezTo>
                    <a:pt x="29185" y="28779"/>
                    <a:pt x="16540" y="43402"/>
                    <a:pt x="16540" y="60000"/>
                  </a:cubicBezTo>
                  <a:close/>
                </a:path>
              </a:pathLst>
            </a:custGeom>
            <a:solidFill>
              <a:srgbClr val="FAC8AE"/>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31"/>
          <p:cNvSpPr txBox="1"/>
          <p:nvPr>
            <p:ph type="title"/>
          </p:nvPr>
        </p:nvSpPr>
        <p:spPr>
          <a:xfrm>
            <a:off x="457200" y="425828"/>
            <a:ext cx="8229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0" lang="en"/>
              <a:t>Project Goals</a:t>
            </a:r>
            <a:endParaRPr b="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76"/>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Approach</a:t>
            </a:r>
            <a:endParaRPr/>
          </a:p>
        </p:txBody>
      </p:sp>
      <p:sp>
        <p:nvSpPr>
          <p:cNvPr id="481" name="Google Shape;481;p76"/>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a:t>Start with channel level split of converted leads, </a:t>
            </a:r>
            <a:r>
              <a:rPr lang="en"/>
              <a:t>identify one standard channel, and </a:t>
            </a:r>
            <a:r>
              <a:rPr lang="en"/>
              <a:t>calculate all other channels ratios w.r.t this category</a:t>
            </a:r>
            <a:endParaRPr/>
          </a:p>
          <a:p>
            <a:pPr indent="-355600" lvl="0" marL="457200" rtl="0" algn="l">
              <a:spcBef>
                <a:spcPts val="0"/>
              </a:spcBef>
              <a:spcAft>
                <a:spcPts val="0"/>
              </a:spcAft>
              <a:buSzPts val="2000"/>
              <a:buChar char="•"/>
            </a:pPr>
            <a:r>
              <a:rPr lang="en"/>
              <a:t>Calculate the Number of leads required by dividing the Converted Sellers by Conversion percentage of that particular channel</a:t>
            </a:r>
            <a:endParaRPr/>
          </a:p>
          <a:p>
            <a:pPr indent="-355600" lvl="0" marL="457200" rtl="0" algn="l">
              <a:spcBef>
                <a:spcPts val="0"/>
              </a:spcBef>
              <a:spcAft>
                <a:spcPts val="0"/>
              </a:spcAft>
              <a:buSzPts val="2000"/>
              <a:buChar char="•"/>
            </a:pPr>
            <a:r>
              <a:rPr lang="en"/>
              <a:t>Calculate the cost required for acquisition of these leads, by </a:t>
            </a:r>
            <a:r>
              <a:rPr lang="en"/>
              <a:t>multiplying</a:t>
            </a:r>
            <a:r>
              <a:rPr lang="en"/>
              <a:t> with CPL</a:t>
            </a:r>
            <a:endParaRPr/>
          </a:p>
          <a:p>
            <a:pPr indent="-355600" lvl="0" marL="457200" rtl="0" algn="l">
              <a:spcBef>
                <a:spcPts val="0"/>
              </a:spcBef>
              <a:spcAft>
                <a:spcPts val="0"/>
              </a:spcAft>
              <a:buSzPts val="2000"/>
              <a:buChar char="•"/>
            </a:pPr>
            <a:r>
              <a:rPr lang="en"/>
              <a:t>Calculate the Total cost and Total value by aggregation across all categories </a:t>
            </a:r>
            <a:endParaRPr/>
          </a:p>
          <a:p>
            <a:pPr indent="-355600" lvl="0" marL="457200" rtl="0" algn="l">
              <a:spcBef>
                <a:spcPts val="0"/>
              </a:spcBef>
              <a:spcAft>
                <a:spcPts val="0"/>
              </a:spcAft>
              <a:buSzPts val="2000"/>
              <a:buChar char="•"/>
            </a:pPr>
            <a:r>
              <a:rPr lang="en"/>
              <a:t>Use solver to maximize the total value, by varying the initial assumption on number of converted leads by condition on total cost and a Max allocation per any of the categories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77"/>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Step 1: Split of leads converted</a:t>
            </a:r>
            <a:endParaRPr/>
          </a:p>
        </p:txBody>
      </p:sp>
      <p:sp>
        <p:nvSpPr>
          <p:cNvPr id="487" name="Google Shape;487;p77"/>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488" name="Google Shape;488;p77"/>
          <p:cNvPicPr preferRelativeResize="0"/>
          <p:nvPr/>
        </p:nvPicPr>
        <p:blipFill>
          <a:blip r:embed="rId3">
            <a:alphaModFix/>
          </a:blip>
          <a:stretch>
            <a:fillRect/>
          </a:stretch>
        </p:blipFill>
        <p:spPr>
          <a:xfrm>
            <a:off x="457200" y="1319513"/>
            <a:ext cx="6789007" cy="35599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78"/>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Step 2: Setting up for Maximisation</a:t>
            </a:r>
            <a:endParaRPr/>
          </a:p>
        </p:txBody>
      </p:sp>
      <p:pic>
        <p:nvPicPr>
          <p:cNvPr id="494" name="Google Shape;494;p78"/>
          <p:cNvPicPr preferRelativeResize="0"/>
          <p:nvPr/>
        </p:nvPicPr>
        <p:blipFill>
          <a:blip r:embed="rId3">
            <a:alphaModFix/>
          </a:blip>
          <a:stretch>
            <a:fillRect/>
          </a:stretch>
        </p:blipFill>
        <p:spPr>
          <a:xfrm>
            <a:off x="457200" y="1142310"/>
            <a:ext cx="7530751" cy="3859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9"/>
          <p:cNvSpPr txBox="1"/>
          <p:nvPr>
            <p:ph type="ctrTitle"/>
          </p:nvPr>
        </p:nvSpPr>
        <p:spPr>
          <a:xfrm>
            <a:off x="685800" y="1597819"/>
            <a:ext cx="7772400" cy="110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79"/>
          <p:cNvSpPr txBox="1"/>
          <p:nvPr>
            <p:ph idx="1" type="subTitle"/>
          </p:nvPr>
        </p:nvSpPr>
        <p:spPr>
          <a:xfrm>
            <a:off x="1371600" y="2914650"/>
            <a:ext cx="6400800" cy="13143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pic>
        <p:nvPicPr>
          <p:cNvPr id="501" name="Google Shape;501;p79"/>
          <p:cNvPicPr preferRelativeResize="0"/>
          <p:nvPr/>
        </p:nvPicPr>
        <p:blipFill>
          <a:blip r:embed="rId3">
            <a:alphaModFix/>
          </a:blip>
          <a:stretch>
            <a:fillRect/>
          </a:stretch>
        </p:blipFill>
        <p:spPr>
          <a:xfrm>
            <a:off x="530825" y="1167572"/>
            <a:ext cx="8239825" cy="3802404"/>
          </a:xfrm>
          <a:prstGeom prst="rect">
            <a:avLst/>
          </a:prstGeom>
          <a:noFill/>
          <a:ln>
            <a:noFill/>
          </a:ln>
        </p:spPr>
      </p:pic>
      <p:sp>
        <p:nvSpPr>
          <p:cNvPr id="502" name="Google Shape;502;p79"/>
          <p:cNvSpPr txBox="1"/>
          <p:nvPr>
            <p:ph idx="4294967295"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Step 3: Setting up for Conditions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80"/>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Results</a:t>
            </a:r>
            <a:endParaRPr/>
          </a:p>
        </p:txBody>
      </p:sp>
      <p:pic>
        <p:nvPicPr>
          <p:cNvPr id="508" name="Google Shape;508;p80"/>
          <p:cNvPicPr preferRelativeResize="0"/>
          <p:nvPr/>
        </p:nvPicPr>
        <p:blipFill>
          <a:blip r:embed="rId3">
            <a:alphaModFix/>
          </a:blip>
          <a:stretch>
            <a:fillRect/>
          </a:stretch>
        </p:blipFill>
        <p:spPr>
          <a:xfrm>
            <a:off x="2475913" y="1432250"/>
            <a:ext cx="4581525" cy="2743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81"/>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t>Category Level Channel Wise plan for Marketing</a:t>
            </a:r>
            <a:endParaRPr sz="2600"/>
          </a:p>
        </p:txBody>
      </p:sp>
      <p:pic>
        <p:nvPicPr>
          <p:cNvPr id="514" name="Google Shape;514;p81"/>
          <p:cNvPicPr preferRelativeResize="0"/>
          <p:nvPr/>
        </p:nvPicPr>
        <p:blipFill>
          <a:blip r:embed="rId3">
            <a:alphaModFix/>
          </a:blip>
          <a:stretch>
            <a:fillRect/>
          </a:stretch>
        </p:blipFill>
        <p:spPr>
          <a:xfrm>
            <a:off x="866300" y="1229101"/>
            <a:ext cx="7068256" cy="38019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82"/>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Conclusion</a:t>
            </a:r>
            <a:endParaRPr/>
          </a:p>
        </p:txBody>
      </p:sp>
      <p:sp>
        <p:nvSpPr>
          <p:cNvPr id="520" name="Google Shape;520;p82"/>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a:t>The Model considers all the possible factors which might </a:t>
            </a:r>
            <a:r>
              <a:rPr lang="en"/>
              <a:t>affect</a:t>
            </a:r>
            <a:r>
              <a:rPr lang="en"/>
              <a:t> the performance of Marketing and maximizes the Net value to the organisation</a:t>
            </a:r>
            <a:endParaRPr/>
          </a:p>
          <a:p>
            <a:pPr indent="-355600" lvl="0" marL="457200" rtl="0" algn="l">
              <a:spcBef>
                <a:spcPts val="0"/>
              </a:spcBef>
              <a:spcAft>
                <a:spcPts val="0"/>
              </a:spcAft>
              <a:buSzPts val="2000"/>
              <a:buChar char="•"/>
            </a:pPr>
            <a:r>
              <a:rPr lang="en"/>
              <a:t>The Predicted Value to the organisation for a 100,000$ campaign is close 1.03 Million USD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83"/>
          <p:cNvSpPr txBox="1"/>
          <p:nvPr>
            <p:ph type="ctrTitle"/>
          </p:nvPr>
        </p:nvSpPr>
        <p:spPr>
          <a:xfrm>
            <a:off x="685800" y="1597819"/>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4800"/>
              <a:t>Thank You</a:t>
            </a:r>
            <a:endParaRPr sz="4800"/>
          </a:p>
        </p:txBody>
      </p:sp>
      <p:sp>
        <p:nvSpPr>
          <p:cNvPr id="526" name="Google Shape;526;p83"/>
          <p:cNvSpPr txBox="1"/>
          <p:nvPr>
            <p:ph idx="1" type="subTitle"/>
          </p:nvPr>
        </p:nvSpPr>
        <p:spPr>
          <a:xfrm>
            <a:off x="1371600" y="2914650"/>
            <a:ext cx="6400800" cy="13143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84"/>
          <p:cNvSpPr txBox="1"/>
          <p:nvPr>
            <p:ph type="title"/>
          </p:nvPr>
        </p:nvSpPr>
        <p:spPr>
          <a:xfrm>
            <a:off x="722313" y="3305176"/>
            <a:ext cx="77724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84"/>
          <p:cNvSpPr txBox="1"/>
          <p:nvPr>
            <p:ph idx="1" type="body"/>
          </p:nvPr>
        </p:nvSpPr>
        <p:spPr>
          <a:xfrm>
            <a:off x="722313" y="2180035"/>
            <a:ext cx="7772400" cy="1125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4000">
                <a:solidFill>
                  <a:srgbClr val="3F3F3F"/>
                </a:solidFill>
              </a:rPr>
              <a:t>Appendix</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85"/>
          <p:cNvSpPr txBox="1"/>
          <p:nvPr/>
        </p:nvSpPr>
        <p:spPr>
          <a:xfrm>
            <a:off x="394650" y="4094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00"/>
                </a:solidFill>
              </a:rPr>
              <a:t>Dataset Description</a:t>
            </a:r>
            <a:endParaRPr sz="2800">
              <a:solidFill>
                <a:srgbClr val="000000"/>
              </a:solidFill>
            </a:endParaRPr>
          </a:p>
        </p:txBody>
      </p:sp>
      <p:sp>
        <p:nvSpPr>
          <p:cNvPr id="538" name="Google Shape;538;p85"/>
          <p:cNvSpPr txBox="1"/>
          <p:nvPr/>
        </p:nvSpPr>
        <p:spPr>
          <a:xfrm>
            <a:off x="311700" y="11960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u="sng">
                <a:solidFill>
                  <a:srgbClr val="595959"/>
                </a:solidFill>
              </a:rPr>
              <a:t>Link to the Datasets</a:t>
            </a:r>
            <a:r>
              <a:rPr lang="en" sz="1800">
                <a:solidFill>
                  <a:srgbClr val="595959"/>
                </a:solidFill>
              </a:rPr>
              <a:t> :</a:t>
            </a:r>
            <a:endParaRPr sz="1800">
              <a:solidFill>
                <a:srgbClr val="595959"/>
              </a:solidFill>
            </a:endParaRPr>
          </a:p>
          <a:p>
            <a:pPr indent="0" lvl="0" marL="0" rtl="0" algn="l">
              <a:lnSpc>
                <a:spcPct val="115000"/>
              </a:lnSpc>
              <a:spcBef>
                <a:spcPts val="1600"/>
              </a:spcBef>
              <a:spcAft>
                <a:spcPts val="0"/>
              </a:spcAft>
              <a:buNone/>
            </a:pPr>
            <a:r>
              <a:rPr lang="en" sz="1100" u="sng">
                <a:solidFill>
                  <a:srgbClr val="0097A7"/>
                </a:solidFill>
                <a:hlinkClick r:id="rId3"/>
              </a:rPr>
              <a:t>https://www.kaggle.com/olistbr/brazilian-ecommerce#olist_orders_dataset.csv</a:t>
            </a:r>
            <a:endParaRPr sz="1800">
              <a:solidFill>
                <a:srgbClr val="595959"/>
              </a:solidFill>
            </a:endParaRPr>
          </a:p>
          <a:p>
            <a:pPr indent="0" lvl="0" marL="0" rtl="0" algn="l">
              <a:lnSpc>
                <a:spcPct val="115000"/>
              </a:lnSpc>
              <a:spcBef>
                <a:spcPts val="1600"/>
              </a:spcBef>
              <a:spcAft>
                <a:spcPts val="0"/>
              </a:spcAft>
              <a:buNone/>
            </a:pPr>
            <a:r>
              <a:rPr lang="en" sz="1100" u="sng">
                <a:solidFill>
                  <a:srgbClr val="0097A7"/>
                </a:solidFill>
                <a:hlinkClick r:id="rId4"/>
              </a:rPr>
              <a:t>https://www.kaggle.com/olistbr/marketing-funnel-olist</a:t>
            </a:r>
            <a:endParaRPr sz="1800">
              <a:solidFill>
                <a:srgbClr val="595959"/>
              </a:solidFill>
            </a:endParaRPr>
          </a:p>
          <a:p>
            <a:pPr indent="0" lvl="0" marL="0" rtl="0" algn="l">
              <a:lnSpc>
                <a:spcPct val="115000"/>
              </a:lnSpc>
              <a:spcBef>
                <a:spcPts val="1600"/>
              </a:spcBef>
              <a:spcAft>
                <a:spcPts val="0"/>
              </a:spcAft>
              <a:buNone/>
            </a:pPr>
            <a:r>
              <a:rPr lang="en" sz="1800" u="sng">
                <a:solidFill>
                  <a:srgbClr val="595959"/>
                </a:solidFill>
              </a:rPr>
              <a:t>Summary </a:t>
            </a:r>
            <a:r>
              <a:rPr lang="en" sz="1800">
                <a:solidFill>
                  <a:srgbClr val="595959"/>
                </a:solidFill>
              </a:rPr>
              <a:t>:The project has the collection of datasets with the customer details, order details, payments, lead acquisition channels, conversion of leads from Olist a major e-commerce player in Brazil. </a:t>
            </a:r>
            <a:endParaRPr sz="1800">
              <a:solidFill>
                <a:srgbClr val="595959"/>
              </a:solidFill>
            </a:endParaRPr>
          </a:p>
          <a:p>
            <a:pPr indent="0" lvl="0" marL="0" rtl="0" algn="l">
              <a:lnSpc>
                <a:spcPct val="115000"/>
              </a:lnSpc>
              <a:spcBef>
                <a:spcPts val="1600"/>
              </a:spcBef>
              <a:spcAft>
                <a:spcPts val="1600"/>
              </a:spcAft>
              <a:buNone/>
            </a:pPr>
            <a:r>
              <a:rPr lang="en" sz="1800">
                <a:solidFill>
                  <a:srgbClr val="595959"/>
                </a:solidFill>
              </a:rPr>
              <a:t>These different sets can be combined to identify and analyse different business strategies/decisions which can be used to improve the overall performance of Olist.</a:t>
            </a:r>
            <a:endParaRPr sz="18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722313" y="3305176"/>
            <a:ext cx="77724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Customer Acquisition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86"/>
          <p:cNvSpPr txBox="1"/>
          <p:nvPr/>
        </p:nvSpPr>
        <p:spPr>
          <a:xfrm>
            <a:off x="394650" y="4094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t>References</a:t>
            </a:r>
            <a:endParaRPr sz="2800">
              <a:solidFill>
                <a:srgbClr val="000000"/>
              </a:solidFill>
            </a:endParaRPr>
          </a:p>
        </p:txBody>
      </p:sp>
      <p:sp>
        <p:nvSpPr>
          <p:cNvPr id="544" name="Google Shape;544;p86"/>
          <p:cNvSpPr txBox="1"/>
          <p:nvPr/>
        </p:nvSpPr>
        <p:spPr>
          <a:xfrm>
            <a:off x="311700" y="11960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u="sng">
                <a:solidFill>
                  <a:srgbClr val="595959"/>
                </a:solidFill>
              </a:rPr>
              <a:t>Link to the References:</a:t>
            </a:r>
            <a:endParaRPr sz="1800" u="sng">
              <a:solidFill>
                <a:srgbClr val="595959"/>
              </a:solidFill>
            </a:endParaRPr>
          </a:p>
          <a:p>
            <a:pPr indent="0" lvl="0" marL="0" rtl="0" algn="l">
              <a:lnSpc>
                <a:spcPct val="115000"/>
              </a:lnSpc>
              <a:spcBef>
                <a:spcPts val="1600"/>
              </a:spcBef>
              <a:spcAft>
                <a:spcPts val="0"/>
              </a:spcAft>
              <a:buNone/>
            </a:pPr>
            <a:r>
              <a:rPr lang="en" sz="1100">
                <a:solidFill>
                  <a:schemeClr val="hlink"/>
                </a:solidFill>
                <a:uFill>
                  <a:noFill/>
                </a:uFill>
                <a:hlinkClick r:id="rId3"/>
              </a:rPr>
              <a:t>https://surveyanyplace.com/average-cost-per-lead-by-industry/</a:t>
            </a:r>
            <a:r>
              <a:rPr lang="en" sz="1800">
                <a:solidFill>
                  <a:srgbClr val="595959"/>
                </a:solidFill>
              </a:rPr>
              <a:t> - Average CPL per channel and Category</a:t>
            </a:r>
            <a:endParaRPr sz="1800">
              <a:solidFill>
                <a:srgbClr val="595959"/>
              </a:solidFill>
            </a:endParaRPr>
          </a:p>
          <a:p>
            <a:pPr indent="0" lvl="0" marL="0" rtl="0" algn="l">
              <a:lnSpc>
                <a:spcPct val="115000"/>
              </a:lnSpc>
              <a:spcBef>
                <a:spcPts val="1600"/>
              </a:spcBef>
              <a:spcAft>
                <a:spcPts val="1600"/>
              </a:spcAft>
              <a:buNone/>
            </a:pPr>
            <a:r>
              <a:rPr lang="en" sz="1100">
                <a:solidFill>
                  <a:schemeClr val="hlink"/>
                </a:solidFill>
                <a:uFill>
                  <a:noFill/>
                </a:uFill>
                <a:hlinkClick r:id="rId4"/>
              </a:rPr>
              <a:t>https://www.marketingcharts.com/industries/business-to-business-47657</a:t>
            </a:r>
            <a:r>
              <a:rPr lang="en" sz="1800">
                <a:solidFill>
                  <a:srgbClr val="595959"/>
                </a:solidFill>
              </a:rPr>
              <a:t> - B2B Channels for Lead Acquisition and rating in terms of cost</a:t>
            </a:r>
            <a:endParaRPr sz="1800">
              <a:solidFill>
                <a:srgbClr val="59595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87"/>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Industry wise Cost per Lead</a:t>
            </a:r>
            <a:endParaRPr/>
          </a:p>
        </p:txBody>
      </p:sp>
      <p:sp>
        <p:nvSpPr>
          <p:cNvPr id="550" name="Google Shape;550;p87"/>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551" name="Google Shape;551;p87"/>
          <p:cNvPicPr preferRelativeResize="0"/>
          <p:nvPr/>
        </p:nvPicPr>
        <p:blipFill rotWithShape="1">
          <a:blip r:embed="rId3">
            <a:alphaModFix/>
          </a:blip>
          <a:srcRect b="58654" l="-1719" r="4034" t="-2765"/>
          <a:stretch/>
        </p:blipFill>
        <p:spPr>
          <a:xfrm>
            <a:off x="2551525" y="1480875"/>
            <a:ext cx="4417524" cy="297007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88"/>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a:t>Number of Orders and Sales is highly correlated.</a:t>
            </a:r>
            <a:endParaRPr/>
          </a:p>
          <a:p>
            <a:pPr indent="-355600" lvl="0" marL="457200" rtl="0" algn="l">
              <a:spcBef>
                <a:spcPts val="0"/>
              </a:spcBef>
              <a:spcAft>
                <a:spcPts val="0"/>
              </a:spcAft>
              <a:buSzPts val="2000"/>
              <a:buChar char="•"/>
            </a:pPr>
            <a:r>
              <a:rPr lang="en"/>
              <a:t>This is how a regression between number of Orders and Sales looks like:</a:t>
            </a:r>
            <a:endParaRPr/>
          </a:p>
        </p:txBody>
      </p:sp>
      <p:sp>
        <p:nvSpPr>
          <p:cNvPr id="557" name="Google Shape;557;p88"/>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Why so similar?</a:t>
            </a:r>
            <a:endParaRPr/>
          </a:p>
        </p:txBody>
      </p:sp>
      <p:pic>
        <p:nvPicPr>
          <p:cNvPr id="558" name="Google Shape;558;p88"/>
          <p:cNvPicPr preferRelativeResize="0"/>
          <p:nvPr/>
        </p:nvPicPr>
        <p:blipFill>
          <a:blip r:embed="rId3">
            <a:alphaModFix/>
          </a:blip>
          <a:stretch>
            <a:fillRect/>
          </a:stretch>
        </p:blipFill>
        <p:spPr>
          <a:xfrm>
            <a:off x="1461275" y="2088322"/>
            <a:ext cx="6221451" cy="2738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89"/>
          <p:cNvSpPr txBox="1"/>
          <p:nvPr>
            <p:ph type="title"/>
          </p:nvPr>
        </p:nvSpPr>
        <p:spPr>
          <a:xfrm>
            <a:off x="457200" y="4621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What is the point of regression then? </a:t>
            </a:r>
            <a:endParaRPr/>
          </a:p>
        </p:txBody>
      </p:sp>
      <p:sp>
        <p:nvSpPr>
          <p:cNvPr id="564" name="Google Shape;564;p89"/>
          <p:cNvSpPr txBox="1"/>
          <p:nvPr>
            <p:ph idx="1" type="body"/>
          </p:nvPr>
        </p:nvSpPr>
        <p:spPr>
          <a:xfrm>
            <a:off x="457200" y="1319525"/>
            <a:ext cx="8229600" cy="3617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u="sng"/>
              <a:t>Outliers:</a:t>
            </a:r>
            <a:endParaRPr u="sng"/>
          </a:p>
          <a:p>
            <a:pPr indent="0" lvl="0" marL="0" rtl="0" algn="l">
              <a:spcBef>
                <a:spcPts val="360"/>
              </a:spcBef>
              <a:spcAft>
                <a:spcPts val="0"/>
              </a:spcAft>
              <a:buNone/>
            </a:pPr>
            <a:r>
              <a:t/>
            </a:r>
            <a:endParaRPr u="sng"/>
          </a:p>
          <a:p>
            <a:pPr indent="0" lvl="0" marL="0" rtl="0" algn="l">
              <a:spcBef>
                <a:spcPts val="360"/>
              </a:spcBef>
              <a:spcAft>
                <a:spcPts val="0"/>
              </a:spcAft>
              <a:buNone/>
            </a:pPr>
            <a:r>
              <a:rPr lang="en"/>
              <a:t>We observe the following outliers: </a:t>
            </a:r>
            <a:endParaRPr/>
          </a:p>
          <a:p>
            <a:pPr indent="0" lvl="0" marL="0" rtl="0" algn="l">
              <a:spcBef>
                <a:spcPts val="360"/>
              </a:spcBef>
              <a:spcAft>
                <a:spcPts val="0"/>
              </a:spcAft>
              <a:buNone/>
            </a:pPr>
            <a:r>
              <a:rPr lang="en"/>
              <a:t>April, May, June and July.</a:t>
            </a:r>
            <a:endParaRPr/>
          </a:p>
          <a:p>
            <a:pPr indent="0" lvl="0" marL="0" rtl="0" algn="l">
              <a:spcBef>
                <a:spcPts val="360"/>
              </a:spcBef>
              <a:spcAft>
                <a:spcPts val="0"/>
              </a:spcAft>
              <a:buNone/>
            </a:pPr>
            <a:r>
              <a:t/>
            </a:r>
            <a:endParaRPr/>
          </a:p>
          <a:p>
            <a:pPr indent="-355600" lvl="0" marL="457200" rtl="0" algn="l">
              <a:spcBef>
                <a:spcPts val="360"/>
              </a:spcBef>
              <a:spcAft>
                <a:spcPts val="0"/>
              </a:spcAft>
              <a:buSzPts val="2000"/>
              <a:buChar char="•"/>
            </a:pPr>
            <a:r>
              <a:rPr lang="en"/>
              <a:t>In April and May, the sales predicted is significantly higher than the actual sales, implying that people spend less on every order in these months.</a:t>
            </a:r>
            <a:endParaRPr/>
          </a:p>
          <a:p>
            <a:pPr indent="0" lvl="0" marL="457200" rtl="0" algn="l">
              <a:spcBef>
                <a:spcPts val="360"/>
              </a:spcBef>
              <a:spcAft>
                <a:spcPts val="0"/>
              </a:spcAft>
              <a:buNone/>
            </a:pPr>
            <a:r>
              <a:t/>
            </a:r>
            <a:endParaRPr/>
          </a:p>
          <a:p>
            <a:pPr indent="-355600" lvl="0" marL="457200" rtl="0" algn="l">
              <a:spcBef>
                <a:spcPts val="360"/>
              </a:spcBef>
              <a:spcAft>
                <a:spcPts val="0"/>
              </a:spcAft>
              <a:buSzPts val="2000"/>
              <a:buChar char="•"/>
            </a:pPr>
            <a:r>
              <a:rPr lang="en"/>
              <a:t>Whereas, in June and July, the predicted sales is significantly lower than the actual sales, implying that people spend more on every order.</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u="sng"/>
          </a:p>
          <a:p>
            <a:pPr indent="0" lvl="0" marL="0" rtl="0" algn="l">
              <a:spcBef>
                <a:spcPts val="360"/>
              </a:spcBef>
              <a:spcAft>
                <a:spcPts val="0"/>
              </a:spcAft>
              <a:buNone/>
            </a:pPr>
            <a:r>
              <a:t/>
            </a:r>
            <a:endParaRPr u="sng"/>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565" name="Google Shape;565;p89"/>
          <p:cNvPicPr preferRelativeResize="0"/>
          <p:nvPr/>
        </p:nvPicPr>
        <p:blipFill>
          <a:blip r:embed="rId3">
            <a:alphaModFix/>
          </a:blip>
          <a:stretch>
            <a:fillRect/>
          </a:stretch>
        </p:blipFill>
        <p:spPr>
          <a:xfrm>
            <a:off x="5377638" y="1438263"/>
            <a:ext cx="3152775" cy="11334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90"/>
          <p:cNvSpPr txBox="1"/>
          <p:nvPr>
            <p:ph type="title"/>
          </p:nvPr>
        </p:nvSpPr>
        <p:spPr>
          <a:xfrm>
            <a:off x="457200" y="42482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Observations from the Forecast</a:t>
            </a:r>
            <a:endParaRPr/>
          </a:p>
        </p:txBody>
      </p:sp>
      <p:pic>
        <p:nvPicPr>
          <p:cNvPr id="571" name="Google Shape;571;p90"/>
          <p:cNvPicPr preferRelativeResize="0"/>
          <p:nvPr/>
        </p:nvPicPr>
        <p:blipFill>
          <a:blip r:embed="rId3">
            <a:alphaModFix/>
          </a:blip>
          <a:stretch>
            <a:fillRect/>
          </a:stretch>
        </p:blipFill>
        <p:spPr>
          <a:xfrm>
            <a:off x="843300" y="1371826"/>
            <a:ext cx="2867050" cy="3462500"/>
          </a:xfrm>
          <a:prstGeom prst="rect">
            <a:avLst/>
          </a:prstGeom>
          <a:noFill/>
          <a:ln>
            <a:noFill/>
          </a:ln>
        </p:spPr>
      </p:pic>
      <p:pic>
        <p:nvPicPr>
          <p:cNvPr id="572" name="Google Shape;572;p90"/>
          <p:cNvPicPr preferRelativeResize="0"/>
          <p:nvPr/>
        </p:nvPicPr>
        <p:blipFill>
          <a:blip r:embed="rId4">
            <a:alphaModFix/>
          </a:blip>
          <a:stretch>
            <a:fillRect/>
          </a:stretch>
        </p:blipFill>
        <p:spPr>
          <a:xfrm>
            <a:off x="5254000" y="1371825"/>
            <a:ext cx="2867050" cy="346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idx="4294967295" type="ctrTitle"/>
          </p:nvPr>
        </p:nvSpPr>
        <p:spPr>
          <a:xfrm>
            <a:off x="235500" y="318850"/>
            <a:ext cx="8520600" cy="99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200"/>
              <a:t> Top 10 Cities - Number of Unique Customers</a:t>
            </a:r>
            <a:endParaRPr sz="3200"/>
          </a:p>
        </p:txBody>
      </p:sp>
      <p:sp>
        <p:nvSpPr>
          <p:cNvPr id="184" name="Google Shape;184;p33"/>
          <p:cNvSpPr txBox="1"/>
          <p:nvPr>
            <p:ph idx="4294967295" type="subTitle"/>
          </p:nvPr>
        </p:nvSpPr>
        <p:spPr>
          <a:xfrm>
            <a:off x="36700" y="1320225"/>
            <a:ext cx="3585000" cy="3597900"/>
          </a:xfrm>
          <a:prstGeom prst="rect">
            <a:avLst/>
          </a:prstGeom>
        </p:spPr>
        <p:txBody>
          <a:bodyPr anchorCtr="0" anchor="t" bIns="45700" lIns="91425" spcFirstLastPara="1" rIns="91425" wrap="square" tIns="45700">
            <a:noAutofit/>
          </a:bodyPr>
          <a:lstStyle/>
          <a:p>
            <a:pPr indent="-323850" lvl="0" marL="457200" rtl="0" algn="l">
              <a:spcBef>
                <a:spcPts val="640"/>
              </a:spcBef>
              <a:spcAft>
                <a:spcPts val="0"/>
              </a:spcAft>
              <a:buClr>
                <a:srgbClr val="000000"/>
              </a:buClr>
              <a:buSzPts val="1500"/>
              <a:buFont typeface="Arial"/>
              <a:buChar char="•"/>
            </a:pPr>
            <a:r>
              <a:rPr lang="en" sz="1500">
                <a:solidFill>
                  <a:srgbClr val="000000"/>
                </a:solidFill>
                <a:latin typeface="Arial"/>
                <a:ea typeface="Arial"/>
                <a:cs typeface="Arial"/>
                <a:sym typeface="Arial"/>
              </a:rPr>
              <a:t>Number of u</a:t>
            </a:r>
            <a:r>
              <a:rPr lang="en" sz="1500">
                <a:solidFill>
                  <a:srgbClr val="000000"/>
                </a:solidFill>
                <a:latin typeface="Arial"/>
                <a:ea typeface="Arial"/>
                <a:cs typeface="Arial"/>
                <a:sym typeface="Arial"/>
              </a:rPr>
              <a:t>nique customers: 96096</a:t>
            </a:r>
            <a:endParaRPr sz="1500">
              <a:solidFill>
                <a:srgbClr val="000000"/>
              </a:solidFill>
              <a:latin typeface="Arial"/>
              <a:ea typeface="Arial"/>
              <a:cs typeface="Arial"/>
              <a:sym typeface="Arial"/>
            </a:endParaRPr>
          </a:p>
          <a:p>
            <a:pPr indent="0" lvl="0" marL="457200" rtl="0" algn="l">
              <a:spcBef>
                <a:spcPts val="640"/>
              </a:spcBef>
              <a:spcAft>
                <a:spcPts val="0"/>
              </a:spcAft>
              <a:buNone/>
            </a:pPr>
            <a:r>
              <a:t/>
            </a:r>
            <a:endParaRPr sz="1500">
              <a:solidFill>
                <a:srgbClr val="000000"/>
              </a:solidFill>
              <a:latin typeface="Arial"/>
              <a:ea typeface="Arial"/>
              <a:cs typeface="Arial"/>
              <a:sym typeface="Arial"/>
            </a:endParaRPr>
          </a:p>
          <a:p>
            <a:pPr indent="-323850" lvl="0" marL="457200" rtl="0" algn="l">
              <a:spcBef>
                <a:spcPts val="640"/>
              </a:spcBef>
              <a:spcAft>
                <a:spcPts val="0"/>
              </a:spcAft>
              <a:buClr>
                <a:srgbClr val="000000"/>
              </a:buClr>
              <a:buSzPts val="1500"/>
              <a:buFont typeface="Arial"/>
              <a:buChar char="•"/>
            </a:pPr>
            <a:r>
              <a:rPr lang="en" sz="1500">
                <a:solidFill>
                  <a:srgbClr val="000000"/>
                </a:solidFill>
                <a:latin typeface="Arial"/>
                <a:ea typeface="Arial"/>
                <a:cs typeface="Arial"/>
                <a:sym typeface="Arial"/>
              </a:rPr>
              <a:t>Number of unique cities: 4119</a:t>
            </a:r>
            <a:endParaRPr sz="1500">
              <a:solidFill>
                <a:srgbClr val="000000"/>
              </a:solidFill>
              <a:latin typeface="Arial"/>
              <a:ea typeface="Arial"/>
              <a:cs typeface="Arial"/>
              <a:sym typeface="Arial"/>
            </a:endParaRPr>
          </a:p>
          <a:p>
            <a:pPr indent="0" lvl="0" marL="457200" rtl="0" algn="l">
              <a:spcBef>
                <a:spcPts val="640"/>
              </a:spcBef>
              <a:spcAft>
                <a:spcPts val="0"/>
              </a:spcAft>
              <a:buNone/>
            </a:pPr>
            <a:r>
              <a:t/>
            </a:r>
            <a:endParaRPr sz="1500">
              <a:solidFill>
                <a:srgbClr val="000000"/>
              </a:solidFill>
              <a:latin typeface="Arial"/>
              <a:ea typeface="Arial"/>
              <a:cs typeface="Arial"/>
              <a:sym typeface="Arial"/>
            </a:endParaRPr>
          </a:p>
          <a:p>
            <a:pPr indent="-323850" lvl="0" marL="457200" rtl="0" algn="l">
              <a:spcBef>
                <a:spcPts val="640"/>
              </a:spcBef>
              <a:spcAft>
                <a:spcPts val="0"/>
              </a:spcAft>
              <a:buClr>
                <a:srgbClr val="000000"/>
              </a:buClr>
              <a:buSzPts val="1500"/>
              <a:buFont typeface="Arial"/>
              <a:buChar char="•"/>
            </a:pPr>
            <a:r>
              <a:rPr lang="en" sz="1500">
                <a:solidFill>
                  <a:srgbClr val="000000"/>
                </a:solidFill>
                <a:latin typeface="Arial"/>
                <a:ea typeface="Arial"/>
                <a:cs typeface="Arial"/>
                <a:sym typeface="Arial"/>
              </a:rPr>
              <a:t>The most number of customers come from Sao Paulo. </a:t>
            </a:r>
            <a:endParaRPr sz="1500">
              <a:solidFill>
                <a:srgbClr val="000000"/>
              </a:solidFill>
              <a:latin typeface="Arial"/>
              <a:ea typeface="Arial"/>
              <a:cs typeface="Arial"/>
              <a:sym typeface="Arial"/>
            </a:endParaRPr>
          </a:p>
          <a:p>
            <a:pPr indent="0" lvl="0" marL="457200" rtl="0" algn="l">
              <a:spcBef>
                <a:spcPts val="640"/>
              </a:spcBef>
              <a:spcAft>
                <a:spcPts val="0"/>
              </a:spcAft>
              <a:buNone/>
            </a:pPr>
            <a:r>
              <a:t/>
            </a:r>
            <a:endParaRPr sz="1500">
              <a:solidFill>
                <a:srgbClr val="000000"/>
              </a:solidFill>
              <a:latin typeface="Arial"/>
              <a:ea typeface="Arial"/>
              <a:cs typeface="Arial"/>
              <a:sym typeface="Arial"/>
            </a:endParaRPr>
          </a:p>
          <a:p>
            <a:pPr indent="-323850" lvl="0" marL="457200" rtl="0" algn="l">
              <a:spcBef>
                <a:spcPts val="640"/>
              </a:spcBef>
              <a:spcAft>
                <a:spcPts val="0"/>
              </a:spcAft>
              <a:buClr>
                <a:srgbClr val="000000"/>
              </a:buClr>
              <a:buSzPts val="1500"/>
              <a:buFont typeface="Arial"/>
              <a:buChar char="•"/>
            </a:pPr>
            <a:r>
              <a:rPr lang="en" sz="1500">
                <a:solidFill>
                  <a:srgbClr val="000000"/>
                </a:solidFill>
                <a:latin typeface="Arial"/>
                <a:ea typeface="Arial"/>
                <a:cs typeface="Arial"/>
                <a:sym typeface="Arial"/>
              </a:rPr>
              <a:t>This is the biggest city in </a:t>
            </a:r>
            <a:r>
              <a:rPr lang="en" sz="1500">
                <a:solidFill>
                  <a:srgbClr val="000000"/>
                </a:solidFill>
                <a:latin typeface="Arial"/>
                <a:ea typeface="Arial"/>
                <a:cs typeface="Arial"/>
                <a:sym typeface="Arial"/>
              </a:rPr>
              <a:t>B</a:t>
            </a:r>
            <a:r>
              <a:rPr lang="en" sz="1500">
                <a:solidFill>
                  <a:srgbClr val="000000"/>
                </a:solidFill>
                <a:latin typeface="Arial"/>
                <a:ea typeface="Arial"/>
                <a:cs typeface="Arial"/>
                <a:sym typeface="Arial"/>
              </a:rPr>
              <a:t>razil as well as in the entire South America.</a:t>
            </a:r>
            <a:endParaRPr sz="1500">
              <a:solidFill>
                <a:srgbClr val="000000"/>
              </a:solidFill>
              <a:latin typeface="Arial"/>
              <a:ea typeface="Arial"/>
              <a:cs typeface="Arial"/>
              <a:sym typeface="Arial"/>
            </a:endParaRPr>
          </a:p>
          <a:p>
            <a:pPr indent="0" lvl="0" marL="0" rtl="0" algn="l">
              <a:spcBef>
                <a:spcPts val="640"/>
              </a:spcBef>
              <a:spcAft>
                <a:spcPts val="0"/>
              </a:spcAft>
              <a:buNone/>
            </a:pPr>
            <a:r>
              <a:t/>
            </a:r>
            <a:endParaRPr sz="1500">
              <a:solidFill>
                <a:srgbClr val="000000"/>
              </a:solidFill>
              <a:latin typeface="Arial"/>
              <a:ea typeface="Arial"/>
              <a:cs typeface="Arial"/>
              <a:sym typeface="Arial"/>
            </a:endParaRPr>
          </a:p>
        </p:txBody>
      </p:sp>
      <p:pic>
        <p:nvPicPr>
          <p:cNvPr id="185" name="Google Shape;185;p33"/>
          <p:cNvPicPr preferRelativeResize="0"/>
          <p:nvPr/>
        </p:nvPicPr>
        <p:blipFill>
          <a:blip r:embed="rId3">
            <a:alphaModFix/>
          </a:blip>
          <a:stretch>
            <a:fillRect/>
          </a:stretch>
        </p:blipFill>
        <p:spPr>
          <a:xfrm>
            <a:off x="3697900" y="1157025"/>
            <a:ext cx="5261375" cy="3887675"/>
          </a:xfrm>
          <a:prstGeom prst="rect">
            <a:avLst/>
          </a:prstGeom>
          <a:noFill/>
          <a:ln>
            <a:noFill/>
          </a:ln>
        </p:spPr>
      </p:pic>
      <p:sp>
        <p:nvSpPr>
          <p:cNvPr id="186" name="Google Shape;186;p33"/>
          <p:cNvSpPr txBox="1"/>
          <p:nvPr/>
        </p:nvSpPr>
        <p:spPr>
          <a:xfrm>
            <a:off x="3161500" y="2890725"/>
            <a:ext cx="741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Unique Cities</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idx="4294967295" type="ctrTitle"/>
          </p:nvPr>
        </p:nvSpPr>
        <p:spPr>
          <a:xfrm>
            <a:off x="311700" y="445475"/>
            <a:ext cx="8520600" cy="75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000">
                <a:solidFill>
                  <a:srgbClr val="3F3F3F"/>
                </a:solidFill>
              </a:rPr>
              <a:t>Top 10 cities - Order Count</a:t>
            </a:r>
            <a:endParaRPr sz="4000"/>
          </a:p>
        </p:txBody>
      </p:sp>
      <p:pic>
        <p:nvPicPr>
          <p:cNvPr id="192" name="Google Shape;192;p34"/>
          <p:cNvPicPr preferRelativeResize="0"/>
          <p:nvPr/>
        </p:nvPicPr>
        <p:blipFill>
          <a:blip r:embed="rId3">
            <a:alphaModFix/>
          </a:blip>
          <a:stretch>
            <a:fillRect/>
          </a:stretch>
        </p:blipFill>
        <p:spPr>
          <a:xfrm>
            <a:off x="3959750" y="1146900"/>
            <a:ext cx="5099374" cy="3370249"/>
          </a:xfrm>
          <a:prstGeom prst="rect">
            <a:avLst/>
          </a:prstGeom>
          <a:noFill/>
          <a:ln>
            <a:noFill/>
          </a:ln>
        </p:spPr>
      </p:pic>
      <p:sp>
        <p:nvSpPr>
          <p:cNvPr id="193" name="Google Shape;193;p34"/>
          <p:cNvSpPr txBox="1"/>
          <p:nvPr/>
        </p:nvSpPr>
        <p:spPr>
          <a:xfrm>
            <a:off x="272550" y="1277125"/>
            <a:ext cx="3227700" cy="310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Major cities like São Paulo and Rio De Janeiro have maximum order counts.</a:t>
            </a:r>
            <a:endParaRPr/>
          </a:p>
          <a:p>
            <a:pPr indent="0" lvl="0" marL="0" rtl="0" algn="l">
              <a:spcBef>
                <a:spcPts val="0"/>
              </a:spcBef>
              <a:spcAft>
                <a:spcPts val="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idx="4294967295" type="ctrTitle"/>
          </p:nvPr>
        </p:nvSpPr>
        <p:spPr>
          <a:xfrm>
            <a:off x="311700" y="395450"/>
            <a:ext cx="8520600" cy="750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000">
                <a:solidFill>
                  <a:srgbClr val="3F3F3F"/>
                </a:solidFill>
              </a:rPr>
              <a:t>Gross Merchandise Volume</a:t>
            </a:r>
            <a:endParaRPr sz="4000"/>
          </a:p>
        </p:txBody>
      </p:sp>
      <p:pic>
        <p:nvPicPr>
          <p:cNvPr id="199" name="Google Shape;199;p35"/>
          <p:cNvPicPr preferRelativeResize="0"/>
          <p:nvPr/>
        </p:nvPicPr>
        <p:blipFill>
          <a:blip r:embed="rId3">
            <a:alphaModFix/>
          </a:blip>
          <a:stretch>
            <a:fillRect/>
          </a:stretch>
        </p:blipFill>
        <p:spPr>
          <a:xfrm>
            <a:off x="181875" y="1308549"/>
            <a:ext cx="4017625" cy="2204675"/>
          </a:xfrm>
          <a:prstGeom prst="rect">
            <a:avLst/>
          </a:prstGeom>
          <a:noFill/>
          <a:ln>
            <a:noFill/>
          </a:ln>
        </p:spPr>
      </p:pic>
      <p:pic>
        <p:nvPicPr>
          <p:cNvPr id="200" name="Google Shape;200;p35"/>
          <p:cNvPicPr preferRelativeResize="0"/>
          <p:nvPr/>
        </p:nvPicPr>
        <p:blipFill>
          <a:blip r:embed="rId4">
            <a:alphaModFix/>
          </a:blip>
          <a:stretch>
            <a:fillRect/>
          </a:stretch>
        </p:blipFill>
        <p:spPr>
          <a:xfrm>
            <a:off x="4199500" y="1320200"/>
            <a:ext cx="4643251" cy="2204675"/>
          </a:xfrm>
          <a:prstGeom prst="rect">
            <a:avLst/>
          </a:prstGeom>
          <a:noFill/>
          <a:ln>
            <a:noFill/>
          </a:ln>
        </p:spPr>
      </p:pic>
      <p:sp>
        <p:nvSpPr>
          <p:cNvPr id="201" name="Google Shape;201;p35"/>
          <p:cNvSpPr txBox="1"/>
          <p:nvPr/>
        </p:nvSpPr>
        <p:spPr>
          <a:xfrm>
            <a:off x="266750" y="3588650"/>
            <a:ext cx="8520600" cy="1348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GMV - total sales dollar value for merchandise sold through a particular marketplace over a certain time frame.</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High value customer belong to smaller cities even though the larger cities drive the major chunk of volume in terms of orders.</a:t>
            </a: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6-9 White Backgrou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6-9 White Backgrou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