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98" r:id="rId2"/>
  </p:sldMasterIdLst>
  <p:notesMasterIdLst>
    <p:notesMasterId r:id="rId24"/>
  </p:notesMasterIdLst>
  <p:handoutMasterIdLst>
    <p:handoutMasterId r:id="rId25"/>
  </p:handoutMasterIdLst>
  <p:sldIdLst>
    <p:sldId id="362" r:id="rId3"/>
    <p:sldId id="363" r:id="rId4"/>
    <p:sldId id="369" r:id="rId5"/>
    <p:sldId id="407" r:id="rId6"/>
    <p:sldId id="408" r:id="rId7"/>
    <p:sldId id="404" r:id="rId8"/>
    <p:sldId id="391" r:id="rId9"/>
    <p:sldId id="409" r:id="rId10"/>
    <p:sldId id="410" r:id="rId11"/>
    <p:sldId id="405" r:id="rId12"/>
    <p:sldId id="387" r:id="rId13"/>
    <p:sldId id="393" r:id="rId14"/>
    <p:sldId id="394" r:id="rId15"/>
    <p:sldId id="395" r:id="rId16"/>
    <p:sldId id="396" r:id="rId17"/>
    <p:sldId id="397" r:id="rId18"/>
    <p:sldId id="399" r:id="rId19"/>
    <p:sldId id="406" r:id="rId20"/>
    <p:sldId id="413" r:id="rId21"/>
    <p:sldId id="401" r:id="rId22"/>
    <p:sldId id="403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011C27"/>
    <a:srgbClr val="216F58"/>
    <a:srgbClr val="01527F"/>
    <a:srgbClr val="FCF7DA"/>
    <a:srgbClr val="DF2123"/>
    <a:srgbClr val="F49E00"/>
    <a:srgbClr val="425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6" autoAdjust="0"/>
    <p:restoredTop sz="96271"/>
  </p:normalViewPr>
  <p:slideViewPr>
    <p:cSldViewPr snapToGrid="0" snapToObjects="1">
      <p:cViewPr varScale="1">
        <p:scale>
          <a:sx n="104" d="100"/>
          <a:sy n="104" d="100"/>
        </p:scale>
        <p:origin x="152" y="3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6" d="100"/>
        <a:sy n="196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2025/6/14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3708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2025/6/14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107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04E19-F7CA-3132-3716-BB5ABFBFC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E83EF2-1C28-636F-1876-8622AE5C5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B86DB23-1B03-F97F-AD64-80718E79A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7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7B961-F481-485B-4F47-AACD16856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94A579-0146-2B0A-63E7-32C9B02766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952C4A4-6A07-8947-194A-4282078E2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23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1E5D9-198E-115D-8AEF-5A9EE5D0A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3FDF7E-3427-BD53-CDD6-3E44368389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E7AF7D-0B37-201C-2FEF-1C24E0705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83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5A8F6-65B7-D9DF-3A1B-82C92EB53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F02E44-56CE-1738-E6E8-99F4E3DC0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2A984B8-49B5-CAA6-6AA3-03C4337F1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90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93828-95FE-EF5C-AE32-776E7931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252E71B-B713-8742-F326-8CA1226EC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003881-5BB0-67CA-EE7C-692C53E40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8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 userDrawn="1"/>
        </p:nvSpPr>
        <p:spPr>
          <a:xfrm>
            <a:off x="-1251391" y="-411145"/>
            <a:ext cx="1619148" cy="1217525"/>
          </a:xfrm>
          <a:prstGeom prst="roundRect">
            <a:avLst>
              <a:gd name="adj" fmla="val 14907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-580937" y="-335230"/>
            <a:ext cx="1324516" cy="714803"/>
          </a:xfrm>
          <a:prstGeom prst="roundRect">
            <a:avLst>
              <a:gd name="adj" fmla="val 2314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280387" y="292506"/>
            <a:ext cx="174134" cy="17413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44373" y="147940"/>
            <a:ext cx="2839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造字工房悦黑体验版纤细体" pitchFamily="50" charset="-122"/>
                <a:ea typeface="造字工房悦黑体验版纤细体" pitchFamily="50" charset="-122"/>
              </a:rPr>
              <a:t>请在此输入标题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6404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407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05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277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041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75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1658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2821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91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5725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106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908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220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450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360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03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458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8425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356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167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809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948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63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816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4663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35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55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14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6153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11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567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825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628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566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226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6776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2083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401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080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99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2025/6/14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459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2025/6/14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878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36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796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691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481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249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  <p:sldLayoutId id="2147483692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51" r:id="rId47"/>
    <p:sldLayoutId id="2147483652" r:id="rId48"/>
    <p:sldLayoutId id="2147483653" r:id="rId49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60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4335" y="2286639"/>
            <a:ext cx="31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MINIMAL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STYLE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2275" y="3808665"/>
            <a:ext cx="11027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多模态数据的统计挖掘与抑郁倾向预测研究</a:t>
            </a:r>
            <a:endParaRPr kumimoji="1"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67B684-6DFD-61D3-A30C-4B3DF3E71409}"/>
              </a:ext>
            </a:extLst>
          </p:cNvPr>
          <p:cNvSpPr/>
          <p:nvPr/>
        </p:nvSpPr>
        <p:spPr>
          <a:xfrm>
            <a:off x="4353117" y="2563512"/>
            <a:ext cx="348576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73742" y="1547828"/>
            <a:ext cx="3570208" cy="219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defRPr>
            </a:lvl1pPr>
          </a:lstStyle>
          <a:p>
            <a:pPr>
              <a:lnSpc>
                <a:spcPct val="2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模式分析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18834" y="2702570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03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EC16FAD-2F60-07C1-56FB-B2B3DE90A0E9}"/>
              </a:ext>
            </a:extLst>
          </p:cNvPr>
          <p:cNvSpPr/>
          <p:nvPr/>
        </p:nvSpPr>
        <p:spPr>
          <a:xfrm>
            <a:off x="789981" y="182656"/>
            <a:ext cx="3775881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文本模态处理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89B714-EAAE-D78A-E576-F4EC8F5F45E8}"/>
              </a:ext>
            </a:extLst>
          </p:cNvPr>
          <p:cNvSpPr txBox="1"/>
          <p:nvPr/>
        </p:nvSpPr>
        <p:spPr>
          <a:xfrm>
            <a:off x="6500709" y="1557843"/>
            <a:ext cx="4841367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情感极性量化处理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保留文本的语义信息并适配机器学习模型的输入要求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负值表示消极倾向，抑郁组情感得分显著低于非抑郁组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AAA58F-32DF-8FB0-F969-9AB3839991F0}"/>
              </a:ext>
            </a:extLst>
          </p:cNvPr>
          <p:cNvSpPr txBox="1"/>
          <p:nvPr/>
        </p:nvSpPr>
        <p:spPr>
          <a:xfrm>
            <a:off x="6629390" y="1034623"/>
            <a:ext cx="439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VADER </a:t>
            </a:r>
            <a:r>
              <a:rPr lang="zh-CN" altLang="sv-SE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情感分析模型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863429-44F6-83D3-0351-79A5C603E8EC}"/>
              </a:ext>
            </a:extLst>
          </p:cNvPr>
          <p:cNvSpPr txBox="1"/>
          <p:nvPr/>
        </p:nvSpPr>
        <p:spPr>
          <a:xfrm>
            <a:off x="6534921" y="4013635"/>
            <a:ext cx="4596140" cy="1670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预训练语言模型（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BERT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传统词袋模型（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TF-IDF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特征具有可解释性优势，简单词频敏感。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BERT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特征擅长捕捉复杂语义。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两者结合可覆盖浅层词频特征与深层语义特征。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性能指标上的提升更全面地捕捉抑郁相关的语义模式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F5A420-7F7F-0E9C-9056-2A981F14CB60}"/>
              </a:ext>
            </a:extLst>
          </p:cNvPr>
          <p:cNvSpPr txBox="1"/>
          <p:nvPr/>
        </p:nvSpPr>
        <p:spPr>
          <a:xfrm>
            <a:off x="6683112" y="3490415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特征融合策略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F41E048-F736-AD0F-30E9-1D0FD937D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6" y="965587"/>
            <a:ext cx="5892934" cy="224401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710F7E9-62FA-B1DF-EEFF-E08AF0EDD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65" y="3272450"/>
            <a:ext cx="5892935" cy="3541337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B4056DB-7865-5338-568C-149877E4125F}"/>
              </a:ext>
            </a:extLst>
          </p:cNvPr>
          <p:cNvSpPr/>
          <p:nvPr/>
        </p:nvSpPr>
        <p:spPr>
          <a:xfrm>
            <a:off x="6534920" y="934980"/>
            <a:ext cx="4596141" cy="233746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6552062-C5B4-2B91-DCE8-399034476EFC}"/>
              </a:ext>
            </a:extLst>
          </p:cNvPr>
          <p:cNvSpPr/>
          <p:nvPr/>
        </p:nvSpPr>
        <p:spPr>
          <a:xfrm>
            <a:off x="6534921" y="3385792"/>
            <a:ext cx="4596140" cy="34279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LineShape"/>
          <p:cNvCxnSpPr/>
          <p:nvPr/>
        </p:nvCxnSpPr>
        <p:spPr>
          <a:xfrm flipH="1">
            <a:off x="2576054" y="4221806"/>
            <a:ext cx="1671551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LineShape"/>
          <p:cNvCxnSpPr/>
          <p:nvPr/>
        </p:nvCxnSpPr>
        <p:spPr>
          <a:xfrm flipH="1">
            <a:off x="5033504" y="4221806"/>
            <a:ext cx="1671551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1" name="LineShape"/>
          <p:cNvCxnSpPr/>
          <p:nvPr/>
        </p:nvCxnSpPr>
        <p:spPr>
          <a:xfrm flipH="1">
            <a:off x="7490954" y="4221806"/>
            <a:ext cx="1671551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36" name="组合 35"/>
          <p:cNvGrpSpPr/>
          <p:nvPr/>
        </p:nvGrpSpPr>
        <p:grpSpPr>
          <a:xfrm>
            <a:off x="2347542" y="4341463"/>
            <a:ext cx="2338583" cy="1654889"/>
            <a:chOff x="1808606" y="2282913"/>
            <a:chExt cx="2338583" cy="1119136"/>
          </a:xfrm>
        </p:grpSpPr>
        <p:sp>
          <p:nvSpPr>
            <p:cNvPr id="37" name="文本框 36"/>
            <p:cNvSpPr txBox="1"/>
            <p:nvPr/>
          </p:nvSpPr>
          <p:spPr>
            <a:xfrm>
              <a:off x="1808606" y="2282913"/>
              <a:ext cx="2338583" cy="565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昼夜节律紊乱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 flipH="1">
              <a:off x="1918240" y="2686404"/>
              <a:ext cx="1909300" cy="7156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4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夜间过度活跃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4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作息异常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14629" y="4381830"/>
            <a:ext cx="1909300" cy="1050124"/>
            <a:chOff x="1901410" y="2349127"/>
            <a:chExt cx="1909300" cy="1050124"/>
          </a:xfrm>
        </p:grpSpPr>
        <p:sp>
          <p:nvSpPr>
            <p:cNvPr id="40" name="文本框 39"/>
            <p:cNvSpPr txBox="1"/>
            <p:nvPr/>
          </p:nvSpPr>
          <p:spPr>
            <a:xfrm>
              <a:off x="2037113" y="2349127"/>
              <a:ext cx="1671556" cy="565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小时级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901410" y="3015363"/>
              <a:ext cx="1909300" cy="3838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4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夜间与总发帖比例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313690" y="4407678"/>
            <a:ext cx="1909300" cy="1059554"/>
            <a:chOff x="1918240" y="2349127"/>
            <a:chExt cx="1909300" cy="1059554"/>
          </a:xfrm>
        </p:grpSpPr>
        <p:sp>
          <p:nvSpPr>
            <p:cNvPr id="61" name="文本框 60"/>
            <p:cNvSpPr txBox="1"/>
            <p:nvPr/>
          </p:nvSpPr>
          <p:spPr>
            <a:xfrm>
              <a:off x="2037113" y="2349127"/>
              <a:ext cx="1671556" cy="56560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星期级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918240" y="3024793"/>
              <a:ext cx="1909300" cy="3838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54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相邻发帖的时间差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3F05831-FFD7-A251-1C5C-C84647A05233}"/>
              </a:ext>
            </a:extLst>
          </p:cNvPr>
          <p:cNvSpPr/>
          <p:nvPr/>
        </p:nvSpPr>
        <p:spPr>
          <a:xfrm>
            <a:off x="828485" y="116419"/>
            <a:ext cx="3038114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.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D1D8109-8616-BE6D-12A6-4831D45DADFE}"/>
              </a:ext>
            </a:extLst>
          </p:cNvPr>
          <p:cNvSpPr/>
          <p:nvPr/>
        </p:nvSpPr>
        <p:spPr>
          <a:xfrm>
            <a:off x="789981" y="182656"/>
            <a:ext cx="3775881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时间模态处理</a:t>
            </a:r>
          </a:p>
        </p:txBody>
      </p:sp>
      <p:pic>
        <p:nvPicPr>
          <p:cNvPr id="3074" name="Picture 2" descr="房地产, 房产权, 买房, 家, 房子, 抵押, 投资, 财产, 家庭保险">
            <a:extLst>
              <a:ext uri="{FF2B5EF4-FFF2-40B4-BE49-F238E27FC236}">
                <a16:creationId xmlns:a16="http://schemas.microsoft.com/office/drawing/2014/main" id="{67E26B65-38C3-BC91-2009-4F381208A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472" y="721495"/>
            <a:ext cx="5009617" cy="33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909A43A-6B4F-C7EB-F350-0B001A56DE21}"/>
              </a:ext>
            </a:extLst>
          </p:cNvPr>
          <p:cNvSpPr/>
          <p:nvPr/>
        </p:nvSpPr>
        <p:spPr>
          <a:xfrm>
            <a:off x="789981" y="182656"/>
            <a:ext cx="3775881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表情模态处理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89D028-60C3-BA3D-D8A6-E3D2AEEF1CDB}"/>
              </a:ext>
            </a:extLst>
          </p:cNvPr>
          <p:cNvSpPr/>
          <p:nvPr/>
        </p:nvSpPr>
        <p:spPr>
          <a:xfrm>
            <a:off x="7062866" y="1943429"/>
            <a:ext cx="647652" cy="534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01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414F87-214D-9D9C-BB5E-CBC68D1AFEEC}"/>
              </a:ext>
            </a:extLst>
          </p:cNvPr>
          <p:cNvSpPr/>
          <p:nvPr/>
        </p:nvSpPr>
        <p:spPr>
          <a:xfrm>
            <a:off x="7062865" y="4038853"/>
            <a:ext cx="647652" cy="534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02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B03E55-BD52-B9EE-D0B4-E88D2EED3B44}"/>
              </a:ext>
            </a:extLst>
          </p:cNvPr>
          <p:cNvSpPr txBox="1"/>
          <p:nvPr/>
        </p:nvSpPr>
        <p:spPr>
          <a:xfrm>
            <a:off x="7748639" y="2160674"/>
            <a:ext cx="3415673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积极表情（如😊、🎉）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消极表情（如😭、😔）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中性表情（如🤔、😐）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19A1E7-93BB-F515-6382-E077EFDF9566}"/>
              </a:ext>
            </a:extLst>
          </p:cNvPr>
          <p:cNvSpPr txBox="1"/>
          <p:nvPr/>
        </p:nvSpPr>
        <p:spPr>
          <a:xfrm>
            <a:off x="7748640" y="1729133"/>
            <a:ext cx="3765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EmojiSentiment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词典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12A02D-A5BD-B355-04F5-9248FE2E7BF2}"/>
              </a:ext>
            </a:extLst>
          </p:cNvPr>
          <p:cNvSpPr txBox="1"/>
          <p:nvPr/>
        </p:nvSpPr>
        <p:spPr>
          <a:xfrm>
            <a:off x="7748638" y="4249431"/>
            <a:ext cx="3415673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计算消极表情占比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抑郁用户往往倾向于频繁使用负性表情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B642E7-6B7A-076B-7717-2210FFE90C74}"/>
              </a:ext>
            </a:extLst>
          </p:cNvPr>
          <p:cNvSpPr txBox="1"/>
          <p:nvPr/>
        </p:nvSpPr>
        <p:spPr>
          <a:xfrm>
            <a:off x="7748640" y="372621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情绪符号与抑郁倾向的关联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6146" name="Picture 2" descr="计算机, 商业, 打字, 键盘, 笔记本电脑, 医生, 医疗服务, 桌子">
            <a:extLst>
              <a:ext uri="{FF2B5EF4-FFF2-40B4-BE49-F238E27FC236}">
                <a16:creationId xmlns:a16="http://schemas.microsoft.com/office/drawing/2014/main" id="{CEA093E0-C15D-8C2C-F867-28A98599A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9" y="1888873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962921" y="2055401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cs typeface="+mn-ea"/>
                <a:sym typeface="+mn-lt"/>
              </a:rPr>
              <a:t>01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62921" y="3089612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cs typeface="+mn-ea"/>
                <a:sym typeface="+mn-lt"/>
              </a:rPr>
              <a:t>02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80473" y="2008243"/>
            <a:ext cx="4053922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社交沉寂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抑郁往往伴随着社交退缩、互动减少等行为特征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83098" y="1858221"/>
            <a:ext cx="5089285" cy="3691803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880473" y="3181290"/>
            <a:ext cx="466979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Z-score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对关注者数、转发数等连续特征进行标准化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EE7CE70-BBAE-6DCB-3B59-3241F017C12A}"/>
              </a:ext>
            </a:extLst>
          </p:cNvPr>
          <p:cNvSpPr/>
          <p:nvPr/>
        </p:nvSpPr>
        <p:spPr>
          <a:xfrm>
            <a:off x="789981" y="182656"/>
            <a:ext cx="3775881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社交数值模态处理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FADE99-184B-EB0A-82D6-8377A29F2760}"/>
              </a:ext>
            </a:extLst>
          </p:cNvPr>
          <p:cNvSpPr/>
          <p:nvPr/>
        </p:nvSpPr>
        <p:spPr>
          <a:xfrm>
            <a:off x="958541" y="4052426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cs typeface="+mn-ea"/>
                <a:sym typeface="+mn-lt"/>
              </a:rPr>
              <a:t>03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5E9B6F-1F28-F4EA-1515-FB8F612F6B4E}"/>
              </a:ext>
            </a:extLst>
          </p:cNvPr>
          <p:cNvSpPr txBox="1"/>
          <p:nvPr/>
        </p:nvSpPr>
        <p:spPr>
          <a:xfrm>
            <a:off x="1876092" y="3975993"/>
            <a:ext cx="456867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社交行为组合特征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粉丝比例、活跃度指数（点赞数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转发数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发帖数）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9866840" y="83619"/>
            <a:ext cx="2078353" cy="1293046"/>
            <a:chOff x="6281965" y="1315119"/>
            <a:chExt cx="2495932" cy="1293046"/>
          </a:xfrm>
        </p:grpSpPr>
        <p:sp>
          <p:nvSpPr>
            <p:cNvPr id="52" name="文本框 51"/>
            <p:cNvSpPr txBox="1"/>
            <p:nvPr/>
          </p:nvSpPr>
          <p:spPr>
            <a:xfrm>
              <a:off x="6281965" y="1838339"/>
              <a:ext cx="1828798" cy="76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ts val="1800"/>
                </a:lnSpc>
                <a:defRPr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模态独立建模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ts val="1800"/>
                </a:lnSpc>
                <a:defRPr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语义联合表达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ts val="1800"/>
                </a:lnSpc>
                <a:defRPr/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权重动态分配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281965" y="1315119"/>
              <a:ext cx="24959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融合思路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008448" y="3191687"/>
            <a:ext cx="5049265" cy="1268272"/>
            <a:chOff x="6281964" y="2665494"/>
            <a:chExt cx="5049265" cy="1268272"/>
          </a:xfrm>
        </p:grpSpPr>
        <p:sp>
          <p:nvSpPr>
            <p:cNvPr id="55" name="文本框 54"/>
            <p:cNvSpPr txBox="1"/>
            <p:nvPr/>
          </p:nvSpPr>
          <p:spPr>
            <a:xfrm>
              <a:off x="6281964" y="3163940"/>
              <a:ext cx="5049265" cy="76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模型引入多头注意力机制。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初步合并各模态特征。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联合表征，捕捉跨模态交互，融合输出。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296789" y="2665494"/>
              <a:ext cx="32725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多模态融合模块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023274" y="4596145"/>
            <a:ext cx="5049265" cy="1293046"/>
            <a:chOff x="6281964" y="3939317"/>
            <a:chExt cx="5049265" cy="1293046"/>
          </a:xfrm>
        </p:grpSpPr>
        <p:sp>
          <p:nvSpPr>
            <p:cNvPr id="58" name="文本框 57"/>
            <p:cNvSpPr txBox="1"/>
            <p:nvPr/>
          </p:nvSpPr>
          <p:spPr>
            <a:xfrm>
              <a:off x="6281964" y="4462537"/>
              <a:ext cx="5049265" cy="76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基于融合特征预测抑郁倾向。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该模块包含全连接神经网络。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最终输出用户抑郁风险评分在（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0-1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）之间。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6296789" y="3939317"/>
              <a:ext cx="27301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分类预测模块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30E28B9-3BFC-4A40-93CD-B0B2074ED2B2}"/>
              </a:ext>
            </a:extLst>
          </p:cNvPr>
          <p:cNvSpPr/>
          <p:nvPr/>
        </p:nvSpPr>
        <p:spPr>
          <a:xfrm>
            <a:off x="789981" y="182656"/>
            <a:ext cx="5040086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多模型融合模型结构设计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F62286-1A0F-F273-727A-0B5DFB566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86" y="1656962"/>
            <a:ext cx="6615323" cy="4317041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CB3D72A-9CE2-3FD9-7F09-8BE9B59AB5BB}"/>
              </a:ext>
            </a:extLst>
          </p:cNvPr>
          <p:cNvGrpSpPr/>
          <p:nvPr/>
        </p:nvGrpSpPr>
        <p:grpSpPr>
          <a:xfrm>
            <a:off x="7008449" y="1506848"/>
            <a:ext cx="5049265" cy="1523879"/>
            <a:chOff x="6281964" y="2640720"/>
            <a:chExt cx="5049265" cy="152387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618C3B2-5C2E-CF15-04FB-332FF0A42A02}"/>
                </a:ext>
              </a:extLst>
            </p:cNvPr>
            <p:cNvSpPr txBox="1"/>
            <p:nvPr/>
          </p:nvSpPr>
          <p:spPr>
            <a:xfrm>
              <a:off x="6281964" y="3163940"/>
              <a:ext cx="5049265" cy="1000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文本模态输入采用预处理后的向量特征。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时间模态通过全连接网络对行为节律特征进行提取。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表情模态通过表情向量输入单层感知器。</a:t>
              </a:r>
            </a:p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社交数值模态标准化后，经由神经网络映射成紧凑表征。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B6CB6FD-A92F-515E-A27F-1FCF11E87280}"/>
                </a:ext>
              </a:extLst>
            </p:cNvPr>
            <p:cNvSpPr txBox="1"/>
            <p:nvPr/>
          </p:nvSpPr>
          <p:spPr>
            <a:xfrm>
              <a:off x="6311614" y="2640720"/>
              <a:ext cx="46441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模态特征提取模块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1C35509-F85D-C772-7A17-20F64A328404}"/>
              </a:ext>
            </a:extLst>
          </p:cNvPr>
          <p:cNvSpPr/>
          <p:nvPr/>
        </p:nvSpPr>
        <p:spPr>
          <a:xfrm>
            <a:off x="9768254" y="0"/>
            <a:ext cx="2078353" cy="137666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F7ACEC-E263-E220-0407-EE5606330814}"/>
              </a:ext>
            </a:extLst>
          </p:cNvPr>
          <p:cNvSpPr/>
          <p:nvPr/>
        </p:nvSpPr>
        <p:spPr>
          <a:xfrm>
            <a:off x="789981" y="124493"/>
            <a:ext cx="3392841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模型检验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A46C58-BDDB-9E96-C689-150971F3F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1" y="842194"/>
            <a:ext cx="4160691" cy="40127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4B2908-79B6-9184-F2EA-EF89444E1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256" y="842193"/>
            <a:ext cx="7294744" cy="401271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31C1508-48DE-F90B-1A61-933C9DC55C13}"/>
              </a:ext>
            </a:extLst>
          </p:cNvPr>
          <p:cNvSpPr/>
          <p:nvPr/>
        </p:nvSpPr>
        <p:spPr>
          <a:xfrm>
            <a:off x="789981" y="4997226"/>
            <a:ext cx="824027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cs typeface="+mn-ea"/>
                <a:sym typeface="+mn-lt"/>
              </a:rPr>
              <a:t>01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2EEC25-6FB5-F170-14FA-36B841F03737}"/>
              </a:ext>
            </a:extLst>
          </p:cNvPr>
          <p:cNvSpPr txBox="1"/>
          <p:nvPr/>
        </p:nvSpPr>
        <p:spPr>
          <a:xfrm>
            <a:off x="1707533" y="4950068"/>
            <a:ext cx="1032081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混淆矩阵模型在二分类任务（抑郁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非抑郁）中的预测结果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模型的总体准确率为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92.2%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，表明模型在抑郁倾向预测任务中具有较高的正确率。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F31B12E-8E46-546C-E190-42F7367B6C75}"/>
              </a:ext>
            </a:extLst>
          </p:cNvPr>
          <p:cNvSpPr/>
          <p:nvPr/>
        </p:nvSpPr>
        <p:spPr>
          <a:xfrm>
            <a:off x="789981" y="5831932"/>
            <a:ext cx="824027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cs typeface="+mn-ea"/>
                <a:sym typeface="+mn-lt"/>
              </a:rPr>
              <a:t>02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38C7BF-1DFF-2D45-A1DC-59DFE9C940CD}"/>
              </a:ext>
            </a:extLst>
          </p:cNvPr>
          <p:cNvSpPr txBox="1"/>
          <p:nvPr/>
        </p:nvSpPr>
        <p:spPr>
          <a:xfrm>
            <a:off x="1707533" y="5784774"/>
            <a:ext cx="1032081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训练损失从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0.5059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稳步下降至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0.0417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，验证损失从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0.4088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下降至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0.3099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，表明模型 在训练过程中有效学习了数据中的模式。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0.8984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逐步提升至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0.9720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，表明模型在验证集上的区分能力持续增强，最终达到较高水平。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5" grpId="0"/>
      <p:bldP spid="1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386E2AB-F3CC-0653-1875-5C345C4E1A0B}"/>
              </a:ext>
            </a:extLst>
          </p:cNvPr>
          <p:cNvSpPr/>
          <p:nvPr/>
        </p:nvSpPr>
        <p:spPr>
          <a:xfrm>
            <a:off x="789981" y="124493"/>
            <a:ext cx="3392841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模型特征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F1471C-0794-F723-5873-0B8E3D6B1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44" y="863093"/>
            <a:ext cx="4510601" cy="572557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064D7ED-C34B-46E3-A99A-AE541FED3301}"/>
              </a:ext>
            </a:extLst>
          </p:cNvPr>
          <p:cNvSpPr/>
          <p:nvPr/>
        </p:nvSpPr>
        <p:spPr>
          <a:xfrm>
            <a:off x="5651522" y="1033132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cs typeface="+mn-ea"/>
                <a:sym typeface="+mn-lt"/>
              </a:rPr>
              <a:t>01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19A411-F7F7-2127-1E3F-45479D4648CF}"/>
              </a:ext>
            </a:extLst>
          </p:cNvPr>
          <p:cNvSpPr/>
          <p:nvPr/>
        </p:nvSpPr>
        <p:spPr>
          <a:xfrm>
            <a:off x="5655902" y="2143776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cs typeface="+mn-ea"/>
                <a:sym typeface="+mn-lt"/>
              </a:rPr>
              <a:t>02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8BB636-C899-E48B-2F92-45B633DBFC20}"/>
              </a:ext>
            </a:extLst>
          </p:cNvPr>
          <p:cNvSpPr txBox="1"/>
          <p:nvPr/>
        </p:nvSpPr>
        <p:spPr>
          <a:xfrm>
            <a:off x="6573454" y="893325"/>
            <a:ext cx="531198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一是发帖和收藏行为的显著减少（兴趣丧失、社交退缩）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二是部分用户可能因情绪波动而过度发帖（例如寻求关注或宣泄）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4A8420-159E-F782-6419-33C1637945FF}"/>
              </a:ext>
            </a:extLst>
          </p:cNvPr>
          <p:cNvSpPr txBox="1"/>
          <p:nvPr/>
        </p:nvSpPr>
        <p:spPr>
          <a:xfrm>
            <a:off x="6573454" y="2003969"/>
            <a:ext cx="5393526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用户关注者数量和用户朋友数量的低值（社交网络萎缩）与正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值相关，表明社交孤立是抑郁倾向的重要预测因子。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430EAB-0FBD-1D5C-C910-318BFA5781A9}"/>
              </a:ext>
            </a:extLst>
          </p:cNvPr>
          <p:cNvSpPr/>
          <p:nvPr/>
        </p:nvSpPr>
        <p:spPr>
          <a:xfrm>
            <a:off x="5651522" y="3106590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cs typeface="+mn-ea"/>
                <a:sym typeface="+mn-lt"/>
              </a:rPr>
              <a:t>03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F13F3F-4349-CA16-1D40-7EAA4B6C1BF8}"/>
              </a:ext>
            </a:extLst>
          </p:cNvPr>
          <p:cNvSpPr txBox="1"/>
          <p:nvPr/>
        </p:nvSpPr>
        <p:spPr>
          <a:xfrm>
            <a:off x="6654990" y="2966783"/>
            <a:ext cx="501741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夜间发帖时，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SHAP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值普遍为正，表明夜间发帖行为显著增加抑郁倾向的预测概率。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4373A9-C42F-9C2D-8521-E804B1A2D3EC}"/>
              </a:ext>
            </a:extLst>
          </p:cNvPr>
          <p:cNvSpPr/>
          <p:nvPr/>
        </p:nvSpPr>
        <p:spPr>
          <a:xfrm>
            <a:off x="5651522" y="4236239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cs typeface="+mn-ea"/>
                <a:sym typeface="+mn-lt"/>
              </a:rPr>
              <a:t>04</a:t>
            </a:r>
            <a:endParaRPr kumimoji="1" lang="zh-CN" altLang="en-US" b="1" dirty="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E8F6AE-6575-91F6-FA3C-55E595A54B1C}"/>
              </a:ext>
            </a:extLst>
          </p:cNvPr>
          <p:cNvSpPr txBox="1"/>
          <p:nvPr/>
        </p:nvSpPr>
        <p:spPr>
          <a:xfrm>
            <a:off x="6654990" y="4139212"/>
            <a:ext cx="501741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如：绝望、疲惫、焦虑、睡不着等负面情绪词语是高频词。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表明负面情绪词汇与抑郁倾向是强相关。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/>
      <p:bldP spid="10" grpId="1"/>
      <p:bldP spid="12" grpId="0"/>
      <p:bldP spid="1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-1996954" y="-2490492"/>
            <a:ext cx="5691788" cy="6447034"/>
          </a:xfrm>
          <a:prstGeom prst="roundRect">
            <a:avLst>
              <a:gd name="adj" fmla="val 1100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815712" y="2179329"/>
            <a:ext cx="11027450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446055" y="-1229677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518189" y="200268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639066" y="3779897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04041" y="2448323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defRPr>
            </a:lvl1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研究总结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18834" y="2504880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04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7CD66-3909-06B1-AE84-5DFD86124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BBD77366-59A9-8A0A-F63B-424913FC4BA1}"/>
              </a:ext>
            </a:extLst>
          </p:cNvPr>
          <p:cNvSpPr/>
          <p:nvPr/>
        </p:nvSpPr>
        <p:spPr>
          <a:xfrm>
            <a:off x="962921" y="2055401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84C290C-0E0A-6CB6-C049-EA68A3200F47}"/>
              </a:ext>
            </a:extLst>
          </p:cNvPr>
          <p:cNvSpPr/>
          <p:nvPr/>
        </p:nvSpPr>
        <p:spPr>
          <a:xfrm>
            <a:off x="962921" y="2967811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Freeform 116">
            <a:extLst>
              <a:ext uri="{FF2B5EF4-FFF2-40B4-BE49-F238E27FC236}">
                <a16:creationId xmlns:a16="http://schemas.microsoft.com/office/drawing/2014/main" id="{F54A5A83-BFFB-85C5-1428-A7C2AEA80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008" y="3038862"/>
            <a:ext cx="323139" cy="359797"/>
          </a:xfrm>
          <a:custGeom>
            <a:avLst/>
            <a:gdLst>
              <a:gd name="T0" fmla="*/ 875 w 1051"/>
              <a:gd name="T1" fmla="*/ 1049 h 1168"/>
              <a:gd name="T2" fmla="*/ 875 w 1051"/>
              <a:gd name="T3" fmla="*/ 967 h 1168"/>
              <a:gd name="T4" fmla="*/ 525 w 1051"/>
              <a:gd name="T5" fmla="*/ 787 h 1168"/>
              <a:gd name="T6" fmla="*/ 175 w 1051"/>
              <a:gd name="T7" fmla="*/ 967 h 1168"/>
              <a:gd name="T8" fmla="*/ 175 w 1051"/>
              <a:gd name="T9" fmla="*/ 1049 h 1168"/>
              <a:gd name="T10" fmla="*/ 875 w 1051"/>
              <a:gd name="T11" fmla="*/ 1049 h 1168"/>
              <a:gd name="T12" fmla="*/ 525 w 1051"/>
              <a:gd name="T13" fmla="*/ 350 h 1168"/>
              <a:gd name="T14" fmla="*/ 350 w 1051"/>
              <a:gd name="T15" fmla="*/ 525 h 1168"/>
              <a:gd name="T16" fmla="*/ 525 w 1051"/>
              <a:gd name="T17" fmla="*/ 699 h 1168"/>
              <a:gd name="T18" fmla="*/ 700 w 1051"/>
              <a:gd name="T19" fmla="*/ 525 h 1168"/>
              <a:gd name="T20" fmla="*/ 525 w 1051"/>
              <a:gd name="T21" fmla="*/ 350 h 1168"/>
              <a:gd name="T22" fmla="*/ 525 w 1051"/>
              <a:gd name="T23" fmla="*/ 117 h 1168"/>
              <a:gd name="T24" fmla="*/ 468 w 1051"/>
              <a:gd name="T25" fmla="*/ 175 h 1168"/>
              <a:gd name="T26" fmla="*/ 525 w 1051"/>
              <a:gd name="T27" fmla="*/ 235 h 1168"/>
              <a:gd name="T28" fmla="*/ 583 w 1051"/>
              <a:gd name="T29" fmla="*/ 175 h 1168"/>
              <a:gd name="T30" fmla="*/ 525 w 1051"/>
              <a:gd name="T31" fmla="*/ 117 h 1168"/>
              <a:gd name="T32" fmla="*/ 1050 w 1051"/>
              <a:gd name="T33" fmla="*/ 235 h 1168"/>
              <a:gd name="T34" fmla="*/ 1050 w 1051"/>
              <a:gd name="T35" fmla="*/ 1049 h 1168"/>
              <a:gd name="T36" fmla="*/ 932 w 1051"/>
              <a:gd name="T37" fmla="*/ 1167 h 1168"/>
              <a:gd name="T38" fmla="*/ 118 w 1051"/>
              <a:gd name="T39" fmla="*/ 1167 h 1168"/>
              <a:gd name="T40" fmla="*/ 0 w 1051"/>
              <a:gd name="T41" fmla="*/ 1049 h 1168"/>
              <a:gd name="T42" fmla="*/ 0 w 1051"/>
              <a:gd name="T43" fmla="*/ 235 h 1168"/>
              <a:gd name="T44" fmla="*/ 118 w 1051"/>
              <a:gd name="T45" fmla="*/ 117 h 1168"/>
              <a:gd name="T46" fmla="*/ 361 w 1051"/>
              <a:gd name="T47" fmla="*/ 117 h 1168"/>
              <a:gd name="T48" fmla="*/ 525 w 1051"/>
              <a:gd name="T49" fmla="*/ 0 h 1168"/>
              <a:gd name="T50" fmla="*/ 689 w 1051"/>
              <a:gd name="T51" fmla="*/ 117 h 1168"/>
              <a:gd name="T52" fmla="*/ 932 w 1051"/>
              <a:gd name="T53" fmla="*/ 117 h 1168"/>
              <a:gd name="T54" fmla="*/ 1050 w 1051"/>
              <a:gd name="T55" fmla="*/ 235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51" h="1168">
                <a:moveTo>
                  <a:pt x="875" y="1049"/>
                </a:moveTo>
                <a:lnTo>
                  <a:pt x="875" y="967"/>
                </a:lnTo>
                <a:cubicBezTo>
                  <a:pt x="875" y="850"/>
                  <a:pt x="642" y="787"/>
                  <a:pt x="525" y="787"/>
                </a:cubicBezTo>
                <a:cubicBezTo>
                  <a:pt x="407" y="787"/>
                  <a:pt x="175" y="850"/>
                  <a:pt x="175" y="967"/>
                </a:cubicBezTo>
                <a:lnTo>
                  <a:pt x="175" y="1049"/>
                </a:lnTo>
                <a:lnTo>
                  <a:pt x="875" y="1049"/>
                </a:lnTo>
                <a:close/>
                <a:moveTo>
                  <a:pt x="525" y="350"/>
                </a:moveTo>
                <a:cubicBezTo>
                  <a:pt x="429" y="350"/>
                  <a:pt x="350" y="430"/>
                  <a:pt x="350" y="525"/>
                </a:cubicBezTo>
                <a:cubicBezTo>
                  <a:pt x="350" y="621"/>
                  <a:pt x="429" y="699"/>
                  <a:pt x="525" y="699"/>
                </a:cubicBezTo>
                <a:cubicBezTo>
                  <a:pt x="621" y="699"/>
                  <a:pt x="700" y="621"/>
                  <a:pt x="700" y="525"/>
                </a:cubicBezTo>
                <a:cubicBezTo>
                  <a:pt x="700" y="430"/>
                  <a:pt x="621" y="350"/>
                  <a:pt x="525" y="350"/>
                </a:cubicBezTo>
                <a:close/>
                <a:moveTo>
                  <a:pt x="525" y="117"/>
                </a:moveTo>
                <a:cubicBezTo>
                  <a:pt x="492" y="117"/>
                  <a:pt x="468" y="142"/>
                  <a:pt x="468" y="175"/>
                </a:cubicBezTo>
                <a:cubicBezTo>
                  <a:pt x="468" y="208"/>
                  <a:pt x="492" y="235"/>
                  <a:pt x="525" y="235"/>
                </a:cubicBezTo>
                <a:cubicBezTo>
                  <a:pt x="558" y="235"/>
                  <a:pt x="583" y="208"/>
                  <a:pt x="583" y="175"/>
                </a:cubicBezTo>
                <a:cubicBezTo>
                  <a:pt x="583" y="142"/>
                  <a:pt x="558" y="117"/>
                  <a:pt x="525" y="117"/>
                </a:cubicBezTo>
                <a:close/>
                <a:moveTo>
                  <a:pt x="1050" y="235"/>
                </a:moveTo>
                <a:lnTo>
                  <a:pt x="1050" y="1049"/>
                </a:lnTo>
                <a:cubicBezTo>
                  <a:pt x="1050" y="1112"/>
                  <a:pt x="995" y="1167"/>
                  <a:pt x="932" y="1167"/>
                </a:cubicBezTo>
                <a:lnTo>
                  <a:pt x="118" y="1167"/>
                </a:lnTo>
                <a:cubicBezTo>
                  <a:pt x="55" y="1167"/>
                  <a:pt x="0" y="1112"/>
                  <a:pt x="0" y="1049"/>
                </a:cubicBezTo>
                <a:lnTo>
                  <a:pt x="0" y="235"/>
                </a:lnTo>
                <a:cubicBezTo>
                  <a:pt x="0" y="172"/>
                  <a:pt x="55" y="117"/>
                  <a:pt x="118" y="117"/>
                </a:cubicBezTo>
                <a:lnTo>
                  <a:pt x="361" y="117"/>
                </a:lnTo>
                <a:cubicBezTo>
                  <a:pt x="386" y="49"/>
                  <a:pt x="448" y="0"/>
                  <a:pt x="525" y="0"/>
                </a:cubicBezTo>
                <a:cubicBezTo>
                  <a:pt x="601" y="0"/>
                  <a:pt x="665" y="49"/>
                  <a:pt x="689" y="117"/>
                </a:cubicBezTo>
                <a:lnTo>
                  <a:pt x="932" y="117"/>
                </a:lnTo>
                <a:cubicBezTo>
                  <a:pt x="995" y="117"/>
                  <a:pt x="1050" y="172"/>
                  <a:pt x="1050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FA39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Freeform 131">
            <a:extLst>
              <a:ext uri="{FF2B5EF4-FFF2-40B4-BE49-F238E27FC236}">
                <a16:creationId xmlns:a16="http://schemas.microsoft.com/office/drawing/2014/main" id="{C7894640-C141-7B51-955E-6AF522AAB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923" y="2120971"/>
            <a:ext cx="323139" cy="359797"/>
          </a:xfrm>
          <a:custGeom>
            <a:avLst/>
            <a:gdLst>
              <a:gd name="T0" fmla="*/ 817 w 1050"/>
              <a:gd name="T1" fmla="*/ 468 h 1168"/>
              <a:gd name="T2" fmla="*/ 817 w 1050"/>
              <a:gd name="T3" fmla="*/ 350 h 1168"/>
              <a:gd name="T4" fmla="*/ 232 w 1050"/>
              <a:gd name="T5" fmla="*/ 350 h 1168"/>
              <a:gd name="T6" fmla="*/ 232 w 1050"/>
              <a:gd name="T7" fmla="*/ 468 h 1168"/>
              <a:gd name="T8" fmla="*/ 817 w 1050"/>
              <a:gd name="T9" fmla="*/ 468 h 1168"/>
              <a:gd name="T10" fmla="*/ 817 w 1050"/>
              <a:gd name="T11" fmla="*/ 700 h 1168"/>
              <a:gd name="T12" fmla="*/ 817 w 1050"/>
              <a:gd name="T13" fmla="*/ 585 h 1168"/>
              <a:gd name="T14" fmla="*/ 232 w 1050"/>
              <a:gd name="T15" fmla="*/ 585 h 1168"/>
              <a:gd name="T16" fmla="*/ 232 w 1050"/>
              <a:gd name="T17" fmla="*/ 700 h 1168"/>
              <a:gd name="T18" fmla="*/ 817 w 1050"/>
              <a:gd name="T19" fmla="*/ 700 h 1168"/>
              <a:gd name="T20" fmla="*/ 642 w 1050"/>
              <a:gd name="T21" fmla="*/ 935 h 1168"/>
              <a:gd name="T22" fmla="*/ 642 w 1050"/>
              <a:gd name="T23" fmla="*/ 818 h 1168"/>
              <a:gd name="T24" fmla="*/ 232 w 1050"/>
              <a:gd name="T25" fmla="*/ 818 h 1168"/>
              <a:gd name="T26" fmla="*/ 232 w 1050"/>
              <a:gd name="T27" fmla="*/ 935 h 1168"/>
              <a:gd name="T28" fmla="*/ 642 w 1050"/>
              <a:gd name="T29" fmla="*/ 935 h 1168"/>
              <a:gd name="T30" fmla="*/ 525 w 1050"/>
              <a:gd name="T31" fmla="*/ 118 h 1168"/>
              <a:gd name="T32" fmla="*/ 467 w 1050"/>
              <a:gd name="T33" fmla="*/ 175 h 1168"/>
              <a:gd name="T34" fmla="*/ 525 w 1050"/>
              <a:gd name="T35" fmla="*/ 235 h 1168"/>
              <a:gd name="T36" fmla="*/ 582 w 1050"/>
              <a:gd name="T37" fmla="*/ 175 h 1168"/>
              <a:gd name="T38" fmla="*/ 525 w 1050"/>
              <a:gd name="T39" fmla="*/ 118 h 1168"/>
              <a:gd name="T40" fmla="*/ 1049 w 1050"/>
              <a:gd name="T41" fmla="*/ 235 h 1168"/>
              <a:gd name="T42" fmla="*/ 1049 w 1050"/>
              <a:gd name="T43" fmla="*/ 1050 h 1168"/>
              <a:gd name="T44" fmla="*/ 932 w 1050"/>
              <a:gd name="T45" fmla="*/ 1167 h 1168"/>
              <a:gd name="T46" fmla="*/ 117 w 1050"/>
              <a:gd name="T47" fmla="*/ 1167 h 1168"/>
              <a:gd name="T48" fmla="*/ 0 w 1050"/>
              <a:gd name="T49" fmla="*/ 1050 h 1168"/>
              <a:gd name="T50" fmla="*/ 0 w 1050"/>
              <a:gd name="T51" fmla="*/ 235 h 1168"/>
              <a:gd name="T52" fmla="*/ 117 w 1050"/>
              <a:gd name="T53" fmla="*/ 118 h 1168"/>
              <a:gd name="T54" fmla="*/ 361 w 1050"/>
              <a:gd name="T55" fmla="*/ 118 h 1168"/>
              <a:gd name="T56" fmla="*/ 525 w 1050"/>
              <a:gd name="T57" fmla="*/ 0 h 1168"/>
              <a:gd name="T58" fmla="*/ 689 w 1050"/>
              <a:gd name="T59" fmla="*/ 118 h 1168"/>
              <a:gd name="T60" fmla="*/ 932 w 1050"/>
              <a:gd name="T61" fmla="*/ 118 h 1168"/>
              <a:gd name="T62" fmla="*/ 1049 w 1050"/>
              <a:gd name="T63" fmla="*/ 235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0" h="1168">
                <a:moveTo>
                  <a:pt x="817" y="468"/>
                </a:moveTo>
                <a:lnTo>
                  <a:pt x="817" y="350"/>
                </a:lnTo>
                <a:lnTo>
                  <a:pt x="232" y="350"/>
                </a:lnTo>
                <a:lnTo>
                  <a:pt x="232" y="468"/>
                </a:lnTo>
                <a:lnTo>
                  <a:pt x="817" y="468"/>
                </a:lnTo>
                <a:close/>
                <a:moveTo>
                  <a:pt x="817" y="700"/>
                </a:moveTo>
                <a:lnTo>
                  <a:pt x="817" y="585"/>
                </a:lnTo>
                <a:lnTo>
                  <a:pt x="232" y="585"/>
                </a:lnTo>
                <a:lnTo>
                  <a:pt x="232" y="700"/>
                </a:lnTo>
                <a:lnTo>
                  <a:pt x="817" y="700"/>
                </a:lnTo>
                <a:close/>
                <a:moveTo>
                  <a:pt x="642" y="935"/>
                </a:moveTo>
                <a:lnTo>
                  <a:pt x="642" y="818"/>
                </a:lnTo>
                <a:lnTo>
                  <a:pt x="232" y="818"/>
                </a:lnTo>
                <a:lnTo>
                  <a:pt x="232" y="935"/>
                </a:lnTo>
                <a:lnTo>
                  <a:pt x="642" y="935"/>
                </a:lnTo>
                <a:close/>
                <a:moveTo>
                  <a:pt x="525" y="118"/>
                </a:moveTo>
                <a:cubicBezTo>
                  <a:pt x="493" y="118"/>
                  <a:pt x="467" y="143"/>
                  <a:pt x="467" y="175"/>
                </a:cubicBezTo>
                <a:cubicBezTo>
                  <a:pt x="467" y="208"/>
                  <a:pt x="493" y="235"/>
                  <a:pt x="525" y="235"/>
                </a:cubicBezTo>
                <a:cubicBezTo>
                  <a:pt x="558" y="235"/>
                  <a:pt x="582" y="208"/>
                  <a:pt x="582" y="175"/>
                </a:cubicBezTo>
                <a:cubicBezTo>
                  <a:pt x="582" y="143"/>
                  <a:pt x="558" y="118"/>
                  <a:pt x="525" y="118"/>
                </a:cubicBezTo>
                <a:close/>
                <a:moveTo>
                  <a:pt x="1049" y="235"/>
                </a:moveTo>
                <a:lnTo>
                  <a:pt x="1049" y="1050"/>
                </a:lnTo>
                <a:cubicBezTo>
                  <a:pt x="1049" y="1113"/>
                  <a:pt x="995" y="1167"/>
                  <a:pt x="932" y="1167"/>
                </a:cubicBezTo>
                <a:lnTo>
                  <a:pt x="117" y="1167"/>
                </a:lnTo>
                <a:cubicBezTo>
                  <a:pt x="55" y="1167"/>
                  <a:pt x="0" y="1113"/>
                  <a:pt x="0" y="1050"/>
                </a:cubicBezTo>
                <a:lnTo>
                  <a:pt x="0" y="235"/>
                </a:lnTo>
                <a:cubicBezTo>
                  <a:pt x="0" y="173"/>
                  <a:pt x="55" y="118"/>
                  <a:pt x="117" y="118"/>
                </a:cubicBezTo>
                <a:lnTo>
                  <a:pt x="361" y="118"/>
                </a:lnTo>
                <a:cubicBezTo>
                  <a:pt x="385" y="50"/>
                  <a:pt x="449" y="0"/>
                  <a:pt x="525" y="0"/>
                </a:cubicBezTo>
                <a:cubicBezTo>
                  <a:pt x="602" y="0"/>
                  <a:pt x="664" y="50"/>
                  <a:pt x="689" y="118"/>
                </a:cubicBezTo>
                <a:lnTo>
                  <a:pt x="932" y="118"/>
                </a:lnTo>
                <a:cubicBezTo>
                  <a:pt x="995" y="118"/>
                  <a:pt x="1049" y="173"/>
                  <a:pt x="1049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FA39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1293013-AFE3-9970-9F53-9CBD595F5C53}"/>
              </a:ext>
            </a:extLst>
          </p:cNvPr>
          <p:cNvSpPr txBox="1"/>
          <p:nvPr/>
        </p:nvSpPr>
        <p:spPr>
          <a:xfrm>
            <a:off x="1880473" y="2016712"/>
            <a:ext cx="413983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突破单模态局限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：相比传统单一文本分析，融合多模态数据 提高了模型对抑郁倾向的精准度。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F2090E1-DC21-D3B7-DB1E-BEAFDE456A7A}"/>
              </a:ext>
            </a:extLst>
          </p:cNvPr>
          <p:cNvSpPr txBox="1"/>
          <p:nvPr/>
        </p:nvSpPr>
        <p:spPr>
          <a:xfrm>
            <a:off x="1880472" y="2891378"/>
            <a:ext cx="421552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高精度预测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：实验结果显示，模型准确率达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92.2%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AUC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0.975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，显著优于单模态基线模型。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3A67201-C06B-CB78-EAC3-1719BF78516C}"/>
              </a:ext>
            </a:extLst>
          </p:cNvPr>
          <p:cNvSpPr/>
          <p:nvPr/>
        </p:nvSpPr>
        <p:spPr>
          <a:xfrm>
            <a:off x="789981" y="182656"/>
            <a:ext cx="3775881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社交数值模态处理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3046B6F-BE13-44BC-FFBF-21CCA21748C7}"/>
              </a:ext>
            </a:extLst>
          </p:cNvPr>
          <p:cNvSpPr/>
          <p:nvPr/>
        </p:nvSpPr>
        <p:spPr>
          <a:xfrm>
            <a:off x="1066142" y="182655"/>
            <a:ext cx="3392841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研究总结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7170" name="Picture 2" descr="打开书, 图书馆, 教育, 读, 书, 学校, 文学, 学习, 知识, 文本">
            <a:extLst>
              <a:ext uri="{FF2B5EF4-FFF2-40B4-BE49-F238E27FC236}">
                <a16:creationId xmlns:a16="http://schemas.microsoft.com/office/drawing/2014/main" id="{9E1A1488-89BA-ED1F-7631-27B11A092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905" y="1372682"/>
            <a:ext cx="5472113" cy="41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6EEDE8-4D03-2EE5-8C52-E2BFE64E02F3}"/>
              </a:ext>
            </a:extLst>
          </p:cNvPr>
          <p:cNvSpPr/>
          <p:nvPr/>
        </p:nvSpPr>
        <p:spPr>
          <a:xfrm>
            <a:off x="985261" y="3961401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8" name="Freeform 131">
            <a:extLst>
              <a:ext uri="{FF2B5EF4-FFF2-40B4-BE49-F238E27FC236}">
                <a16:creationId xmlns:a16="http://schemas.microsoft.com/office/drawing/2014/main" id="{D880D6A8-558E-8E3A-18F8-6AC8A52B5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263" y="4026971"/>
            <a:ext cx="323139" cy="359797"/>
          </a:xfrm>
          <a:custGeom>
            <a:avLst/>
            <a:gdLst>
              <a:gd name="T0" fmla="*/ 817 w 1050"/>
              <a:gd name="T1" fmla="*/ 468 h 1168"/>
              <a:gd name="T2" fmla="*/ 817 w 1050"/>
              <a:gd name="T3" fmla="*/ 350 h 1168"/>
              <a:gd name="T4" fmla="*/ 232 w 1050"/>
              <a:gd name="T5" fmla="*/ 350 h 1168"/>
              <a:gd name="T6" fmla="*/ 232 w 1050"/>
              <a:gd name="T7" fmla="*/ 468 h 1168"/>
              <a:gd name="T8" fmla="*/ 817 w 1050"/>
              <a:gd name="T9" fmla="*/ 468 h 1168"/>
              <a:gd name="T10" fmla="*/ 817 w 1050"/>
              <a:gd name="T11" fmla="*/ 700 h 1168"/>
              <a:gd name="T12" fmla="*/ 817 w 1050"/>
              <a:gd name="T13" fmla="*/ 585 h 1168"/>
              <a:gd name="T14" fmla="*/ 232 w 1050"/>
              <a:gd name="T15" fmla="*/ 585 h 1168"/>
              <a:gd name="T16" fmla="*/ 232 w 1050"/>
              <a:gd name="T17" fmla="*/ 700 h 1168"/>
              <a:gd name="T18" fmla="*/ 817 w 1050"/>
              <a:gd name="T19" fmla="*/ 700 h 1168"/>
              <a:gd name="T20" fmla="*/ 642 w 1050"/>
              <a:gd name="T21" fmla="*/ 935 h 1168"/>
              <a:gd name="T22" fmla="*/ 642 w 1050"/>
              <a:gd name="T23" fmla="*/ 818 h 1168"/>
              <a:gd name="T24" fmla="*/ 232 w 1050"/>
              <a:gd name="T25" fmla="*/ 818 h 1168"/>
              <a:gd name="T26" fmla="*/ 232 w 1050"/>
              <a:gd name="T27" fmla="*/ 935 h 1168"/>
              <a:gd name="T28" fmla="*/ 642 w 1050"/>
              <a:gd name="T29" fmla="*/ 935 h 1168"/>
              <a:gd name="T30" fmla="*/ 525 w 1050"/>
              <a:gd name="T31" fmla="*/ 118 h 1168"/>
              <a:gd name="T32" fmla="*/ 467 w 1050"/>
              <a:gd name="T33" fmla="*/ 175 h 1168"/>
              <a:gd name="T34" fmla="*/ 525 w 1050"/>
              <a:gd name="T35" fmla="*/ 235 h 1168"/>
              <a:gd name="T36" fmla="*/ 582 w 1050"/>
              <a:gd name="T37" fmla="*/ 175 h 1168"/>
              <a:gd name="T38" fmla="*/ 525 w 1050"/>
              <a:gd name="T39" fmla="*/ 118 h 1168"/>
              <a:gd name="T40" fmla="*/ 1049 w 1050"/>
              <a:gd name="T41" fmla="*/ 235 h 1168"/>
              <a:gd name="T42" fmla="*/ 1049 w 1050"/>
              <a:gd name="T43" fmla="*/ 1050 h 1168"/>
              <a:gd name="T44" fmla="*/ 932 w 1050"/>
              <a:gd name="T45" fmla="*/ 1167 h 1168"/>
              <a:gd name="T46" fmla="*/ 117 w 1050"/>
              <a:gd name="T47" fmla="*/ 1167 h 1168"/>
              <a:gd name="T48" fmla="*/ 0 w 1050"/>
              <a:gd name="T49" fmla="*/ 1050 h 1168"/>
              <a:gd name="T50" fmla="*/ 0 w 1050"/>
              <a:gd name="T51" fmla="*/ 235 h 1168"/>
              <a:gd name="T52" fmla="*/ 117 w 1050"/>
              <a:gd name="T53" fmla="*/ 118 h 1168"/>
              <a:gd name="T54" fmla="*/ 361 w 1050"/>
              <a:gd name="T55" fmla="*/ 118 h 1168"/>
              <a:gd name="T56" fmla="*/ 525 w 1050"/>
              <a:gd name="T57" fmla="*/ 0 h 1168"/>
              <a:gd name="T58" fmla="*/ 689 w 1050"/>
              <a:gd name="T59" fmla="*/ 118 h 1168"/>
              <a:gd name="T60" fmla="*/ 932 w 1050"/>
              <a:gd name="T61" fmla="*/ 118 h 1168"/>
              <a:gd name="T62" fmla="*/ 1049 w 1050"/>
              <a:gd name="T63" fmla="*/ 235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0" h="1168">
                <a:moveTo>
                  <a:pt x="817" y="468"/>
                </a:moveTo>
                <a:lnTo>
                  <a:pt x="817" y="350"/>
                </a:lnTo>
                <a:lnTo>
                  <a:pt x="232" y="350"/>
                </a:lnTo>
                <a:lnTo>
                  <a:pt x="232" y="468"/>
                </a:lnTo>
                <a:lnTo>
                  <a:pt x="817" y="468"/>
                </a:lnTo>
                <a:close/>
                <a:moveTo>
                  <a:pt x="817" y="700"/>
                </a:moveTo>
                <a:lnTo>
                  <a:pt x="817" y="585"/>
                </a:lnTo>
                <a:lnTo>
                  <a:pt x="232" y="585"/>
                </a:lnTo>
                <a:lnTo>
                  <a:pt x="232" y="700"/>
                </a:lnTo>
                <a:lnTo>
                  <a:pt x="817" y="700"/>
                </a:lnTo>
                <a:close/>
                <a:moveTo>
                  <a:pt x="642" y="935"/>
                </a:moveTo>
                <a:lnTo>
                  <a:pt x="642" y="818"/>
                </a:lnTo>
                <a:lnTo>
                  <a:pt x="232" y="818"/>
                </a:lnTo>
                <a:lnTo>
                  <a:pt x="232" y="935"/>
                </a:lnTo>
                <a:lnTo>
                  <a:pt x="642" y="935"/>
                </a:lnTo>
                <a:close/>
                <a:moveTo>
                  <a:pt x="525" y="118"/>
                </a:moveTo>
                <a:cubicBezTo>
                  <a:pt x="493" y="118"/>
                  <a:pt x="467" y="143"/>
                  <a:pt x="467" y="175"/>
                </a:cubicBezTo>
                <a:cubicBezTo>
                  <a:pt x="467" y="208"/>
                  <a:pt x="493" y="235"/>
                  <a:pt x="525" y="235"/>
                </a:cubicBezTo>
                <a:cubicBezTo>
                  <a:pt x="558" y="235"/>
                  <a:pt x="582" y="208"/>
                  <a:pt x="582" y="175"/>
                </a:cubicBezTo>
                <a:cubicBezTo>
                  <a:pt x="582" y="143"/>
                  <a:pt x="558" y="118"/>
                  <a:pt x="525" y="118"/>
                </a:cubicBezTo>
                <a:close/>
                <a:moveTo>
                  <a:pt x="1049" y="235"/>
                </a:moveTo>
                <a:lnTo>
                  <a:pt x="1049" y="1050"/>
                </a:lnTo>
                <a:cubicBezTo>
                  <a:pt x="1049" y="1113"/>
                  <a:pt x="995" y="1167"/>
                  <a:pt x="932" y="1167"/>
                </a:cubicBezTo>
                <a:lnTo>
                  <a:pt x="117" y="1167"/>
                </a:lnTo>
                <a:cubicBezTo>
                  <a:pt x="55" y="1167"/>
                  <a:pt x="0" y="1113"/>
                  <a:pt x="0" y="1050"/>
                </a:cubicBezTo>
                <a:lnTo>
                  <a:pt x="0" y="235"/>
                </a:lnTo>
                <a:cubicBezTo>
                  <a:pt x="0" y="173"/>
                  <a:pt x="55" y="118"/>
                  <a:pt x="117" y="118"/>
                </a:cubicBezTo>
                <a:lnTo>
                  <a:pt x="361" y="118"/>
                </a:lnTo>
                <a:cubicBezTo>
                  <a:pt x="385" y="50"/>
                  <a:pt x="449" y="0"/>
                  <a:pt x="525" y="0"/>
                </a:cubicBezTo>
                <a:cubicBezTo>
                  <a:pt x="602" y="0"/>
                  <a:pt x="664" y="50"/>
                  <a:pt x="689" y="118"/>
                </a:cubicBezTo>
                <a:lnTo>
                  <a:pt x="932" y="118"/>
                </a:lnTo>
                <a:cubicBezTo>
                  <a:pt x="995" y="118"/>
                  <a:pt x="1049" y="173"/>
                  <a:pt x="1049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FA39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2D57AF-1E6D-A4BE-278E-E0D5800D7FFC}"/>
              </a:ext>
            </a:extLst>
          </p:cNvPr>
          <p:cNvSpPr txBox="1"/>
          <p:nvPr/>
        </p:nvSpPr>
        <p:spPr>
          <a:xfrm>
            <a:off x="1902813" y="3922712"/>
            <a:ext cx="431388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可解释性强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：验证 夜间发帖、负面表情使用、社交互动减少 这些特征在抑郁预测中的重要性。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1A8CF2-48C5-B734-A65A-F377C55C5F14}"/>
              </a:ext>
            </a:extLst>
          </p:cNvPr>
          <p:cNvSpPr/>
          <p:nvPr/>
        </p:nvSpPr>
        <p:spPr>
          <a:xfrm>
            <a:off x="985261" y="4906628"/>
            <a:ext cx="895212" cy="560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Freeform 116">
            <a:extLst>
              <a:ext uri="{FF2B5EF4-FFF2-40B4-BE49-F238E27FC236}">
                <a16:creationId xmlns:a16="http://schemas.microsoft.com/office/drawing/2014/main" id="{ABA2E8F0-079C-9F88-6477-D1E92C874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48" y="4977679"/>
            <a:ext cx="323139" cy="359797"/>
          </a:xfrm>
          <a:custGeom>
            <a:avLst/>
            <a:gdLst>
              <a:gd name="T0" fmla="*/ 875 w 1051"/>
              <a:gd name="T1" fmla="*/ 1049 h 1168"/>
              <a:gd name="T2" fmla="*/ 875 w 1051"/>
              <a:gd name="T3" fmla="*/ 967 h 1168"/>
              <a:gd name="T4" fmla="*/ 525 w 1051"/>
              <a:gd name="T5" fmla="*/ 787 h 1168"/>
              <a:gd name="T6" fmla="*/ 175 w 1051"/>
              <a:gd name="T7" fmla="*/ 967 h 1168"/>
              <a:gd name="T8" fmla="*/ 175 w 1051"/>
              <a:gd name="T9" fmla="*/ 1049 h 1168"/>
              <a:gd name="T10" fmla="*/ 875 w 1051"/>
              <a:gd name="T11" fmla="*/ 1049 h 1168"/>
              <a:gd name="T12" fmla="*/ 525 w 1051"/>
              <a:gd name="T13" fmla="*/ 350 h 1168"/>
              <a:gd name="T14" fmla="*/ 350 w 1051"/>
              <a:gd name="T15" fmla="*/ 525 h 1168"/>
              <a:gd name="T16" fmla="*/ 525 w 1051"/>
              <a:gd name="T17" fmla="*/ 699 h 1168"/>
              <a:gd name="T18" fmla="*/ 700 w 1051"/>
              <a:gd name="T19" fmla="*/ 525 h 1168"/>
              <a:gd name="T20" fmla="*/ 525 w 1051"/>
              <a:gd name="T21" fmla="*/ 350 h 1168"/>
              <a:gd name="T22" fmla="*/ 525 w 1051"/>
              <a:gd name="T23" fmla="*/ 117 h 1168"/>
              <a:gd name="T24" fmla="*/ 468 w 1051"/>
              <a:gd name="T25" fmla="*/ 175 h 1168"/>
              <a:gd name="T26" fmla="*/ 525 w 1051"/>
              <a:gd name="T27" fmla="*/ 235 h 1168"/>
              <a:gd name="T28" fmla="*/ 583 w 1051"/>
              <a:gd name="T29" fmla="*/ 175 h 1168"/>
              <a:gd name="T30" fmla="*/ 525 w 1051"/>
              <a:gd name="T31" fmla="*/ 117 h 1168"/>
              <a:gd name="T32" fmla="*/ 1050 w 1051"/>
              <a:gd name="T33" fmla="*/ 235 h 1168"/>
              <a:gd name="T34" fmla="*/ 1050 w 1051"/>
              <a:gd name="T35" fmla="*/ 1049 h 1168"/>
              <a:gd name="T36" fmla="*/ 932 w 1051"/>
              <a:gd name="T37" fmla="*/ 1167 h 1168"/>
              <a:gd name="T38" fmla="*/ 118 w 1051"/>
              <a:gd name="T39" fmla="*/ 1167 h 1168"/>
              <a:gd name="T40" fmla="*/ 0 w 1051"/>
              <a:gd name="T41" fmla="*/ 1049 h 1168"/>
              <a:gd name="T42" fmla="*/ 0 w 1051"/>
              <a:gd name="T43" fmla="*/ 235 h 1168"/>
              <a:gd name="T44" fmla="*/ 118 w 1051"/>
              <a:gd name="T45" fmla="*/ 117 h 1168"/>
              <a:gd name="T46" fmla="*/ 361 w 1051"/>
              <a:gd name="T47" fmla="*/ 117 h 1168"/>
              <a:gd name="T48" fmla="*/ 525 w 1051"/>
              <a:gd name="T49" fmla="*/ 0 h 1168"/>
              <a:gd name="T50" fmla="*/ 689 w 1051"/>
              <a:gd name="T51" fmla="*/ 117 h 1168"/>
              <a:gd name="T52" fmla="*/ 932 w 1051"/>
              <a:gd name="T53" fmla="*/ 117 h 1168"/>
              <a:gd name="T54" fmla="*/ 1050 w 1051"/>
              <a:gd name="T55" fmla="*/ 235 h 1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51" h="1168">
                <a:moveTo>
                  <a:pt x="875" y="1049"/>
                </a:moveTo>
                <a:lnTo>
                  <a:pt x="875" y="967"/>
                </a:lnTo>
                <a:cubicBezTo>
                  <a:pt x="875" y="850"/>
                  <a:pt x="642" y="787"/>
                  <a:pt x="525" y="787"/>
                </a:cubicBezTo>
                <a:cubicBezTo>
                  <a:pt x="407" y="787"/>
                  <a:pt x="175" y="850"/>
                  <a:pt x="175" y="967"/>
                </a:cubicBezTo>
                <a:lnTo>
                  <a:pt x="175" y="1049"/>
                </a:lnTo>
                <a:lnTo>
                  <a:pt x="875" y="1049"/>
                </a:lnTo>
                <a:close/>
                <a:moveTo>
                  <a:pt x="525" y="350"/>
                </a:moveTo>
                <a:cubicBezTo>
                  <a:pt x="429" y="350"/>
                  <a:pt x="350" y="430"/>
                  <a:pt x="350" y="525"/>
                </a:cubicBezTo>
                <a:cubicBezTo>
                  <a:pt x="350" y="621"/>
                  <a:pt x="429" y="699"/>
                  <a:pt x="525" y="699"/>
                </a:cubicBezTo>
                <a:cubicBezTo>
                  <a:pt x="621" y="699"/>
                  <a:pt x="700" y="621"/>
                  <a:pt x="700" y="525"/>
                </a:cubicBezTo>
                <a:cubicBezTo>
                  <a:pt x="700" y="430"/>
                  <a:pt x="621" y="350"/>
                  <a:pt x="525" y="350"/>
                </a:cubicBezTo>
                <a:close/>
                <a:moveTo>
                  <a:pt x="525" y="117"/>
                </a:moveTo>
                <a:cubicBezTo>
                  <a:pt x="492" y="117"/>
                  <a:pt x="468" y="142"/>
                  <a:pt x="468" y="175"/>
                </a:cubicBezTo>
                <a:cubicBezTo>
                  <a:pt x="468" y="208"/>
                  <a:pt x="492" y="235"/>
                  <a:pt x="525" y="235"/>
                </a:cubicBezTo>
                <a:cubicBezTo>
                  <a:pt x="558" y="235"/>
                  <a:pt x="583" y="208"/>
                  <a:pt x="583" y="175"/>
                </a:cubicBezTo>
                <a:cubicBezTo>
                  <a:pt x="583" y="142"/>
                  <a:pt x="558" y="117"/>
                  <a:pt x="525" y="117"/>
                </a:cubicBezTo>
                <a:close/>
                <a:moveTo>
                  <a:pt x="1050" y="235"/>
                </a:moveTo>
                <a:lnTo>
                  <a:pt x="1050" y="1049"/>
                </a:lnTo>
                <a:cubicBezTo>
                  <a:pt x="1050" y="1112"/>
                  <a:pt x="995" y="1167"/>
                  <a:pt x="932" y="1167"/>
                </a:cubicBezTo>
                <a:lnTo>
                  <a:pt x="118" y="1167"/>
                </a:lnTo>
                <a:cubicBezTo>
                  <a:pt x="55" y="1167"/>
                  <a:pt x="0" y="1112"/>
                  <a:pt x="0" y="1049"/>
                </a:cubicBezTo>
                <a:lnTo>
                  <a:pt x="0" y="235"/>
                </a:lnTo>
                <a:cubicBezTo>
                  <a:pt x="0" y="172"/>
                  <a:pt x="55" y="117"/>
                  <a:pt x="118" y="117"/>
                </a:cubicBezTo>
                <a:lnTo>
                  <a:pt x="361" y="117"/>
                </a:lnTo>
                <a:cubicBezTo>
                  <a:pt x="386" y="49"/>
                  <a:pt x="448" y="0"/>
                  <a:pt x="525" y="0"/>
                </a:cubicBezTo>
                <a:cubicBezTo>
                  <a:pt x="601" y="0"/>
                  <a:pt x="665" y="49"/>
                  <a:pt x="689" y="117"/>
                </a:cubicBezTo>
                <a:lnTo>
                  <a:pt x="932" y="117"/>
                </a:lnTo>
                <a:cubicBezTo>
                  <a:pt x="995" y="117"/>
                  <a:pt x="1050" y="172"/>
                  <a:pt x="1050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AFA397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F43FAB-2D66-DC85-A2E8-6867A82ECF2F}"/>
              </a:ext>
            </a:extLst>
          </p:cNvPr>
          <p:cNvSpPr txBox="1"/>
          <p:nvPr/>
        </p:nvSpPr>
        <p:spPr>
          <a:xfrm>
            <a:off x="1902812" y="4830195"/>
            <a:ext cx="4313881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心理学与数据科学结合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：符合心理学研究，提供数据驱动的 抑郁早期识别 方案，提升心理健康监测能力。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7068937"/>
      </p:ext>
    </p:extLst>
  </p:cSld>
  <p:clrMapOvr>
    <a:masterClrMapping/>
  </p:clrMapOvr>
  <p:transition spd="slow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7" grpId="0"/>
      <p:bldP spid="37" grpId="1"/>
      <p:bldP spid="9" grpId="0"/>
      <p:bldP spid="9" grpId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056822" y="2161376"/>
            <a:ext cx="1941836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-1199204" y="5818701"/>
            <a:ext cx="4253122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67213" y="1140741"/>
            <a:ext cx="1941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120111" y="2182158"/>
            <a:ext cx="1816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-1668544" y="4484000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049234" y="5642055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36160" y="2695070"/>
            <a:ext cx="2082621" cy="2062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研究背景</a:t>
            </a:r>
            <a:endParaRPr kumimoji="1"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模式分析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325379" y="2695069"/>
            <a:ext cx="2082621" cy="20629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数据处理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研究总结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9237787" y="-5787377"/>
            <a:ext cx="4253122" cy="6909975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089391" y="221629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912745" y="988993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9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cs typeface="+mn-ea"/>
                <a:sym typeface="+mn-lt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51D5C23-7D2B-1985-202E-E4E72CD12212}"/>
              </a:ext>
            </a:extLst>
          </p:cNvPr>
          <p:cNvSpPr/>
          <p:nvPr/>
        </p:nvSpPr>
        <p:spPr>
          <a:xfrm>
            <a:off x="803270" y="109012"/>
            <a:ext cx="3392841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应用建议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pic>
        <p:nvPicPr>
          <p:cNvPr id="13314" name="Picture 2" descr="人们, 情绪, 情怀, 表达式, 快乐, 快乐的, 高兴的, 幸福">
            <a:extLst>
              <a:ext uri="{FF2B5EF4-FFF2-40B4-BE49-F238E27FC236}">
                <a16:creationId xmlns:a16="http://schemas.microsoft.com/office/drawing/2014/main" id="{A4675E4A-08FE-79C5-FCDB-40CC6088B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32" y="1307070"/>
            <a:ext cx="4179883" cy="45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FA41C31A-4709-42DD-B6C1-81233497E9DE}"/>
              </a:ext>
            </a:extLst>
          </p:cNvPr>
          <p:cNvGrpSpPr/>
          <p:nvPr/>
        </p:nvGrpSpPr>
        <p:grpSpPr>
          <a:xfrm>
            <a:off x="5461947" y="1202652"/>
            <a:ext cx="6511170" cy="1247350"/>
            <a:chOff x="6281964" y="2686416"/>
            <a:chExt cx="5049265" cy="124735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1F90AA3-A578-D7A5-9801-95F4483B177B}"/>
                </a:ext>
              </a:extLst>
            </p:cNvPr>
            <p:cNvSpPr txBox="1"/>
            <p:nvPr/>
          </p:nvSpPr>
          <p:spPr>
            <a:xfrm>
              <a:off x="6281964" y="3163940"/>
              <a:ext cx="5049265" cy="769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实时监测用户心理健康风险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，高风险行为可触发 非侵入式心理健康资源推荐。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优化推荐算法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，减少负面内容曝光，增加 积极内容 推送，帮助用户改善心理状态。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C2CA0AF-3F54-65E5-649F-AC1BCF6735AD}"/>
                </a:ext>
              </a:extLst>
            </p:cNvPr>
            <p:cNvSpPr txBox="1"/>
            <p:nvPr/>
          </p:nvSpPr>
          <p:spPr>
            <a:xfrm>
              <a:off x="6296789" y="2686416"/>
              <a:ext cx="28882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社交媒体平台优化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1D587EF-9B37-1184-1BA7-8272EF58B850}"/>
              </a:ext>
            </a:extLst>
          </p:cNvPr>
          <p:cNvGrpSpPr/>
          <p:nvPr/>
        </p:nvGrpSpPr>
        <p:grpSpPr>
          <a:xfrm>
            <a:off x="5481064" y="2719792"/>
            <a:ext cx="6511170" cy="1087279"/>
            <a:chOff x="6281964" y="2615655"/>
            <a:chExt cx="5049265" cy="108727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A81C3FF-146E-CCC2-B961-123C98D6791F}"/>
                </a:ext>
              </a:extLst>
            </p:cNvPr>
            <p:cNvSpPr txBox="1"/>
            <p:nvPr/>
          </p:nvSpPr>
          <p:spPr>
            <a:xfrm>
              <a:off x="6281964" y="3163940"/>
              <a:ext cx="5049265" cy="538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跨语言支持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：适应不同国家的表达习惯，提高预测模型的 文化适应性。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数据隐私保护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：采用 匿名化分析，确保用户数据 安全合规，减少隐私风险</a:t>
              </a:r>
              <a:r>
                <a:rPr lang="zh-CN" altLang="en-US" sz="1400" dirty="0"/>
                <a:t>。</a:t>
              </a:r>
              <a:endParaRPr lang="en-US" altLang="zh-CN" sz="1400" b="1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203ADBC-E5B9-F1E0-8077-1BECF9FC312F}"/>
                </a:ext>
              </a:extLst>
            </p:cNvPr>
            <p:cNvSpPr txBox="1"/>
            <p:nvPr/>
          </p:nvSpPr>
          <p:spPr>
            <a:xfrm>
              <a:off x="6296789" y="2615655"/>
              <a:ext cx="22849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技术与隐私优化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F5C5CE6-3BFA-BB81-FEAD-E2B08295ACD8}"/>
              </a:ext>
            </a:extLst>
          </p:cNvPr>
          <p:cNvGrpSpPr/>
          <p:nvPr/>
        </p:nvGrpSpPr>
        <p:grpSpPr>
          <a:xfrm>
            <a:off x="5481064" y="4257885"/>
            <a:ext cx="6511170" cy="1538883"/>
            <a:chOff x="6281964" y="2640720"/>
            <a:chExt cx="5049265" cy="153888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AD48878-486A-ADB5-86EF-B5DB5266D2A6}"/>
                </a:ext>
              </a:extLst>
            </p:cNvPr>
            <p:cNvSpPr txBox="1"/>
            <p:nvPr/>
          </p:nvSpPr>
          <p:spPr>
            <a:xfrm>
              <a:off x="6281964" y="3163940"/>
              <a:ext cx="50492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社交平台 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 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医疗机构合作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：针对高风险用户，提供心理咨询绿色通道，实现“监测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预警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—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干预”闭环。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lvl="0" indent="-285750">
                <a:lnSpc>
                  <a:spcPts val="1800"/>
                </a:lnSpc>
                <a:buFontTx/>
                <a:buChar char="-"/>
                <a:defRPr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公众教育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：推广 心理健康科普，降低社会对抑郁的病耻感，鼓励用户主动关注心理状态。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13CDAF3-D78E-1D7E-DED1-B3053E22E234}"/>
                </a:ext>
              </a:extLst>
            </p:cNvPr>
            <p:cNvSpPr txBox="1"/>
            <p:nvPr/>
          </p:nvSpPr>
          <p:spPr>
            <a:xfrm>
              <a:off x="6296789" y="2640720"/>
              <a:ext cx="22849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跨学科合作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4505840" y="4161938"/>
            <a:ext cx="3543300" cy="3954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cs typeface="+mn-ea"/>
                <a:sym typeface="+mn-lt"/>
              </a:rPr>
              <a:t>谢谢观看！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708327" y="2292704"/>
            <a:ext cx="313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MINIMAL</a:t>
            </a:r>
            <a:r>
              <a:rPr kumimoji="1"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STYLE</a:t>
            </a:r>
            <a:endParaRPr kumimoji="1"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984665" y="2669123"/>
            <a:ext cx="45856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8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致谢</a:t>
            </a:r>
          </a:p>
        </p:txBody>
      </p:sp>
      <p:sp>
        <p:nvSpPr>
          <p:cNvPr id="32" name="圆角矩形 31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943443" y="2715766"/>
            <a:ext cx="357020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研究背景</a:t>
            </a:r>
            <a:endParaRPr kumimoji="1"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kumimoji="1"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88535" y="2772323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79DD9-C078-B25D-328C-256F52F95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0D3341B-2998-F673-A907-22AF993019EE}"/>
              </a:ext>
            </a:extLst>
          </p:cNvPr>
          <p:cNvSpPr/>
          <p:nvPr/>
        </p:nvSpPr>
        <p:spPr>
          <a:xfrm>
            <a:off x="7062866" y="1943429"/>
            <a:ext cx="647652" cy="534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01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A97CC78-13E4-3AA9-2C9B-F895DB33D272}"/>
              </a:ext>
            </a:extLst>
          </p:cNvPr>
          <p:cNvSpPr/>
          <p:nvPr/>
        </p:nvSpPr>
        <p:spPr>
          <a:xfrm>
            <a:off x="7062866" y="3429000"/>
            <a:ext cx="647652" cy="534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02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AFC95D-5B5F-424F-4A09-16F8CFB34FBB}"/>
              </a:ext>
            </a:extLst>
          </p:cNvPr>
          <p:cNvSpPr txBox="1"/>
          <p:nvPr/>
        </p:nvSpPr>
        <p:spPr>
          <a:xfrm>
            <a:off x="7748640" y="2338579"/>
            <a:ext cx="401546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抑郁作为全球范围内最常见的 精神疾病之一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数据表明，全球约有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3.8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亿人受其影响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1F0AE3-BD0A-79F3-7C1F-4F79BBCC6469}"/>
              </a:ext>
            </a:extLst>
          </p:cNvPr>
          <p:cNvSpPr txBox="1"/>
          <p:nvPr/>
        </p:nvSpPr>
        <p:spPr>
          <a:xfrm>
            <a:off x="7748640" y="185289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抑郁症的全球影响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407DE1-160F-35D5-1788-6CE868851EA1}"/>
              </a:ext>
            </a:extLst>
          </p:cNvPr>
          <p:cNvSpPr txBox="1"/>
          <p:nvPr/>
        </p:nvSpPr>
        <p:spPr>
          <a:xfrm>
            <a:off x="7749288" y="3759635"/>
            <a:ext cx="4373745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截至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年，全球社交媒体用户日均使用时长突破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2.8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小时，用户每分钟产生超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万条推文、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万张图片及数百万次点赞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转发行为。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9FC85B-A2B1-FA33-F586-C5BFDC3AE79D}"/>
              </a:ext>
            </a:extLst>
          </p:cNvPr>
          <p:cNvSpPr txBox="1"/>
          <p:nvPr/>
        </p:nvSpPr>
        <p:spPr>
          <a:xfrm>
            <a:off x="7748640" y="329559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社交媒体数据的增加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247CAD-1032-0E32-8233-63866B4254AA}"/>
              </a:ext>
            </a:extLst>
          </p:cNvPr>
          <p:cNvSpPr/>
          <p:nvPr/>
        </p:nvSpPr>
        <p:spPr>
          <a:xfrm>
            <a:off x="828485" y="116419"/>
            <a:ext cx="3038114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研究背景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2E01F6-511A-DC79-FB91-0C5B2C1FF29D}"/>
              </a:ext>
            </a:extLst>
          </p:cNvPr>
          <p:cNvSpPr/>
          <p:nvPr/>
        </p:nvSpPr>
        <p:spPr>
          <a:xfrm>
            <a:off x="7063514" y="5087070"/>
            <a:ext cx="647652" cy="534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03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7721C3-72A3-77F6-11B1-D4123ACB7BC2}"/>
              </a:ext>
            </a:extLst>
          </p:cNvPr>
          <p:cNvSpPr txBox="1"/>
          <p:nvPr/>
        </p:nvSpPr>
        <p:spPr>
          <a:xfrm>
            <a:off x="7749288" y="5470497"/>
            <a:ext cx="437374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单一模态数据的分析难以全面 捕捉抑郁的复杂特征。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识别率低、滞后、主观性强。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4608989-0613-712E-A207-6E59212F5DA8}"/>
              </a:ext>
            </a:extLst>
          </p:cNvPr>
          <p:cNvSpPr txBox="1"/>
          <p:nvPr/>
        </p:nvSpPr>
        <p:spPr>
          <a:xfrm>
            <a:off x="7749288" y="500701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传统方法的不足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1028" name="Picture 4" descr="常用精美PPT素材图片-ppt素材免费下载 - PPT宝藏">
            <a:extLst>
              <a:ext uri="{FF2B5EF4-FFF2-40B4-BE49-F238E27FC236}">
                <a16:creationId xmlns:a16="http://schemas.microsoft.com/office/drawing/2014/main" id="{6971E52B-0B8D-F332-BAE3-AA47F7E4C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8" y="1992710"/>
            <a:ext cx="5638808" cy="337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48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1" grpId="0"/>
      <p:bldP spid="22" grpId="0"/>
      <p:bldP spid="23" grpId="0"/>
      <p:bldP spid="3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9849A-F6EA-2E2D-D391-A8EA53C2D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AA2990-A1E7-AE88-9C86-313C616C8BA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1659" y="783415"/>
            <a:ext cx="4267890" cy="284526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4ADF5B7-0104-EEC0-EA1A-FF78A82CC67B}"/>
              </a:ext>
            </a:extLst>
          </p:cNvPr>
          <p:cNvSpPr/>
          <p:nvPr/>
        </p:nvSpPr>
        <p:spPr>
          <a:xfrm>
            <a:off x="1734465" y="4247781"/>
            <a:ext cx="647652" cy="534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01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ED0D110-B5AE-C4E2-0469-A3F7F615A241}"/>
              </a:ext>
            </a:extLst>
          </p:cNvPr>
          <p:cNvSpPr/>
          <p:nvPr/>
        </p:nvSpPr>
        <p:spPr>
          <a:xfrm>
            <a:off x="7053921" y="4263569"/>
            <a:ext cx="647652" cy="534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02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DD423C-A9A3-C0FF-2FD9-2790250A9AEA}"/>
              </a:ext>
            </a:extLst>
          </p:cNvPr>
          <p:cNvSpPr txBox="1"/>
          <p:nvPr/>
        </p:nvSpPr>
        <p:spPr>
          <a:xfrm>
            <a:off x="2420239" y="4639868"/>
            <a:ext cx="261202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文本、时间、表情、社交行为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6F9C27-2EEC-0003-A1F3-A7E612CBA0C9}"/>
              </a:ext>
            </a:extLst>
          </p:cNvPr>
          <p:cNvSpPr txBox="1"/>
          <p:nvPr/>
        </p:nvSpPr>
        <p:spPr>
          <a:xfrm>
            <a:off x="2420239" y="4157249"/>
            <a:ext cx="2698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多模态数据融合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75818B6-CF57-9C49-45D9-14F9DFD78A9E}"/>
              </a:ext>
            </a:extLst>
          </p:cNvPr>
          <p:cNvSpPr txBox="1"/>
          <p:nvPr/>
        </p:nvSpPr>
        <p:spPr>
          <a:xfrm>
            <a:off x="7851936" y="4689828"/>
            <a:ext cx="3415673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自动化识别抑郁倾向，减少人类主观判断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859120-F719-403F-3BFD-A7110C267C9A}"/>
              </a:ext>
            </a:extLst>
          </p:cNvPr>
          <p:cNvSpPr txBox="1"/>
          <p:nvPr/>
        </p:nvSpPr>
        <p:spPr>
          <a:xfrm>
            <a:off x="7851937" y="422303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深度学习模型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A3925F7-1387-9B86-94D9-AE5C07AEF5C2}"/>
              </a:ext>
            </a:extLst>
          </p:cNvPr>
          <p:cNvSpPr/>
          <p:nvPr/>
        </p:nvSpPr>
        <p:spPr>
          <a:xfrm>
            <a:off x="828485" y="116419"/>
            <a:ext cx="3038114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研究目的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87DB07A-A81E-5B1F-BC85-862604B75FB5}"/>
              </a:ext>
            </a:extLst>
          </p:cNvPr>
          <p:cNvSpPr/>
          <p:nvPr/>
        </p:nvSpPr>
        <p:spPr>
          <a:xfrm>
            <a:off x="1734465" y="5580822"/>
            <a:ext cx="647652" cy="534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03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B0C832-5A61-2D64-E0FB-069F36089991}"/>
              </a:ext>
            </a:extLst>
          </p:cNvPr>
          <p:cNvSpPr txBox="1"/>
          <p:nvPr/>
        </p:nvSpPr>
        <p:spPr>
          <a:xfrm>
            <a:off x="2420239" y="6045631"/>
            <a:ext cx="2513839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验证模型是否符合心理学理论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823909-82F6-AD61-4896-E8DD722843A4}"/>
              </a:ext>
            </a:extLst>
          </p:cNvPr>
          <p:cNvSpPr txBox="1"/>
          <p:nvPr/>
        </p:nvSpPr>
        <p:spPr>
          <a:xfrm>
            <a:off x="2420239" y="550076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临床可解释性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D0F0D6-9AB2-79FE-0C97-BF78132F5514}"/>
              </a:ext>
            </a:extLst>
          </p:cNvPr>
          <p:cNvSpPr/>
          <p:nvPr/>
        </p:nvSpPr>
        <p:spPr>
          <a:xfrm>
            <a:off x="7053921" y="5506988"/>
            <a:ext cx="647652" cy="534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04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0EB484-0D1F-6BB8-7DED-1C243EC36A0D}"/>
              </a:ext>
            </a:extLst>
          </p:cNvPr>
          <p:cNvSpPr txBox="1"/>
          <p:nvPr/>
        </p:nvSpPr>
        <p:spPr>
          <a:xfrm>
            <a:off x="7739696" y="5959559"/>
            <a:ext cx="364427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构建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计算机科学与临床医学的交叉研究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为社交媒体平台提供实时心理健康监测工具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CF54BC-FC56-C979-E586-F0CFA3D931A8}"/>
              </a:ext>
            </a:extLst>
          </p:cNvPr>
          <p:cNvSpPr txBox="1"/>
          <p:nvPr/>
        </p:nvSpPr>
        <p:spPr>
          <a:xfrm>
            <a:off x="7739695" y="542693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现代化数据判断</a:t>
            </a:r>
          </a:p>
        </p:txBody>
      </p:sp>
    </p:spTree>
    <p:extLst>
      <p:ext uri="{BB962C8B-B14F-4D97-AF65-F5344CB8AC3E}">
        <p14:creationId xmlns:p14="http://schemas.microsoft.com/office/powerpoint/2010/main" val="350111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1" grpId="0"/>
      <p:bldP spid="22" grpId="0"/>
      <p:bldP spid="23" grpId="0"/>
      <p:bldP spid="3" grpId="0" animBg="1"/>
      <p:bldP spid="4" grpId="0"/>
      <p:bldP spid="5" grpId="0"/>
      <p:bldP spid="7" grpId="0" animBg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049942" y="1634508"/>
            <a:ext cx="3570208" cy="219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6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微软雅黑"/>
              </a:defRPr>
            </a:lvl1pPr>
          </a:lstStyle>
          <a:p>
            <a:pPr>
              <a:lnSpc>
                <a:spcPct val="2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数据处理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395034" y="2819355"/>
            <a:ext cx="1040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02</a:t>
            </a:r>
            <a:endParaRPr kumimoji="1"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9773" y="341832"/>
            <a:ext cx="11027450" cy="6072659"/>
          </a:xfrm>
          <a:prstGeom prst="roundRect">
            <a:avLst>
              <a:gd name="adj" fmla="val 12005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9" name="圆角矩形 18"/>
          <p:cNvSpPr/>
          <p:nvPr/>
        </p:nvSpPr>
        <p:spPr>
          <a:xfrm flipV="1">
            <a:off x="-115541" y="-407846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423127" y="1473120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8889914" y="5146184"/>
            <a:ext cx="3937435" cy="2042354"/>
          </a:xfrm>
          <a:prstGeom prst="roundRect">
            <a:avLst>
              <a:gd name="adj" fmla="val 15038"/>
            </a:avLst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1450577" y="4969538"/>
            <a:ext cx="353291" cy="35329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1C2AFFF-AC0F-2BA0-3512-F26805F7E7CC}"/>
              </a:ext>
            </a:extLst>
          </p:cNvPr>
          <p:cNvSpPr/>
          <p:nvPr/>
        </p:nvSpPr>
        <p:spPr>
          <a:xfrm>
            <a:off x="828485" y="116419"/>
            <a:ext cx="3038114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数据来源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FE54D7-66A8-ED31-0834-BF77CE0D6DB4}"/>
              </a:ext>
            </a:extLst>
          </p:cNvPr>
          <p:cNvSpPr/>
          <p:nvPr/>
        </p:nvSpPr>
        <p:spPr>
          <a:xfrm>
            <a:off x="7139343" y="1928900"/>
            <a:ext cx="685772" cy="534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01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A59F3B-EAB3-090F-F214-56D36B40465D}"/>
              </a:ext>
            </a:extLst>
          </p:cNvPr>
          <p:cNvSpPr txBox="1"/>
          <p:nvPr/>
        </p:nvSpPr>
        <p:spPr>
          <a:xfrm>
            <a:off x="7752748" y="2276975"/>
            <a:ext cx="3415673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2015-2017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年的公开用户数据展开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D6A18A-6649-A55C-FDF4-71EBA89A8592}"/>
              </a:ext>
            </a:extLst>
          </p:cNvPr>
          <p:cNvSpPr txBox="1"/>
          <p:nvPr/>
        </p:nvSpPr>
        <p:spPr>
          <a:xfrm>
            <a:off x="7657284" y="172193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国内外主流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社交媒体平台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FA6BD5-3813-5175-4836-7D54AFDC425F}"/>
              </a:ext>
            </a:extLst>
          </p:cNvPr>
          <p:cNvSpPr/>
          <p:nvPr/>
        </p:nvSpPr>
        <p:spPr>
          <a:xfrm>
            <a:off x="7192232" y="3344978"/>
            <a:ext cx="685772" cy="534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02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DECF16-7404-41E6-034F-FC535A3672EB}"/>
              </a:ext>
            </a:extLst>
          </p:cNvPr>
          <p:cNvSpPr txBox="1"/>
          <p:nvPr/>
        </p:nvSpPr>
        <p:spPr>
          <a:xfrm>
            <a:off x="7789529" y="3668703"/>
            <a:ext cx="3415673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发帖文本、时间戳、表情符号、社交互动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817E13-CB7D-FBE7-41D5-8FB94F4BFA7D}"/>
              </a:ext>
            </a:extLst>
          </p:cNvPr>
          <p:cNvSpPr txBox="1"/>
          <p:nvPr/>
        </p:nvSpPr>
        <p:spPr>
          <a:xfrm>
            <a:off x="7825115" y="310153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04DD3BF-F235-4F4A-555A-63FD8D212C71}"/>
              </a:ext>
            </a:extLst>
          </p:cNvPr>
          <p:cNvSpPr/>
          <p:nvPr/>
        </p:nvSpPr>
        <p:spPr>
          <a:xfrm>
            <a:off x="7192232" y="1655083"/>
            <a:ext cx="4536706" cy="11517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9FBD40-55D8-1D97-158E-4F6D9E12FEC5}"/>
              </a:ext>
            </a:extLst>
          </p:cNvPr>
          <p:cNvSpPr/>
          <p:nvPr/>
        </p:nvSpPr>
        <p:spPr>
          <a:xfrm>
            <a:off x="7280707" y="4943989"/>
            <a:ext cx="685772" cy="5344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cs typeface="+mn-ea"/>
                <a:sym typeface="+mn-lt"/>
              </a:rPr>
              <a:t>03</a:t>
            </a:r>
            <a:endParaRPr kumimoji="1" lang="zh-CN" altLang="en-US" sz="2400" dirty="0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F3857F-2F52-E186-2928-2A06B4667A5E}"/>
              </a:ext>
            </a:extLst>
          </p:cNvPr>
          <p:cNvSpPr txBox="1"/>
          <p:nvPr/>
        </p:nvSpPr>
        <p:spPr>
          <a:xfrm>
            <a:off x="7966479" y="5281691"/>
            <a:ext cx="277947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DSM-5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诊断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PHQ-9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F90546-079A-2CF4-9E58-468ED8F6A29D}"/>
              </a:ext>
            </a:extLst>
          </p:cNvPr>
          <p:cNvSpPr txBox="1"/>
          <p:nvPr/>
        </p:nvSpPr>
        <p:spPr>
          <a:xfrm>
            <a:off x="7878004" y="4828351"/>
            <a:ext cx="3297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抑郁组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非抑郁组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FA63DFC-5F05-64F7-A5F4-1D4A2FBB4137}"/>
              </a:ext>
            </a:extLst>
          </p:cNvPr>
          <p:cNvSpPr/>
          <p:nvPr/>
        </p:nvSpPr>
        <p:spPr>
          <a:xfrm>
            <a:off x="7243542" y="4661081"/>
            <a:ext cx="4485396" cy="12086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C436680-E8A1-997B-9A76-CAD9F6A9E13C}"/>
              </a:ext>
            </a:extLst>
          </p:cNvPr>
          <p:cNvSpPr/>
          <p:nvPr/>
        </p:nvSpPr>
        <p:spPr>
          <a:xfrm>
            <a:off x="7192232" y="3101533"/>
            <a:ext cx="4500546" cy="12086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47E5C6-B8B3-6BAA-0FDB-7B3A6E577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041" y="1487012"/>
            <a:ext cx="4421883" cy="442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 animBg="1"/>
      <p:bldP spid="7" grpId="0"/>
      <p:bldP spid="8" grpId="0"/>
      <p:bldP spid="10" grpId="0" animBg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F8DD2-E134-068B-3461-B2EC1E348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0F1903-600A-BC2C-0E4F-9E68114EF852}"/>
              </a:ext>
            </a:extLst>
          </p:cNvPr>
          <p:cNvGrpSpPr/>
          <p:nvPr/>
        </p:nvGrpSpPr>
        <p:grpSpPr>
          <a:xfrm>
            <a:off x="899078" y="1724026"/>
            <a:ext cx="5132387" cy="1704974"/>
            <a:chOff x="874713" y="1943101"/>
            <a:chExt cx="5132387" cy="1704974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47560B9-74B1-4E2F-13D8-90A82FB0C0CA}"/>
                </a:ext>
              </a:extLst>
            </p:cNvPr>
            <p:cNvGrpSpPr/>
            <p:nvPr/>
          </p:nvGrpSpPr>
          <p:grpSpPr>
            <a:xfrm>
              <a:off x="874713" y="1943101"/>
              <a:ext cx="5132387" cy="1704974"/>
              <a:chOff x="874713" y="1752601"/>
              <a:chExt cx="5132387" cy="170497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C09461C-3D0B-C452-6F2C-B7517AE71A99}"/>
                  </a:ext>
                </a:extLst>
              </p:cNvPr>
              <p:cNvSpPr/>
              <p:nvPr/>
            </p:nvSpPr>
            <p:spPr>
              <a:xfrm>
                <a:off x="874713" y="1752601"/>
                <a:ext cx="5132387" cy="17049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0" name="椭圆 8">
                <a:extLst>
                  <a:ext uri="{FF2B5EF4-FFF2-40B4-BE49-F238E27FC236}">
                    <a16:creationId xmlns:a16="http://schemas.microsoft.com/office/drawing/2014/main" id="{1533405D-E4D6-34C8-FDD9-E0BB776F8B93}"/>
                  </a:ext>
                </a:extLst>
              </p:cNvPr>
              <p:cNvSpPr/>
              <p:nvPr/>
            </p:nvSpPr>
            <p:spPr>
              <a:xfrm>
                <a:off x="5200650" y="1991396"/>
                <a:ext cx="586015" cy="514075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B6FAF60-D4DD-00E5-DEFA-198BD5BF3D6D}"/>
                </a:ext>
              </a:extLst>
            </p:cNvPr>
            <p:cNvGrpSpPr/>
            <p:nvPr/>
          </p:nvGrpSpPr>
          <p:grpSpPr>
            <a:xfrm>
              <a:off x="1259398" y="2277135"/>
              <a:ext cx="4698972" cy="1264038"/>
              <a:chOff x="7483989" y="3314482"/>
              <a:chExt cx="4698972" cy="1264038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5B17AC28-F6C8-818F-5F12-78E6BB86D7C7}"/>
                  </a:ext>
                </a:extLst>
              </p:cNvPr>
              <p:cNvSpPr/>
              <p:nvPr/>
            </p:nvSpPr>
            <p:spPr>
              <a:xfrm>
                <a:off x="7483989" y="3732519"/>
                <a:ext cx="4698972" cy="84600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/>
                  <a:t>哈希值校验</a:t>
                </a:r>
                <a:endParaRPr lang="en-US" altLang="zh-CN" sz="14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/>
                  <a:t>确保每条样本的唯一性</a:t>
                </a:r>
                <a:endParaRPr lang="en-US" altLang="zh-CN" sz="14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/>
                  <a:t>重复内容，避免数据冗余对统计分析和模型训练的干扰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3489B68-2C08-5204-AC04-1AFF59F67973}"/>
                  </a:ext>
                </a:extLst>
              </p:cNvPr>
              <p:cNvSpPr/>
              <p:nvPr/>
            </p:nvSpPr>
            <p:spPr>
              <a:xfrm>
                <a:off x="7483989" y="3314482"/>
                <a:ext cx="2050552" cy="40985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/>
                  <a:t>去重技术</a:t>
                </a: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0011573-7BD7-8CF2-A110-A807BA50D85F}"/>
              </a:ext>
            </a:extLst>
          </p:cNvPr>
          <p:cNvGrpSpPr/>
          <p:nvPr/>
        </p:nvGrpSpPr>
        <p:grpSpPr>
          <a:xfrm>
            <a:off x="899078" y="3703638"/>
            <a:ext cx="5132387" cy="1704974"/>
            <a:chOff x="874713" y="3922713"/>
            <a:chExt cx="5132387" cy="1704974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0776859-CD77-2D92-E36A-0DF7991067AA}"/>
                </a:ext>
              </a:extLst>
            </p:cNvPr>
            <p:cNvGrpSpPr/>
            <p:nvPr/>
          </p:nvGrpSpPr>
          <p:grpSpPr>
            <a:xfrm>
              <a:off x="874713" y="3922713"/>
              <a:ext cx="5132387" cy="1704974"/>
              <a:chOff x="874713" y="1752601"/>
              <a:chExt cx="5132387" cy="1704974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B3B3C05-C485-AF83-239F-01CC703CDFA6}"/>
                  </a:ext>
                </a:extLst>
              </p:cNvPr>
              <p:cNvSpPr/>
              <p:nvPr/>
            </p:nvSpPr>
            <p:spPr>
              <a:xfrm>
                <a:off x="874713" y="1752601"/>
                <a:ext cx="5132387" cy="1704974"/>
              </a:xfrm>
              <a:prstGeom prst="rect">
                <a:avLst/>
              </a:prstGeom>
              <a:noFill/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7" name="椭圆 31">
                <a:extLst>
                  <a:ext uri="{FF2B5EF4-FFF2-40B4-BE49-F238E27FC236}">
                    <a16:creationId xmlns:a16="http://schemas.microsoft.com/office/drawing/2014/main" id="{19ECB9B8-CED9-A0DF-497E-BBFBBA90E30A}"/>
                  </a:ext>
                </a:extLst>
              </p:cNvPr>
              <p:cNvSpPr/>
              <p:nvPr/>
            </p:nvSpPr>
            <p:spPr>
              <a:xfrm>
                <a:off x="5209572" y="1955426"/>
                <a:ext cx="568171" cy="586015"/>
              </a:xfrm>
              <a:custGeom>
                <a:avLst/>
                <a:gdLst>
                  <a:gd name="connsiteX0" fmla="*/ 559267 w 589292"/>
                  <a:gd name="connsiteY0" fmla="*/ 238088 h 607799"/>
                  <a:gd name="connsiteX1" fmla="*/ 575556 w 589292"/>
                  <a:gd name="connsiteY1" fmla="*/ 244486 h 607799"/>
                  <a:gd name="connsiteX2" fmla="*/ 589292 w 589292"/>
                  <a:gd name="connsiteY2" fmla="*/ 264606 h 607799"/>
                  <a:gd name="connsiteX3" fmla="*/ 589292 w 589292"/>
                  <a:gd name="connsiteY3" fmla="*/ 598164 h 607799"/>
                  <a:gd name="connsiteX4" fmla="*/ 576113 w 589292"/>
                  <a:gd name="connsiteY4" fmla="*/ 607112 h 607799"/>
                  <a:gd name="connsiteX5" fmla="*/ 452019 w 589292"/>
                  <a:gd name="connsiteY5" fmla="*/ 558341 h 607799"/>
                  <a:gd name="connsiteX6" fmla="*/ 438282 w 589292"/>
                  <a:gd name="connsiteY6" fmla="*/ 538221 h 607799"/>
                  <a:gd name="connsiteX7" fmla="*/ 438282 w 589292"/>
                  <a:gd name="connsiteY7" fmla="*/ 383843 h 607799"/>
                  <a:gd name="connsiteX8" fmla="*/ 444362 w 589292"/>
                  <a:gd name="connsiteY8" fmla="*/ 381618 h 607799"/>
                  <a:gd name="connsiteX9" fmla="*/ 466080 w 589292"/>
                  <a:gd name="connsiteY9" fmla="*/ 366690 h 607799"/>
                  <a:gd name="connsiteX10" fmla="*/ 537409 w 589292"/>
                  <a:gd name="connsiteY10" fmla="*/ 275269 h 607799"/>
                  <a:gd name="connsiteX11" fmla="*/ 559267 w 589292"/>
                  <a:gd name="connsiteY11" fmla="*/ 238088 h 607799"/>
                  <a:gd name="connsiteX12" fmla="*/ 209859 w 589292"/>
                  <a:gd name="connsiteY12" fmla="*/ 194902 h 607799"/>
                  <a:gd name="connsiteX13" fmla="*/ 260000 w 589292"/>
                  <a:gd name="connsiteY13" fmla="*/ 194902 h 607799"/>
                  <a:gd name="connsiteX14" fmla="*/ 262971 w 589292"/>
                  <a:gd name="connsiteY14" fmla="*/ 202458 h 607799"/>
                  <a:gd name="connsiteX15" fmla="*/ 291525 w 589292"/>
                  <a:gd name="connsiteY15" fmla="*/ 257523 h 607799"/>
                  <a:gd name="connsiteX16" fmla="*/ 371937 w 589292"/>
                  <a:gd name="connsiteY16" fmla="*/ 366032 h 607799"/>
                  <a:gd name="connsiteX17" fmla="*/ 393850 w 589292"/>
                  <a:gd name="connsiteY17" fmla="*/ 381374 h 607799"/>
                  <a:gd name="connsiteX18" fmla="*/ 397425 w 589292"/>
                  <a:gd name="connsiteY18" fmla="*/ 382811 h 607799"/>
                  <a:gd name="connsiteX19" fmla="*/ 397425 w 589292"/>
                  <a:gd name="connsiteY19" fmla="*/ 539294 h 607799"/>
                  <a:gd name="connsiteX20" fmla="*/ 379504 w 589292"/>
                  <a:gd name="connsiteY20" fmla="*/ 557185 h 607799"/>
                  <a:gd name="connsiteX21" fmla="*/ 209859 w 589292"/>
                  <a:gd name="connsiteY21" fmla="*/ 557185 h 607799"/>
                  <a:gd name="connsiteX22" fmla="*/ 191938 w 589292"/>
                  <a:gd name="connsiteY22" fmla="*/ 539294 h 607799"/>
                  <a:gd name="connsiteX23" fmla="*/ 191938 w 589292"/>
                  <a:gd name="connsiteY23" fmla="*/ 212840 h 607799"/>
                  <a:gd name="connsiteX24" fmla="*/ 209859 w 589292"/>
                  <a:gd name="connsiteY24" fmla="*/ 194902 h 607799"/>
                  <a:gd name="connsiteX25" fmla="*/ 13186 w 589292"/>
                  <a:gd name="connsiteY25" fmla="*/ 140695 h 607799"/>
                  <a:gd name="connsiteX26" fmla="*/ 137338 w 589292"/>
                  <a:gd name="connsiteY26" fmla="*/ 189466 h 607799"/>
                  <a:gd name="connsiteX27" fmla="*/ 151081 w 589292"/>
                  <a:gd name="connsiteY27" fmla="*/ 209633 h 607799"/>
                  <a:gd name="connsiteX28" fmla="*/ 151081 w 589292"/>
                  <a:gd name="connsiteY28" fmla="*/ 543612 h 607799"/>
                  <a:gd name="connsiteX29" fmla="*/ 138359 w 589292"/>
                  <a:gd name="connsiteY29" fmla="*/ 552235 h 607799"/>
                  <a:gd name="connsiteX30" fmla="*/ 13743 w 589292"/>
                  <a:gd name="connsiteY30" fmla="*/ 503278 h 607799"/>
                  <a:gd name="connsiteX31" fmla="*/ 0 w 589292"/>
                  <a:gd name="connsiteY31" fmla="*/ 483065 h 607799"/>
                  <a:gd name="connsiteX32" fmla="*/ 0 w 589292"/>
                  <a:gd name="connsiteY32" fmla="*/ 149643 h 607799"/>
                  <a:gd name="connsiteX33" fmla="*/ 13186 w 589292"/>
                  <a:gd name="connsiteY33" fmla="*/ 140695 h 607799"/>
                  <a:gd name="connsiteX34" fmla="*/ 418473 w 589292"/>
                  <a:gd name="connsiteY34" fmla="*/ 52152 h 607799"/>
                  <a:gd name="connsiteX35" fmla="*/ 341047 w 589292"/>
                  <a:gd name="connsiteY35" fmla="*/ 129569 h 607799"/>
                  <a:gd name="connsiteX36" fmla="*/ 376975 w 589292"/>
                  <a:gd name="connsiteY36" fmla="*/ 194887 h 607799"/>
                  <a:gd name="connsiteX37" fmla="*/ 394568 w 589292"/>
                  <a:gd name="connsiteY37" fmla="*/ 203092 h 607799"/>
                  <a:gd name="connsiteX38" fmla="*/ 418473 w 589292"/>
                  <a:gd name="connsiteY38" fmla="*/ 206893 h 607799"/>
                  <a:gd name="connsiteX39" fmla="*/ 438248 w 589292"/>
                  <a:gd name="connsiteY39" fmla="*/ 204344 h 607799"/>
                  <a:gd name="connsiteX40" fmla="*/ 455701 w 589292"/>
                  <a:gd name="connsiteY40" fmla="*/ 197436 h 607799"/>
                  <a:gd name="connsiteX41" fmla="*/ 495946 w 589292"/>
                  <a:gd name="connsiteY41" fmla="*/ 129569 h 607799"/>
                  <a:gd name="connsiteX42" fmla="*/ 418473 w 589292"/>
                  <a:gd name="connsiteY42" fmla="*/ 52152 h 607799"/>
                  <a:gd name="connsiteX43" fmla="*/ 419123 w 589292"/>
                  <a:gd name="connsiteY43" fmla="*/ 0 h 607799"/>
                  <a:gd name="connsiteX44" fmla="*/ 552809 w 589292"/>
                  <a:gd name="connsiteY44" fmla="*/ 133509 h 607799"/>
                  <a:gd name="connsiteX45" fmla="*/ 524540 w 589292"/>
                  <a:gd name="connsiteY45" fmla="*/ 224509 h 607799"/>
                  <a:gd name="connsiteX46" fmla="*/ 505973 w 589292"/>
                  <a:gd name="connsiteY46" fmla="*/ 255708 h 607799"/>
                  <a:gd name="connsiteX47" fmla="*/ 439315 w 589292"/>
                  <a:gd name="connsiteY47" fmla="*/ 341051 h 607799"/>
                  <a:gd name="connsiteX48" fmla="*/ 438248 w 589292"/>
                  <a:gd name="connsiteY48" fmla="*/ 342071 h 607799"/>
                  <a:gd name="connsiteX49" fmla="*/ 419262 w 589292"/>
                  <a:gd name="connsiteY49" fmla="*/ 349581 h 607799"/>
                  <a:gd name="connsiteX50" fmla="*/ 398978 w 589292"/>
                  <a:gd name="connsiteY50" fmla="*/ 340681 h 607799"/>
                  <a:gd name="connsiteX51" fmla="*/ 397492 w 589292"/>
                  <a:gd name="connsiteY51" fmla="*/ 339151 h 607799"/>
                  <a:gd name="connsiteX52" fmla="*/ 323593 w 589292"/>
                  <a:gd name="connsiteY52" fmla="*/ 238880 h 607799"/>
                  <a:gd name="connsiteX53" fmla="*/ 300198 w 589292"/>
                  <a:gd name="connsiteY53" fmla="*/ 195026 h 607799"/>
                  <a:gd name="connsiteX54" fmla="*/ 285437 w 589292"/>
                  <a:gd name="connsiteY54" fmla="*/ 133509 h 607799"/>
                  <a:gd name="connsiteX55" fmla="*/ 419123 w 589292"/>
                  <a:gd name="connsiteY55" fmla="*/ 0 h 60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589292" h="607799">
                    <a:moveTo>
                      <a:pt x="559267" y="238088"/>
                    </a:moveTo>
                    <a:lnTo>
                      <a:pt x="575556" y="244486"/>
                    </a:lnTo>
                    <a:cubicBezTo>
                      <a:pt x="583816" y="247731"/>
                      <a:pt x="589292" y="255705"/>
                      <a:pt x="589292" y="264606"/>
                    </a:cubicBezTo>
                    <a:lnTo>
                      <a:pt x="589292" y="598164"/>
                    </a:lnTo>
                    <a:cubicBezTo>
                      <a:pt x="589292" y="604979"/>
                      <a:pt x="582424" y="609615"/>
                      <a:pt x="576113" y="607112"/>
                    </a:cubicBezTo>
                    <a:lnTo>
                      <a:pt x="452019" y="558341"/>
                    </a:lnTo>
                    <a:cubicBezTo>
                      <a:pt x="443758" y="555096"/>
                      <a:pt x="438282" y="547122"/>
                      <a:pt x="438282" y="538221"/>
                    </a:cubicBezTo>
                    <a:lnTo>
                      <a:pt x="438282" y="383843"/>
                    </a:lnTo>
                    <a:cubicBezTo>
                      <a:pt x="440324" y="383194"/>
                      <a:pt x="442366" y="382499"/>
                      <a:pt x="444362" y="381618"/>
                    </a:cubicBezTo>
                    <a:cubicBezTo>
                      <a:pt x="452529" y="378187"/>
                      <a:pt x="459815" y="373181"/>
                      <a:pt x="466080" y="366690"/>
                    </a:cubicBezTo>
                    <a:cubicBezTo>
                      <a:pt x="492997" y="338735"/>
                      <a:pt x="516989" y="307952"/>
                      <a:pt x="537409" y="275269"/>
                    </a:cubicBezTo>
                    <a:cubicBezTo>
                      <a:pt x="544787" y="263447"/>
                      <a:pt x="552352" y="251069"/>
                      <a:pt x="559267" y="238088"/>
                    </a:cubicBezTo>
                    <a:close/>
                    <a:moveTo>
                      <a:pt x="209859" y="194902"/>
                    </a:moveTo>
                    <a:lnTo>
                      <a:pt x="260000" y="194902"/>
                    </a:lnTo>
                    <a:cubicBezTo>
                      <a:pt x="260929" y="197405"/>
                      <a:pt x="261950" y="199908"/>
                      <a:pt x="262971" y="202458"/>
                    </a:cubicBezTo>
                    <a:cubicBezTo>
                      <a:pt x="271143" y="222296"/>
                      <a:pt x="281542" y="240512"/>
                      <a:pt x="291525" y="257523"/>
                    </a:cubicBezTo>
                    <a:cubicBezTo>
                      <a:pt x="315435" y="298173"/>
                      <a:pt x="342455" y="334652"/>
                      <a:pt x="371937" y="366032"/>
                    </a:cubicBezTo>
                    <a:cubicBezTo>
                      <a:pt x="378112" y="372706"/>
                      <a:pt x="385540" y="377851"/>
                      <a:pt x="393850" y="381374"/>
                    </a:cubicBezTo>
                    <a:cubicBezTo>
                      <a:pt x="395011" y="381884"/>
                      <a:pt x="396265" y="382348"/>
                      <a:pt x="397425" y="382811"/>
                    </a:cubicBezTo>
                    <a:lnTo>
                      <a:pt x="397425" y="539294"/>
                    </a:lnTo>
                    <a:cubicBezTo>
                      <a:pt x="397425" y="549166"/>
                      <a:pt x="389393" y="557185"/>
                      <a:pt x="379504" y="557185"/>
                    </a:cubicBezTo>
                    <a:lnTo>
                      <a:pt x="209859" y="557185"/>
                    </a:lnTo>
                    <a:cubicBezTo>
                      <a:pt x="199970" y="557185"/>
                      <a:pt x="191938" y="549166"/>
                      <a:pt x="191938" y="539294"/>
                    </a:cubicBezTo>
                    <a:lnTo>
                      <a:pt x="191938" y="212840"/>
                    </a:lnTo>
                    <a:cubicBezTo>
                      <a:pt x="191938" y="202967"/>
                      <a:pt x="199970" y="194902"/>
                      <a:pt x="209859" y="194902"/>
                    </a:cubicBezTo>
                    <a:close/>
                    <a:moveTo>
                      <a:pt x="13186" y="140695"/>
                    </a:moveTo>
                    <a:lnTo>
                      <a:pt x="137338" y="189466"/>
                    </a:lnTo>
                    <a:cubicBezTo>
                      <a:pt x="145602" y="192758"/>
                      <a:pt x="151081" y="200732"/>
                      <a:pt x="151081" y="209633"/>
                    </a:cubicBezTo>
                    <a:lnTo>
                      <a:pt x="151081" y="543612"/>
                    </a:lnTo>
                    <a:cubicBezTo>
                      <a:pt x="151081" y="550148"/>
                      <a:pt x="144441" y="554645"/>
                      <a:pt x="138359" y="552235"/>
                    </a:cubicBezTo>
                    <a:lnTo>
                      <a:pt x="13743" y="503278"/>
                    </a:lnTo>
                    <a:cubicBezTo>
                      <a:pt x="5478" y="500033"/>
                      <a:pt x="0" y="492059"/>
                      <a:pt x="0" y="483065"/>
                    </a:cubicBezTo>
                    <a:lnTo>
                      <a:pt x="0" y="149643"/>
                    </a:lnTo>
                    <a:cubicBezTo>
                      <a:pt x="0" y="142874"/>
                      <a:pt x="6871" y="138238"/>
                      <a:pt x="13186" y="140695"/>
                    </a:cubicBezTo>
                    <a:close/>
                    <a:moveTo>
                      <a:pt x="418473" y="52152"/>
                    </a:moveTo>
                    <a:cubicBezTo>
                      <a:pt x="375675" y="52152"/>
                      <a:pt x="340954" y="86828"/>
                      <a:pt x="341047" y="129569"/>
                    </a:cubicBezTo>
                    <a:cubicBezTo>
                      <a:pt x="341047" y="157013"/>
                      <a:pt x="355344" y="181165"/>
                      <a:pt x="376975" y="194887"/>
                    </a:cubicBezTo>
                    <a:cubicBezTo>
                      <a:pt x="382452" y="198363"/>
                      <a:pt x="388301" y="201191"/>
                      <a:pt x="394568" y="203092"/>
                    </a:cubicBezTo>
                    <a:cubicBezTo>
                      <a:pt x="402134" y="205595"/>
                      <a:pt x="410118" y="206893"/>
                      <a:pt x="418473" y="206893"/>
                    </a:cubicBezTo>
                    <a:cubicBezTo>
                      <a:pt x="425343" y="206893"/>
                      <a:pt x="431935" y="206012"/>
                      <a:pt x="438248" y="204344"/>
                    </a:cubicBezTo>
                    <a:cubicBezTo>
                      <a:pt x="444468" y="202721"/>
                      <a:pt x="450270" y="200403"/>
                      <a:pt x="455701" y="197436"/>
                    </a:cubicBezTo>
                    <a:cubicBezTo>
                      <a:pt x="479653" y="184271"/>
                      <a:pt x="495946" y="158774"/>
                      <a:pt x="495946" y="129569"/>
                    </a:cubicBezTo>
                    <a:cubicBezTo>
                      <a:pt x="495946" y="86828"/>
                      <a:pt x="461225" y="52152"/>
                      <a:pt x="418473" y="52152"/>
                    </a:cubicBezTo>
                    <a:close/>
                    <a:moveTo>
                      <a:pt x="419123" y="0"/>
                    </a:moveTo>
                    <a:cubicBezTo>
                      <a:pt x="492975" y="0"/>
                      <a:pt x="552809" y="59755"/>
                      <a:pt x="552809" y="133509"/>
                    </a:cubicBezTo>
                    <a:cubicBezTo>
                      <a:pt x="552809" y="165218"/>
                      <a:pt x="540137" y="196138"/>
                      <a:pt x="524540" y="224509"/>
                    </a:cubicBezTo>
                    <a:cubicBezTo>
                      <a:pt x="518599" y="235310"/>
                      <a:pt x="512239" y="245741"/>
                      <a:pt x="505973" y="255708"/>
                    </a:cubicBezTo>
                    <a:cubicBezTo>
                      <a:pt x="486802" y="286350"/>
                      <a:pt x="464382" y="315045"/>
                      <a:pt x="439315" y="341051"/>
                    </a:cubicBezTo>
                    <a:cubicBezTo>
                      <a:pt x="438944" y="341376"/>
                      <a:pt x="438619" y="341747"/>
                      <a:pt x="438248" y="342071"/>
                    </a:cubicBezTo>
                    <a:cubicBezTo>
                      <a:pt x="432863" y="347078"/>
                      <a:pt x="426086" y="349581"/>
                      <a:pt x="419262" y="349581"/>
                    </a:cubicBezTo>
                    <a:cubicBezTo>
                      <a:pt x="411882" y="349581"/>
                      <a:pt x="404548" y="346614"/>
                      <a:pt x="398978" y="340681"/>
                    </a:cubicBezTo>
                    <a:cubicBezTo>
                      <a:pt x="398467" y="340124"/>
                      <a:pt x="397910" y="339568"/>
                      <a:pt x="397492" y="339151"/>
                    </a:cubicBezTo>
                    <a:cubicBezTo>
                      <a:pt x="369130" y="308740"/>
                      <a:pt x="344575" y="274668"/>
                      <a:pt x="323593" y="238880"/>
                    </a:cubicBezTo>
                    <a:cubicBezTo>
                      <a:pt x="315285" y="224741"/>
                      <a:pt x="306929" y="210138"/>
                      <a:pt x="300198" y="195026"/>
                    </a:cubicBezTo>
                    <a:cubicBezTo>
                      <a:pt x="291518" y="175556"/>
                      <a:pt x="285437" y="155158"/>
                      <a:pt x="285437" y="133509"/>
                    </a:cubicBezTo>
                    <a:cubicBezTo>
                      <a:pt x="285437" y="59755"/>
                      <a:pt x="345317" y="0"/>
                      <a:pt x="419123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C6FD75F-9E7C-942E-7213-20A885C0C76F}"/>
                </a:ext>
              </a:extLst>
            </p:cNvPr>
            <p:cNvGrpSpPr/>
            <p:nvPr/>
          </p:nvGrpSpPr>
          <p:grpSpPr>
            <a:xfrm>
              <a:off x="1259398" y="4272447"/>
              <a:ext cx="3941252" cy="1264038"/>
              <a:chOff x="7483989" y="3314482"/>
              <a:chExt cx="3941252" cy="126403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F8FDE55-EBDD-EA7E-D900-9FB1AEBD415F}"/>
                  </a:ext>
                </a:extLst>
              </p:cNvPr>
              <p:cNvSpPr/>
              <p:nvPr/>
            </p:nvSpPr>
            <p:spPr>
              <a:xfrm>
                <a:off x="7483989" y="3732519"/>
                <a:ext cx="3941252" cy="84600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/>
                  <a:t>用户 </a:t>
                </a:r>
                <a:r>
                  <a:rPr lang="en-US" altLang="zh-CN" sz="1400" dirty="0"/>
                  <a:t>ID</a:t>
                </a:r>
                <a:r>
                  <a:rPr lang="zh-CN" altLang="en-US" sz="1400" dirty="0"/>
                  <a:t>、真实姓名、地理位置等进行哈希脱敏</a:t>
                </a:r>
                <a:endParaRPr lang="en-US" altLang="zh-CN" sz="14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/>
                  <a:t>文本中的敏感信息（如具体地址、联系方式）通过正则表达式匹配 删除，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9A32F1-4E7C-886C-6E39-564E5CB7CB5B}"/>
                  </a:ext>
                </a:extLst>
              </p:cNvPr>
              <p:cNvSpPr/>
              <p:nvPr/>
            </p:nvSpPr>
            <p:spPr>
              <a:xfrm>
                <a:off x="7483989" y="3314482"/>
                <a:ext cx="2050552" cy="40985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/>
                  <a:t>敏感信息脱敏</a:t>
                </a: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8D68527-884D-F2CE-BAFE-793C212B52A2}"/>
              </a:ext>
            </a:extLst>
          </p:cNvPr>
          <p:cNvGrpSpPr/>
          <p:nvPr/>
        </p:nvGrpSpPr>
        <p:grpSpPr>
          <a:xfrm>
            <a:off x="6209266" y="1724026"/>
            <a:ext cx="5132387" cy="1704974"/>
            <a:chOff x="6184901" y="1943101"/>
            <a:chExt cx="5132387" cy="1704974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476AF8E6-A614-B5C4-E867-AA2A217FF874}"/>
                </a:ext>
              </a:extLst>
            </p:cNvPr>
            <p:cNvGrpSpPr/>
            <p:nvPr/>
          </p:nvGrpSpPr>
          <p:grpSpPr>
            <a:xfrm>
              <a:off x="6184901" y="1943101"/>
              <a:ext cx="5132387" cy="1704974"/>
              <a:chOff x="874713" y="1752601"/>
              <a:chExt cx="5132387" cy="1704974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DEE1660F-DF0F-2EEC-0BD9-9D1C6EB63585}"/>
                  </a:ext>
                </a:extLst>
              </p:cNvPr>
              <p:cNvSpPr/>
              <p:nvPr/>
            </p:nvSpPr>
            <p:spPr>
              <a:xfrm>
                <a:off x="874713" y="1752601"/>
                <a:ext cx="5132387" cy="1704974"/>
              </a:xfrm>
              <a:prstGeom prst="rect">
                <a:avLst/>
              </a:prstGeom>
              <a:noFill/>
              <a:ln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椭圆 34">
                <a:extLst>
                  <a:ext uri="{FF2B5EF4-FFF2-40B4-BE49-F238E27FC236}">
                    <a16:creationId xmlns:a16="http://schemas.microsoft.com/office/drawing/2014/main" id="{A3104712-D2EA-B1C1-FE5D-E8F7948AF818}"/>
                  </a:ext>
                </a:extLst>
              </p:cNvPr>
              <p:cNvSpPr/>
              <p:nvPr/>
            </p:nvSpPr>
            <p:spPr>
              <a:xfrm>
                <a:off x="5200650" y="2065550"/>
                <a:ext cx="586015" cy="365766"/>
              </a:xfrm>
              <a:custGeom>
                <a:avLst/>
                <a:gdLst>
                  <a:gd name="connsiteX0" fmla="*/ 509262 w 608697"/>
                  <a:gd name="connsiteY0" fmla="*/ 287324 h 379924"/>
                  <a:gd name="connsiteX1" fmla="*/ 488226 w 608697"/>
                  <a:gd name="connsiteY1" fmla="*/ 308258 h 379924"/>
                  <a:gd name="connsiteX2" fmla="*/ 509262 w 608697"/>
                  <a:gd name="connsiteY2" fmla="*/ 329266 h 379924"/>
                  <a:gd name="connsiteX3" fmla="*/ 530223 w 608697"/>
                  <a:gd name="connsiteY3" fmla="*/ 308258 h 379924"/>
                  <a:gd name="connsiteX4" fmla="*/ 509262 w 608697"/>
                  <a:gd name="connsiteY4" fmla="*/ 287324 h 379924"/>
                  <a:gd name="connsiteX5" fmla="*/ 442648 w 608697"/>
                  <a:gd name="connsiteY5" fmla="*/ 287324 h 379924"/>
                  <a:gd name="connsiteX6" fmla="*/ 421687 w 608697"/>
                  <a:gd name="connsiteY6" fmla="*/ 308332 h 379924"/>
                  <a:gd name="connsiteX7" fmla="*/ 442648 w 608697"/>
                  <a:gd name="connsiteY7" fmla="*/ 329266 h 379924"/>
                  <a:gd name="connsiteX8" fmla="*/ 463684 w 608697"/>
                  <a:gd name="connsiteY8" fmla="*/ 308332 h 379924"/>
                  <a:gd name="connsiteX9" fmla="*/ 442648 w 608697"/>
                  <a:gd name="connsiteY9" fmla="*/ 287324 h 379924"/>
                  <a:gd name="connsiteX10" fmla="*/ 380436 w 608697"/>
                  <a:gd name="connsiteY10" fmla="*/ 284940 h 379924"/>
                  <a:gd name="connsiteX11" fmla="*/ 380436 w 608697"/>
                  <a:gd name="connsiteY11" fmla="*/ 332469 h 379924"/>
                  <a:gd name="connsiteX12" fmla="*/ 399457 w 608697"/>
                  <a:gd name="connsiteY12" fmla="*/ 332469 h 379924"/>
                  <a:gd name="connsiteX13" fmla="*/ 399457 w 608697"/>
                  <a:gd name="connsiteY13" fmla="*/ 284940 h 379924"/>
                  <a:gd name="connsiteX14" fmla="*/ 114131 w 608697"/>
                  <a:gd name="connsiteY14" fmla="*/ 199418 h 379924"/>
                  <a:gd name="connsiteX15" fmla="*/ 171196 w 608697"/>
                  <a:gd name="connsiteY15" fmla="*/ 199418 h 379924"/>
                  <a:gd name="connsiteX16" fmla="*/ 437501 w 608697"/>
                  <a:gd name="connsiteY16" fmla="*/ 199418 h 379924"/>
                  <a:gd name="connsiteX17" fmla="*/ 494566 w 608697"/>
                  <a:gd name="connsiteY17" fmla="*/ 199418 h 379924"/>
                  <a:gd name="connsiteX18" fmla="*/ 513588 w 608697"/>
                  <a:gd name="connsiteY18" fmla="*/ 218415 h 379924"/>
                  <a:gd name="connsiteX19" fmla="*/ 608697 w 608697"/>
                  <a:gd name="connsiteY19" fmla="*/ 360927 h 379924"/>
                  <a:gd name="connsiteX20" fmla="*/ 589675 w 608697"/>
                  <a:gd name="connsiteY20" fmla="*/ 379924 h 379924"/>
                  <a:gd name="connsiteX21" fmla="*/ 19022 w 608697"/>
                  <a:gd name="connsiteY21" fmla="*/ 379924 h 379924"/>
                  <a:gd name="connsiteX22" fmla="*/ 0 w 608697"/>
                  <a:gd name="connsiteY22" fmla="*/ 360927 h 379924"/>
                  <a:gd name="connsiteX23" fmla="*/ 95109 w 608697"/>
                  <a:gd name="connsiteY23" fmla="*/ 218415 h 379924"/>
                  <a:gd name="connsiteX24" fmla="*/ 114131 w 608697"/>
                  <a:gd name="connsiteY24" fmla="*/ 199418 h 379924"/>
                  <a:gd name="connsiteX25" fmla="*/ 190214 w 608697"/>
                  <a:gd name="connsiteY25" fmla="*/ 0 h 379924"/>
                  <a:gd name="connsiteX26" fmla="*/ 418484 w 608697"/>
                  <a:gd name="connsiteY26" fmla="*/ 0 h 379924"/>
                  <a:gd name="connsiteX27" fmla="*/ 437506 w 608697"/>
                  <a:gd name="connsiteY27" fmla="*/ 18997 h 379924"/>
                  <a:gd name="connsiteX28" fmla="*/ 437506 w 608697"/>
                  <a:gd name="connsiteY28" fmla="*/ 180436 h 379924"/>
                  <a:gd name="connsiteX29" fmla="*/ 171192 w 608697"/>
                  <a:gd name="connsiteY29" fmla="*/ 180436 h 379924"/>
                  <a:gd name="connsiteX30" fmla="*/ 171192 w 608697"/>
                  <a:gd name="connsiteY30" fmla="*/ 18997 h 379924"/>
                  <a:gd name="connsiteX31" fmla="*/ 190214 w 608697"/>
                  <a:gd name="connsiteY31" fmla="*/ 0 h 37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8697" h="379924">
                    <a:moveTo>
                      <a:pt x="509262" y="287324"/>
                    </a:moveTo>
                    <a:cubicBezTo>
                      <a:pt x="497625" y="287324"/>
                      <a:pt x="488226" y="296711"/>
                      <a:pt x="488226" y="308258"/>
                    </a:cubicBezTo>
                    <a:cubicBezTo>
                      <a:pt x="488226" y="319879"/>
                      <a:pt x="497625" y="329266"/>
                      <a:pt x="509262" y="329266"/>
                    </a:cubicBezTo>
                    <a:cubicBezTo>
                      <a:pt x="520824" y="329266"/>
                      <a:pt x="530223" y="319879"/>
                      <a:pt x="530223" y="308258"/>
                    </a:cubicBezTo>
                    <a:cubicBezTo>
                      <a:pt x="530223" y="296711"/>
                      <a:pt x="520824" y="287324"/>
                      <a:pt x="509262" y="287324"/>
                    </a:cubicBezTo>
                    <a:close/>
                    <a:moveTo>
                      <a:pt x="442648" y="287324"/>
                    </a:moveTo>
                    <a:cubicBezTo>
                      <a:pt x="431086" y="287324"/>
                      <a:pt x="421687" y="296711"/>
                      <a:pt x="421687" y="308332"/>
                    </a:cubicBezTo>
                    <a:cubicBezTo>
                      <a:pt x="421687" y="319879"/>
                      <a:pt x="431086" y="329266"/>
                      <a:pt x="442648" y="329266"/>
                    </a:cubicBezTo>
                    <a:cubicBezTo>
                      <a:pt x="454285" y="329266"/>
                      <a:pt x="463684" y="319879"/>
                      <a:pt x="463684" y="308332"/>
                    </a:cubicBezTo>
                    <a:cubicBezTo>
                      <a:pt x="463684" y="296711"/>
                      <a:pt x="454285" y="287324"/>
                      <a:pt x="442648" y="287324"/>
                    </a:cubicBezTo>
                    <a:close/>
                    <a:moveTo>
                      <a:pt x="380436" y="284940"/>
                    </a:moveTo>
                    <a:lnTo>
                      <a:pt x="380436" y="332469"/>
                    </a:lnTo>
                    <a:lnTo>
                      <a:pt x="399457" y="332469"/>
                    </a:lnTo>
                    <a:lnTo>
                      <a:pt x="399457" y="284940"/>
                    </a:lnTo>
                    <a:close/>
                    <a:moveTo>
                      <a:pt x="114131" y="199418"/>
                    </a:moveTo>
                    <a:lnTo>
                      <a:pt x="171196" y="199418"/>
                    </a:lnTo>
                    <a:lnTo>
                      <a:pt x="437501" y="199418"/>
                    </a:lnTo>
                    <a:lnTo>
                      <a:pt x="494566" y="199418"/>
                    </a:lnTo>
                    <a:cubicBezTo>
                      <a:pt x="505084" y="199418"/>
                      <a:pt x="505681" y="206942"/>
                      <a:pt x="513588" y="218415"/>
                    </a:cubicBezTo>
                    <a:lnTo>
                      <a:pt x="608697" y="360927"/>
                    </a:lnTo>
                    <a:cubicBezTo>
                      <a:pt x="608697" y="371431"/>
                      <a:pt x="608697" y="379924"/>
                      <a:pt x="589675" y="379924"/>
                    </a:cubicBezTo>
                    <a:lnTo>
                      <a:pt x="19022" y="379924"/>
                    </a:lnTo>
                    <a:cubicBezTo>
                      <a:pt x="0" y="379924"/>
                      <a:pt x="0" y="371431"/>
                      <a:pt x="0" y="360927"/>
                    </a:cubicBezTo>
                    <a:lnTo>
                      <a:pt x="95109" y="218415"/>
                    </a:lnTo>
                    <a:cubicBezTo>
                      <a:pt x="101450" y="208954"/>
                      <a:pt x="103613" y="199418"/>
                      <a:pt x="114131" y="199418"/>
                    </a:cubicBezTo>
                    <a:close/>
                    <a:moveTo>
                      <a:pt x="190214" y="0"/>
                    </a:moveTo>
                    <a:lnTo>
                      <a:pt x="418484" y="0"/>
                    </a:lnTo>
                    <a:cubicBezTo>
                      <a:pt x="429002" y="0"/>
                      <a:pt x="437506" y="8493"/>
                      <a:pt x="437506" y="18997"/>
                    </a:cubicBezTo>
                    <a:lnTo>
                      <a:pt x="437506" y="180436"/>
                    </a:lnTo>
                    <a:lnTo>
                      <a:pt x="171192" y="180436"/>
                    </a:lnTo>
                    <a:lnTo>
                      <a:pt x="171192" y="18997"/>
                    </a:lnTo>
                    <a:cubicBezTo>
                      <a:pt x="171192" y="8493"/>
                      <a:pt x="179696" y="0"/>
                      <a:pt x="190214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E53BA47-D282-85D4-A99C-3240EB3B9494}"/>
                </a:ext>
              </a:extLst>
            </p:cNvPr>
            <p:cNvGrpSpPr/>
            <p:nvPr/>
          </p:nvGrpSpPr>
          <p:grpSpPr>
            <a:xfrm>
              <a:off x="6569586" y="2277135"/>
              <a:ext cx="3941252" cy="1005506"/>
              <a:chOff x="7483989" y="3314482"/>
              <a:chExt cx="3941252" cy="1005506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E1AAD36-F707-4691-9309-BCCCD8F6CEDE}"/>
                  </a:ext>
                </a:extLst>
              </p:cNvPr>
              <p:cNvSpPr/>
              <p:nvPr/>
            </p:nvSpPr>
            <p:spPr>
              <a:xfrm>
                <a:off x="7483989" y="3732519"/>
                <a:ext cx="3941252" cy="587469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/>
                  <a:t>缺失率超过 </a:t>
                </a:r>
                <a:r>
                  <a:rPr lang="en-US" altLang="zh-CN" sz="1400" dirty="0"/>
                  <a:t>30% </a:t>
                </a:r>
                <a:r>
                  <a:rPr lang="zh-CN" altLang="en-US" sz="1400" dirty="0"/>
                  <a:t>则直接删除</a:t>
                </a:r>
                <a:endParaRPr lang="en-US" altLang="zh-CN" sz="14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/>
                  <a:t>数值模态中采用多重插补法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7EF7A43-72A2-C0E2-6BB9-93478536C4FC}"/>
                  </a:ext>
                </a:extLst>
              </p:cNvPr>
              <p:cNvSpPr/>
              <p:nvPr/>
            </p:nvSpPr>
            <p:spPr>
              <a:xfrm>
                <a:off x="7483989" y="3314482"/>
                <a:ext cx="2050552" cy="409856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/>
                  <a:t>缺失值处理</a:t>
                </a:r>
                <a:endParaRPr lang="zh-CN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0174113-10A3-AB2F-FAB1-94393D44C79C}"/>
              </a:ext>
            </a:extLst>
          </p:cNvPr>
          <p:cNvGrpSpPr/>
          <p:nvPr/>
        </p:nvGrpSpPr>
        <p:grpSpPr>
          <a:xfrm>
            <a:off x="6209266" y="3703638"/>
            <a:ext cx="5132387" cy="1704974"/>
            <a:chOff x="6184901" y="3922713"/>
            <a:chExt cx="5132387" cy="170497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A36E5158-2DC0-6F64-C51E-0C1F203EE48C}"/>
                </a:ext>
              </a:extLst>
            </p:cNvPr>
            <p:cNvGrpSpPr/>
            <p:nvPr/>
          </p:nvGrpSpPr>
          <p:grpSpPr>
            <a:xfrm>
              <a:off x="6184901" y="3922713"/>
              <a:ext cx="5132387" cy="1704974"/>
              <a:chOff x="874713" y="1752601"/>
              <a:chExt cx="5132387" cy="1704974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132F679-7136-379D-AE47-FF37C75422A9}"/>
                  </a:ext>
                </a:extLst>
              </p:cNvPr>
              <p:cNvSpPr/>
              <p:nvPr/>
            </p:nvSpPr>
            <p:spPr>
              <a:xfrm>
                <a:off x="874713" y="1752601"/>
                <a:ext cx="5132387" cy="17049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51" name="椭圆 37">
                <a:extLst>
                  <a:ext uri="{FF2B5EF4-FFF2-40B4-BE49-F238E27FC236}">
                    <a16:creationId xmlns:a16="http://schemas.microsoft.com/office/drawing/2014/main" id="{C08FA27A-D17E-F34C-0805-E1669ADACED3}"/>
                  </a:ext>
                </a:extLst>
              </p:cNvPr>
              <p:cNvSpPr/>
              <p:nvPr/>
            </p:nvSpPr>
            <p:spPr>
              <a:xfrm>
                <a:off x="5231643" y="1955426"/>
                <a:ext cx="524028" cy="586015"/>
              </a:xfrm>
              <a:custGeom>
                <a:avLst/>
                <a:gdLst>
                  <a:gd name="T0" fmla="*/ 3531 w 3631"/>
                  <a:gd name="T1" fmla="*/ 0 h 4067"/>
                  <a:gd name="T2" fmla="*/ 1249 w 3631"/>
                  <a:gd name="T3" fmla="*/ 0 h 4067"/>
                  <a:gd name="T4" fmla="*/ 1178 w 3631"/>
                  <a:gd name="T5" fmla="*/ 29 h 4067"/>
                  <a:gd name="T6" fmla="*/ 29 w 3631"/>
                  <a:gd name="T7" fmla="*/ 1179 h 4067"/>
                  <a:gd name="T8" fmla="*/ 0 w 3631"/>
                  <a:gd name="T9" fmla="*/ 1249 h 4067"/>
                  <a:gd name="T10" fmla="*/ 0 w 3631"/>
                  <a:gd name="T11" fmla="*/ 3967 h 4067"/>
                  <a:gd name="T12" fmla="*/ 100 w 3631"/>
                  <a:gd name="T13" fmla="*/ 4067 h 4067"/>
                  <a:gd name="T14" fmla="*/ 3531 w 3631"/>
                  <a:gd name="T15" fmla="*/ 4067 h 4067"/>
                  <a:gd name="T16" fmla="*/ 3631 w 3631"/>
                  <a:gd name="T17" fmla="*/ 3967 h 4067"/>
                  <a:gd name="T18" fmla="*/ 3631 w 3631"/>
                  <a:gd name="T19" fmla="*/ 100 h 4067"/>
                  <a:gd name="T20" fmla="*/ 3531 w 3631"/>
                  <a:gd name="T21" fmla="*/ 0 h 4067"/>
                  <a:gd name="T22" fmla="*/ 2636 w 3631"/>
                  <a:gd name="T23" fmla="*/ 1442 h 4067"/>
                  <a:gd name="T24" fmla="*/ 2932 w 3631"/>
                  <a:gd name="T25" fmla="*/ 1442 h 4067"/>
                  <a:gd name="T26" fmla="*/ 2932 w 3631"/>
                  <a:gd name="T27" fmla="*/ 449 h 4067"/>
                  <a:gd name="T28" fmla="*/ 2998 w 3631"/>
                  <a:gd name="T29" fmla="*/ 382 h 4067"/>
                  <a:gd name="T30" fmla="*/ 3065 w 3631"/>
                  <a:gd name="T31" fmla="*/ 449 h 4067"/>
                  <a:gd name="T32" fmla="*/ 3065 w 3631"/>
                  <a:gd name="T33" fmla="*/ 1509 h 4067"/>
                  <a:gd name="T34" fmla="*/ 2998 w 3631"/>
                  <a:gd name="T35" fmla="*/ 1575 h 4067"/>
                  <a:gd name="T36" fmla="*/ 2636 w 3631"/>
                  <a:gd name="T37" fmla="*/ 1575 h 4067"/>
                  <a:gd name="T38" fmla="*/ 2569 w 3631"/>
                  <a:gd name="T39" fmla="*/ 1509 h 4067"/>
                  <a:gd name="T40" fmla="*/ 2636 w 3631"/>
                  <a:gd name="T41" fmla="*/ 1442 h 4067"/>
                  <a:gd name="T42" fmla="*/ 1966 w 3631"/>
                  <a:gd name="T43" fmla="*/ 1442 h 4067"/>
                  <a:gd name="T44" fmla="*/ 2262 w 3631"/>
                  <a:gd name="T45" fmla="*/ 1442 h 4067"/>
                  <a:gd name="T46" fmla="*/ 2262 w 3631"/>
                  <a:gd name="T47" fmla="*/ 449 h 4067"/>
                  <a:gd name="T48" fmla="*/ 2329 w 3631"/>
                  <a:gd name="T49" fmla="*/ 382 h 4067"/>
                  <a:gd name="T50" fmla="*/ 2395 w 3631"/>
                  <a:gd name="T51" fmla="*/ 449 h 4067"/>
                  <a:gd name="T52" fmla="*/ 2395 w 3631"/>
                  <a:gd name="T53" fmla="*/ 1509 h 4067"/>
                  <a:gd name="T54" fmla="*/ 2329 w 3631"/>
                  <a:gd name="T55" fmla="*/ 1575 h 4067"/>
                  <a:gd name="T56" fmla="*/ 1966 w 3631"/>
                  <a:gd name="T57" fmla="*/ 1575 h 4067"/>
                  <a:gd name="T58" fmla="*/ 1899 w 3631"/>
                  <a:gd name="T59" fmla="*/ 1509 h 4067"/>
                  <a:gd name="T60" fmla="*/ 1966 w 3631"/>
                  <a:gd name="T61" fmla="*/ 1442 h 4067"/>
                  <a:gd name="T62" fmla="*/ 1296 w 3631"/>
                  <a:gd name="T63" fmla="*/ 1442 h 4067"/>
                  <a:gd name="T64" fmla="*/ 1592 w 3631"/>
                  <a:gd name="T65" fmla="*/ 1442 h 4067"/>
                  <a:gd name="T66" fmla="*/ 1592 w 3631"/>
                  <a:gd name="T67" fmla="*/ 449 h 4067"/>
                  <a:gd name="T68" fmla="*/ 1659 w 3631"/>
                  <a:gd name="T69" fmla="*/ 382 h 4067"/>
                  <a:gd name="T70" fmla="*/ 1726 w 3631"/>
                  <a:gd name="T71" fmla="*/ 449 h 4067"/>
                  <a:gd name="T72" fmla="*/ 1726 w 3631"/>
                  <a:gd name="T73" fmla="*/ 1509 h 4067"/>
                  <a:gd name="T74" fmla="*/ 1659 w 3631"/>
                  <a:gd name="T75" fmla="*/ 1575 h 4067"/>
                  <a:gd name="T76" fmla="*/ 1296 w 3631"/>
                  <a:gd name="T77" fmla="*/ 1575 h 4067"/>
                  <a:gd name="T78" fmla="*/ 1230 w 3631"/>
                  <a:gd name="T79" fmla="*/ 1509 h 4067"/>
                  <a:gd name="T80" fmla="*/ 1296 w 3631"/>
                  <a:gd name="T81" fmla="*/ 1442 h 4067"/>
                  <a:gd name="T82" fmla="*/ 3121 w 3631"/>
                  <a:gd name="T83" fmla="*/ 3413 h 4067"/>
                  <a:gd name="T84" fmla="*/ 510 w 3631"/>
                  <a:gd name="T85" fmla="*/ 3413 h 4067"/>
                  <a:gd name="T86" fmla="*/ 510 w 3631"/>
                  <a:gd name="T87" fmla="*/ 2126 h 4067"/>
                  <a:gd name="T88" fmla="*/ 3121 w 3631"/>
                  <a:gd name="T89" fmla="*/ 2126 h 4067"/>
                  <a:gd name="T90" fmla="*/ 3121 w 3631"/>
                  <a:gd name="T91" fmla="*/ 3413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631" h="4067">
                    <a:moveTo>
                      <a:pt x="3531" y="0"/>
                    </a:moveTo>
                    <a:lnTo>
                      <a:pt x="1249" y="0"/>
                    </a:lnTo>
                    <a:cubicBezTo>
                      <a:pt x="1222" y="0"/>
                      <a:pt x="1197" y="11"/>
                      <a:pt x="1178" y="29"/>
                    </a:cubicBezTo>
                    <a:lnTo>
                      <a:pt x="29" y="1179"/>
                    </a:lnTo>
                    <a:cubicBezTo>
                      <a:pt x="10" y="1197"/>
                      <a:pt x="0" y="1223"/>
                      <a:pt x="0" y="1249"/>
                    </a:cubicBezTo>
                    <a:lnTo>
                      <a:pt x="0" y="3967"/>
                    </a:lnTo>
                    <a:cubicBezTo>
                      <a:pt x="0" y="4022"/>
                      <a:pt x="44" y="4067"/>
                      <a:pt x="100" y="4067"/>
                    </a:cubicBezTo>
                    <a:lnTo>
                      <a:pt x="3531" y="4067"/>
                    </a:lnTo>
                    <a:cubicBezTo>
                      <a:pt x="3586" y="4067"/>
                      <a:pt x="3631" y="4022"/>
                      <a:pt x="3631" y="3967"/>
                    </a:cubicBezTo>
                    <a:lnTo>
                      <a:pt x="3631" y="100"/>
                    </a:lnTo>
                    <a:cubicBezTo>
                      <a:pt x="3631" y="45"/>
                      <a:pt x="3586" y="0"/>
                      <a:pt x="3531" y="0"/>
                    </a:cubicBezTo>
                    <a:close/>
                    <a:moveTo>
                      <a:pt x="2636" y="1442"/>
                    </a:moveTo>
                    <a:lnTo>
                      <a:pt x="2932" y="1442"/>
                    </a:lnTo>
                    <a:lnTo>
                      <a:pt x="2932" y="449"/>
                    </a:lnTo>
                    <a:cubicBezTo>
                      <a:pt x="2932" y="412"/>
                      <a:pt x="2961" y="382"/>
                      <a:pt x="2998" y="382"/>
                    </a:cubicBezTo>
                    <a:cubicBezTo>
                      <a:pt x="3035" y="382"/>
                      <a:pt x="3065" y="412"/>
                      <a:pt x="3065" y="449"/>
                    </a:cubicBezTo>
                    <a:lnTo>
                      <a:pt x="3065" y="1509"/>
                    </a:lnTo>
                    <a:cubicBezTo>
                      <a:pt x="3065" y="1546"/>
                      <a:pt x="3035" y="1575"/>
                      <a:pt x="2998" y="1575"/>
                    </a:cubicBezTo>
                    <a:lnTo>
                      <a:pt x="2636" y="1575"/>
                    </a:lnTo>
                    <a:cubicBezTo>
                      <a:pt x="2599" y="1575"/>
                      <a:pt x="2569" y="1546"/>
                      <a:pt x="2569" y="1509"/>
                    </a:cubicBezTo>
                    <a:cubicBezTo>
                      <a:pt x="2569" y="1472"/>
                      <a:pt x="2599" y="1442"/>
                      <a:pt x="2636" y="1442"/>
                    </a:cubicBezTo>
                    <a:close/>
                    <a:moveTo>
                      <a:pt x="1966" y="1442"/>
                    </a:moveTo>
                    <a:lnTo>
                      <a:pt x="2262" y="1442"/>
                    </a:lnTo>
                    <a:lnTo>
                      <a:pt x="2262" y="449"/>
                    </a:lnTo>
                    <a:cubicBezTo>
                      <a:pt x="2262" y="412"/>
                      <a:pt x="2292" y="382"/>
                      <a:pt x="2329" y="382"/>
                    </a:cubicBezTo>
                    <a:cubicBezTo>
                      <a:pt x="2366" y="382"/>
                      <a:pt x="2395" y="412"/>
                      <a:pt x="2395" y="449"/>
                    </a:cubicBezTo>
                    <a:lnTo>
                      <a:pt x="2395" y="1509"/>
                    </a:lnTo>
                    <a:cubicBezTo>
                      <a:pt x="2395" y="1546"/>
                      <a:pt x="2366" y="1575"/>
                      <a:pt x="2329" y="1575"/>
                    </a:cubicBezTo>
                    <a:lnTo>
                      <a:pt x="1966" y="1575"/>
                    </a:lnTo>
                    <a:cubicBezTo>
                      <a:pt x="1929" y="1575"/>
                      <a:pt x="1899" y="1546"/>
                      <a:pt x="1899" y="1509"/>
                    </a:cubicBezTo>
                    <a:cubicBezTo>
                      <a:pt x="1899" y="1472"/>
                      <a:pt x="1929" y="1442"/>
                      <a:pt x="1966" y="1442"/>
                    </a:cubicBezTo>
                    <a:close/>
                    <a:moveTo>
                      <a:pt x="1296" y="1442"/>
                    </a:moveTo>
                    <a:lnTo>
                      <a:pt x="1592" y="1442"/>
                    </a:lnTo>
                    <a:lnTo>
                      <a:pt x="1592" y="449"/>
                    </a:lnTo>
                    <a:cubicBezTo>
                      <a:pt x="1592" y="412"/>
                      <a:pt x="1622" y="382"/>
                      <a:pt x="1659" y="382"/>
                    </a:cubicBezTo>
                    <a:cubicBezTo>
                      <a:pt x="1696" y="382"/>
                      <a:pt x="1726" y="412"/>
                      <a:pt x="1726" y="449"/>
                    </a:cubicBezTo>
                    <a:lnTo>
                      <a:pt x="1726" y="1509"/>
                    </a:lnTo>
                    <a:cubicBezTo>
                      <a:pt x="1726" y="1546"/>
                      <a:pt x="1696" y="1575"/>
                      <a:pt x="1659" y="1575"/>
                    </a:cubicBezTo>
                    <a:lnTo>
                      <a:pt x="1296" y="1575"/>
                    </a:lnTo>
                    <a:cubicBezTo>
                      <a:pt x="1260" y="1575"/>
                      <a:pt x="1230" y="1546"/>
                      <a:pt x="1230" y="1509"/>
                    </a:cubicBezTo>
                    <a:cubicBezTo>
                      <a:pt x="1230" y="1472"/>
                      <a:pt x="1260" y="1442"/>
                      <a:pt x="1296" y="1442"/>
                    </a:cubicBezTo>
                    <a:close/>
                    <a:moveTo>
                      <a:pt x="3121" y="3413"/>
                    </a:moveTo>
                    <a:lnTo>
                      <a:pt x="510" y="3413"/>
                    </a:lnTo>
                    <a:lnTo>
                      <a:pt x="510" y="2126"/>
                    </a:lnTo>
                    <a:lnTo>
                      <a:pt x="3121" y="2126"/>
                    </a:lnTo>
                    <a:lnTo>
                      <a:pt x="3121" y="3413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8740978E-A6F3-5698-8511-3E80B94476C9}"/>
                </a:ext>
              </a:extLst>
            </p:cNvPr>
            <p:cNvGrpSpPr/>
            <p:nvPr/>
          </p:nvGrpSpPr>
          <p:grpSpPr>
            <a:xfrm>
              <a:off x="6569586" y="4272447"/>
              <a:ext cx="4145646" cy="1264038"/>
              <a:chOff x="7483989" y="3314482"/>
              <a:chExt cx="4145646" cy="1264038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B544410-FE32-E10D-454E-94C92BA73969}"/>
                  </a:ext>
                </a:extLst>
              </p:cNvPr>
              <p:cNvSpPr/>
              <p:nvPr/>
            </p:nvSpPr>
            <p:spPr>
              <a:xfrm>
                <a:off x="7483989" y="3732519"/>
                <a:ext cx="4145646" cy="84600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/>
                  <a:t>中文文本使用 </a:t>
                </a:r>
                <a:r>
                  <a:rPr lang="en-US" altLang="zh-CN" sz="1400" dirty="0"/>
                  <a:t>Google Translate API </a:t>
                </a:r>
                <a:r>
                  <a:rPr lang="zh-CN" altLang="en-US" sz="1400" dirty="0"/>
                  <a:t>转译为英文</a:t>
                </a:r>
                <a:endParaRPr lang="en-US" altLang="zh-CN" sz="14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/>
                  <a:t>保留表情符号及情绪关键词</a:t>
                </a:r>
                <a:endParaRPr lang="en-US" altLang="zh-CN" sz="14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1400" dirty="0"/>
                  <a:t>语言的一致性，方便模型训练与准确度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14846C2-399D-66B3-C5BB-348AC99F69AA}"/>
                  </a:ext>
                </a:extLst>
              </p:cNvPr>
              <p:cNvSpPr/>
              <p:nvPr/>
            </p:nvSpPr>
            <p:spPr>
              <a:xfrm>
                <a:off x="7483989" y="3314482"/>
                <a:ext cx="2050552" cy="40985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lt"/>
                  </a:rPr>
                  <a:t>语言统一处理</a:t>
                </a:r>
              </a:p>
            </p:txBody>
          </p:sp>
        </p:grp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34F269A-4476-DA65-12A5-2C270534C7A7}"/>
              </a:ext>
            </a:extLst>
          </p:cNvPr>
          <p:cNvSpPr/>
          <p:nvPr/>
        </p:nvSpPr>
        <p:spPr>
          <a:xfrm>
            <a:off x="789982" y="116419"/>
            <a:ext cx="3038114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数据预处理</a:t>
            </a:r>
          </a:p>
        </p:txBody>
      </p:sp>
    </p:spTree>
    <p:extLst>
      <p:ext uri="{BB962C8B-B14F-4D97-AF65-F5344CB8AC3E}">
        <p14:creationId xmlns:p14="http://schemas.microsoft.com/office/powerpoint/2010/main" val="21558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623C1-4B80-E833-C3FB-320BF6891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F287CBC-DAC2-90FA-A238-806D8AC024BC}"/>
              </a:ext>
            </a:extLst>
          </p:cNvPr>
          <p:cNvSpPr/>
          <p:nvPr/>
        </p:nvSpPr>
        <p:spPr>
          <a:xfrm>
            <a:off x="789981" y="116419"/>
            <a:ext cx="3775881" cy="622543"/>
          </a:xfrm>
          <a:prstGeom prst="roundRect">
            <a:avLst/>
          </a:prstGeom>
          <a:solidFill>
            <a:srgbClr val="FBFBFB"/>
          </a:solidFill>
          <a:ln>
            <a:solidFill>
              <a:srgbClr val="FBF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</a:rPr>
              <a:t>多模态数据构成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3F29C5-6066-2402-AB85-93B4CE973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86" y="1110014"/>
            <a:ext cx="7133427" cy="53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  <p:tag name="KSO_WPP_MARK_KEY" val="e0b31fbc-dd69-4fa4-9e08-ff364e41fd26"/>
  <p:tag name="COMMONDATA" val="eyJoZGlkIjoiYjNkNDYxMmIwNmM5NTY2OTdkODYxNGM2OGY2YmI2OGY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slus3pf">
      <a:majorFont>
        <a:latin typeface="造字工房悦黑体验版纤细体"/>
        <a:ea typeface="造字工房悦黑体验版纤细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slus3pf">
      <a:majorFont>
        <a:latin typeface="造字工房悦黑体验版纤细体"/>
        <a:ea typeface="造字工房悦黑体验版纤细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1190</Words>
  <Application>Microsoft Office PowerPoint</Application>
  <PresentationFormat>宽屏</PresentationFormat>
  <Paragraphs>164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DengXian</vt:lpstr>
      <vt:lpstr>思源黑体</vt:lpstr>
      <vt:lpstr>微软雅黑</vt:lpstr>
      <vt:lpstr>造字工房悦黑体验版纤细体</vt:lpstr>
      <vt:lpstr>Arial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范特西 展示</cp:lastModifiedBy>
  <cp:revision>96</cp:revision>
  <dcterms:created xsi:type="dcterms:W3CDTF">2018-06-17T04:53:00Z</dcterms:created>
  <dcterms:modified xsi:type="dcterms:W3CDTF">2025-06-14T08:32:13Z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DC1139D8EC0C4FDEABA2DBB49A713C4D_12</vt:lpwstr>
  </property>
  <property fmtid="{D5CDD505-2E9C-101B-9397-08002B2CF9AE}" pid="3" name="KSOProductBuildVer">
    <vt:lpwstr>2052-11.1.0.14309</vt:lpwstr>
  </property>
</Properties>
</file>