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f9611113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f9611113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0a170e3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0a170e3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0a170e3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0a170e3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0a170e3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0a170e3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0a170e3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0a170e3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fd4df5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fd4df5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09ad789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09ad789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09ad789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09ad789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09ad789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09ad789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f961111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f961111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09ad789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09ad789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f901519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f901519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f961111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f961111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f9611113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f9611113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f961111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f961111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f9611113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f961111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f9611113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f9611113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rello.com/b/MYGzWthO/proyectoarquicompu"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Proyecto final</a:t>
            </a:r>
            <a:endParaRPr/>
          </a:p>
          <a:p>
            <a:pPr indent="0" lvl="0" marL="0" rtl="0" algn="ctr">
              <a:spcBef>
                <a:spcPts val="0"/>
              </a:spcBef>
              <a:spcAft>
                <a:spcPts val="0"/>
              </a:spcAft>
              <a:buNone/>
            </a:pPr>
            <a:r>
              <a:rPr lang="es" sz="4000"/>
              <a:t>Dak-G</a:t>
            </a:r>
            <a:endParaRPr sz="4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s"/>
              <a:t>Materia:</a:t>
            </a:r>
            <a:r>
              <a:rPr lang="es"/>
              <a:t> Arquitectura de computadoras.</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s"/>
              <a:t>Equipo:</a:t>
            </a:r>
            <a:r>
              <a:rPr lang="es"/>
              <a:t> Alan Guzman, Kevin Sanchez, Diego Quintero, Gabriel Alcaraz.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Guia para git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s"/>
              <a:t>Cambiar a una rama específica: </a:t>
            </a:r>
            <a:r>
              <a:rPr b="1" lang="es"/>
              <a:t>git checkout &lt;nombre_de_rama&gt;</a:t>
            </a:r>
            <a:endParaRPr b="1"/>
          </a:p>
          <a:p>
            <a:pPr indent="-325755" lvl="0" marL="457200" rtl="0" algn="l">
              <a:spcBef>
                <a:spcPts val="0"/>
              </a:spcBef>
              <a:spcAft>
                <a:spcPts val="0"/>
              </a:spcAft>
              <a:buSzPct val="100000"/>
              <a:buChar char="●"/>
            </a:pPr>
            <a:r>
              <a:rPr lang="es"/>
              <a:t>Combinar cambios de una rama a otra: </a:t>
            </a:r>
            <a:r>
              <a:rPr b="1" lang="es"/>
              <a:t>git merge&lt;nombre_de_otra_rama&gt;</a:t>
            </a:r>
            <a:endParaRPr b="1"/>
          </a:p>
          <a:p>
            <a:pPr indent="-325755" lvl="0" marL="457200" rtl="0" algn="l">
              <a:spcBef>
                <a:spcPts val="0"/>
              </a:spcBef>
              <a:spcAft>
                <a:spcPts val="0"/>
              </a:spcAft>
              <a:buSzPct val="100000"/>
              <a:buChar char="●"/>
            </a:pPr>
            <a:r>
              <a:rPr lang="es"/>
              <a:t>Ver el estado actual del repositorio: </a:t>
            </a:r>
            <a:r>
              <a:rPr b="1" lang="es"/>
              <a:t>git status</a:t>
            </a:r>
            <a:endParaRPr b="1"/>
          </a:p>
          <a:p>
            <a:pPr indent="-325755" lvl="0" marL="457200" rtl="0" algn="l">
              <a:spcBef>
                <a:spcPts val="0"/>
              </a:spcBef>
              <a:spcAft>
                <a:spcPts val="0"/>
              </a:spcAft>
              <a:buSzPct val="100000"/>
              <a:buChar char="●"/>
            </a:pPr>
            <a:r>
              <a:rPr lang="es"/>
              <a:t>Ver el historial de commits: </a:t>
            </a:r>
            <a:r>
              <a:rPr b="1" lang="es"/>
              <a:t>git log</a:t>
            </a:r>
            <a:endParaRPr b="1"/>
          </a:p>
          <a:p>
            <a:pPr indent="-325755" lvl="0" marL="457200" rtl="0" algn="l">
              <a:spcBef>
                <a:spcPts val="0"/>
              </a:spcBef>
              <a:spcAft>
                <a:spcPts val="0"/>
              </a:spcAft>
              <a:buSzPct val="100000"/>
              <a:buChar char="●"/>
            </a:pPr>
            <a:r>
              <a:rPr lang="es"/>
              <a:t>Descartar cambios locales no deseados: </a:t>
            </a:r>
            <a:r>
              <a:rPr b="1" lang="es"/>
              <a:t>git checkout -- &lt;archivo&gt;</a:t>
            </a:r>
            <a:endParaRPr b="1"/>
          </a:p>
          <a:p>
            <a:pPr indent="-325755" lvl="0" marL="457200" rtl="0" algn="l">
              <a:spcBef>
                <a:spcPts val="0"/>
              </a:spcBef>
              <a:spcAft>
                <a:spcPts val="0"/>
              </a:spcAft>
              <a:buSzPct val="100000"/>
              <a:buChar char="●"/>
            </a:pPr>
            <a:r>
              <a:rPr lang="es"/>
              <a:t>Revertir un commit (útil para deshacer cambios): </a:t>
            </a:r>
            <a:r>
              <a:rPr b="1" lang="es"/>
              <a:t>git revert &lt;ID_del_commit&gt;</a:t>
            </a:r>
            <a:endParaRPr b="1"/>
          </a:p>
          <a:p>
            <a:pPr indent="0" lvl="0" marL="0" rtl="0" algn="l">
              <a:spcBef>
                <a:spcPts val="1200"/>
              </a:spcBef>
              <a:spcAft>
                <a:spcPts val="0"/>
              </a:spcAft>
              <a:buNone/>
            </a:pPr>
            <a:r>
              <a:rPr lang="es"/>
              <a:t>Para repositorios remotos:</a:t>
            </a:r>
            <a:endParaRPr/>
          </a:p>
          <a:p>
            <a:pPr indent="-325755" lvl="0" marL="457200" rtl="0" algn="l">
              <a:spcBef>
                <a:spcPts val="1200"/>
              </a:spcBef>
              <a:spcAft>
                <a:spcPts val="0"/>
              </a:spcAft>
              <a:buSzPct val="100000"/>
              <a:buChar char="●"/>
            </a:pPr>
            <a:r>
              <a:rPr lang="es"/>
              <a:t>Agregar un repositorio remoto de GitHub a un repositorio local de Git: </a:t>
            </a:r>
            <a:r>
              <a:rPr b="1" lang="es"/>
              <a:t>git remote add origin &lt;URL_del_repositorio_remoto&gt;</a:t>
            </a:r>
            <a:endParaRPr b="1"/>
          </a:p>
          <a:p>
            <a:pPr indent="-325755" lvl="0" marL="457200" rtl="0" algn="l">
              <a:spcBef>
                <a:spcPts val="0"/>
              </a:spcBef>
              <a:spcAft>
                <a:spcPts val="0"/>
              </a:spcAft>
              <a:buSzPct val="100000"/>
              <a:buChar char="●"/>
            </a:pPr>
            <a:r>
              <a:rPr lang="es"/>
              <a:t>Enviar cambios locales a GitHub (push): </a:t>
            </a:r>
            <a:r>
              <a:rPr b="1" lang="es"/>
              <a:t>git push origin &lt;rama&gt;</a:t>
            </a:r>
            <a:endParaRPr b="1"/>
          </a:p>
          <a:p>
            <a:pPr indent="-325755" lvl="0" marL="457200" rtl="0" algn="l">
              <a:spcBef>
                <a:spcPts val="0"/>
              </a:spcBef>
              <a:spcAft>
                <a:spcPts val="0"/>
              </a:spcAft>
              <a:buSzPct val="100000"/>
              <a:buChar char="●"/>
            </a:pPr>
            <a:r>
              <a:rPr lang="es"/>
              <a:t>Clonar un repositorio de GitHub: </a:t>
            </a:r>
            <a:r>
              <a:rPr b="1" lang="es"/>
              <a:t>git clone &lt;URL_del_repositorio_en_GitHub&gt;</a:t>
            </a:r>
            <a:endParaRPr b="1"/>
          </a:p>
          <a:p>
            <a:pPr indent="-325755" lvl="0" marL="457200" rtl="0" algn="l">
              <a:spcBef>
                <a:spcPts val="0"/>
              </a:spcBef>
              <a:spcAft>
                <a:spcPts val="0"/>
              </a:spcAft>
              <a:buSzPct val="100000"/>
              <a:buChar char="●"/>
            </a:pPr>
            <a:r>
              <a:rPr lang="es"/>
              <a:t>Obtener cambios de GitHub (pull):  </a:t>
            </a:r>
            <a:r>
              <a:rPr b="1" lang="es"/>
              <a:t>git pull origin &lt;rama&gt;</a:t>
            </a:r>
            <a:endParaRPr b="1"/>
          </a:p>
          <a:p>
            <a:pPr indent="-325755" lvl="0" marL="457200" rtl="0" algn="l">
              <a:spcBef>
                <a:spcPts val="0"/>
              </a:spcBef>
              <a:spcAft>
                <a:spcPts val="0"/>
              </a:spcAft>
              <a:buSzPct val="100000"/>
              <a:buChar char="●"/>
            </a:pPr>
            <a:r>
              <a:rPr lang="es"/>
              <a:t>Ver los repositorios remotos configurados: </a:t>
            </a:r>
            <a:r>
              <a:rPr b="1" lang="es"/>
              <a:t>git remote -v</a:t>
            </a:r>
            <a:endParaRPr b="1"/>
          </a:p>
        </p:txBody>
      </p:sp>
      <p:pic>
        <p:nvPicPr>
          <p:cNvPr id="118" name="Google Shape;118;p22"/>
          <p:cNvPicPr preferRelativeResize="0"/>
          <p:nvPr/>
        </p:nvPicPr>
        <p:blipFill>
          <a:blip r:embed="rId3">
            <a:alphaModFix/>
          </a:blip>
          <a:stretch>
            <a:fillRect/>
          </a:stretch>
        </p:blipFill>
        <p:spPr>
          <a:xfrm>
            <a:off x="7847800" y="355500"/>
            <a:ext cx="662225" cy="66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 </a:t>
            </a:r>
            <a:r>
              <a:rPr lang="es"/>
              <a:t>realizado</a:t>
            </a:r>
            <a:r>
              <a:rPr lang="es"/>
              <a:t> por: Diego Quintero - Management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Realización</a:t>
            </a:r>
            <a:r>
              <a:rPr lang="es"/>
              <a:t> de la presentación, en la cual se describen el cronograma de actividades, los objetivos, entregables, la guía de git. Todo lo anterior relacionado a la primera fase del proyecto. </a:t>
            </a:r>
            <a:endParaRPr/>
          </a:p>
          <a:p>
            <a:pPr indent="-342900" lvl="0" marL="457200" rtl="0" algn="l">
              <a:spcBef>
                <a:spcPts val="0"/>
              </a:spcBef>
              <a:spcAft>
                <a:spcPts val="0"/>
              </a:spcAft>
              <a:buSzPts val="1800"/>
              <a:buChar char="●"/>
            </a:pPr>
            <a:r>
              <a:rPr lang="es"/>
              <a:t>Revisión</a:t>
            </a:r>
            <a:r>
              <a:rPr lang="es"/>
              <a:t> y apoyo en dudas que tenían mis compañeros durante la </a:t>
            </a:r>
            <a:r>
              <a:rPr lang="es"/>
              <a:t>realización</a:t>
            </a:r>
            <a:r>
              <a:rPr lang="es"/>
              <a:t> de sus actividades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 realizado por: - Verilog</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Creacion de los modulos: ALU, ALU_Control, BancoRegistros, DataPath_TipoR, Memoria, Multiplexor, tb_DataPath, TipoR, UnidadDeControl.</a:t>
            </a:r>
            <a:endParaRPr/>
          </a:p>
          <a:p>
            <a:pPr indent="-342900" lvl="0" marL="457200" rtl="0" algn="l">
              <a:spcBef>
                <a:spcPts val="0"/>
              </a:spcBef>
              <a:spcAft>
                <a:spcPts val="0"/>
              </a:spcAft>
              <a:buSzPts val="1800"/>
              <a:buChar char="●"/>
            </a:pPr>
            <a:r>
              <a:rPr lang="es"/>
              <a:t>Probar la </a:t>
            </a:r>
            <a:r>
              <a:rPr lang="es"/>
              <a:t>simulación</a:t>
            </a:r>
            <a:r>
              <a:rPr lang="es"/>
              <a:t> y el guardado de los resultados de las operaciones</a:t>
            </a:r>
            <a:endParaRPr/>
          </a:p>
        </p:txBody>
      </p:sp>
      <p:pic>
        <p:nvPicPr>
          <p:cNvPr id="131" name="Google Shape;131;p24"/>
          <p:cNvPicPr preferRelativeResize="0"/>
          <p:nvPr/>
        </p:nvPicPr>
        <p:blipFill>
          <a:blip r:embed="rId3">
            <a:alphaModFix/>
          </a:blip>
          <a:stretch>
            <a:fillRect/>
          </a:stretch>
        </p:blipFill>
        <p:spPr>
          <a:xfrm>
            <a:off x="433675" y="2470924"/>
            <a:ext cx="3974400" cy="2171425"/>
          </a:xfrm>
          <a:prstGeom prst="rect">
            <a:avLst/>
          </a:prstGeom>
          <a:noFill/>
          <a:ln>
            <a:noFill/>
          </a:ln>
        </p:spPr>
      </p:pic>
      <p:pic>
        <p:nvPicPr>
          <p:cNvPr id="132" name="Google Shape;132;p24"/>
          <p:cNvPicPr preferRelativeResize="0"/>
          <p:nvPr/>
        </p:nvPicPr>
        <p:blipFill>
          <a:blip r:embed="rId4">
            <a:alphaModFix/>
          </a:blip>
          <a:stretch>
            <a:fillRect/>
          </a:stretch>
        </p:blipFill>
        <p:spPr>
          <a:xfrm>
            <a:off x="4753850" y="2470924"/>
            <a:ext cx="3974400" cy="21714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 realizado por: - Decodificador (Python)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GUI Decodificador 1, el cual convierte instrucciones de Tipo R en lenguaje ensamblador a lenguaje máquina o binario. Incluye una GUI (Graphic User Intreface) básica en el que se ingresan archivos en “.asm” y se selecciona el archivo de salida que sea un “.txt” en el que se </a:t>
            </a:r>
            <a:r>
              <a:rPr lang="es"/>
              <a:t>sobreescribiran</a:t>
            </a:r>
            <a:r>
              <a:rPr lang="es"/>
              <a:t> los datos.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Reporte: En él se incluyen una </a:t>
            </a:r>
            <a:r>
              <a:rPr lang="es"/>
              <a:t>introducción</a:t>
            </a:r>
            <a:r>
              <a:rPr lang="es"/>
              <a:t> general de todo el proyecto y la fase 1, objetivos (generales y particulares) en los cuales se trabajo durante la fase 1 con todo el equipo, desarrollo donde se explica todo lo que se </a:t>
            </a:r>
            <a:r>
              <a:rPr lang="es"/>
              <a:t>realizó e incluyendo investigaciones que se pedían y conclusiones de cada uno de los integrantes.</a:t>
            </a:r>
            <a:endParaRPr/>
          </a:p>
          <a:p>
            <a:pPr indent="-342900" lvl="0" marL="457200" rtl="0" algn="l">
              <a:spcBef>
                <a:spcPts val="0"/>
              </a:spcBef>
              <a:spcAft>
                <a:spcPts val="0"/>
              </a:spcAft>
              <a:buSzPts val="1800"/>
              <a:buChar char="●"/>
            </a:pPr>
            <a:r>
              <a:rPr lang="es"/>
              <a:t>Readme (github): En él se muestran Título e imagen de portada, insignias, índice, descripción del proyecto, estado del proyecto, d</a:t>
            </a:r>
            <a:r>
              <a:rPr lang="es"/>
              <a:t>emostración de funciones y aplicaciones</a:t>
            </a:r>
            <a:r>
              <a:rPr lang="es"/>
              <a:t>, acceso al proyecto, tecnologías utilizadas, personas contribuyentes, p</a:t>
            </a:r>
            <a:r>
              <a:rPr lang="es"/>
              <a:t>ersonas desarrolladoras del proyecto</a:t>
            </a:r>
            <a:r>
              <a:rPr lang="es"/>
              <a:t>, conclusión.</a:t>
            </a:r>
            <a:endParaRPr/>
          </a:p>
          <a:p>
            <a:pPr indent="-342900" lvl="0" marL="457200" rtl="0" algn="l">
              <a:spcBef>
                <a:spcPts val="0"/>
              </a:spcBef>
              <a:spcAft>
                <a:spcPts val="0"/>
              </a:spcAft>
              <a:buSzPts val="1800"/>
              <a:buChar char="●"/>
            </a:pPr>
            <a:r>
              <a:rPr lang="es"/>
              <a:t>Guia de usuario: Se incluye una pequeña </a:t>
            </a:r>
            <a:r>
              <a:rPr lang="es"/>
              <a:t>introducción</a:t>
            </a:r>
            <a:r>
              <a:rPr lang="es"/>
              <a:t>, los requisitos que se requieren para poder utilizar el programa, pasos para utilizar los programas, </a:t>
            </a:r>
            <a:r>
              <a:rPr lang="es"/>
              <a:t>conclusión</a:t>
            </a:r>
            <a:r>
              <a:rPr lang="es"/>
              <a:t>.</a:t>
            </a:r>
            <a:endParaRPr/>
          </a:p>
        </p:txBody>
      </p:sp>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 realizado por:</a:t>
            </a:r>
            <a:r>
              <a:rPr lang="es"/>
              <a:t> </a:t>
            </a:r>
            <a:r>
              <a:rPr lang="es"/>
              <a:t>Kevin Sanchez -</a:t>
            </a:r>
            <a:r>
              <a:rPr lang="es"/>
              <a:t> </a:t>
            </a:r>
            <a:r>
              <a:rPr lang="es"/>
              <a:t>Documentación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Nuevos roles para la fase 2</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Documentación</a:t>
            </a:r>
            <a:r>
              <a:rPr lang="es"/>
              <a:t> -  </a:t>
            </a:r>
            <a:r>
              <a:rPr lang="es"/>
              <a:t>Gabriel Alcaraz </a:t>
            </a:r>
            <a:endParaRPr/>
          </a:p>
          <a:p>
            <a:pPr indent="-342900" lvl="0" marL="457200" rtl="0" algn="l">
              <a:spcBef>
                <a:spcPts val="0"/>
              </a:spcBef>
              <a:spcAft>
                <a:spcPts val="0"/>
              </a:spcAft>
              <a:buSzPts val="1800"/>
              <a:buChar char="●"/>
            </a:pPr>
            <a:r>
              <a:rPr lang="es"/>
              <a:t>Decodificador - Kevin Sanchez</a:t>
            </a:r>
            <a:endParaRPr/>
          </a:p>
          <a:p>
            <a:pPr indent="-342900" lvl="0" marL="457200" rtl="0" algn="l">
              <a:spcBef>
                <a:spcPts val="0"/>
              </a:spcBef>
              <a:spcAft>
                <a:spcPts val="0"/>
              </a:spcAft>
              <a:buSzPts val="1800"/>
              <a:buChar char="●"/>
            </a:pPr>
            <a:r>
              <a:rPr lang="es"/>
              <a:t>Verilog - Diego Quintero</a:t>
            </a:r>
            <a:endParaRPr/>
          </a:p>
          <a:p>
            <a:pPr indent="-342900" lvl="0" marL="457200" rtl="0" algn="l">
              <a:spcBef>
                <a:spcPts val="0"/>
              </a:spcBef>
              <a:spcAft>
                <a:spcPts val="0"/>
              </a:spcAft>
              <a:buSzPts val="1800"/>
              <a:buChar char="●"/>
            </a:pPr>
            <a:r>
              <a:rPr lang="es"/>
              <a:t>Management -  </a:t>
            </a:r>
            <a:r>
              <a:rPr lang="es"/>
              <a:t>Alan Guzman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Guía de usuario</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El decodificador de es un programa que convierte instrucciones MIPS en código binario. Está diseñado para ser utilizado con archivos de texto que contienen instrucciones MIPS escritas en un formato específico. Aquí hay una descripción paso a paso de cómo utilizar este decodificador.</a:t>
            </a:r>
            <a:endParaRPr/>
          </a:p>
          <a:p>
            <a:pPr indent="0" lvl="0" marL="0" rtl="0" algn="l">
              <a:spcBef>
                <a:spcPts val="1200"/>
              </a:spcBef>
              <a:spcAft>
                <a:spcPts val="0"/>
              </a:spcAft>
              <a:buNone/>
            </a:pPr>
            <a:r>
              <a:rPr lang="es"/>
              <a:t>1. Preparación de los archivos de entrada y salida</a:t>
            </a:r>
            <a:endParaRPr/>
          </a:p>
          <a:p>
            <a:pPr indent="-317182" lvl="0" marL="457200" rtl="0" algn="l">
              <a:spcBef>
                <a:spcPts val="1200"/>
              </a:spcBef>
              <a:spcAft>
                <a:spcPts val="0"/>
              </a:spcAft>
              <a:buSzPct val="100000"/>
              <a:buChar char="●"/>
            </a:pPr>
            <a:r>
              <a:rPr lang="es"/>
              <a:t>Antes de utilizar el decodificador, asegúrate de tener un archivo de entrada que contenga las instrucciones MIPS que deseas decodificar en la carpeta del programa llamado “data.asm”.</a:t>
            </a:r>
            <a:endParaRPr/>
          </a:p>
          <a:p>
            <a:pPr indent="-317182" lvl="0" marL="457200" rtl="0" algn="l">
              <a:spcBef>
                <a:spcPts val="0"/>
              </a:spcBef>
              <a:spcAft>
                <a:spcPts val="0"/>
              </a:spcAft>
              <a:buSzPct val="100000"/>
              <a:buChar char="●"/>
            </a:pPr>
            <a:r>
              <a:rPr lang="es"/>
              <a:t>Además, prepara un archivo de salida donde se escribirán las instrucciones decodificadas en formato binario también en la misma dirección, llamado “data.txt”.</a:t>
            </a:r>
            <a:endParaRPr/>
          </a:p>
          <a:p>
            <a:pPr indent="0" lvl="0" marL="0" rtl="0" algn="l">
              <a:spcBef>
                <a:spcPts val="1200"/>
              </a:spcBef>
              <a:spcAft>
                <a:spcPts val="0"/>
              </a:spcAft>
              <a:buNone/>
            </a:pPr>
            <a:r>
              <a:rPr lang="es"/>
              <a:t>2. Ejecución del decodificador</a:t>
            </a:r>
            <a:endParaRPr/>
          </a:p>
          <a:p>
            <a:pPr indent="-317182" lvl="0" marL="457200" rtl="0" algn="l">
              <a:spcBef>
                <a:spcPts val="1200"/>
              </a:spcBef>
              <a:spcAft>
                <a:spcPts val="0"/>
              </a:spcAft>
              <a:buSzPct val="100000"/>
              <a:buChar char="●"/>
            </a:pPr>
            <a:r>
              <a:rPr lang="es"/>
              <a:t>Para iniciar el proceso de decodificación, ejecuta la función decodificar_instrucciones proporcionando el nombre del archivo de entrada y el nombre del archivo de salida como argumentos.</a:t>
            </a:r>
            <a:endParaRPr/>
          </a:p>
          <a:p>
            <a:pPr indent="-317182" lvl="0" marL="457200" rtl="0" algn="l">
              <a:spcBef>
                <a:spcPts val="0"/>
              </a:spcBef>
              <a:spcAft>
                <a:spcPts val="0"/>
              </a:spcAft>
              <a:buSzPct val="100000"/>
              <a:buChar char="●"/>
            </a:pPr>
            <a:r>
              <a:rPr lang="es"/>
              <a:t>Por ejemplo: decodificar_instrucciones ("entrada.asm", "salida.txt").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Guía de usuario</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a:t>3. Observación de los resultados</a:t>
            </a:r>
            <a:endParaRPr/>
          </a:p>
          <a:p>
            <a:pPr indent="-300037" lvl="0" marL="457200" rtl="0" algn="l">
              <a:spcBef>
                <a:spcPts val="1200"/>
              </a:spcBef>
              <a:spcAft>
                <a:spcPts val="0"/>
              </a:spcAft>
              <a:buSzPct val="100000"/>
              <a:buChar char="●"/>
            </a:pPr>
            <a:r>
              <a:rPr lang="es"/>
              <a:t>Una vez que el decodificador haya completado el proceso, verifica el archivo de salida especificado.</a:t>
            </a:r>
            <a:endParaRPr/>
          </a:p>
          <a:p>
            <a:pPr indent="-300037" lvl="0" marL="457200" rtl="0" algn="l">
              <a:spcBef>
                <a:spcPts val="0"/>
              </a:spcBef>
              <a:spcAft>
                <a:spcPts val="0"/>
              </a:spcAft>
              <a:buSzPct val="100000"/>
              <a:buChar char="●"/>
            </a:pPr>
            <a:r>
              <a:rPr lang="es"/>
              <a:t>En el archivo de salida, encontrarás las instrucciones MIPS decodificadas en formato binario.</a:t>
            </a:r>
            <a:endParaRPr/>
          </a:p>
          <a:p>
            <a:pPr indent="0" lvl="0" marL="0" rtl="0" algn="l">
              <a:spcBef>
                <a:spcPts val="1200"/>
              </a:spcBef>
              <a:spcAft>
                <a:spcPts val="0"/>
              </a:spcAft>
              <a:buNone/>
            </a:pPr>
            <a:r>
              <a:rPr lang="es"/>
              <a:t>4. Interpretación de los resultados</a:t>
            </a:r>
            <a:endParaRPr/>
          </a:p>
          <a:p>
            <a:pPr indent="-300037" lvl="0" marL="457200" rtl="0" algn="l">
              <a:spcBef>
                <a:spcPts val="1200"/>
              </a:spcBef>
              <a:spcAft>
                <a:spcPts val="0"/>
              </a:spcAft>
              <a:buSzPct val="100000"/>
              <a:buChar char="●"/>
            </a:pPr>
            <a:r>
              <a:rPr lang="es"/>
              <a:t>Cada línea en el archivo de salida corresponde a una instrucción MIPS decodificada en formato binario.</a:t>
            </a:r>
            <a:endParaRPr/>
          </a:p>
          <a:p>
            <a:pPr indent="-300037" lvl="0" marL="457200" rtl="0" algn="l">
              <a:spcBef>
                <a:spcPts val="0"/>
              </a:spcBef>
              <a:spcAft>
                <a:spcPts val="0"/>
              </a:spcAft>
              <a:buSzPct val="100000"/>
              <a:buChar char="●"/>
            </a:pPr>
            <a:r>
              <a:rPr lang="es"/>
              <a:t>Cada instrucción binaria está compuesta por varios campos, como el opcode, los registros fuente y de destino, y el funct.</a:t>
            </a:r>
            <a:endParaRPr/>
          </a:p>
          <a:p>
            <a:pPr indent="-300037" lvl="0" marL="457200" rtl="0" algn="l">
              <a:spcBef>
                <a:spcPts val="0"/>
              </a:spcBef>
              <a:spcAft>
                <a:spcPts val="0"/>
              </a:spcAft>
              <a:buSzPct val="100000"/>
              <a:buChar char="●"/>
            </a:pPr>
            <a:r>
              <a:rPr lang="es"/>
              <a:t>Utiliza estos resultados binarios según sea necesario para tu aplicación específica.</a:t>
            </a:r>
            <a:endParaRPr/>
          </a:p>
          <a:p>
            <a:pPr indent="0" lvl="0" marL="0" rtl="0" algn="l">
              <a:spcBef>
                <a:spcPts val="1200"/>
              </a:spcBef>
              <a:spcAft>
                <a:spcPts val="0"/>
              </a:spcAft>
              <a:buNone/>
            </a:pPr>
            <a:r>
              <a:rPr lang="es"/>
              <a:t>5. Personalización del decodificador</a:t>
            </a:r>
            <a:endParaRPr/>
          </a:p>
          <a:p>
            <a:pPr indent="-300037" lvl="0" marL="457200" rtl="0" algn="l">
              <a:spcBef>
                <a:spcPts val="1200"/>
              </a:spcBef>
              <a:spcAft>
                <a:spcPts val="0"/>
              </a:spcAft>
              <a:buSzPct val="100000"/>
              <a:buChar char="●"/>
            </a:pPr>
            <a:r>
              <a:rPr lang="es"/>
              <a:t>Si se desea agregar más códigos de operación MIPS al diccionario codigos_TipoR, se puede llevar a cabo tomando en cuenta las necesidades que se tengan.</a:t>
            </a:r>
            <a:endParaRPr/>
          </a:p>
          <a:p>
            <a:pPr indent="-300037" lvl="0" marL="457200" rtl="0" algn="l">
              <a:spcBef>
                <a:spcPts val="0"/>
              </a:spcBef>
              <a:spcAft>
                <a:spcPts val="0"/>
              </a:spcAft>
              <a:buSzPct val="100000"/>
              <a:buChar char="●"/>
            </a:pPr>
            <a:r>
              <a:rPr lang="es"/>
              <a:t>Se debe asegurar de seguir el formato correcto de los códigos de operación y funciones MIPS.</a:t>
            </a:r>
            <a:endParaRPr/>
          </a:p>
          <a:p>
            <a:pPr indent="0" lvl="0" marL="0" rtl="0" algn="l">
              <a:spcBef>
                <a:spcPts val="1200"/>
              </a:spcBef>
              <a:spcAft>
                <a:spcPts val="0"/>
              </a:spcAft>
              <a:buNone/>
            </a:pPr>
            <a:r>
              <a:rPr lang="es"/>
              <a:t>6. Creación de archivos</a:t>
            </a:r>
            <a:endParaRPr/>
          </a:p>
          <a:p>
            <a:pPr indent="-300037" lvl="0" marL="457200" rtl="0" algn="l">
              <a:spcBef>
                <a:spcPts val="1200"/>
              </a:spcBef>
              <a:spcAft>
                <a:spcPts val="0"/>
              </a:spcAft>
              <a:buSzPct val="100000"/>
              <a:buChar char="●"/>
            </a:pPr>
            <a:r>
              <a:rPr lang="es"/>
              <a:t>Se puede utilizar la función creararchivos para crear los nombres de archivo de entrada y salida de manera conveniente.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práctica, logramos diseñar e implementar un DataPath capaz de ejecutar instrucciones básicas tipo R. Se integraron los módulos existentes con nuevos módulos de control, permitiendo el funcionamiento adecuado del procesador en la ejecución de las instrucciones mencionadas.</a:t>
            </a:r>
            <a:endParaRPr/>
          </a:p>
          <a:p>
            <a:pPr indent="0" lvl="0" marL="0" rtl="0" algn="l">
              <a:spcBef>
                <a:spcPts val="1200"/>
              </a:spcBef>
              <a:spcAft>
                <a:spcPts val="1200"/>
              </a:spcAft>
              <a:buNone/>
            </a:pPr>
            <a:r>
              <a:rPr lang="es"/>
              <a:t>Además se desarrolló un decodificador que tiene la finalidad de convertir instrucciones MIPS en código binario. Está diseñado para ser utilizado con archivos de texto que contienen instrucciones MIPS escritas en un formato específico.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Fase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Cronograma de actividades</a:t>
            </a:r>
            <a:endParaRPr/>
          </a:p>
        </p:txBody>
      </p:sp>
      <p:pic>
        <p:nvPicPr>
          <p:cNvPr id="71" name="Google Shape;71;p15"/>
          <p:cNvPicPr preferRelativeResize="0"/>
          <p:nvPr/>
        </p:nvPicPr>
        <p:blipFill rotWithShape="1">
          <a:blip r:embed="rId3">
            <a:alphaModFix/>
          </a:blip>
          <a:srcRect b="27082" l="13417" r="3965" t="58299"/>
          <a:stretch/>
        </p:blipFill>
        <p:spPr>
          <a:xfrm>
            <a:off x="634875" y="2146225"/>
            <a:ext cx="7874250" cy="1114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a:t>
            </a:r>
            <a:endParaRPr/>
          </a:p>
        </p:txBody>
      </p:sp>
      <p:sp>
        <p:nvSpPr>
          <p:cNvPr id="77" name="Google Shape;77;p16"/>
          <p:cNvSpPr txBox="1"/>
          <p:nvPr>
            <p:ph idx="1" type="body"/>
          </p:nvPr>
        </p:nvSpPr>
        <p:spPr>
          <a:xfrm>
            <a:off x="311700" y="1152475"/>
            <a:ext cx="2801400" cy="3416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General</a:t>
            </a:r>
            <a:endParaRPr/>
          </a:p>
          <a:p>
            <a:pPr indent="0" lvl="0" marL="0" rtl="0" algn="l">
              <a:spcBef>
                <a:spcPts val="1200"/>
              </a:spcBef>
              <a:spcAft>
                <a:spcPts val="0"/>
              </a:spcAft>
              <a:buNone/>
            </a:pPr>
            <a:r>
              <a:rPr lang="es"/>
              <a:t>El objetivo principal es crear un DataPath capaz de ejecutar instrucciones de tipo R, para lograrlo </a:t>
            </a:r>
            <a:r>
              <a:rPr lang="es"/>
              <a:t>será</a:t>
            </a:r>
            <a:r>
              <a:rPr lang="es"/>
              <a:t> necesario integrar los </a:t>
            </a:r>
            <a:r>
              <a:rPr lang="es"/>
              <a:t>módulos</a:t>
            </a:r>
            <a:r>
              <a:rPr lang="es"/>
              <a:t> ya usados en actividades anteriores (ALU, BR y Memoria). </a:t>
            </a:r>
            <a:endParaRPr/>
          </a:p>
          <a:p>
            <a:pPr indent="0" lvl="0" marL="0" rtl="0" algn="l">
              <a:spcBef>
                <a:spcPts val="1200"/>
              </a:spcBef>
              <a:spcAft>
                <a:spcPts val="1200"/>
              </a:spcAft>
              <a:buNone/>
            </a:pPr>
            <a:r>
              <a:rPr lang="es"/>
              <a:t>Con nuevos </a:t>
            </a:r>
            <a:r>
              <a:rPr lang="es"/>
              <a:t>módulos</a:t>
            </a:r>
            <a:r>
              <a:rPr lang="es"/>
              <a:t> que gestionarán el flujo de los bits en el sistema, estos </a:t>
            </a:r>
            <a:r>
              <a:rPr lang="es"/>
              <a:t>módulos</a:t>
            </a:r>
            <a:r>
              <a:rPr lang="es"/>
              <a:t> pueden observarse en la Figura 2.</a:t>
            </a:r>
            <a:endParaRPr/>
          </a:p>
        </p:txBody>
      </p:sp>
      <p:pic>
        <p:nvPicPr>
          <p:cNvPr id="78" name="Google Shape;78;p16"/>
          <p:cNvPicPr preferRelativeResize="0"/>
          <p:nvPr/>
        </p:nvPicPr>
        <p:blipFill>
          <a:blip r:embed="rId3">
            <a:alphaModFix/>
          </a:blip>
          <a:stretch>
            <a:fillRect/>
          </a:stretch>
        </p:blipFill>
        <p:spPr>
          <a:xfrm>
            <a:off x="3495075" y="1576700"/>
            <a:ext cx="5237375" cy="250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 </a:t>
            </a:r>
            <a:r>
              <a:rPr lang="es"/>
              <a:t>específicos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s"/>
              <a:t>Desarrollar un decodificador en Python que reciba una expresión de tipo R en lenguaje ensamblador y la convierta en lenguaje binario, incluyendo el código de operación (Opcode), los registros de origen (rs), destino (rd) y destino (rt), y el desplazamiento (shamt) si es aplicable.</a:t>
            </a:r>
            <a:endParaRPr/>
          </a:p>
          <a:p>
            <a:pPr indent="-317182" lvl="0" marL="457200" rtl="0" algn="l">
              <a:spcBef>
                <a:spcPts val="0"/>
              </a:spcBef>
              <a:spcAft>
                <a:spcPts val="0"/>
              </a:spcAft>
              <a:buSzPct val="100000"/>
              <a:buChar char="●"/>
            </a:pPr>
            <a:r>
              <a:rPr lang="es"/>
              <a:t>Desarrollar</a:t>
            </a:r>
            <a:r>
              <a:rPr lang="es"/>
              <a:t> una </a:t>
            </a:r>
            <a:r>
              <a:rPr lang="es"/>
              <a:t>presentación</a:t>
            </a:r>
            <a:r>
              <a:rPr lang="es"/>
              <a:t>, en un archivo README.md, en el repositorio remoto en el cual se </a:t>
            </a:r>
            <a:r>
              <a:rPr lang="es"/>
              <a:t>estarán</a:t>
            </a:r>
            <a:r>
              <a:rPr lang="es"/>
              <a:t> subiendo los archivos y carpetas que se </a:t>
            </a:r>
            <a:r>
              <a:rPr lang="es"/>
              <a:t>estarán</a:t>
            </a:r>
            <a:r>
              <a:rPr lang="es"/>
              <a:t> trabajando a lo largo del proyecto.</a:t>
            </a:r>
            <a:endParaRPr/>
          </a:p>
          <a:p>
            <a:pPr indent="-317182" lvl="0" marL="457200" rtl="0" algn="l">
              <a:spcBef>
                <a:spcPts val="0"/>
              </a:spcBef>
              <a:spcAft>
                <a:spcPts val="0"/>
              </a:spcAft>
              <a:buSzPct val="100000"/>
              <a:buChar char="●"/>
            </a:pPr>
            <a:r>
              <a:rPr lang="es"/>
              <a:t>Desarrollar</a:t>
            </a:r>
            <a:r>
              <a:rPr lang="es"/>
              <a:t> un modulo, el cual tome una entrada de 32 bits, la cual </a:t>
            </a:r>
            <a:r>
              <a:rPr lang="es"/>
              <a:t>será</a:t>
            </a:r>
            <a:r>
              <a:rPr lang="es"/>
              <a:t> una </a:t>
            </a:r>
            <a:r>
              <a:rPr lang="es"/>
              <a:t>expresión</a:t>
            </a:r>
            <a:r>
              <a:rPr lang="es"/>
              <a:t> en ensamblador </a:t>
            </a:r>
            <a:r>
              <a:rPr lang="es"/>
              <a:t>traducida</a:t>
            </a:r>
            <a:r>
              <a:rPr lang="es"/>
              <a:t> a binario, este </a:t>
            </a:r>
            <a:r>
              <a:rPr lang="es"/>
              <a:t>módulo</a:t>
            </a:r>
            <a:r>
              <a:rPr lang="es"/>
              <a:t> </a:t>
            </a:r>
            <a:r>
              <a:rPr lang="es"/>
              <a:t>tendrá</a:t>
            </a:r>
            <a:r>
              <a:rPr lang="es"/>
              <a:t> varias salidas las cuales </a:t>
            </a:r>
            <a:r>
              <a:rPr lang="es"/>
              <a:t>serán</a:t>
            </a:r>
            <a:r>
              <a:rPr lang="es"/>
              <a:t> cada una de las partes que tiene una </a:t>
            </a:r>
            <a:r>
              <a:rPr lang="es"/>
              <a:t>expresión</a:t>
            </a:r>
            <a:r>
              <a:rPr lang="es"/>
              <a:t> de tipo R (mencionadas en el punto anterior).</a:t>
            </a:r>
            <a:endParaRPr/>
          </a:p>
          <a:p>
            <a:pPr indent="-317182" lvl="0" marL="457200" rtl="0" algn="l">
              <a:spcBef>
                <a:spcPts val="0"/>
              </a:spcBef>
              <a:spcAft>
                <a:spcPts val="0"/>
              </a:spcAft>
              <a:buSzPct val="100000"/>
              <a:buChar char="●"/>
            </a:pPr>
            <a:r>
              <a:rPr lang="es"/>
              <a:t>Desarrollar el módulo de Unidad de Control (UC) con una entrada de 6 bits para recibir el Código de Operación (Opcode) y generar tres salidas de 1 bit (MemToReg, RegWrite y MemToWrite) y una salida de 3 bits (ALUOp) para controlar los diferentes elementos del sistema de acuerdo con el OpCode recibido.</a:t>
            </a:r>
            <a:endParaRPr/>
          </a:p>
          <a:p>
            <a:pPr indent="-317182" lvl="0" marL="457200" rtl="0" algn="l">
              <a:spcBef>
                <a:spcPts val="0"/>
              </a:spcBef>
              <a:spcAft>
                <a:spcPts val="0"/>
              </a:spcAft>
              <a:buSzPct val="100000"/>
              <a:buChar char="●"/>
            </a:pPr>
            <a:r>
              <a:rPr lang="es"/>
              <a:t>Implementar el módulo de ALU-Control, el cual recibirá los bits 0:5 de la instrucción y una señal de 3 bits de la UC. Este módulo generará una salida de 3 bits para indicar a la ALU la operación que debe realizar, basándose en las señales enviadas por la UC.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 específicos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s"/>
              <a:t>Diseñar e implementar un Multiplexor 2:1 con dos entradas de 32 bits cada una y una entrada de 1 bit para seleccionar qué entrada se pasa a la salida. La salida del multiplexor será de 32 bits.</a:t>
            </a:r>
            <a:endParaRPr/>
          </a:p>
          <a:p>
            <a:pPr indent="-325755" lvl="0" marL="457200" rtl="0" algn="l">
              <a:spcBef>
                <a:spcPts val="0"/>
              </a:spcBef>
              <a:spcAft>
                <a:spcPts val="0"/>
              </a:spcAft>
              <a:buSzPct val="100000"/>
              <a:buChar char="●"/>
            </a:pPr>
            <a:r>
              <a:rPr lang="es"/>
              <a:t>Desarrollar un testbench mínimo para los módulos nuevos (UC, ALU-Control y Multiplexor) para verificar su correcto funcionamiento individual.</a:t>
            </a:r>
            <a:endParaRPr/>
          </a:p>
          <a:p>
            <a:pPr indent="-325755" lvl="0" marL="457200" rtl="0" algn="l">
              <a:spcBef>
                <a:spcPts val="0"/>
              </a:spcBef>
              <a:spcAft>
                <a:spcPts val="0"/>
              </a:spcAft>
              <a:buSzPct val="100000"/>
              <a:buChar char="●"/>
            </a:pPr>
            <a:r>
              <a:rPr lang="es"/>
              <a:t>Crear un testbench para el módulo DataPath Tipo-R (DPTR), instanciando todos los módulos desarrollados y probándolos con 10 instrucciones, dos de cada una de las instrucciones mencionadas en la introducción (ALU, SUB, OR, AND, SLT).</a:t>
            </a:r>
            <a:endParaRPr/>
          </a:p>
          <a:p>
            <a:pPr indent="-325755" lvl="0" marL="457200" rtl="0" algn="l">
              <a:spcBef>
                <a:spcPts val="0"/>
              </a:spcBef>
              <a:spcAft>
                <a:spcPts val="0"/>
              </a:spcAft>
              <a:buSzPct val="100000"/>
              <a:buChar char="●"/>
            </a:pPr>
            <a:r>
              <a:rPr lang="es"/>
              <a:t>Preparar una tabla con las instrucciones en formato ensamblador y su equivalente en código máquina. Los datos de esta tabla se utilizarán como entrada para el testbench del DPTR.</a:t>
            </a:r>
            <a:endParaRPr/>
          </a:p>
          <a:p>
            <a:pPr indent="-325755" lvl="0" marL="457200" rtl="0" algn="l">
              <a:spcBef>
                <a:spcPts val="0"/>
              </a:spcBef>
              <a:spcAft>
                <a:spcPts val="0"/>
              </a:spcAft>
              <a:buSzPct val="100000"/>
              <a:buChar char="●"/>
            </a:pPr>
            <a:r>
              <a:rPr lang="es"/>
              <a:t>Realizar pruebas del módulo DPTR para garantizar su correcto funcionamiento en la ejecución de instrucciones de tipo R, incluyendo diferentes combinaciones de instrucciones y condiciones de entrada.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Entregables</a:t>
            </a:r>
            <a:endParaRPr/>
          </a:p>
        </p:txBody>
      </p:sp>
      <p:sp>
        <p:nvSpPr>
          <p:cNvPr id="96" name="Google Shape;96;p19"/>
          <p:cNvSpPr txBox="1"/>
          <p:nvPr>
            <p:ph idx="1" type="body"/>
          </p:nvPr>
        </p:nvSpPr>
        <p:spPr>
          <a:xfrm>
            <a:off x="311700" y="1152475"/>
            <a:ext cx="407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Entregables [Reporte].pdf</a:t>
            </a:r>
            <a:endParaRPr sz="1400"/>
          </a:p>
          <a:p>
            <a:pPr indent="-317500" lvl="0" marL="457200" rtl="0" algn="l">
              <a:spcBef>
                <a:spcPts val="1200"/>
              </a:spcBef>
              <a:spcAft>
                <a:spcPts val="0"/>
              </a:spcAft>
              <a:buSzPts val="1400"/>
              <a:buChar char="●"/>
            </a:pPr>
            <a:r>
              <a:rPr lang="es" sz="1400"/>
              <a:t>Descripción</a:t>
            </a:r>
            <a:r>
              <a:rPr lang="es" sz="1400"/>
              <a:t> de la instrucciones tipo R, con </a:t>
            </a:r>
            <a:r>
              <a:rPr lang="es" sz="1400"/>
              <a:t>énfasis</a:t>
            </a:r>
            <a:r>
              <a:rPr lang="es" sz="1400"/>
              <a:t> en explicar la </a:t>
            </a:r>
            <a:r>
              <a:rPr lang="es" sz="1400"/>
              <a:t>instrucción</a:t>
            </a:r>
            <a:r>
              <a:rPr lang="es" sz="1400"/>
              <a:t> SLT.</a:t>
            </a:r>
            <a:endParaRPr sz="1400"/>
          </a:p>
          <a:p>
            <a:pPr indent="-317500" lvl="0" marL="457200" rtl="0" algn="l">
              <a:spcBef>
                <a:spcPts val="0"/>
              </a:spcBef>
              <a:spcAft>
                <a:spcPts val="0"/>
              </a:spcAft>
              <a:buSzPts val="1400"/>
              <a:buChar char="●"/>
            </a:pPr>
            <a:r>
              <a:rPr lang="es" sz="1400"/>
              <a:t>Investigación</a:t>
            </a:r>
            <a:r>
              <a:rPr lang="es" sz="1400"/>
              <a:t> sobre la </a:t>
            </a:r>
            <a:r>
              <a:rPr lang="es" sz="1400"/>
              <a:t>operación</a:t>
            </a:r>
            <a:r>
              <a:rPr lang="es" sz="1400"/>
              <a:t> ternaria.</a:t>
            </a:r>
            <a:endParaRPr sz="1400"/>
          </a:p>
          <a:p>
            <a:pPr indent="-317500" lvl="0" marL="457200" rtl="0" algn="l">
              <a:spcBef>
                <a:spcPts val="0"/>
              </a:spcBef>
              <a:spcAft>
                <a:spcPts val="0"/>
              </a:spcAft>
              <a:buSzPts val="1400"/>
              <a:buChar char="●"/>
            </a:pPr>
            <a:r>
              <a:rPr lang="es" sz="1400"/>
              <a:t>Investigación</a:t>
            </a:r>
            <a:r>
              <a:rPr lang="es" sz="1400"/>
              <a:t> sobre el proceso de c</a:t>
            </a:r>
            <a:r>
              <a:rPr lang="es" sz="1400"/>
              <a:t>ompilación</a:t>
            </a:r>
            <a:r>
              <a:rPr lang="es" sz="1400"/>
              <a: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s" sz="1400"/>
              <a:t>*Hay que leer la </a:t>
            </a:r>
            <a:r>
              <a:rPr lang="es" sz="1400"/>
              <a:t>información</a:t>
            </a:r>
            <a:r>
              <a:rPr lang="es" sz="1400"/>
              <a:t> y describirla con sus propias palabras.</a:t>
            </a:r>
            <a:endParaRPr sz="1400"/>
          </a:p>
        </p:txBody>
      </p:sp>
      <p:sp>
        <p:nvSpPr>
          <p:cNvPr id="97" name="Google Shape;97;p19"/>
          <p:cNvSpPr txBox="1"/>
          <p:nvPr>
            <p:ph idx="1" type="body"/>
          </p:nvPr>
        </p:nvSpPr>
        <p:spPr>
          <a:xfrm>
            <a:off x="4645675" y="1152475"/>
            <a:ext cx="407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Código en Verilog  Archivos Verilog –</a:t>
            </a:r>
            <a:endParaRPr sz="1400"/>
          </a:p>
          <a:p>
            <a:pPr indent="0" lvl="0" marL="0" rtl="0" algn="l">
              <a:spcBef>
                <a:spcPts val="1200"/>
              </a:spcBef>
              <a:spcAft>
                <a:spcPts val="0"/>
              </a:spcAft>
              <a:buNone/>
            </a:pPr>
            <a:r>
              <a:rPr lang="es" sz="1400"/>
              <a:t>ALU.v, Mem.v, BancoReg.v, UnidadDeControl.v, </a:t>
            </a:r>
            <a:r>
              <a:rPr lang="es" sz="1400"/>
              <a:t>Mux2_1_32.v,  ALuControl.v, DPTR.v, TB_DPTR.v</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s" sz="1400"/>
              <a:t>El reporte debe de presentarse con la simulación donde los resultados deben visualizarse en formato (ó radix) decimal.</a:t>
            </a:r>
            <a:endParaRPr sz="1400"/>
          </a:p>
          <a:p>
            <a:pPr indent="0" lvl="0" marL="0" rtl="0" algn="l">
              <a:spcBef>
                <a:spcPts val="1200"/>
              </a:spcBef>
              <a:spcAft>
                <a:spcPts val="1200"/>
              </a:spcAft>
              <a:buNone/>
            </a:pPr>
            <a:r>
              <a:rPr lang="es" sz="1400"/>
              <a:t>*Nota: Los nombres de los archivos “.v”, módulos y elementos de entrada y salida son opcionales, los aquí presentados son ejemplos.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Trello</a:t>
            </a:r>
            <a:endParaRPr/>
          </a:p>
        </p:txBody>
      </p:sp>
      <p:sp>
        <p:nvSpPr>
          <p:cNvPr id="103" name="Google Shape;103;p20"/>
          <p:cNvSpPr txBox="1"/>
          <p:nvPr>
            <p:ph idx="1" type="body"/>
          </p:nvPr>
        </p:nvSpPr>
        <p:spPr>
          <a:xfrm>
            <a:off x="311700" y="1152475"/>
            <a:ext cx="28014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1600">
                <a:solidFill>
                  <a:schemeClr val="dk1"/>
                </a:solidFill>
                <a:latin typeface="Oswald"/>
                <a:ea typeface="Oswald"/>
                <a:cs typeface="Oswald"/>
                <a:sym typeface="Oswald"/>
              </a:rPr>
              <a:t>Se </a:t>
            </a:r>
            <a:r>
              <a:rPr lang="es" sz="1600">
                <a:solidFill>
                  <a:schemeClr val="dk1"/>
                </a:solidFill>
                <a:latin typeface="Oswald"/>
                <a:ea typeface="Oswald"/>
                <a:cs typeface="Oswald"/>
                <a:sym typeface="Oswald"/>
              </a:rPr>
              <a:t>decidió</a:t>
            </a:r>
            <a:r>
              <a:rPr lang="es" sz="1600">
                <a:solidFill>
                  <a:schemeClr val="dk1"/>
                </a:solidFill>
                <a:latin typeface="Oswald"/>
                <a:ea typeface="Oswald"/>
                <a:cs typeface="Oswald"/>
                <a:sym typeface="Oswald"/>
              </a:rPr>
              <a:t> poner las metas en la plataforma “Trello” para poder llevar un mejor control de las distintas etapas en las que se encuentran las mismas, </a:t>
            </a:r>
            <a:r>
              <a:rPr lang="es" sz="1600">
                <a:solidFill>
                  <a:schemeClr val="dk1"/>
                </a:solidFill>
                <a:latin typeface="Oswald"/>
                <a:ea typeface="Oswald"/>
                <a:cs typeface="Oswald"/>
                <a:sym typeface="Oswald"/>
              </a:rPr>
              <a:t>así</a:t>
            </a:r>
            <a:r>
              <a:rPr lang="es" sz="1600">
                <a:solidFill>
                  <a:schemeClr val="dk1"/>
                </a:solidFill>
                <a:latin typeface="Oswald"/>
                <a:ea typeface="Oswald"/>
                <a:cs typeface="Oswald"/>
                <a:sym typeface="Oswald"/>
              </a:rPr>
              <a:t> como </a:t>
            </a:r>
            <a:r>
              <a:rPr lang="es" sz="1600">
                <a:solidFill>
                  <a:schemeClr val="dk1"/>
                </a:solidFill>
                <a:latin typeface="Oswald"/>
                <a:ea typeface="Oswald"/>
                <a:cs typeface="Oswald"/>
                <a:sym typeface="Oswald"/>
              </a:rPr>
              <a:t>también</a:t>
            </a:r>
            <a:r>
              <a:rPr lang="es" sz="1600">
                <a:solidFill>
                  <a:schemeClr val="dk1"/>
                </a:solidFill>
                <a:latin typeface="Oswald"/>
                <a:ea typeface="Oswald"/>
                <a:cs typeface="Oswald"/>
                <a:sym typeface="Oswald"/>
              </a:rPr>
              <a:t> el poner fecha y hora de vencimiento a cada una para poder realizarlas y entregarlas en tiempo y forma.</a:t>
            </a:r>
            <a:endParaRPr sz="1600">
              <a:solidFill>
                <a:schemeClr val="dk1"/>
              </a:solidFill>
              <a:latin typeface="Oswald"/>
              <a:ea typeface="Oswald"/>
              <a:cs typeface="Oswald"/>
              <a:sym typeface="Oswald"/>
            </a:endParaRPr>
          </a:p>
          <a:p>
            <a:pPr indent="0" lvl="0" marL="0" rtl="0" algn="l">
              <a:spcBef>
                <a:spcPts val="1200"/>
              </a:spcBef>
              <a:spcAft>
                <a:spcPts val="1200"/>
              </a:spcAft>
              <a:buNone/>
            </a:pPr>
            <a:r>
              <a:rPr lang="es" sz="1600" u="sng">
                <a:solidFill>
                  <a:schemeClr val="hlink"/>
                </a:solidFill>
                <a:latin typeface="Oswald"/>
                <a:ea typeface="Oswald"/>
                <a:cs typeface="Oswald"/>
                <a:sym typeface="Oswald"/>
                <a:hlinkClick r:id="rId3"/>
              </a:rPr>
              <a:t>https://trello.com/b/MYGzWthO/proyectoarquicompu</a:t>
            </a:r>
            <a:endParaRPr sz="1600">
              <a:solidFill>
                <a:schemeClr val="dk1"/>
              </a:solidFill>
              <a:latin typeface="Oswald"/>
              <a:ea typeface="Oswald"/>
              <a:cs typeface="Oswald"/>
              <a:sym typeface="Oswald"/>
            </a:endParaRPr>
          </a:p>
        </p:txBody>
      </p:sp>
      <p:pic>
        <p:nvPicPr>
          <p:cNvPr id="104" name="Google Shape;104;p20"/>
          <p:cNvPicPr preferRelativeResize="0"/>
          <p:nvPr/>
        </p:nvPicPr>
        <p:blipFill>
          <a:blip r:embed="rId4">
            <a:alphaModFix/>
          </a:blip>
          <a:stretch>
            <a:fillRect/>
          </a:stretch>
        </p:blipFill>
        <p:spPr>
          <a:xfrm>
            <a:off x="3723150" y="1513425"/>
            <a:ext cx="4991400" cy="24749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Guia para git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Debido a que se </a:t>
            </a:r>
            <a:r>
              <a:rPr lang="es"/>
              <a:t>estará</a:t>
            </a:r>
            <a:r>
              <a:rPr lang="es"/>
              <a:t> trabajando con git para trabajar en equipo a lo largo de desarrollo del proyecto, se </a:t>
            </a:r>
            <a:r>
              <a:rPr lang="es"/>
              <a:t>mencionarán</a:t>
            </a:r>
            <a:r>
              <a:rPr lang="es"/>
              <a:t> a </a:t>
            </a:r>
            <a:r>
              <a:rPr lang="es"/>
              <a:t>continuación</a:t>
            </a:r>
            <a:r>
              <a:rPr lang="es"/>
              <a:t> algunos de los comandos </a:t>
            </a:r>
            <a:r>
              <a:rPr lang="es"/>
              <a:t>más</a:t>
            </a:r>
            <a:r>
              <a:rPr lang="es"/>
              <a:t> necesarios para utilizar git mediante la terminal.</a:t>
            </a:r>
            <a:endParaRPr/>
          </a:p>
          <a:p>
            <a:pPr indent="-342900" lvl="0" marL="457200" rtl="0" algn="l">
              <a:spcBef>
                <a:spcPts val="1200"/>
              </a:spcBef>
              <a:spcAft>
                <a:spcPts val="0"/>
              </a:spcAft>
              <a:buSzPts val="1800"/>
              <a:buChar char="●"/>
            </a:pPr>
            <a:r>
              <a:rPr lang="es"/>
              <a:t>Clonar un repositorio remoto: </a:t>
            </a:r>
            <a:r>
              <a:rPr b="1" lang="es"/>
              <a:t>git clone &lt;URL_del_repositorio&gt;</a:t>
            </a:r>
            <a:endParaRPr b="1"/>
          </a:p>
          <a:p>
            <a:pPr indent="-342900" lvl="0" marL="457200" rtl="0" algn="l">
              <a:spcBef>
                <a:spcPts val="0"/>
              </a:spcBef>
              <a:spcAft>
                <a:spcPts val="0"/>
              </a:spcAft>
              <a:buSzPts val="1800"/>
              <a:buChar char="●"/>
            </a:pPr>
            <a:r>
              <a:rPr lang="es"/>
              <a:t>Agregar cambios al área de preparación (stage): </a:t>
            </a:r>
            <a:r>
              <a:rPr b="1" lang="es"/>
              <a:t>git add &lt;archivo&gt;</a:t>
            </a:r>
            <a:endParaRPr b="1"/>
          </a:p>
          <a:p>
            <a:pPr indent="-342900" lvl="0" marL="457200" rtl="0" algn="l">
              <a:spcBef>
                <a:spcPts val="0"/>
              </a:spcBef>
              <a:spcAft>
                <a:spcPts val="0"/>
              </a:spcAft>
              <a:buSzPts val="1800"/>
              <a:buChar char="●"/>
            </a:pPr>
            <a:r>
              <a:rPr lang="es"/>
              <a:t>Confirmar cambios preparados: </a:t>
            </a:r>
            <a:r>
              <a:rPr b="1" lang="es"/>
              <a:t>git commit -m "Mensaje del commit"</a:t>
            </a:r>
            <a:endParaRPr b="1"/>
          </a:p>
          <a:p>
            <a:pPr indent="-342900" lvl="0" marL="457200" rtl="0" algn="l">
              <a:spcBef>
                <a:spcPts val="0"/>
              </a:spcBef>
              <a:spcAft>
                <a:spcPts val="0"/>
              </a:spcAft>
              <a:buSzPts val="1800"/>
              <a:buChar char="●"/>
            </a:pPr>
            <a:r>
              <a:rPr lang="es"/>
              <a:t>Actualizar el repositorio local con los cambios remotos: </a:t>
            </a:r>
            <a:r>
              <a:rPr b="1" lang="es"/>
              <a:t>git pull origin &lt;rama&gt;</a:t>
            </a:r>
            <a:endParaRPr b="1"/>
          </a:p>
          <a:p>
            <a:pPr indent="-342900" lvl="0" marL="457200" rtl="0" algn="l">
              <a:spcBef>
                <a:spcPts val="0"/>
              </a:spcBef>
              <a:spcAft>
                <a:spcPts val="0"/>
              </a:spcAft>
              <a:buSzPts val="1800"/>
              <a:buChar char="●"/>
            </a:pPr>
            <a:r>
              <a:rPr lang="es"/>
              <a:t>Enviar cambios locales al repositorio remoto: </a:t>
            </a:r>
            <a:r>
              <a:rPr b="1" lang="es"/>
              <a:t>git push origin &lt;rama&gt;</a:t>
            </a:r>
            <a:endParaRPr b="1"/>
          </a:p>
          <a:p>
            <a:pPr indent="-342900" lvl="0" marL="457200" rtl="0" algn="l">
              <a:spcBef>
                <a:spcPts val="0"/>
              </a:spcBef>
              <a:spcAft>
                <a:spcPts val="0"/>
              </a:spcAft>
              <a:buSzPts val="1800"/>
              <a:buChar char="●"/>
            </a:pPr>
            <a:r>
              <a:rPr lang="es"/>
              <a:t>Crear una nueva rama: </a:t>
            </a:r>
            <a:r>
              <a:rPr b="1" lang="es"/>
              <a:t>git branch &lt;nombre_de_rama&gt;</a:t>
            </a:r>
            <a:endParaRPr b="1"/>
          </a:p>
        </p:txBody>
      </p:sp>
      <p:pic>
        <p:nvPicPr>
          <p:cNvPr id="111" name="Google Shape;111;p21"/>
          <p:cNvPicPr preferRelativeResize="0"/>
          <p:nvPr/>
        </p:nvPicPr>
        <p:blipFill>
          <a:blip r:embed="rId3">
            <a:alphaModFix/>
          </a:blip>
          <a:stretch>
            <a:fillRect/>
          </a:stretch>
        </p:blipFill>
        <p:spPr>
          <a:xfrm>
            <a:off x="7847800" y="355500"/>
            <a:ext cx="662225" cy="66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