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Merriweather" panose="020B0604020202020204" charset="0"/>
      <p:regular r:id="rId38"/>
      <p:bold r:id="rId39"/>
      <p:italic r:id="rId40"/>
      <p:boldItalic r:id="rId41"/>
    </p:embeddedFont>
    <p:embeddedFont>
      <p:font typeface="Roboto Light" panose="02000000000000000000" pitchFamily="2"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4e037611b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4e037611b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e1a287889_6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e1a287889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e1a287889_6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e1a287889_6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e16198e10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e16198e1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e16198e10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e16198e10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e16198e10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e16198e10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e1b01b48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e1b01b4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e1b01b48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e1b01b48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1b01b48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1b01b48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e1a287889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e1a287889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e1b01b480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e1b01b480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e16198e10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e16198e10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e1b01b480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e1b01b480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e1b01b48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e1b01b48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e037611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e037611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e037611b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e037611b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e037611b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e037611b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Minimum frequency for these graphs was 500, so even though a lot of the words appear in both, fewer made the cut for successful, and the big ones are generally bigger. Also note that “my” is bigger than “our” in the failed projects, but this is reversed in the successful ones.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e1b01b48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e1b01b48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e16198e10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e16198e10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e16198e1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e16198e1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e1a287889_6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e1a287889_6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e1a287889_6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e1a287889_6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e16198e10_3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e16198e10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e1a287889_6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1a287889_6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e1a287889_6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e1a287889_6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4e1b01b48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4e1b01b48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e1b01b48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e1b01b48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e1a287889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e1a28788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e1a28788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e1a28788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e1a28788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e1a2878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Ben</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e1a287889_6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e1a287889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e1a287889_6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e1a287889_6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Ben</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e1a287889_5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e1a287889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a Python program and the rPython package to scrape several additional data fields from Kickstarter’s advanced search form</a:t>
            </a:r>
            <a:endParaRPr/>
          </a:p>
          <a:p>
            <a:pPr marL="0" lvl="0" indent="0" algn="l" rtl="0">
              <a:spcBef>
                <a:spcPts val="0"/>
              </a:spcBef>
              <a:spcAft>
                <a:spcPts val="0"/>
              </a:spcAft>
              <a:buNone/>
            </a:pPr>
            <a:r>
              <a:rPr lang="en"/>
              <a:t>After many hours, Kickstarter temporarily banned us</a:t>
            </a:r>
            <a:endParaRPr/>
          </a:p>
          <a:p>
            <a:pPr marL="0" lvl="0" indent="0" algn="l" rtl="0">
              <a:spcBef>
                <a:spcPts val="0"/>
              </a:spcBef>
              <a:spcAft>
                <a:spcPts val="0"/>
              </a:spcAft>
              <a:buNone/>
            </a:pPr>
            <a:r>
              <a:rPr lang="en"/>
              <a:t>Some of the projects we searched for were not found, likely because the creators had changed the project names</a:t>
            </a:r>
            <a:endParaRPr/>
          </a:p>
          <a:p>
            <a:pPr marL="0" lvl="0" indent="0" algn="l" rtl="0">
              <a:spcBef>
                <a:spcPts val="0"/>
              </a:spcBef>
              <a:spcAft>
                <a:spcPts val="0"/>
              </a:spcAft>
              <a:buNone/>
            </a:pPr>
            <a:r>
              <a:rPr lang="en"/>
              <a:t>Because of these two things, we ended up with the additional data for 172,941 projects our of our original 378,661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e1a287889_6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e1a287889_6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e1a287889_6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e1a287889_6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kickstats.org/try"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ubTitle" idx="1"/>
          </p:nvPr>
        </p:nvSpPr>
        <p:spPr>
          <a:xfrm>
            <a:off x="4429900" y="3411644"/>
            <a:ext cx="4242600" cy="115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Aidan Litt</a:t>
            </a:r>
            <a:endParaRPr/>
          </a:p>
          <a:p>
            <a:pPr marL="0" lvl="0" indent="0" algn="r" rtl="0">
              <a:spcBef>
                <a:spcPts val="0"/>
              </a:spcBef>
              <a:spcAft>
                <a:spcPts val="0"/>
              </a:spcAft>
              <a:buNone/>
            </a:pPr>
            <a:r>
              <a:rPr lang="en"/>
              <a:t>Ben Soderberg</a:t>
            </a:r>
            <a:endParaRPr/>
          </a:p>
          <a:p>
            <a:pPr marL="0" lvl="0" indent="0" algn="r" rtl="0">
              <a:spcBef>
                <a:spcPts val="0"/>
              </a:spcBef>
              <a:spcAft>
                <a:spcPts val="0"/>
              </a:spcAft>
              <a:buNone/>
            </a:pPr>
            <a:r>
              <a:rPr lang="en"/>
              <a:t>Chase Sonnemaker</a:t>
            </a:r>
            <a:endParaRPr/>
          </a:p>
          <a:p>
            <a:pPr marL="0" lvl="0" indent="0" algn="r" rtl="0">
              <a:spcBef>
                <a:spcPts val="0"/>
              </a:spcBef>
              <a:spcAft>
                <a:spcPts val="0"/>
              </a:spcAft>
              <a:buNone/>
            </a:pPr>
            <a:r>
              <a:rPr lang="en"/>
              <a:t>Joe Tortorello</a:t>
            </a:r>
            <a:endParaRPr/>
          </a:p>
        </p:txBody>
      </p:sp>
      <p:pic>
        <p:nvPicPr>
          <p:cNvPr id="65" name="Google Shape;65;p13"/>
          <p:cNvPicPr preferRelativeResize="0"/>
          <p:nvPr/>
        </p:nvPicPr>
        <p:blipFill>
          <a:blip r:embed="rId3">
            <a:alphaModFix/>
          </a:blip>
          <a:stretch>
            <a:fillRect/>
          </a:stretch>
        </p:blipFill>
        <p:spPr>
          <a:xfrm>
            <a:off x="683888" y="295275"/>
            <a:ext cx="7776221" cy="104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205076" y="312275"/>
            <a:ext cx="3936800" cy="3907350"/>
          </a:xfrm>
          <a:prstGeom prst="rect">
            <a:avLst/>
          </a:prstGeom>
          <a:noFill/>
          <a:ln>
            <a:noFill/>
          </a:ln>
        </p:spPr>
      </p:pic>
      <p:pic>
        <p:nvPicPr>
          <p:cNvPr id="128" name="Google Shape;128;p22"/>
          <p:cNvPicPr preferRelativeResize="0"/>
          <p:nvPr/>
        </p:nvPicPr>
        <p:blipFill>
          <a:blip r:embed="rId4">
            <a:alphaModFix/>
          </a:blip>
          <a:stretch>
            <a:fillRect/>
          </a:stretch>
        </p:blipFill>
        <p:spPr>
          <a:xfrm>
            <a:off x="4859700" y="318950"/>
            <a:ext cx="3920300" cy="3894000"/>
          </a:xfrm>
          <a:prstGeom prst="rect">
            <a:avLst/>
          </a:prstGeom>
          <a:noFill/>
          <a:ln>
            <a:noFill/>
          </a:ln>
        </p:spPr>
      </p:pic>
      <p:sp>
        <p:nvSpPr>
          <p:cNvPr id="129" name="Google Shape;129;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Number of projects rises until 2015, then falls</a:t>
            </a:r>
            <a:endParaRPr sz="1800"/>
          </a:p>
          <a:p>
            <a:pPr marL="0" lvl="0" indent="0" algn="l" rtl="0">
              <a:spcBef>
                <a:spcPts val="0"/>
              </a:spcBef>
              <a:spcAft>
                <a:spcPts val="0"/>
              </a:spcAft>
              <a:buNone/>
            </a:pPr>
            <a:r>
              <a:rPr lang="en" sz="1800"/>
              <a:t>Most projects ask for $15,000 but get less than $5,500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Most popular categories: Film/Video, Music, and Publishing</a:t>
            </a:r>
            <a:endParaRPr sz="1800"/>
          </a:p>
        </p:txBody>
      </p:sp>
      <p:pic>
        <p:nvPicPr>
          <p:cNvPr id="135" name="Google Shape;135;p23"/>
          <p:cNvPicPr preferRelativeResize="0"/>
          <p:nvPr/>
        </p:nvPicPr>
        <p:blipFill rotWithShape="1">
          <a:blip r:embed="rId3">
            <a:alphaModFix/>
          </a:blip>
          <a:srcRect b="2846"/>
          <a:stretch/>
        </p:blipFill>
        <p:spPr>
          <a:xfrm>
            <a:off x="1618738" y="70425"/>
            <a:ext cx="5906525" cy="425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8450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Alright, Chief. I want to make the best Kickstarter ever. What should I make?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8450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When should I </a:t>
            </a:r>
            <a:endParaRPr/>
          </a:p>
          <a:p>
            <a:pPr marL="0" lvl="0" indent="0" algn="l" rtl="0">
              <a:spcBef>
                <a:spcPts val="0"/>
              </a:spcBef>
              <a:spcAft>
                <a:spcPts val="0"/>
              </a:spcAft>
              <a:buNone/>
            </a:pPr>
            <a:r>
              <a:rPr lang="en" sz="4800"/>
              <a:t>create</a:t>
            </a:r>
            <a:r>
              <a:rPr lang="en"/>
              <a:t> my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You should have made your project in 2011. Oops!</a:t>
            </a:r>
            <a:endParaRPr sz="1800"/>
          </a:p>
        </p:txBody>
      </p:sp>
      <p:sp>
        <p:nvSpPr>
          <p:cNvPr id="151" name="Google Shape;151;p26"/>
          <p:cNvSpPr/>
          <p:nvPr/>
        </p:nvSpPr>
        <p:spPr>
          <a:xfrm>
            <a:off x="6128650" y="886075"/>
            <a:ext cx="360300" cy="345600"/>
          </a:xfrm>
          <a:prstGeom prst="rect">
            <a:avLst/>
          </a:prstGeom>
          <a:solidFill>
            <a:srgbClr val="DD684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6128650" y="1369850"/>
            <a:ext cx="360300" cy="345600"/>
          </a:xfrm>
          <a:prstGeom prst="rect">
            <a:avLst/>
          </a:prstGeom>
          <a:solidFill>
            <a:srgbClr val="3D8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txBox="1"/>
          <p:nvPr/>
        </p:nvSpPr>
        <p:spPr>
          <a:xfrm>
            <a:off x="6488950" y="886075"/>
            <a:ext cx="4149300" cy="4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Failed</a:t>
            </a:r>
            <a:endParaRPr>
              <a:latin typeface="Roboto"/>
              <a:ea typeface="Roboto"/>
              <a:cs typeface="Roboto"/>
              <a:sym typeface="Roboto"/>
            </a:endParaRPr>
          </a:p>
        </p:txBody>
      </p:sp>
      <p:sp>
        <p:nvSpPr>
          <p:cNvPr id="154" name="Google Shape;154;p26"/>
          <p:cNvSpPr txBox="1"/>
          <p:nvPr/>
        </p:nvSpPr>
        <p:spPr>
          <a:xfrm>
            <a:off x="6488950" y="1370275"/>
            <a:ext cx="4149300" cy="4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Succeeded </a:t>
            </a:r>
            <a:endParaRPr>
              <a:latin typeface="Roboto"/>
              <a:ea typeface="Roboto"/>
              <a:cs typeface="Roboto"/>
              <a:sym typeface="Roboto"/>
            </a:endParaRPr>
          </a:p>
        </p:txBody>
      </p:sp>
      <p:pic>
        <p:nvPicPr>
          <p:cNvPr id="155" name="Google Shape;155;p26"/>
          <p:cNvPicPr preferRelativeResize="0"/>
          <p:nvPr/>
        </p:nvPicPr>
        <p:blipFill rotWithShape="1">
          <a:blip r:embed="rId3">
            <a:alphaModFix/>
          </a:blip>
          <a:srcRect r="18936" b="4351"/>
          <a:stretch/>
        </p:blipFill>
        <p:spPr>
          <a:xfrm>
            <a:off x="2070875" y="44350"/>
            <a:ext cx="3485475" cy="425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2013: </a:t>
            </a:r>
            <a:r>
              <a:rPr lang="en-US" sz="1800" dirty="0"/>
              <a:t>Growth of Backers Levels Out</a:t>
            </a:r>
            <a:endParaRPr sz="1800" dirty="0"/>
          </a:p>
        </p:txBody>
      </p:sp>
      <p:pic>
        <p:nvPicPr>
          <p:cNvPr id="4" name="Picture 3">
            <a:extLst>
              <a:ext uri="{FF2B5EF4-FFF2-40B4-BE49-F238E27FC236}">
                <a16:creationId xmlns:a16="http://schemas.microsoft.com/office/drawing/2014/main" id="{EB31B8B3-A0BC-4616-941A-B996AB6E267A}"/>
              </a:ext>
            </a:extLst>
          </p:cNvPr>
          <p:cNvPicPr>
            <a:picLocks noChangeAspect="1"/>
          </p:cNvPicPr>
          <p:nvPr/>
        </p:nvPicPr>
        <p:blipFill>
          <a:blip r:embed="rId3"/>
          <a:stretch>
            <a:fillRect/>
          </a:stretch>
        </p:blipFill>
        <p:spPr>
          <a:xfrm>
            <a:off x="582300" y="161600"/>
            <a:ext cx="7979400" cy="40201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8450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t>
            </a:r>
            <a:r>
              <a:rPr lang="en" sz="4800"/>
              <a:t>Country </a:t>
            </a:r>
            <a:endParaRPr sz="4800"/>
          </a:p>
          <a:p>
            <a:pPr marL="0" lvl="0" indent="0" algn="l" rtl="0">
              <a:spcBef>
                <a:spcPts val="0"/>
              </a:spcBef>
              <a:spcAft>
                <a:spcPts val="0"/>
              </a:spcAft>
              <a:buNone/>
            </a:pPr>
            <a:r>
              <a:rPr lang="en"/>
              <a:t>should it be based 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Hong Kong has the highest success rate.</a:t>
            </a:r>
            <a:endParaRPr sz="1800"/>
          </a:p>
        </p:txBody>
      </p:sp>
      <p:pic>
        <p:nvPicPr>
          <p:cNvPr id="176" name="Google Shape;176;p29"/>
          <p:cNvPicPr preferRelativeResize="0"/>
          <p:nvPr/>
        </p:nvPicPr>
        <p:blipFill>
          <a:blip r:embed="rId3">
            <a:alphaModFix/>
          </a:blip>
          <a:stretch>
            <a:fillRect/>
          </a:stretch>
        </p:blipFill>
        <p:spPr>
          <a:xfrm>
            <a:off x="414463" y="123825"/>
            <a:ext cx="8315075" cy="404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8450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t>
            </a:r>
            <a:r>
              <a:rPr lang="en" sz="4800"/>
              <a:t>Category </a:t>
            </a:r>
            <a:endParaRPr sz="4800"/>
          </a:p>
          <a:p>
            <a:pPr marL="0" lvl="0" indent="0" algn="l" rtl="0">
              <a:spcBef>
                <a:spcPts val="0"/>
              </a:spcBef>
              <a:spcAft>
                <a:spcPts val="0"/>
              </a:spcAft>
              <a:buNone/>
            </a:pPr>
            <a:r>
              <a:rPr lang="en"/>
              <a:t>should it be?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Graphs for Backers and USD Pledged per Category</a:t>
            </a:r>
            <a:endParaRPr sz="1800"/>
          </a:p>
        </p:txBody>
      </p:sp>
      <p:grpSp>
        <p:nvGrpSpPr>
          <p:cNvPr id="187" name="Google Shape;187;p31"/>
          <p:cNvGrpSpPr/>
          <p:nvPr/>
        </p:nvGrpSpPr>
        <p:grpSpPr>
          <a:xfrm>
            <a:off x="28828" y="252133"/>
            <a:ext cx="9116976" cy="3688464"/>
            <a:chOff x="-76622" y="260475"/>
            <a:chExt cx="9375746" cy="3680000"/>
          </a:xfrm>
        </p:grpSpPr>
        <p:pic>
          <p:nvPicPr>
            <p:cNvPr id="188" name="Google Shape;188;p31"/>
            <p:cNvPicPr preferRelativeResize="0"/>
            <p:nvPr/>
          </p:nvPicPr>
          <p:blipFill>
            <a:blip r:embed="rId3">
              <a:alphaModFix/>
            </a:blip>
            <a:stretch>
              <a:fillRect/>
            </a:stretch>
          </p:blipFill>
          <p:spPr>
            <a:xfrm>
              <a:off x="-76622" y="260475"/>
              <a:ext cx="4997772" cy="3680000"/>
            </a:xfrm>
            <a:prstGeom prst="rect">
              <a:avLst/>
            </a:prstGeom>
            <a:noFill/>
            <a:ln>
              <a:noFill/>
            </a:ln>
          </p:spPr>
        </p:pic>
        <p:pic>
          <p:nvPicPr>
            <p:cNvPr id="189" name="Google Shape;189;p31"/>
            <p:cNvPicPr preferRelativeResize="0"/>
            <p:nvPr/>
          </p:nvPicPr>
          <p:blipFill>
            <a:blip r:embed="rId4">
              <a:alphaModFix/>
            </a:blip>
            <a:stretch>
              <a:fillRect/>
            </a:stretch>
          </p:blipFill>
          <p:spPr>
            <a:xfrm>
              <a:off x="4252275" y="260475"/>
              <a:ext cx="5046850" cy="3680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450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t>
            </a:r>
            <a:r>
              <a:rPr lang="en" sz="4800"/>
              <a:t>Kickstarter</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Median USD Pledged per Category</a:t>
            </a:r>
            <a:endParaRPr sz="1800"/>
          </a:p>
        </p:txBody>
      </p:sp>
      <p:pic>
        <p:nvPicPr>
          <p:cNvPr id="195" name="Google Shape;195;p32"/>
          <p:cNvPicPr preferRelativeResize="0"/>
          <p:nvPr/>
        </p:nvPicPr>
        <p:blipFill>
          <a:blip r:embed="rId3">
            <a:alphaModFix/>
          </a:blip>
          <a:stretch>
            <a:fillRect/>
          </a:stretch>
        </p:blipFill>
        <p:spPr>
          <a:xfrm>
            <a:off x="1701850" y="51550"/>
            <a:ext cx="5740300" cy="423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3"/>
          <p:cNvPicPr preferRelativeResize="0"/>
          <p:nvPr/>
        </p:nvPicPr>
        <p:blipFill rotWithShape="1">
          <a:blip r:embed="rId3">
            <a:alphaModFix/>
          </a:blip>
          <a:srcRect l="478" r="10900" b="1380"/>
          <a:stretch/>
        </p:blipFill>
        <p:spPr>
          <a:xfrm>
            <a:off x="1938338" y="161925"/>
            <a:ext cx="5267325" cy="4095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8450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t>
            </a:r>
            <a:r>
              <a:rPr lang="en" sz="4800"/>
              <a:t>words </a:t>
            </a:r>
            <a:r>
              <a:rPr lang="en"/>
              <a:t>should be used in the </a:t>
            </a:r>
            <a:r>
              <a:rPr lang="en" sz="4800"/>
              <a:t>blurb</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25" y="3485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Our blurbs contain 124,108 unique words, after normalizing case and removing punctuation.</a:t>
            </a:r>
            <a:endParaRPr sz="1800"/>
          </a:p>
          <a:p>
            <a:pPr marL="0" lvl="0" indent="0" algn="l" rtl="0">
              <a:spcBef>
                <a:spcPts val="0"/>
              </a:spcBef>
              <a:spcAft>
                <a:spcPts val="0"/>
              </a:spcAft>
              <a:buNone/>
            </a:pPr>
            <a:endParaRPr/>
          </a:p>
        </p:txBody>
      </p:sp>
      <p:sp>
        <p:nvSpPr>
          <p:cNvPr id="211" name="Google Shape;211;p3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removed these common words:</a:t>
            </a:r>
            <a:endParaRPr/>
          </a:p>
          <a:p>
            <a:pPr marL="457200" lvl="0" indent="-317500" algn="l" rtl="0">
              <a:spcBef>
                <a:spcPts val="1600"/>
              </a:spcBef>
              <a:spcAft>
                <a:spcPts val="0"/>
              </a:spcAft>
              <a:buSzPts val="1400"/>
              <a:buChar char="●"/>
            </a:pPr>
            <a:r>
              <a:rPr lang="en" sz="1400"/>
              <a:t>And</a:t>
            </a:r>
            <a:endParaRPr sz="1400"/>
          </a:p>
          <a:p>
            <a:pPr marL="457200" lvl="0" indent="-317500" algn="l" rtl="0">
              <a:spcBef>
                <a:spcPts val="0"/>
              </a:spcBef>
              <a:spcAft>
                <a:spcPts val="0"/>
              </a:spcAft>
              <a:buSzPts val="1400"/>
              <a:buChar char="●"/>
            </a:pPr>
            <a:r>
              <a:rPr lang="en" sz="1400"/>
              <a:t>The</a:t>
            </a:r>
            <a:endParaRPr sz="1400"/>
          </a:p>
          <a:p>
            <a:pPr marL="457200" lvl="0" indent="-317500" algn="l" rtl="0">
              <a:spcBef>
                <a:spcPts val="0"/>
              </a:spcBef>
              <a:spcAft>
                <a:spcPts val="0"/>
              </a:spcAft>
              <a:buSzPts val="1400"/>
              <a:buChar char="●"/>
            </a:pPr>
            <a:r>
              <a:rPr lang="en" sz="1400"/>
              <a:t>To</a:t>
            </a:r>
            <a:endParaRPr sz="1400"/>
          </a:p>
          <a:p>
            <a:pPr marL="457200" lvl="0" indent="-317500" algn="l" rtl="0">
              <a:spcBef>
                <a:spcPts val="0"/>
              </a:spcBef>
              <a:spcAft>
                <a:spcPts val="0"/>
              </a:spcAft>
              <a:buSzPts val="1400"/>
              <a:buChar char="●"/>
            </a:pPr>
            <a:r>
              <a:rPr lang="en" sz="1400"/>
              <a:t>Are</a:t>
            </a:r>
            <a:endParaRPr sz="1400"/>
          </a:p>
          <a:p>
            <a:pPr marL="457200" marR="0" lvl="0" indent="-317500" algn="l" rtl="0">
              <a:lnSpc>
                <a:spcPct val="115000"/>
              </a:lnSpc>
              <a:spcBef>
                <a:spcPts val="0"/>
              </a:spcBef>
              <a:spcAft>
                <a:spcPts val="0"/>
              </a:spcAft>
              <a:buSzPts val="1400"/>
              <a:buChar char="●"/>
            </a:pPr>
            <a:r>
              <a:rPr lang="en" sz="1400"/>
              <a:t>You</a:t>
            </a:r>
            <a:endParaRPr sz="1400"/>
          </a:p>
          <a:p>
            <a:pPr marL="457200" marR="0" lvl="0" indent="-317500" algn="l" rtl="0">
              <a:lnSpc>
                <a:spcPct val="115000"/>
              </a:lnSpc>
              <a:spcBef>
                <a:spcPts val="0"/>
              </a:spcBef>
              <a:spcAft>
                <a:spcPts val="0"/>
              </a:spcAft>
              <a:buSzPts val="1400"/>
              <a:buChar char="●"/>
            </a:pPr>
            <a:r>
              <a:rPr lang="en" sz="1400"/>
              <a:t>For</a:t>
            </a:r>
            <a:endParaRPr sz="1400"/>
          </a:p>
          <a:p>
            <a:pPr marL="457200" marR="0" lvl="0" indent="-317500" algn="l" rtl="0">
              <a:lnSpc>
                <a:spcPct val="115000"/>
              </a:lnSpc>
              <a:spcBef>
                <a:spcPts val="0"/>
              </a:spcBef>
              <a:spcAft>
                <a:spcPts val="0"/>
              </a:spcAft>
              <a:buSzPts val="1400"/>
              <a:buChar char="●"/>
            </a:pPr>
            <a:r>
              <a:rPr lang="en" sz="1400"/>
              <a:t>In</a:t>
            </a:r>
            <a:endParaRPr sz="1400"/>
          </a:p>
          <a:p>
            <a:pPr marL="457200" lvl="0" indent="-317500" algn="l" rtl="0">
              <a:spcBef>
                <a:spcPts val="0"/>
              </a:spcBef>
              <a:spcAft>
                <a:spcPts val="0"/>
              </a:spcAft>
              <a:buSzPts val="1400"/>
              <a:buChar char="●"/>
            </a:pPr>
            <a:r>
              <a:rPr lang="en" sz="1400"/>
              <a:t>I</a:t>
            </a:r>
            <a:endParaRPr sz="1400"/>
          </a:p>
          <a:p>
            <a:pPr marL="457200" lvl="0" indent="-317500" algn="l" rtl="0">
              <a:spcBef>
                <a:spcPts val="0"/>
              </a:spcBef>
              <a:spcAft>
                <a:spcPts val="0"/>
              </a:spcAft>
              <a:buSzPts val="1400"/>
              <a:buChar char="●"/>
            </a:pPr>
            <a:r>
              <a:rPr lang="en" sz="1400"/>
              <a:t>An</a:t>
            </a:r>
            <a:endParaRPr sz="1400"/>
          </a:p>
          <a:p>
            <a:pPr marL="457200" lvl="0" indent="-317500" algn="l" rtl="0">
              <a:spcBef>
                <a:spcPts val="0"/>
              </a:spcBef>
              <a:spcAft>
                <a:spcPts val="0"/>
              </a:spcAft>
              <a:buSzPts val="1400"/>
              <a:buChar char="●"/>
            </a:pPr>
            <a:r>
              <a:rPr lang="en" sz="1400"/>
              <a:t>A</a:t>
            </a:r>
            <a:endParaRPr sz="1400"/>
          </a:p>
          <a:p>
            <a:pPr marL="457200" lvl="0" indent="-317500" algn="l" rtl="0">
              <a:spcBef>
                <a:spcPts val="0"/>
              </a:spcBef>
              <a:spcAft>
                <a:spcPts val="0"/>
              </a:spcAft>
              <a:buSzPts val="1400"/>
              <a:buChar char="●"/>
            </a:pPr>
            <a:r>
              <a:rPr lang="en" sz="1400"/>
              <a:t>With</a:t>
            </a:r>
            <a:endParaRPr sz="1400"/>
          </a:p>
        </p:txBody>
      </p:sp>
      <p:pic>
        <p:nvPicPr>
          <p:cNvPr id="212" name="Google Shape;212;p35"/>
          <p:cNvPicPr preferRelativeResize="0"/>
          <p:nvPr/>
        </p:nvPicPr>
        <p:blipFill>
          <a:blip r:embed="rId3">
            <a:alphaModFix/>
          </a:blip>
          <a:stretch>
            <a:fillRect/>
          </a:stretch>
        </p:blipFill>
        <p:spPr>
          <a:xfrm>
            <a:off x="477850" y="1361525"/>
            <a:ext cx="3677924" cy="3677924"/>
          </a:xfrm>
          <a:prstGeom prst="rect">
            <a:avLst/>
          </a:prstGeom>
          <a:noFill/>
          <a:ln>
            <a:noFill/>
          </a:ln>
        </p:spPr>
      </p:pic>
      <p:sp>
        <p:nvSpPr>
          <p:cNvPr id="213" name="Google Shape;213;p35"/>
          <p:cNvSpPr txBox="1"/>
          <p:nvPr/>
        </p:nvSpPr>
        <p:spPr>
          <a:xfrm>
            <a:off x="6059500" y="1936700"/>
            <a:ext cx="4149300" cy="48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On</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We</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It</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This</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From</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Of</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By</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That</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Be</a:t>
            </a:r>
            <a:endParaRPr>
              <a:solidFill>
                <a:schemeClr val="dk2"/>
              </a:solidFill>
              <a:latin typeface="Roboto"/>
              <a:ea typeface="Roboto"/>
              <a:cs typeface="Roboto"/>
              <a:sym typeface="Roboto"/>
            </a:endParaRPr>
          </a:p>
          <a:p>
            <a:pPr marL="457200" marR="0" lvl="0" indent="-317500" algn="l" rtl="0">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Is</a:t>
            </a:r>
            <a:endParaRPr>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words are better?</a:t>
            </a:r>
            <a:endParaRPr/>
          </a:p>
        </p:txBody>
      </p:sp>
      <p:pic>
        <p:nvPicPr>
          <p:cNvPr id="219" name="Google Shape;219;p36"/>
          <p:cNvPicPr preferRelativeResize="0"/>
          <p:nvPr/>
        </p:nvPicPr>
        <p:blipFill>
          <a:blip r:embed="rId3">
            <a:alphaModFix/>
          </a:blip>
          <a:stretch>
            <a:fillRect/>
          </a:stretch>
        </p:blipFill>
        <p:spPr>
          <a:xfrm>
            <a:off x="781725" y="1277025"/>
            <a:ext cx="3714076" cy="3714076"/>
          </a:xfrm>
          <a:prstGeom prst="rect">
            <a:avLst/>
          </a:prstGeom>
          <a:noFill/>
          <a:ln>
            <a:noFill/>
          </a:ln>
        </p:spPr>
      </p:pic>
      <p:pic>
        <p:nvPicPr>
          <p:cNvPr id="220" name="Google Shape;220;p36"/>
          <p:cNvPicPr preferRelativeResize="0"/>
          <p:nvPr/>
        </p:nvPicPr>
        <p:blipFill>
          <a:blip r:embed="rId4">
            <a:alphaModFix/>
          </a:blip>
          <a:stretch>
            <a:fillRect/>
          </a:stretch>
        </p:blipFill>
        <p:spPr>
          <a:xfrm>
            <a:off x="4648201" y="1277025"/>
            <a:ext cx="3714074" cy="3714076"/>
          </a:xfrm>
          <a:prstGeom prst="rect">
            <a:avLst/>
          </a:prstGeom>
          <a:noFill/>
          <a:ln>
            <a:noFill/>
          </a:ln>
        </p:spPr>
      </p:pic>
      <p:sp>
        <p:nvSpPr>
          <p:cNvPr id="221" name="Google Shape;221;p36"/>
          <p:cNvSpPr txBox="1"/>
          <p:nvPr/>
        </p:nvSpPr>
        <p:spPr>
          <a:xfrm>
            <a:off x="1956563" y="4731300"/>
            <a:ext cx="1364400" cy="41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Failed Projects</a:t>
            </a:r>
            <a:endParaRPr>
              <a:latin typeface="Roboto"/>
              <a:ea typeface="Roboto"/>
              <a:cs typeface="Roboto"/>
              <a:sym typeface="Roboto"/>
            </a:endParaRPr>
          </a:p>
        </p:txBody>
      </p:sp>
      <p:sp>
        <p:nvSpPr>
          <p:cNvPr id="222" name="Google Shape;222;p36"/>
          <p:cNvSpPr txBox="1"/>
          <p:nvPr/>
        </p:nvSpPr>
        <p:spPr>
          <a:xfrm>
            <a:off x="5611988" y="4731300"/>
            <a:ext cx="1786500" cy="41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Successful Projects</a:t>
            </a:r>
            <a:endParaRPr>
              <a:latin typeface="Roboto"/>
              <a:ea typeface="Roboto"/>
              <a:cs typeface="Roboto"/>
              <a:sym typeface="Roboto"/>
            </a:endParaRPr>
          </a:p>
        </p:txBody>
      </p:sp>
      <p:pic>
        <p:nvPicPr>
          <p:cNvPr id="223" name="Google Shape;223;p36" descr="Image result for hammer and sickle"/>
          <p:cNvPicPr preferRelativeResize="0"/>
          <p:nvPr/>
        </p:nvPicPr>
        <p:blipFill>
          <a:blip r:embed="rId5">
            <a:alphaModFix/>
          </a:blip>
          <a:stretch>
            <a:fillRect/>
          </a:stretch>
        </p:blipFill>
        <p:spPr>
          <a:xfrm>
            <a:off x="6239550" y="2843226"/>
            <a:ext cx="66675" cy="6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A sentiment score of -0.1875 has the highest success rate!</a:t>
            </a:r>
            <a:endParaRPr sz="1800"/>
          </a:p>
        </p:txBody>
      </p:sp>
      <p:sp>
        <p:nvSpPr>
          <p:cNvPr id="229" name="Google Shape;229;p37"/>
          <p:cNvSpPr/>
          <p:nvPr/>
        </p:nvSpPr>
        <p:spPr>
          <a:xfrm>
            <a:off x="7347850" y="886075"/>
            <a:ext cx="360300" cy="345600"/>
          </a:xfrm>
          <a:prstGeom prst="rect">
            <a:avLst/>
          </a:prstGeom>
          <a:solidFill>
            <a:srgbClr val="DD684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a:off x="7347850" y="1369850"/>
            <a:ext cx="360300" cy="345600"/>
          </a:xfrm>
          <a:prstGeom prst="rect">
            <a:avLst/>
          </a:prstGeom>
          <a:solidFill>
            <a:srgbClr val="3D8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txBox="1"/>
          <p:nvPr/>
        </p:nvSpPr>
        <p:spPr>
          <a:xfrm>
            <a:off x="7708150" y="886075"/>
            <a:ext cx="4149300" cy="4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Failed</a:t>
            </a:r>
            <a:endParaRPr>
              <a:latin typeface="Roboto"/>
              <a:ea typeface="Roboto"/>
              <a:cs typeface="Roboto"/>
              <a:sym typeface="Roboto"/>
            </a:endParaRPr>
          </a:p>
        </p:txBody>
      </p:sp>
      <p:sp>
        <p:nvSpPr>
          <p:cNvPr id="232" name="Google Shape;232;p37"/>
          <p:cNvSpPr txBox="1"/>
          <p:nvPr/>
        </p:nvSpPr>
        <p:spPr>
          <a:xfrm>
            <a:off x="7708150" y="1370275"/>
            <a:ext cx="4149300" cy="4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Succeeded </a:t>
            </a:r>
            <a:endParaRPr>
              <a:latin typeface="Roboto"/>
              <a:ea typeface="Roboto"/>
              <a:cs typeface="Roboto"/>
              <a:sym typeface="Roboto"/>
            </a:endParaRPr>
          </a:p>
        </p:txBody>
      </p:sp>
      <p:pic>
        <p:nvPicPr>
          <p:cNvPr id="233" name="Google Shape;233;p37"/>
          <p:cNvPicPr preferRelativeResize="0"/>
          <p:nvPr/>
        </p:nvPicPr>
        <p:blipFill rotWithShape="1">
          <a:blip r:embed="rId3">
            <a:alphaModFix/>
          </a:blip>
          <a:srcRect r="11582" b="4698"/>
          <a:stretch/>
        </p:blipFill>
        <p:spPr>
          <a:xfrm>
            <a:off x="152400" y="152400"/>
            <a:ext cx="7121726" cy="410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845075" y="798600"/>
            <a:ext cx="68430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t>
            </a:r>
            <a:r>
              <a:rPr lang="en" sz="4800"/>
              <a:t>multiple </a:t>
            </a:r>
            <a:r>
              <a:rPr lang="en"/>
              <a:t>Projects!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Most creators who make multiple projects have high success rates among their projects (besides Steven Walvick).</a:t>
            </a:r>
            <a:endParaRPr sz="1800"/>
          </a:p>
        </p:txBody>
      </p:sp>
      <p:pic>
        <p:nvPicPr>
          <p:cNvPr id="244" name="Google Shape;244;p39"/>
          <p:cNvPicPr preferRelativeResize="0"/>
          <p:nvPr/>
        </p:nvPicPr>
        <p:blipFill rotWithShape="1">
          <a:blip r:embed="rId3">
            <a:alphaModFix/>
          </a:blip>
          <a:srcRect r="11410" b="4269"/>
          <a:stretch/>
        </p:blipFill>
        <p:spPr>
          <a:xfrm>
            <a:off x="1189775" y="50425"/>
            <a:ext cx="5992399" cy="4294699"/>
          </a:xfrm>
          <a:prstGeom prst="rect">
            <a:avLst/>
          </a:prstGeom>
          <a:noFill/>
          <a:ln>
            <a:noFill/>
          </a:ln>
        </p:spPr>
      </p:pic>
      <p:sp>
        <p:nvSpPr>
          <p:cNvPr id="245" name="Google Shape;245;p39"/>
          <p:cNvSpPr/>
          <p:nvPr/>
        </p:nvSpPr>
        <p:spPr>
          <a:xfrm>
            <a:off x="7347850" y="886075"/>
            <a:ext cx="360300" cy="345600"/>
          </a:xfrm>
          <a:prstGeom prst="rect">
            <a:avLst/>
          </a:prstGeom>
          <a:solidFill>
            <a:srgbClr val="DD684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9"/>
          <p:cNvSpPr/>
          <p:nvPr/>
        </p:nvSpPr>
        <p:spPr>
          <a:xfrm>
            <a:off x="7347850" y="1369850"/>
            <a:ext cx="360300" cy="345600"/>
          </a:xfrm>
          <a:prstGeom prst="rect">
            <a:avLst/>
          </a:prstGeom>
          <a:solidFill>
            <a:srgbClr val="3D85C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9"/>
          <p:cNvSpPr txBox="1"/>
          <p:nvPr/>
        </p:nvSpPr>
        <p:spPr>
          <a:xfrm>
            <a:off x="7708150" y="886075"/>
            <a:ext cx="4149300" cy="4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Failed</a:t>
            </a:r>
            <a:endParaRPr>
              <a:latin typeface="Roboto"/>
              <a:ea typeface="Roboto"/>
              <a:cs typeface="Roboto"/>
              <a:sym typeface="Roboto"/>
            </a:endParaRPr>
          </a:p>
        </p:txBody>
      </p:sp>
      <p:sp>
        <p:nvSpPr>
          <p:cNvPr id="248" name="Google Shape;248;p39"/>
          <p:cNvSpPr txBox="1"/>
          <p:nvPr/>
        </p:nvSpPr>
        <p:spPr>
          <a:xfrm>
            <a:off x="7708150" y="1370275"/>
            <a:ext cx="4149300" cy="4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Succeeded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845075" y="798600"/>
            <a:ext cx="68430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it a </a:t>
            </a:r>
            <a:r>
              <a:rPr lang="en" sz="4800"/>
              <a:t>Staff Pick</a:t>
            </a:r>
            <a:r>
              <a:rPr lang="en"/>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Chicken or the Egg? Do staff picks make success or do the staff chose projects more likely to succeed?</a:t>
            </a:r>
            <a:endParaRPr sz="1800"/>
          </a:p>
        </p:txBody>
      </p:sp>
      <p:pic>
        <p:nvPicPr>
          <p:cNvPr id="259" name="Google Shape;259;p41"/>
          <p:cNvPicPr preferRelativeResize="0"/>
          <p:nvPr/>
        </p:nvPicPr>
        <p:blipFill rotWithShape="1">
          <a:blip r:embed="rId3">
            <a:alphaModFix/>
          </a:blip>
          <a:srcRect b="2276"/>
          <a:stretch/>
        </p:blipFill>
        <p:spPr>
          <a:xfrm>
            <a:off x="2036900" y="109100"/>
            <a:ext cx="5070199" cy="412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The Anatomy of a Kickstarter Project</a:t>
            </a:r>
            <a:endParaRPr sz="1800"/>
          </a:p>
        </p:txBody>
      </p:sp>
      <p:pic>
        <p:nvPicPr>
          <p:cNvPr id="76" name="Google Shape;76;p15"/>
          <p:cNvPicPr preferRelativeResize="0"/>
          <p:nvPr/>
        </p:nvPicPr>
        <p:blipFill>
          <a:blip r:embed="rId3">
            <a:alphaModFix/>
          </a:blip>
          <a:stretch>
            <a:fillRect/>
          </a:stretch>
        </p:blipFill>
        <p:spPr>
          <a:xfrm>
            <a:off x="1020000" y="94775"/>
            <a:ext cx="7103993" cy="4216599"/>
          </a:xfrm>
          <a:prstGeom prst="rect">
            <a:avLst/>
          </a:prstGeom>
          <a:noFill/>
          <a:ln>
            <a:noFill/>
          </a:ln>
        </p:spPr>
      </p:pic>
      <p:sp>
        <p:nvSpPr>
          <p:cNvPr id="77" name="Google Shape;77;p15"/>
          <p:cNvSpPr/>
          <p:nvPr/>
        </p:nvSpPr>
        <p:spPr>
          <a:xfrm rot="-1162376">
            <a:off x="45785" y="529579"/>
            <a:ext cx="1037334" cy="453718"/>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Creator</a:t>
            </a:r>
            <a:endParaRPr>
              <a:solidFill>
                <a:schemeClr val="dk1"/>
              </a:solidFill>
              <a:latin typeface="Roboto"/>
              <a:ea typeface="Roboto"/>
              <a:cs typeface="Roboto"/>
              <a:sym typeface="Roboto"/>
            </a:endParaRPr>
          </a:p>
        </p:txBody>
      </p:sp>
      <p:sp>
        <p:nvSpPr>
          <p:cNvPr id="78" name="Google Shape;78;p15"/>
          <p:cNvSpPr/>
          <p:nvPr/>
        </p:nvSpPr>
        <p:spPr>
          <a:xfrm rot="239653" flipH="1">
            <a:off x="5881647" y="110668"/>
            <a:ext cx="964743" cy="453816"/>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Title</a:t>
            </a:r>
            <a:endParaRPr>
              <a:solidFill>
                <a:schemeClr val="dk1"/>
              </a:solidFill>
              <a:latin typeface="Roboto"/>
              <a:ea typeface="Roboto"/>
              <a:cs typeface="Roboto"/>
              <a:sym typeface="Roboto"/>
            </a:endParaRPr>
          </a:p>
        </p:txBody>
      </p:sp>
      <p:sp>
        <p:nvSpPr>
          <p:cNvPr id="79" name="Google Shape;79;p15"/>
          <p:cNvSpPr/>
          <p:nvPr/>
        </p:nvSpPr>
        <p:spPr>
          <a:xfrm rot="781170" flipH="1">
            <a:off x="6182779" y="731407"/>
            <a:ext cx="828293" cy="453587"/>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Blurb</a:t>
            </a:r>
            <a:endParaRPr>
              <a:solidFill>
                <a:schemeClr val="dk1"/>
              </a:solidFill>
              <a:latin typeface="Roboto"/>
              <a:ea typeface="Roboto"/>
              <a:cs typeface="Roboto"/>
              <a:sym typeface="Roboto"/>
            </a:endParaRPr>
          </a:p>
        </p:txBody>
      </p:sp>
      <p:sp>
        <p:nvSpPr>
          <p:cNvPr id="80" name="Google Shape;80;p15"/>
          <p:cNvSpPr/>
          <p:nvPr/>
        </p:nvSpPr>
        <p:spPr>
          <a:xfrm rot="-658576" flipH="1">
            <a:off x="6695890" y="1134622"/>
            <a:ext cx="2353963" cy="453506"/>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Pledged Amount/ Goal</a:t>
            </a:r>
            <a:endParaRPr>
              <a:solidFill>
                <a:schemeClr val="dk1"/>
              </a:solidFill>
              <a:latin typeface="Roboto"/>
              <a:ea typeface="Roboto"/>
              <a:cs typeface="Roboto"/>
              <a:sym typeface="Roboto"/>
            </a:endParaRPr>
          </a:p>
        </p:txBody>
      </p:sp>
      <p:sp>
        <p:nvSpPr>
          <p:cNvPr id="81" name="Google Shape;81;p15"/>
          <p:cNvSpPr/>
          <p:nvPr/>
        </p:nvSpPr>
        <p:spPr>
          <a:xfrm rot="305276">
            <a:off x="-30509" y="3815169"/>
            <a:ext cx="1096019" cy="453612"/>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Staff Pick</a:t>
            </a:r>
            <a:endParaRPr>
              <a:solidFill>
                <a:schemeClr val="dk1"/>
              </a:solidFill>
              <a:latin typeface="Roboto"/>
              <a:ea typeface="Roboto"/>
              <a:cs typeface="Roboto"/>
              <a:sym typeface="Roboto"/>
            </a:endParaRPr>
          </a:p>
        </p:txBody>
      </p:sp>
      <p:sp>
        <p:nvSpPr>
          <p:cNvPr id="82" name="Google Shape;82;p15"/>
          <p:cNvSpPr/>
          <p:nvPr/>
        </p:nvSpPr>
        <p:spPr>
          <a:xfrm rot="781813" flipH="1">
            <a:off x="2874171" y="4009285"/>
            <a:ext cx="1085757" cy="453587"/>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Location</a:t>
            </a:r>
            <a:endParaRPr>
              <a:solidFill>
                <a:schemeClr val="dk1"/>
              </a:solidFill>
              <a:latin typeface="Roboto"/>
              <a:ea typeface="Roboto"/>
              <a:cs typeface="Roboto"/>
              <a:sym typeface="Roboto"/>
            </a:endParaRPr>
          </a:p>
        </p:txBody>
      </p:sp>
      <p:sp>
        <p:nvSpPr>
          <p:cNvPr id="83" name="Google Shape;83;p15"/>
          <p:cNvSpPr/>
          <p:nvPr/>
        </p:nvSpPr>
        <p:spPr>
          <a:xfrm rot="2337508">
            <a:off x="869844" y="3425966"/>
            <a:ext cx="1114580" cy="453489"/>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Category</a:t>
            </a:r>
            <a:endParaRPr>
              <a:solidFill>
                <a:schemeClr val="dk1"/>
              </a:solidFill>
              <a:latin typeface="Roboto"/>
              <a:ea typeface="Roboto"/>
              <a:cs typeface="Roboto"/>
              <a:sym typeface="Roboto"/>
            </a:endParaRPr>
          </a:p>
        </p:txBody>
      </p:sp>
      <p:sp>
        <p:nvSpPr>
          <p:cNvPr id="84" name="Google Shape;84;p15"/>
          <p:cNvSpPr/>
          <p:nvPr/>
        </p:nvSpPr>
        <p:spPr>
          <a:xfrm rot="267931" flipH="1">
            <a:off x="6392085" y="1828052"/>
            <a:ext cx="1953530" cy="453484"/>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Number of Backers</a:t>
            </a:r>
            <a:endParaRPr>
              <a:solidFill>
                <a:schemeClr val="dk1"/>
              </a:solidFill>
              <a:latin typeface="Roboto"/>
              <a:ea typeface="Roboto"/>
              <a:cs typeface="Roboto"/>
              <a:sym typeface="Roboto"/>
            </a:endParaRPr>
          </a:p>
        </p:txBody>
      </p:sp>
      <p:sp>
        <p:nvSpPr>
          <p:cNvPr id="85" name="Google Shape;85;p15"/>
          <p:cNvSpPr/>
          <p:nvPr/>
        </p:nvSpPr>
        <p:spPr>
          <a:xfrm rot="781318" flipH="1">
            <a:off x="6209491" y="2392685"/>
            <a:ext cx="1742819" cy="453587"/>
          </a:xfrm>
          <a:prstGeom prst="rightArrow">
            <a:avLst>
              <a:gd name="adj1" fmla="val 50000"/>
              <a:gd name="adj2" fmla="val 50000"/>
            </a:avLst>
          </a:prstGeom>
          <a:solidFill>
            <a:srgbClr val="D9C4B1"/>
          </a:solidFill>
          <a:ln w="9525" cap="flat" cmpd="sng">
            <a:solidFill>
              <a:srgbClr val="3139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  Time Remaining</a:t>
            </a:r>
            <a:endParaRPr>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845075" y="798600"/>
            <a:ext cx="68430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 what’s the</a:t>
            </a:r>
            <a:r>
              <a:rPr lang="en" sz="4800"/>
              <a:t> Conclusion</a:t>
            </a:r>
            <a:r>
              <a:rPr lang="en"/>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kind of project should you make?</a:t>
            </a:r>
            <a:endParaRPr/>
          </a:p>
        </p:txBody>
      </p:sp>
      <p:sp>
        <p:nvSpPr>
          <p:cNvPr id="270" name="Google Shape;270;p43"/>
          <p:cNvSpPr txBox="1">
            <a:spLocks noGrp="1"/>
          </p:cNvSpPr>
          <p:nvPr>
            <p:ph type="body" idx="4294967295"/>
          </p:nvPr>
        </p:nvSpPr>
        <p:spPr>
          <a:xfrm>
            <a:off x="5112325" y="1265700"/>
            <a:ext cx="4072200" cy="3877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Year?</a:t>
            </a:r>
            <a:endParaRPr sz="1400"/>
          </a:p>
          <a:p>
            <a:pPr marL="914400" lvl="1" indent="-317500" algn="l" rtl="0">
              <a:spcBef>
                <a:spcPts val="0"/>
              </a:spcBef>
              <a:spcAft>
                <a:spcPts val="0"/>
              </a:spcAft>
              <a:buSzPts val="1400"/>
              <a:buChar char="○"/>
            </a:pPr>
            <a:r>
              <a:rPr lang="en" sz="1400"/>
              <a:t>2009 - 2011</a:t>
            </a:r>
            <a:endParaRPr sz="1400"/>
          </a:p>
          <a:p>
            <a:pPr marL="457200" lvl="0" indent="-317500" algn="l" rtl="0">
              <a:spcBef>
                <a:spcPts val="0"/>
              </a:spcBef>
              <a:spcAft>
                <a:spcPts val="0"/>
              </a:spcAft>
              <a:buSzPts val="1400"/>
              <a:buChar char="●"/>
            </a:pPr>
            <a:r>
              <a:rPr lang="en" sz="1400"/>
              <a:t>Country of Origin?</a:t>
            </a:r>
            <a:endParaRPr sz="1400"/>
          </a:p>
          <a:p>
            <a:pPr marL="914400" lvl="1" indent="-317500" algn="l" rtl="0">
              <a:spcBef>
                <a:spcPts val="0"/>
              </a:spcBef>
              <a:spcAft>
                <a:spcPts val="0"/>
              </a:spcAft>
              <a:buSzPts val="1400"/>
              <a:buChar char="○"/>
            </a:pPr>
            <a:r>
              <a:rPr lang="en" sz="1400"/>
              <a:t>Countries advancing in technology</a:t>
            </a:r>
            <a:endParaRPr sz="1400"/>
          </a:p>
          <a:p>
            <a:pPr marL="914400" lvl="1" indent="-317500" algn="l" rtl="0">
              <a:spcBef>
                <a:spcPts val="0"/>
              </a:spcBef>
              <a:spcAft>
                <a:spcPts val="0"/>
              </a:spcAft>
              <a:buSzPts val="1400"/>
              <a:buChar char="○"/>
            </a:pPr>
            <a:r>
              <a:rPr lang="en" sz="1400"/>
              <a:t>Ex. US, Hong Kong, Singapore, UK</a:t>
            </a:r>
            <a:endParaRPr sz="1400"/>
          </a:p>
          <a:p>
            <a:pPr marL="457200" lvl="0" indent="-317500" algn="l" rtl="0">
              <a:spcBef>
                <a:spcPts val="0"/>
              </a:spcBef>
              <a:spcAft>
                <a:spcPts val="0"/>
              </a:spcAft>
              <a:buSzPts val="1400"/>
              <a:buChar char="●"/>
            </a:pPr>
            <a:r>
              <a:rPr lang="en" sz="1400"/>
              <a:t>Category?</a:t>
            </a:r>
            <a:endParaRPr sz="1400"/>
          </a:p>
          <a:p>
            <a:pPr marL="914400" lvl="1" indent="-317500" algn="l" rtl="0">
              <a:spcBef>
                <a:spcPts val="0"/>
              </a:spcBef>
              <a:spcAft>
                <a:spcPts val="0"/>
              </a:spcAft>
              <a:buSzPts val="1400"/>
              <a:buChar char="○"/>
            </a:pPr>
            <a:r>
              <a:rPr lang="en" sz="1400"/>
              <a:t>Dance, Theater, Comics</a:t>
            </a:r>
            <a:endParaRPr sz="1400"/>
          </a:p>
          <a:p>
            <a:pPr marL="457200" lvl="0" indent="-317500" algn="l" rtl="0">
              <a:spcBef>
                <a:spcPts val="0"/>
              </a:spcBef>
              <a:spcAft>
                <a:spcPts val="0"/>
              </a:spcAft>
              <a:buSzPts val="1400"/>
              <a:buChar char="●"/>
            </a:pPr>
            <a:r>
              <a:rPr lang="en" sz="1400"/>
              <a:t>Words?</a:t>
            </a:r>
            <a:endParaRPr sz="1400"/>
          </a:p>
          <a:p>
            <a:pPr marL="914400" lvl="1" indent="-317500" algn="l" rtl="0">
              <a:spcBef>
                <a:spcPts val="0"/>
              </a:spcBef>
              <a:spcAft>
                <a:spcPts val="0"/>
              </a:spcAft>
              <a:buSzPts val="1400"/>
              <a:buChar char="○"/>
            </a:pPr>
            <a:r>
              <a:rPr lang="en" sz="1400"/>
              <a:t>Sentiment Score of -0.1875</a:t>
            </a:r>
            <a:endParaRPr sz="1400"/>
          </a:p>
          <a:p>
            <a:pPr marL="914400" lvl="1" indent="-317500" algn="l" rtl="0">
              <a:spcBef>
                <a:spcPts val="0"/>
              </a:spcBef>
              <a:spcAft>
                <a:spcPts val="0"/>
              </a:spcAft>
              <a:buSzPts val="1400"/>
              <a:buChar char="○"/>
            </a:pPr>
            <a:r>
              <a:rPr lang="en" sz="1400"/>
              <a:t>Cooperative words like “our” and “help”</a:t>
            </a:r>
            <a:endParaRPr sz="1400"/>
          </a:p>
          <a:p>
            <a:pPr marL="457200" lvl="0" indent="-317500" algn="l" rtl="0">
              <a:spcBef>
                <a:spcPts val="0"/>
              </a:spcBef>
              <a:spcAft>
                <a:spcPts val="0"/>
              </a:spcAft>
              <a:buSzPts val="1400"/>
              <a:buChar char="●"/>
            </a:pPr>
            <a:r>
              <a:rPr lang="en" sz="1400"/>
              <a:t>Multiple Projects?</a:t>
            </a:r>
            <a:endParaRPr sz="1400"/>
          </a:p>
          <a:p>
            <a:pPr marL="914400" lvl="1" indent="-317500" algn="l" rtl="0">
              <a:spcBef>
                <a:spcPts val="0"/>
              </a:spcBef>
              <a:spcAft>
                <a:spcPts val="0"/>
              </a:spcAft>
              <a:buSzPts val="1400"/>
              <a:buChar char="○"/>
            </a:pPr>
            <a:r>
              <a:rPr lang="en" sz="1400"/>
              <a:t>Yes! Make multiple, similar projects.</a:t>
            </a:r>
            <a:endParaRPr sz="1400"/>
          </a:p>
          <a:p>
            <a:pPr marL="457200" lvl="0" indent="-317500" algn="l" rtl="0">
              <a:spcBef>
                <a:spcPts val="0"/>
              </a:spcBef>
              <a:spcAft>
                <a:spcPts val="0"/>
              </a:spcAft>
              <a:buSzPts val="1400"/>
              <a:buChar char="●"/>
            </a:pPr>
            <a:r>
              <a:rPr lang="en" sz="1400"/>
              <a:t>Staff Pick?</a:t>
            </a:r>
            <a:endParaRPr sz="1400"/>
          </a:p>
          <a:p>
            <a:pPr marL="914400" lvl="1" indent="-317500" algn="l" rtl="0">
              <a:spcBef>
                <a:spcPts val="0"/>
              </a:spcBef>
              <a:spcAft>
                <a:spcPts val="0"/>
              </a:spcAft>
              <a:buSzPts val="1400"/>
              <a:buChar char="○"/>
            </a:pPr>
            <a:r>
              <a:rPr lang="en" sz="1400"/>
              <a:t>Yes!</a:t>
            </a:r>
            <a:endParaRPr sz="1400"/>
          </a:p>
        </p:txBody>
      </p:sp>
      <p:pic>
        <p:nvPicPr>
          <p:cNvPr id="271" name="Google Shape;271;p43"/>
          <p:cNvPicPr preferRelativeResize="0"/>
          <p:nvPr/>
        </p:nvPicPr>
        <p:blipFill rotWithShape="1">
          <a:blip r:embed="rId3">
            <a:alphaModFix/>
          </a:blip>
          <a:srcRect r="1127"/>
          <a:stretch/>
        </p:blipFill>
        <p:spPr>
          <a:xfrm>
            <a:off x="79925" y="1733577"/>
            <a:ext cx="5032399" cy="286159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845075" y="798600"/>
            <a:ext cx="68430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would we </a:t>
            </a:r>
            <a:r>
              <a:rPr lang="en" sz="4800"/>
              <a:t>do </a:t>
            </a:r>
            <a:r>
              <a:rPr lang="en"/>
              <a:t>if we had more </a:t>
            </a:r>
            <a:r>
              <a:rPr lang="en" sz="4800"/>
              <a:t>time</a:t>
            </a:r>
            <a:r>
              <a:rPr lang="e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got most of what we wanted to do done. Just a few more small things to add:</a:t>
            </a:r>
            <a:endParaRPr/>
          </a:p>
        </p:txBody>
      </p:sp>
      <p:sp>
        <p:nvSpPr>
          <p:cNvPr id="282" name="Google Shape;282;p45"/>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Scrape data for remaining records</a:t>
            </a:r>
            <a:endParaRPr sz="1800"/>
          </a:p>
          <a:p>
            <a:pPr marL="457200" lvl="0" indent="-342900" algn="l" rtl="0">
              <a:spcBef>
                <a:spcPts val="0"/>
              </a:spcBef>
              <a:spcAft>
                <a:spcPts val="0"/>
              </a:spcAft>
              <a:buSzPts val="1800"/>
              <a:buChar char="●"/>
            </a:pPr>
            <a:r>
              <a:rPr lang="en" sz="1800"/>
              <a:t>Investigate backer statistics</a:t>
            </a:r>
            <a:endParaRPr sz="1800"/>
          </a:p>
          <a:p>
            <a:pPr marL="457200" lvl="0" indent="-342900" algn="l" rtl="0">
              <a:spcBef>
                <a:spcPts val="0"/>
              </a:spcBef>
              <a:spcAft>
                <a:spcPts val="0"/>
              </a:spcAft>
              <a:buSzPts val="1800"/>
              <a:buChar char="●"/>
            </a:pPr>
            <a:r>
              <a:rPr lang="en" sz="1800"/>
              <a:t>Gather all of the data for 2018</a:t>
            </a:r>
            <a:endParaRPr sz="1800"/>
          </a:p>
          <a:p>
            <a:pPr marL="457200" lvl="0" indent="-342900" algn="l" rtl="0">
              <a:spcBef>
                <a:spcPts val="0"/>
              </a:spcBef>
              <a:spcAft>
                <a:spcPts val="0"/>
              </a:spcAft>
              <a:buSzPts val="1800"/>
              <a:buChar char="●"/>
            </a:pPr>
            <a:r>
              <a:rPr lang="en" sz="1800"/>
              <a:t>Investigate the Hong Kong Phenomenon (HKP) further</a:t>
            </a:r>
            <a:endParaRPr sz="1800"/>
          </a:p>
          <a:p>
            <a:pPr marL="457200" lvl="0" indent="-342900" algn="l" rtl="0">
              <a:spcBef>
                <a:spcPts val="0"/>
              </a:spcBef>
              <a:spcAft>
                <a:spcPts val="0"/>
              </a:spcAft>
              <a:buSzPts val="1800"/>
              <a:buChar char="●"/>
            </a:pPr>
            <a:r>
              <a:rPr lang="en" sz="1800"/>
              <a:t>Create a better model</a:t>
            </a:r>
            <a:endParaRPr sz="1800"/>
          </a:p>
          <a:p>
            <a:pPr marL="457200" lvl="0" indent="-342900" algn="l" rtl="0">
              <a:spcBef>
                <a:spcPts val="0"/>
              </a:spcBef>
              <a:spcAft>
                <a:spcPts val="0"/>
              </a:spcAft>
              <a:buSzPts val="1800"/>
              <a:buChar char="●"/>
            </a:pPr>
            <a:r>
              <a:rPr lang="en" sz="1800"/>
              <a:t>Test our model by creating a Kickstarter project of our own.</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845075" y="798600"/>
            <a:ext cx="6247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Have an </a:t>
            </a:r>
            <a:r>
              <a:rPr lang="en" sz="4800"/>
              <a:t>Idea</a:t>
            </a: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Try it out for yourselves!</a:t>
            </a:r>
            <a:endParaRPr sz="1800"/>
          </a:p>
        </p:txBody>
      </p:sp>
      <p:sp>
        <p:nvSpPr>
          <p:cNvPr id="293" name="Google Shape;293;p47"/>
          <p:cNvSpPr txBox="1"/>
          <p:nvPr/>
        </p:nvSpPr>
        <p:spPr>
          <a:xfrm>
            <a:off x="422375" y="427450"/>
            <a:ext cx="8557625" cy="6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latin typeface="Roboto"/>
                <a:ea typeface="Roboto"/>
                <a:cs typeface="Roboto"/>
                <a:sym typeface="Roboto"/>
              </a:rPr>
              <a:t>Try your project idea on your laptop or mobile device</a:t>
            </a:r>
            <a:endParaRPr sz="2600" dirty="0">
              <a:latin typeface="Roboto"/>
              <a:ea typeface="Roboto"/>
              <a:cs typeface="Roboto"/>
              <a:sym typeface="Roboto"/>
            </a:endParaRPr>
          </a:p>
        </p:txBody>
      </p:sp>
      <p:grpSp>
        <p:nvGrpSpPr>
          <p:cNvPr id="294" name="Google Shape;294;p47"/>
          <p:cNvGrpSpPr/>
          <p:nvPr/>
        </p:nvGrpSpPr>
        <p:grpSpPr>
          <a:xfrm>
            <a:off x="2361150" y="929500"/>
            <a:ext cx="4421700" cy="3284500"/>
            <a:chOff x="242450" y="960625"/>
            <a:chExt cx="4421700" cy="3284500"/>
          </a:xfrm>
        </p:grpSpPr>
        <p:sp>
          <p:nvSpPr>
            <p:cNvPr id="295" name="Google Shape;295;p47">
              <a:hlinkClick r:id="rId3"/>
            </p:cNvPr>
            <p:cNvSpPr txBox="1"/>
            <p:nvPr/>
          </p:nvSpPr>
          <p:spPr>
            <a:xfrm>
              <a:off x="242450" y="3646625"/>
              <a:ext cx="4421700" cy="59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Roboto"/>
                  <a:ea typeface="Roboto"/>
                  <a:cs typeface="Roboto"/>
                  <a:sym typeface="Roboto"/>
                </a:rPr>
                <a:t>www.kickstats.org/try</a:t>
              </a:r>
              <a:endParaRPr sz="3000" b="1">
                <a:latin typeface="Roboto"/>
                <a:ea typeface="Roboto"/>
                <a:cs typeface="Roboto"/>
                <a:sym typeface="Roboto"/>
              </a:endParaRPr>
            </a:p>
          </p:txBody>
        </p:sp>
        <p:pic>
          <p:nvPicPr>
            <p:cNvPr id="296" name="Google Shape;296;p47">
              <a:hlinkClick r:id="rId3"/>
            </p:cNvPr>
            <p:cNvPicPr preferRelativeResize="0"/>
            <p:nvPr/>
          </p:nvPicPr>
          <p:blipFill>
            <a:blip r:embed="rId4">
              <a:alphaModFix/>
            </a:blip>
            <a:stretch>
              <a:fillRect/>
            </a:stretch>
          </p:blipFill>
          <p:spPr>
            <a:xfrm>
              <a:off x="1500800" y="1343725"/>
              <a:ext cx="1905000" cy="1905000"/>
            </a:xfrm>
            <a:prstGeom prst="rect">
              <a:avLst/>
            </a:prstGeom>
            <a:noFill/>
            <a:ln>
              <a:noFill/>
            </a:ln>
          </p:spPr>
        </p:pic>
        <p:sp>
          <p:nvSpPr>
            <p:cNvPr id="297" name="Google Shape;297;p47"/>
            <p:cNvSpPr txBox="1"/>
            <p:nvPr/>
          </p:nvSpPr>
          <p:spPr>
            <a:xfrm>
              <a:off x="1946000" y="960625"/>
              <a:ext cx="1014600" cy="38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Scan</a:t>
              </a:r>
              <a:endParaRPr>
                <a:latin typeface="Roboto"/>
                <a:ea typeface="Roboto"/>
                <a:cs typeface="Roboto"/>
                <a:sym typeface="Roboto"/>
              </a:endParaRPr>
            </a:p>
          </p:txBody>
        </p:sp>
        <p:sp>
          <p:nvSpPr>
            <p:cNvPr id="298" name="Google Shape;298;p47"/>
            <p:cNvSpPr txBox="1"/>
            <p:nvPr/>
          </p:nvSpPr>
          <p:spPr>
            <a:xfrm>
              <a:off x="1946000" y="3256125"/>
              <a:ext cx="1014600" cy="38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or type</a:t>
              </a:r>
              <a:endParaRPr>
                <a:latin typeface="Roboto"/>
                <a:ea typeface="Roboto"/>
                <a:cs typeface="Roboto"/>
                <a:sym typeface="Roboto"/>
              </a:endParaRPr>
            </a:p>
          </p:txBody>
        </p:sp>
      </p:grpSp>
      <p:grpSp>
        <p:nvGrpSpPr>
          <p:cNvPr id="3" name="Group 2">
            <a:extLst>
              <a:ext uri="{FF2B5EF4-FFF2-40B4-BE49-F238E27FC236}">
                <a16:creationId xmlns:a16="http://schemas.microsoft.com/office/drawing/2014/main" id="{7F2ECB2B-8494-4124-808E-CE7CD50D80A4}"/>
              </a:ext>
            </a:extLst>
          </p:cNvPr>
          <p:cNvGrpSpPr/>
          <p:nvPr/>
        </p:nvGrpSpPr>
        <p:grpSpPr>
          <a:xfrm>
            <a:off x="4736500" y="1271525"/>
            <a:ext cx="3554600" cy="2942475"/>
            <a:chOff x="5425400" y="673025"/>
            <a:chExt cx="3554600" cy="2942475"/>
          </a:xfrm>
        </p:grpSpPr>
        <p:grpSp>
          <p:nvGrpSpPr>
            <p:cNvPr id="299" name="Google Shape;299;p47"/>
            <p:cNvGrpSpPr/>
            <p:nvPr/>
          </p:nvGrpSpPr>
          <p:grpSpPr>
            <a:xfrm>
              <a:off x="5425400" y="2052200"/>
              <a:ext cx="3554600" cy="1563300"/>
              <a:chOff x="5264300" y="1790100"/>
              <a:chExt cx="3554600" cy="1563300"/>
            </a:xfrm>
          </p:grpSpPr>
          <p:sp>
            <p:nvSpPr>
              <p:cNvPr id="300" name="Google Shape;300;p47"/>
              <p:cNvSpPr txBox="1"/>
              <p:nvPr/>
            </p:nvSpPr>
            <p:spPr>
              <a:xfrm>
                <a:off x="6645700" y="2376875"/>
                <a:ext cx="21732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dirty="0">
                    <a:latin typeface="Roboto"/>
                    <a:ea typeface="Roboto"/>
                    <a:cs typeface="Roboto"/>
                    <a:sym typeface="Roboto"/>
                  </a:rPr>
                  <a:t>@kickstats.org</a:t>
                </a:r>
                <a:endParaRPr sz="2200" dirty="0">
                  <a:latin typeface="Roboto"/>
                  <a:ea typeface="Roboto"/>
                  <a:cs typeface="Roboto"/>
                  <a:sym typeface="Roboto"/>
                </a:endParaRPr>
              </a:p>
            </p:txBody>
          </p:sp>
          <p:sp>
            <p:nvSpPr>
              <p:cNvPr id="301" name="Google Shape;301;p47"/>
              <p:cNvSpPr txBox="1"/>
              <p:nvPr/>
            </p:nvSpPr>
            <p:spPr>
              <a:xfrm>
                <a:off x="5264300" y="1895975"/>
                <a:ext cx="1007400" cy="1457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200" dirty="0">
                    <a:latin typeface="Roboto"/>
                    <a:ea typeface="Roboto"/>
                    <a:cs typeface="Roboto"/>
                    <a:sym typeface="Roboto"/>
                  </a:rPr>
                  <a:t>aidan</a:t>
                </a:r>
                <a:endParaRPr sz="2200" dirty="0">
                  <a:latin typeface="Roboto"/>
                  <a:ea typeface="Roboto"/>
                  <a:cs typeface="Roboto"/>
                  <a:sym typeface="Roboto"/>
                </a:endParaRPr>
              </a:p>
              <a:p>
                <a:pPr marL="0" lvl="0" indent="0" algn="r" rtl="0">
                  <a:spcBef>
                    <a:spcPts val="0"/>
                  </a:spcBef>
                  <a:spcAft>
                    <a:spcPts val="0"/>
                  </a:spcAft>
                  <a:buNone/>
                </a:pPr>
                <a:r>
                  <a:rPr lang="en" sz="2200" dirty="0">
                    <a:latin typeface="Roboto"/>
                    <a:ea typeface="Roboto"/>
                    <a:cs typeface="Roboto"/>
                    <a:sym typeface="Roboto"/>
                  </a:rPr>
                  <a:t>ben</a:t>
                </a:r>
                <a:endParaRPr sz="2200" dirty="0">
                  <a:latin typeface="Roboto"/>
                  <a:ea typeface="Roboto"/>
                  <a:cs typeface="Roboto"/>
                  <a:sym typeface="Roboto"/>
                </a:endParaRPr>
              </a:p>
              <a:p>
                <a:pPr marL="0" lvl="0" indent="0" algn="r" rtl="0">
                  <a:spcBef>
                    <a:spcPts val="0"/>
                  </a:spcBef>
                  <a:spcAft>
                    <a:spcPts val="0"/>
                  </a:spcAft>
                  <a:buNone/>
                </a:pPr>
                <a:r>
                  <a:rPr lang="en" sz="2200" dirty="0">
                    <a:latin typeface="Roboto"/>
                    <a:ea typeface="Roboto"/>
                    <a:cs typeface="Roboto"/>
                    <a:sym typeface="Roboto"/>
                  </a:rPr>
                  <a:t>chase</a:t>
                </a:r>
                <a:endParaRPr sz="2200" dirty="0">
                  <a:latin typeface="Roboto"/>
                  <a:ea typeface="Roboto"/>
                  <a:cs typeface="Roboto"/>
                  <a:sym typeface="Roboto"/>
                </a:endParaRPr>
              </a:p>
              <a:p>
                <a:pPr marL="0" lvl="0" indent="0" algn="r" rtl="0">
                  <a:spcBef>
                    <a:spcPts val="0"/>
                  </a:spcBef>
                  <a:spcAft>
                    <a:spcPts val="0"/>
                  </a:spcAft>
                  <a:buNone/>
                </a:pPr>
                <a:r>
                  <a:rPr lang="en" sz="2200" dirty="0">
                    <a:latin typeface="Roboto"/>
                    <a:ea typeface="Roboto"/>
                    <a:cs typeface="Roboto"/>
                    <a:sym typeface="Roboto"/>
                  </a:rPr>
                  <a:t>joe</a:t>
                </a:r>
                <a:endParaRPr sz="2200" dirty="0">
                  <a:latin typeface="Roboto"/>
                  <a:ea typeface="Roboto"/>
                  <a:cs typeface="Roboto"/>
                  <a:sym typeface="Roboto"/>
                </a:endParaRPr>
              </a:p>
            </p:txBody>
          </p:sp>
          <p:sp>
            <p:nvSpPr>
              <p:cNvPr id="302" name="Google Shape;302;p47"/>
              <p:cNvSpPr txBox="1"/>
              <p:nvPr/>
            </p:nvSpPr>
            <p:spPr>
              <a:xfrm>
                <a:off x="6271700" y="1790100"/>
                <a:ext cx="465900" cy="15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latin typeface="Roboto Light"/>
                    <a:ea typeface="Roboto Light"/>
                    <a:cs typeface="Roboto Light"/>
                    <a:sym typeface="Roboto Light"/>
                  </a:rPr>
                  <a:t>}</a:t>
                </a:r>
                <a:endParaRPr sz="9600" dirty="0">
                  <a:latin typeface="Roboto Light"/>
                  <a:ea typeface="Roboto Light"/>
                  <a:cs typeface="Roboto Light"/>
                  <a:sym typeface="Roboto Light"/>
                </a:endParaRPr>
              </a:p>
            </p:txBody>
          </p:sp>
        </p:grpSp>
        <p:sp>
          <p:nvSpPr>
            <p:cNvPr id="2" name="TextBox 1">
              <a:extLst>
                <a:ext uri="{FF2B5EF4-FFF2-40B4-BE49-F238E27FC236}">
                  <a16:creationId xmlns:a16="http://schemas.microsoft.com/office/drawing/2014/main" id="{2ECC1073-1E3F-4688-A1A4-EA9F3BE7D6DB}"/>
                </a:ext>
              </a:extLst>
            </p:cNvPr>
            <p:cNvSpPr txBox="1"/>
            <p:nvPr/>
          </p:nvSpPr>
          <p:spPr>
            <a:xfrm>
              <a:off x="6219930" y="673025"/>
              <a:ext cx="2760070" cy="646331"/>
            </a:xfrm>
            <a:prstGeom prst="rect">
              <a:avLst/>
            </a:prstGeom>
            <a:noFill/>
          </p:spPr>
          <p:txBody>
            <a:bodyPr wrap="square" rtlCol="0">
              <a:spAutoFit/>
            </a:bodyPr>
            <a:lstStyle/>
            <a:p>
              <a:r>
                <a:rPr lang="en-US" sz="3600" dirty="0">
                  <a:latin typeface="Merriweather" panose="020B0604020202020204" charset="0"/>
                </a:rPr>
                <a:t>Questions?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fill="hold" nodeType="clickEffect">
                                  <p:stCondLst>
                                    <p:cond delay="0"/>
                                  </p:stCondLst>
                                  <p:childTnLst>
                                    <p:animMotion origin="layout" path="M 0 0 L -0.20833 0 " pathEditMode="relative" rAng="0" ptsTypes="AA">
                                      <p:cBhvr>
                                        <p:cTn id="6" dur="500" fill="hold"/>
                                        <p:tgtEl>
                                          <p:spTgt spid="294"/>
                                        </p:tgtEl>
                                        <p:attrNameLst>
                                          <p:attrName>ppt_x</p:attrName>
                                          <p:attrName>ppt_y</p:attrName>
                                        </p:attrNameLst>
                                      </p:cBhvr>
                                      <p:rCtr x="-10417" y="0"/>
                                    </p:animMotion>
                                  </p:childTnLst>
                                </p:cTn>
                              </p:par>
                              <p:par>
                                <p:cTn id="7" presetID="2" presetClass="entr" presetSubtype="2"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500" fill="hold"/>
                                        <p:tgtEl>
                                          <p:spTgt spid="3"/>
                                        </p:tgtEl>
                                        <p:attrNameLst>
                                          <p:attrName>ppt_x</p:attrName>
                                        </p:attrNameLst>
                                      </p:cBhvr>
                                      <p:tavLst>
                                        <p:tav tm="0">
                                          <p:val>
                                            <p:strVal val="1+#ppt_w/2"/>
                                          </p:val>
                                        </p:tav>
                                        <p:tav tm="100000">
                                          <p:val>
                                            <p:strVal val="#ppt_x"/>
                                          </p:val>
                                        </p:tav>
                                      </p:tavLst>
                                    </p:anim>
                                    <p:anim calcmode="lin" valueType="num">
                                      <p:cBhvr additive="base">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With billions of dollars invested, Kickstarter is a big deal!</a:t>
            </a:r>
            <a:endParaRPr sz="1800"/>
          </a:p>
        </p:txBody>
      </p:sp>
      <p:pic>
        <p:nvPicPr>
          <p:cNvPr id="91" name="Google Shape;91;p16"/>
          <p:cNvPicPr preferRelativeResize="0"/>
          <p:nvPr/>
        </p:nvPicPr>
        <p:blipFill>
          <a:blip r:embed="rId3">
            <a:alphaModFix/>
          </a:blip>
          <a:stretch>
            <a:fillRect/>
          </a:stretch>
        </p:blipFill>
        <p:spPr>
          <a:xfrm>
            <a:off x="311700" y="131325"/>
            <a:ext cx="8457450" cy="413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845075" y="798600"/>
            <a:ext cx="81138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How’d we </a:t>
            </a:r>
            <a:r>
              <a:rPr lang="en" sz="4800"/>
              <a:t>get </a:t>
            </a:r>
            <a:r>
              <a:rPr lang="en"/>
              <a:t>this </a:t>
            </a:r>
            <a:r>
              <a:rPr lang="en" sz="4800"/>
              <a:t>data</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a:t>
            </a:r>
            <a:endParaRPr/>
          </a:p>
        </p:txBody>
      </p:sp>
      <p:sp>
        <p:nvSpPr>
          <p:cNvPr id="102" name="Google Shape;102;p18"/>
          <p:cNvSpPr txBox="1"/>
          <p:nvPr/>
        </p:nvSpPr>
        <p:spPr>
          <a:xfrm>
            <a:off x="475700" y="1341400"/>
            <a:ext cx="4121400" cy="370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Merriweather"/>
                <a:ea typeface="Merriweather"/>
                <a:cs typeface="Merriweather"/>
                <a:sym typeface="Merriweather"/>
              </a:rPr>
              <a:t>Process…</a:t>
            </a:r>
            <a:endParaRPr sz="1800">
              <a:latin typeface="Merriweather"/>
              <a:ea typeface="Merriweather"/>
              <a:cs typeface="Merriweather"/>
              <a:sym typeface="Merriweather"/>
            </a:endParaRPr>
          </a:p>
          <a:p>
            <a:pPr marL="457200" lvl="0" indent="-342900" algn="l" rtl="0">
              <a:lnSpc>
                <a:spcPct val="115000"/>
              </a:lnSpc>
              <a:spcBef>
                <a:spcPts val="1000"/>
              </a:spcBef>
              <a:spcAft>
                <a:spcPts val="0"/>
              </a:spcAft>
              <a:buSzPts val="1800"/>
              <a:buFont typeface="Merriweather"/>
              <a:buChar char="●"/>
            </a:pPr>
            <a:r>
              <a:rPr lang="en" sz="1800">
                <a:latin typeface="Merriweather"/>
                <a:ea typeface="Merriweather"/>
                <a:cs typeface="Merriweather"/>
                <a:sym typeface="Merriweather"/>
              </a:rPr>
              <a:t>Kaggle: Data Sharing Website</a:t>
            </a:r>
            <a:endParaRPr sz="1800">
              <a:latin typeface="Merriweather"/>
              <a:ea typeface="Merriweather"/>
              <a:cs typeface="Merriweather"/>
              <a:sym typeface="Merriweather"/>
            </a:endParaRPr>
          </a:p>
          <a:p>
            <a:pPr marL="0" lvl="0" indent="0" algn="l" rtl="0">
              <a:lnSpc>
                <a:spcPct val="115000"/>
              </a:lnSpc>
              <a:spcBef>
                <a:spcPts val="1000"/>
              </a:spcBef>
              <a:spcAft>
                <a:spcPts val="0"/>
              </a:spcAft>
              <a:buNone/>
            </a:pPr>
            <a:endParaRPr sz="1800">
              <a:latin typeface="Merriweather"/>
              <a:ea typeface="Merriweather"/>
              <a:cs typeface="Merriweather"/>
              <a:sym typeface="Merriweather"/>
            </a:endParaRPr>
          </a:p>
          <a:p>
            <a:pPr marL="457200" lvl="0" indent="-342900" algn="l" rtl="0">
              <a:lnSpc>
                <a:spcPct val="115000"/>
              </a:lnSpc>
              <a:spcBef>
                <a:spcPts val="1000"/>
              </a:spcBef>
              <a:spcAft>
                <a:spcPts val="0"/>
              </a:spcAft>
              <a:buSzPts val="1800"/>
              <a:buFont typeface="Merriweather"/>
              <a:buChar char="●"/>
            </a:pPr>
            <a:r>
              <a:rPr lang="en" sz="1800">
                <a:latin typeface="Merriweather"/>
                <a:ea typeface="Merriweather"/>
                <a:cs typeface="Merriweather"/>
                <a:sym typeface="Merriweather"/>
              </a:rPr>
              <a:t>Creation of Variables</a:t>
            </a:r>
            <a:endParaRPr sz="1800">
              <a:latin typeface="Merriweather"/>
              <a:ea typeface="Merriweather"/>
              <a:cs typeface="Merriweather"/>
              <a:sym typeface="Merriweather"/>
            </a:endParaRPr>
          </a:p>
          <a:p>
            <a:pPr marL="914400" lvl="1" indent="-342900" algn="l" rtl="0">
              <a:lnSpc>
                <a:spcPct val="115000"/>
              </a:lnSpc>
              <a:spcBef>
                <a:spcPts val="0"/>
              </a:spcBef>
              <a:spcAft>
                <a:spcPts val="0"/>
              </a:spcAft>
              <a:buSzPts val="1800"/>
              <a:buFont typeface="Merriweather"/>
              <a:buChar char="○"/>
            </a:pPr>
            <a:r>
              <a:rPr lang="en" sz="1800">
                <a:latin typeface="Merriweather"/>
                <a:ea typeface="Merriweather"/>
                <a:cs typeface="Merriweather"/>
                <a:sym typeface="Merriweather"/>
              </a:rPr>
              <a:t>Year</a:t>
            </a:r>
            <a:endParaRPr sz="1800">
              <a:latin typeface="Merriweather"/>
              <a:ea typeface="Merriweather"/>
              <a:cs typeface="Merriweather"/>
              <a:sym typeface="Merriweather"/>
            </a:endParaRPr>
          </a:p>
          <a:p>
            <a:pPr marL="914400" lvl="1" indent="-342900" algn="l" rtl="0">
              <a:lnSpc>
                <a:spcPct val="115000"/>
              </a:lnSpc>
              <a:spcBef>
                <a:spcPts val="0"/>
              </a:spcBef>
              <a:spcAft>
                <a:spcPts val="0"/>
              </a:spcAft>
              <a:buSzPts val="1800"/>
              <a:buFont typeface="Merriweather"/>
              <a:buChar char="○"/>
            </a:pPr>
            <a:r>
              <a:rPr lang="en" sz="1800">
                <a:latin typeface="Merriweather"/>
                <a:ea typeface="Merriweather"/>
                <a:cs typeface="Merriweather"/>
                <a:sym typeface="Merriweather"/>
              </a:rPr>
              <a:t>Percent Goal</a:t>
            </a:r>
            <a:endParaRPr sz="1800">
              <a:latin typeface="Merriweather"/>
              <a:ea typeface="Merriweather"/>
              <a:cs typeface="Merriweather"/>
              <a:sym typeface="Merriweather"/>
            </a:endParaRPr>
          </a:p>
          <a:p>
            <a:pPr marL="914400" lvl="1" indent="-342900" algn="l" rtl="0">
              <a:lnSpc>
                <a:spcPct val="115000"/>
              </a:lnSpc>
              <a:spcBef>
                <a:spcPts val="0"/>
              </a:spcBef>
              <a:spcAft>
                <a:spcPts val="0"/>
              </a:spcAft>
              <a:buSzPts val="1800"/>
              <a:buFont typeface="Merriweather"/>
              <a:buChar char="○"/>
            </a:pPr>
            <a:r>
              <a:rPr lang="en" sz="1800">
                <a:latin typeface="Merriweather"/>
                <a:ea typeface="Merriweather"/>
                <a:cs typeface="Merriweather"/>
                <a:sym typeface="Merriweather"/>
              </a:rPr>
              <a:t>Indicator</a:t>
            </a:r>
            <a:endParaRPr sz="1800">
              <a:latin typeface="Merriweather"/>
              <a:ea typeface="Merriweather"/>
              <a:cs typeface="Merriweather"/>
              <a:sym typeface="Merriweather"/>
            </a:endParaRPr>
          </a:p>
          <a:p>
            <a:pPr marL="0" lvl="0" indent="0" algn="l" rtl="0">
              <a:lnSpc>
                <a:spcPct val="115000"/>
              </a:lnSpc>
              <a:spcBef>
                <a:spcPts val="1000"/>
              </a:spcBef>
              <a:spcAft>
                <a:spcPts val="0"/>
              </a:spcAft>
              <a:buNone/>
            </a:pPr>
            <a:endParaRPr sz="1800">
              <a:latin typeface="Merriweather"/>
              <a:ea typeface="Merriweather"/>
              <a:cs typeface="Merriweather"/>
              <a:sym typeface="Merriweather"/>
            </a:endParaRPr>
          </a:p>
          <a:p>
            <a:pPr marL="457200" lvl="0" indent="-342900" algn="l" rtl="0">
              <a:lnSpc>
                <a:spcPct val="115000"/>
              </a:lnSpc>
              <a:spcBef>
                <a:spcPts val="1000"/>
              </a:spcBef>
              <a:spcAft>
                <a:spcPts val="0"/>
              </a:spcAft>
              <a:buSzPts val="1800"/>
              <a:buFont typeface="Merriweather"/>
              <a:buChar char="●"/>
            </a:pPr>
            <a:r>
              <a:rPr lang="en" sz="1800">
                <a:latin typeface="Merriweather"/>
                <a:ea typeface="Merriweather"/>
                <a:cs typeface="Merriweather"/>
                <a:sym typeface="Merriweather"/>
              </a:rPr>
              <a:t>Removal of Variables</a:t>
            </a:r>
            <a:endParaRPr sz="1800">
              <a:latin typeface="Merriweather"/>
              <a:ea typeface="Merriweather"/>
              <a:cs typeface="Merriweather"/>
              <a:sym typeface="Merriweather"/>
            </a:endParaRPr>
          </a:p>
          <a:p>
            <a:pPr marL="0" lvl="0" indent="0" algn="l" rtl="0">
              <a:lnSpc>
                <a:spcPct val="115000"/>
              </a:lnSpc>
              <a:spcBef>
                <a:spcPts val="1000"/>
              </a:spcBef>
              <a:spcAft>
                <a:spcPts val="1000"/>
              </a:spcAft>
              <a:buNone/>
            </a:pPr>
            <a:endParaRPr sz="1800">
              <a:latin typeface="Merriweather"/>
              <a:ea typeface="Merriweather"/>
              <a:cs typeface="Merriweather"/>
              <a:sym typeface="Merriweather"/>
            </a:endParaRPr>
          </a:p>
        </p:txBody>
      </p:sp>
      <p:sp>
        <p:nvSpPr>
          <p:cNvPr id="103" name="Google Shape;103;p18"/>
          <p:cNvSpPr txBox="1"/>
          <p:nvPr/>
        </p:nvSpPr>
        <p:spPr>
          <a:xfrm>
            <a:off x="4597100" y="1341400"/>
            <a:ext cx="4121400" cy="370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Merriweather"/>
                <a:ea typeface="Merriweather"/>
                <a:cs typeface="Merriweather"/>
                <a:sym typeface="Merriweather"/>
              </a:rPr>
              <a:t>Issues…</a:t>
            </a:r>
            <a:endParaRPr sz="1800">
              <a:latin typeface="Merriweather"/>
              <a:ea typeface="Merriweather"/>
              <a:cs typeface="Merriweather"/>
              <a:sym typeface="Merriweather"/>
            </a:endParaRPr>
          </a:p>
          <a:p>
            <a:pPr marL="457200" lvl="0" indent="-342900" algn="l" rtl="0">
              <a:lnSpc>
                <a:spcPct val="115000"/>
              </a:lnSpc>
              <a:spcBef>
                <a:spcPts val="1000"/>
              </a:spcBef>
              <a:spcAft>
                <a:spcPts val="0"/>
              </a:spcAft>
              <a:buSzPts val="1800"/>
              <a:buFont typeface="Merriweather"/>
              <a:buChar char="●"/>
            </a:pPr>
            <a:r>
              <a:rPr lang="en" sz="1800">
                <a:latin typeface="Merriweather"/>
                <a:ea typeface="Merriweather"/>
                <a:cs typeface="Merriweather"/>
                <a:sym typeface="Merriweather"/>
              </a:rPr>
              <a:t>Launch Years</a:t>
            </a:r>
            <a:endParaRPr sz="1800">
              <a:latin typeface="Merriweather"/>
              <a:ea typeface="Merriweather"/>
              <a:cs typeface="Merriweather"/>
              <a:sym typeface="Merriweather"/>
            </a:endParaRPr>
          </a:p>
          <a:p>
            <a:pPr marL="0" lvl="0" indent="0" algn="l" rtl="0">
              <a:lnSpc>
                <a:spcPct val="115000"/>
              </a:lnSpc>
              <a:spcBef>
                <a:spcPts val="1000"/>
              </a:spcBef>
              <a:spcAft>
                <a:spcPts val="0"/>
              </a:spcAft>
              <a:buNone/>
            </a:pPr>
            <a:endParaRPr sz="1800">
              <a:latin typeface="Merriweather"/>
              <a:ea typeface="Merriweather"/>
              <a:cs typeface="Merriweather"/>
              <a:sym typeface="Merriweather"/>
            </a:endParaRPr>
          </a:p>
          <a:p>
            <a:pPr marL="457200" lvl="0" indent="-342900" algn="l" rtl="0">
              <a:lnSpc>
                <a:spcPct val="115000"/>
              </a:lnSpc>
              <a:spcBef>
                <a:spcPts val="1000"/>
              </a:spcBef>
              <a:spcAft>
                <a:spcPts val="0"/>
              </a:spcAft>
              <a:buSzPts val="1800"/>
              <a:buFont typeface="Merriweather"/>
              <a:buChar char="●"/>
            </a:pPr>
            <a:r>
              <a:rPr lang="en" sz="1800">
                <a:latin typeface="Merriweather"/>
                <a:ea typeface="Merriweather"/>
                <a:cs typeface="Merriweather"/>
                <a:sym typeface="Merriweather"/>
              </a:rPr>
              <a:t>Suspended Projects</a:t>
            </a:r>
            <a:endParaRPr sz="1800">
              <a:latin typeface="Merriweather"/>
              <a:ea typeface="Merriweather"/>
              <a:cs typeface="Merriweather"/>
              <a:sym typeface="Merriweather"/>
            </a:endParaRPr>
          </a:p>
          <a:p>
            <a:pPr marL="0" lvl="0" indent="0" algn="l" rtl="0">
              <a:lnSpc>
                <a:spcPct val="115000"/>
              </a:lnSpc>
              <a:spcBef>
                <a:spcPts val="1000"/>
              </a:spcBef>
              <a:spcAft>
                <a:spcPts val="0"/>
              </a:spcAft>
              <a:buNone/>
            </a:pPr>
            <a:endParaRPr sz="1800">
              <a:latin typeface="Merriweather"/>
              <a:ea typeface="Merriweather"/>
              <a:cs typeface="Merriweather"/>
              <a:sym typeface="Merriweather"/>
            </a:endParaRPr>
          </a:p>
          <a:p>
            <a:pPr marL="457200" lvl="0" indent="-342900" algn="l" rtl="0">
              <a:lnSpc>
                <a:spcPct val="115000"/>
              </a:lnSpc>
              <a:spcBef>
                <a:spcPts val="1000"/>
              </a:spcBef>
              <a:spcAft>
                <a:spcPts val="0"/>
              </a:spcAft>
              <a:buSzPts val="1800"/>
              <a:buFont typeface="Merriweather"/>
              <a:buChar char="●"/>
            </a:pPr>
            <a:r>
              <a:rPr lang="en" sz="1800">
                <a:latin typeface="Merriweather"/>
                <a:ea typeface="Merriweather"/>
                <a:cs typeface="Merriweather"/>
                <a:sym typeface="Merriweather"/>
              </a:rPr>
              <a:t>Outliers</a:t>
            </a:r>
            <a:endParaRPr sz="18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 got additional pieces of data for 172,941, about 45% of the projects in our original data set</a:t>
            </a:r>
            <a:endParaRPr/>
          </a:p>
        </p:txBody>
      </p:sp>
      <p:pic>
        <p:nvPicPr>
          <p:cNvPr id="109" name="Google Shape;109;p19"/>
          <p:cNvPicPr preferRelativeResize="0"/>
          <p:nvPr/>
        </p:nvPicPr>
        <p:blipFill>
          <a:blip r:embed="rId3">
            <a:alphaModFix/>
          </a:blip>
          <a:stretch>
            <a:fillRect/>
          </a:stretch>
        </p:blipFill>
        <p:spPr>
          <a:xfrm rot="-351909">
            <a:off x="385949" y="974938"/>
            <a:ext cx="3647425" cy="2349924"/>
          </a:xfrm>
          <a:prstGeom prst="rect">
            <a:avLst/>
          </a:prstGeom>
          <a:noFill/>
          <a:ln>
            <a:noFill/>
          </a:ln>
          <a:effectLst>
            <a:outerShdw blurRad="57150" dist="47625" dir="3900000" algn="bl" rotWithShape="0">
              <a:srgbClr val="000000">
                <a:alpha val="50000"/>
              </a:srgbClr>
            </a:outerShdw>
          </a:effectLst>
        </p:spPr>
      </p:pic>
      <p:pic>
        <p:nvPicPr>
          <p:cNvPr id="110" name="Google Shape;110;p19"/>
          <p:cNvPicPr preferRelativeResize="0"/>
          <p:nvPr/>
        </p:nvPicPr>
        <p:blipFill>
          <a:blip r:embed="rId4">
            <a:alphaModFix/>
          </a:blip>
          <a:stretch>
            <a:fillRect/>
          </a:stretch>
        </p:blipFill>
        <p:spPr>
          <a:xfrm rot="395087">
            <a:off x="4496613" y="1113083"/>
            <a:ext cx="4284375" cy="1559184"/>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845075" y="798600"/>
            <a:ext cx="6231900" cy="354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Demographics </a:t>
            </a:r>
            <a:r>
              <a:rPr lang="en"/>
              <a:t>of </a:t>
            </a:r>
            <a:endParaRPr/>
          </a:p>
          <a:p>
            <a:pPr marL="0" lvl="0" indent="0" algn="l" rtl="0">
              <a:spcBef>
                <a:spcPts val="0"/>
              </a:spcBef>
              <a:spcAft>
                <a:spcPts val="0"/>
              </a:spcAft>
              <a:buNone/>
            </a:pPr>
            <a:r>
              <a:rPr lang="en"/>
              <a:t>the </a:t>
            </a:r>
            <a:r>
              <a:rPr lang="en" sz="4800"/>
              <a:t>Data</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2276"/>
          <a:stretch/>
        </p:blipFill>
        <p:spPr>
          <a:xfrm>
            <a:off x="1912837" y="180976"/>
            <a:ext cx="5318324" cy="4087151"/>
          </a:xfrm>
          <a:prstGeom prst="rect">
            <a:avLst/>
          </a:prstGeom>
          <a:noFill/>
          <a:ln>
            <a:noFill/>
          </a:ln>
        </p:spPr>
      </p:pic>
      <p:sp>
        <p:nvSpPr>
          <p:cNvPr id="121" name="Google Shape;121;p21"/>
          <p:cNvSpPr txBox="1">
            <a:spLocks noGrp="1"/>
          </p:cNvSpPr>
          <p:nvPr>
            <p:ph type="body" idx="1"/>
          </p:nvPr>
        </p:nvSpPr>
        <p:spPr>
          <a:xfrm>
            <a:off x="311700" y="4521400"/>
            <a:ext cx="93372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English-speaking, western countries have the largest number of projects.</a:t>
            </a:r>
            <a:endParaRPr sz="1800"/>
          </a:p>
        </p:txBody>
      </p:sp>
      <p:pic>
        <p:nvPicPr>
          <p:cNvPr id="122" name="Google Shape;122;p21"/>
          <p:cNvPicPr preferRelativeResize="0"/>
          <p:nvPr/>
        </p:nvPicPr>
        <p:blipFill rotWithShape="1">
          <a:blip r:embed="rId4">
            <a:alphaModFix/>
          </a:blip>
          <a:srcRect t="3916" b="3713"/>
          <a:stretch/>
        </p:blipFill>
        <p:spPr>
          <a:xfrm>
            <a:off x="1616225" y="100963"/>
            <a:ext cx="5614925" cy="424717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682</Words>
  <Application>Microsoft Office PowerPoint</Application>
  <PresentationFormat>On-screen Show (16:9)</PresentationFormat>
  <Paragraphs>139</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Merriweather</vt:lpstr>
      <vt:lpstr>Roboto Light</vt:lpstr>
      <vt:lpstr>Roboto</vt:lpstr>
      <vt:lpstr>Paradigm</vt:lpstr>
      <vt:lpstr>PowerPoint Presentation</vt:lpstr>
      <vt:lpstr>What is Kickstarter?</vt:lpstr>
      <vt:lpstr>PowerPoint Presentation</vt:lpstr>
      <vt:lpstr>PowerPoint Presentation</vt:lpstr>
      <vt:lpstr>How’d we get this data?</vt:lpstr>
      <vt:lpstr>Cleaning</vt:lpstr>
      <vt:lpstr>PowerPoint Presentation</vt:lpstr>
      <vt:lpstr>Demographics of  the Data</vt:lpstr>
      <vt:lpstr>PowerPoint Presentation</vt:lpstr>
      <vt:lpstr>PowerPoint Presentation</vt:lpstr>
      <vt:lpstr>PowerPoint Presentation</vt:lpstr>
      <vt:lpstr>Alright, Chief. I want to make the best Kickstarter ever. What should I make?</vt:lpstr>
      <vt:lpstr>When should I  create my project?</vt:lpstr>
      <vt:lpstr>PowerPoint Presentation</vt:lpstr>
      <vt:lpstr>PowerPoint Presentation</vt:lpstr>
      <vt:lpstr>What Country  should it be based in?</vt:lpstr>
      <vt:lpstr>PowerPoint Presentation</vt:lpstr>
      <vt:lpstr>What Category  should it be?</vt:lpstr>
      <vt:lpstr>PowerPoint Presentation</vt:lpstr>
      <vt:lpstr>PowerPoint Presentation</vt:lpstr>
      <vt:lpstr>PowerPoint Presentation</vt:lpstr>
      <vt:lpstr>What words should be used in the blurb?</vt:lpstr>
      <vt:lpstr>Our blurbs contain 124,108 unique words, after normalizing case and removing punctuation. </vt:lpstr>
      <vt:lpstr>Which words are better?</vt:lpstr>
      <vt:lpstr>PowerPoint Presentation</vt:lpstr>
      <vt:lpstr>Create multiple Projects!</vt:lpstr>
      <vt:lpstr>PowerPoint Presentation</vt:lpstr>
      <vt:lpstr>Is it a Staff Pick?</vt:lpstr>
      <vt:lpstr>PowerPoint Presentation</vt:lpstr>
      <vt:lpstr>So, what’s the Conclusion?</vt:lpstr>
      <vt:lpstr>What kind of project should you make?</vt:lpstr>
      <vt:lpstr>What would we do if we had more time?</vt:lpstr>
      <vt:lpstr>We got most of what we wanted to do done. Just a few more small things to add:</vt:lpstr>
      <vt:lpstr>Have an Idea?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3</cp:revision>
  <dcterms:modified xsi:type="dcterms:W3CDTF">2019-02-04T20:32:59Z</dcterms:modified>
</cp:coreProperties>
</file>