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7" r:id="rId22"/>
    <p:sldId id="288" r:id="rId23"/>
    <p:sldId id="289" r:id="rId24"/>
    <p:sldId id="290" r:id="rId25"/>
    <p:sldId id="291" r:id="rId26"/>
    <p:sldId id="303" r:id="rId27"/>
  </p:sldIdLst>
  <p:sldSz cx="9144000" cy="6858000" type="screen4x3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00CC"/>
    <a:srgbClr val="FFCC66"/>
    <a:srgbClr val="FFCCFF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43F0D47-F5CD-4B33-BB07-41F7DA59CF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FEAD141-572E-46A2-BEEF-C44DA93428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C03A79E-20C8-475E-88E5-F5DD5F470F5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7B6520C4-75A1-4B74-81E9-EDAE273878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 noProof="0"/>
              <a:t>คลิกเพื่อแก้ไขลักษณะของข้อความต้นแบบ</a:t>
            </a:r>
          </a:p>
          <a:p>
            <a:pPr lvl="1"/>
            <a:r>
              <a:rPr lang="th-TH" altLang="th-TH" noProof="0"/>
              <a:t>ระดับที่สอง</a:t>
            </a:r>
          </a:p>
          <a:p>
            <a:pPr lvl="2"/>
            <a:r>
              <a:rPr lang="th-TH" altLang="th-TH" noProof="0"/>
              <a:t>ระดับที่สาม</a:t>
            </a:r>
          </a:p>
          <a:p>
            <a:pPr lvl="3"/>
            <a:r>
              <a:rPr lang="th-TH" altLang="th-TH" noProof="0"/>
              <a:t>ระดับที่สี่</a:t>
            </a:r>
          </a:p>
          <a:p>
            <a:pPr lvl="4"/>
            <a:r>
              <a:rPr lang="th-TH" altLang="th-TH" noProof="0"/>
              <a:t>ระดับที่ห้า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BAB2CA60-1FC0-4905-B4FD-D2F592F605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FD0A63F7-2FF7-4220-A99B-340589C68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71509A0-FCAB-44F2-961A-24859010ADCD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ตัวแทนรูปบนสไลด์ 1">
            <a:extLst>
              <a:ext uri="{FF2B5EF4-FFF2-40B4-BE49-F238E27FC236}">
                <a16:creationId xmlns:a16="http://schemas.microsoft.com/office/drawing/2014/main" id="{FD0FCE60-02E1-458B-A8C0-8128785DF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ตัวแทนบันทึกย่อ 2">
            <a:extLst>
              <a:ext uri="{FF2B5EF4-FFF2-40B4-BE49-F238E27FC236}">
                <a16:creationId xmlns:a16="http://schemas.microsoft.com/office/drawing/2014/main" id="{EC6B0155-DBB5-4103-87CE-79AE46533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h-TH" altLang="th-TH"/>
          </a:p>
        </p:txBody>
      </p:sp>
      <p:sp>
        <p:nvSpPr>
          <p:cNvPr id="6148" name="ตัวแทนหมายเลขสไลด์ 3">
            <a:extLst>
              <a:ext uri="{FF2B5EF4-FFF2-40B4-BE49-F238E27FC236}">
                <a16:creationId xmlns:a16="http://schemas.microsoft.com/office/drawing/2014/main" id="{F1537C20-CF0E-478A-ACF6-BA829E115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fld id="{7A7DFB31-2538-4D0C-B91C-ED9E9CB341A5}" type="slidenum">
              <a:rPr lang="en-US" altLang="th-TH" sz="1200" smtClean="0"/>
              <a:pPr/>
              <a:t>3</a:t>
            </a:fld>
            <a:endParaRPr lang="th-TH" altLang="th-TH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1B40AE58-FF3C-4008-94E0-0FED5C1B2F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fld id="{C48B943B-28DF-4870-967F-49973598061E}" type="slidenum">
              <a:rPr lang="en-US" altLang="th-TH" sz="1200" smtClean="0"/>
              <a:pPr/>
              <a:t>6</a:t>
            </a:fld>
            <a:endParaRPr lang="th-TH" altLang="th-TH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DF5DD7A-7CA9-44A8-9087-53C9ABD356A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7CACC0F-5DDC-4F92-9E07-E1C721FC8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h-TH" altLang="th-TH"/>
              <a:t>กลไกการทำงาน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0E5232-D815-4968-B3D0-C42427327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1030BC1-A35C-4EEB-B1E6-EA260D998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A60DEF-0DB8-4580-BFF5-0C759C070B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926468-1DFD-4738-9763-4BDB2FF71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6EC66E-DEEA-499E-9C83-7F955493DD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B8500-0C08-430D-B660-30B72BB00A65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60846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A20531-EEB7-4125-9D82-066B3C82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968B38BD-EDB6-4623-B264-B4BE99685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3B309A-4F52-45F4-B368-1968C3A99C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72D3AB-11ED-41CE-BE27-846D8E2E77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05D719-0DE6-4083-AEEC-87C3BB551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343F3-7291-4F50-808A-BC3B70024982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0169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05AB77FD-A467-4361-9239-3ED68EC0E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9103D7C7-8EB3-48C3-8974-922217644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9BD613-BB39-4A06-B420-5FBACD36FE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0D5C19-10C2-4578-8075-5DD19F44C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F3E5F0-DB31-4B7B-9B5F-433B0F2FF9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C23A3-F528-4D88-8391-5222723D5B40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275087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ชื่อเรื่องและตาร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53C330E-4C3A-4AF1-BEFB-3D4CBB40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ตาราง 2">
            <a:extLst>
              <a:ext uri="{FF2B5EF4-FFF2-40B4-BE49-F238E27FC236}">
                <a16:creationId xmlns:a16="http://schemas.microsoft.com/office/drawing/2014/main" id="{0D4DD224-0BAC-4848-8653-F0C0BDA9A7E5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th-TH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68976D-2C48-4AC0-AF9F-55358D42AB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AEF2A7-8359-4F3F-B73D-0DECF0B197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9E66B2-8715-42E7-AD13-9588DD7193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DDF2C-A983-4FC6-B62F-5355826C17C2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88575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ชื่อเรื่อง ข้อความ 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9EEA613-4666-4C5D-B495-DC14C77A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B22417B-960E-48FD-94AB-D30EDB40FC1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75B05414-3755-4DAD-8130-A34AD0746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FC5589-6559-4E2A-B07B-3217DD56BD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24BB61-C575-4806-BF98-C393EA2ADC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8DCA5-124A-4347-889C-25326808D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EF333-F4CD-40D6-B5D7-E08CEF6606A6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96128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14460E-FC01-4F76-951B-0A68FEE0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69EF640-E0BF-47A7-A6AB-338BD790B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B8ADD9-5068-4C1C-B4D0-8606BA919B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4E302A-56CE-4FA0-A08C-137A5A3C98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93DF51-BE50-43A7-B6A8-4065E66F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57512-0A98-498A-9E5B-608EABFFB68B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71932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9B3776F-69F7-485A-A5B3-729842EC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6AC30BE-655F-492E-8CE9-56480CE0F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A4C89A-21C8-45E7-AEEF-BB00DD43DC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83C967-FDB2-4BBD-91C4-401A716D08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E69F49-7266-4168-96D4-B839DDC397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8D414-3F7B-436D-9445-951D5720319D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410382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E8C30A7-9EA0-4CDC-A893-F78BCA32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E04F1C5-CF88-40EE-9DAE-6D3EBF175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B8E7594-E48F-4D64-9EEA-96E6FC240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7B2C17-DCC5-4C58-BE79-B705C71D62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F3400-A624-4957-A306-07D83509C4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AA46A-391E-4A89-85C9-E96432E247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DBD76-50FC-45FD-BCD4-AC911EA18B8F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408621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40E1444-5A2E-4224-A751-40C1DF3D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3B4095D-38F9-48D0-948C-D28994DD3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36D2E0E-97F3-43F8-B1B8-DC6610FB9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FFCC25AF-3111-485E-8150-4C2802F07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86E745A5-9EE2-4980-978E-8D1E94888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21D875E-402D-4755-B0E5-A13CFB4CC0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D449661-80B8-4B5A-857F-3C8C98758A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0A7CD5-5759-4F99-9DA9-9596134DE6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671EE-6255-4C7A-B912-9C463106F160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417956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C139CDC-D353-430F-BF94-452DF7E0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879AA23-B649-4E12-8C7E-6EBBDE2314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5043C51-EE02-45BA-975E-602F21295C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972F4E-F2B4-4F3A-8595-AA0C89B957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083B4-6DBF-4B1E-8A65-2C33DC976DC8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67759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9310ECF-7AEB-4174-9A05-D668812D1F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B20CAF0-A6E7-4FFB-8BE0-B7BFD659D8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3A98B2-0AEB-40B3-9AE6-7F521CEFE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73C97-920C-46B7-91FD-BB219A027607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83438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4816071-DB76-4930-BF59-0A16A55FB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C7041C6-49BF-4369-83EB-7E1C8EE4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42B5AB90-F100-408F-9A59-D7DDBE091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80CBAC-D74E-41D6-9BED-5DD83AD16D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13CB8-251F-4742-BD0E-1E88540FA8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48AC0-408A-4FB5-8E9B-CA3BE53024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CAC6C-4874-440D-A38C-4F4A0A4F98A8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8567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451D33C-020C-4F6D-B358-83FD9BD5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6AC0DC97-263B-4DAB-9BB7-9E453A4BC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CC648DB-157F-4B66-98C2-A57C1C059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649A88-62FE-4E23-8A6D-96EF808756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E9798-2046-476D-BF2E-B4C590E736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A3A67-7B93-4729-BFFB-B149243AA3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823C1-80E4-449C-A7F5-CFEEE15EABF6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69647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0504C2F-5150-44CB-B97E-4A1A6414E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คลิกเพื่อแก้ไขลักษณะชื่อเรื่องต้นแบบ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7FA9B9-1136-488C-9F24-E7CABF734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 altLang="th-TH"/>
              <a:t>ระดับที่สอง</a:t>
            </a:r>
          </a:p>
          <a:p>
            <a:pPr lvl="2"/>
            <a:r>
              <a:rPr lang="th-TH" altLang="th-TH"/>
              <a:t>ระดับที่สาม</a:t>
            </a:r>
          </a:p>
          <a:p>
            <a:pPr lvl="3"/>
            <a:r>
              <a:rPr lang="th-TH" altLang="th-TH"/>
              <a:t>ระดับที่สี่</a:t>
            </a:r>
          </a:p>
          <a:p>
            <a:pPr lvl="4"/>
            <a:r>
              <a:rPr lang="th-TH" altLang="th-TH"/>
              <a:t>ระดับที่ห้า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135CF87-13C7-48F8-8383-000D733DDE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48A21A6-3285-459E-AF11-FB40C48BD38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th-TH" altLang="th-TH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B1DB7E9-8C5E-4F75-9872-27F076B1E7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8069AEC-FB0E-4518-8DAA-455C4F065462}" type="slidenum">
              <a:rPr lang="en-US" altLang="th-TH"/>
              <a:pPr>
                <a:defRPr/>
              </a:pPr>
              <a:t>‹#›</a:t>
            </a:fld>
            <a:endParaRPr lang="th-TH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ngsana New" panose="02020603050405020304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7" name="Group 469">
            <a:extLst>
              <a:ext uri="{FF2B5EF4-FFF2-40B4-BE49-F238E27FC236}">
                <a16:creationId xmlns:a16="http://schemas.microsoft.com/office/drawing/2014/main" id="{494662FF-8CBE-45D5-9A30-6FC20D1767C8}"/>
              </a:ext>
            </a:extLst>
          </p:cNvPr>
          <p:cNvGraphicFramePr>
            <a:graphicFrameLocks noGrp="1"/>
          </p:cNvGraphicFramePr>
          <p:nvPr/>
        </p:nvGraphicFramePr>
        <p:xfrm>
          <a:off x="1476375" y="908050"/>
          <a:ext cx="6096000" cy="4267200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3369119064"/>
                    </a:ext>
                  </a:extLst>
                </a:gridCol>
                <a:gridCol w="290512">
                  <a:extLst>
                    <a:ext uri="{9D8B030D-6E8A-4147-A177-3AD203B41FA5}">
                      <a16:colId xmlns:a16="http://schemas.microsoft.com/office/drawing/2014/main" val="3702990933"/>
                    </a:ext>
                  </a:extLst>
                </a:gridCol>
                <a:gridCol w="290513">
                  <a:extLst>
                    <a:ext uri="{9D8B030D-6E8A-4147-A177-3AD203B41FA5}">
                      <a16:colId xmlns:a16="http://schemas.microsoft.com/office/drawing/2014/main" val="667881243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119768036"/>
                    </a:ext>
                  </a:extLst>
                </a:gridCol>
                <a:gridCol w="290512">
                  <a:extLst>
                    <a:ext uri="{9D8B030D-6E8A-4147-A177-3AD203B41FA5}">
                      <a16:colId xmlns:a16="http://schemas.microsoft.com/office/drawing/2014/main" val="3729672820"/>
                    </a:ext>
                  </a:extLst>
                </a:gridCol>
                <a:gridCol w="290513">
                  <a:extLst>
                    <a:ext uri="{9D8B030D-6E8A-4147-A177-3AD203B41FA5}">
                      <a16:colId xmlns:a16="http://schemas.microsoft.com/office/drawing/2014/main" val="568566415"/>
                    </a:ext>
                  </a:extLst>
                </a:gridCol>
                <a:gridCol w="290512">
                  <a:extLst>
                    <a:ext uri="{9D8B030D-6E8A-4147-A177-3AD203B41FA5}">
                      <a16:colId xmlns:a16="http://schemas.microsoft.com/office/drawing/2014/main" val="2492067189"/>
                    </a:ext>
                  </a:extLst>
                </a:gridCol>
                <a:gridCol w="290513">
                  <a:extLst>
                    <a:ext uri="{9D8B030D-6E8A-4147-A177-3AD203B41FA5}">
                      <a16:colId xmlns:a16="http://schemas.microsoft.com/office/drawing/2014/main" val="2883445970"/>
                    </a:ext>
                  </a:extLst>
                </a:gridCol>
                <a:gridCol w="290512">
                  <a:extLst>
                    <a:ext uri="{9D8B030D-6E8A-4147-A177-3AD203B41FA5}">
                      <a16:colId xmlns:a16="http://schemas.microsoft.com/office/drawing/2014/main" val="176528486"/>
                    </a:ext>
                  </a:extLst>
                </a:gridCol>
                <a:gridCol w="290513">
                  <a:extLst>
                    <a:ext uri="{9D8B030D-6E8A-4147-A177-3AD203B41FA5}">
                      <a16:colId xmlns:a16="http://schemas.microsoft.com/office/drawing/2014/main" val="512625857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179452089"/>
                    </a:ext>
                  </a:extLst>
                </a:gridCol>
                <a:gridCol w="290512">
                  <a:extLst>
                    <a:ext uri="{9D8B030D-6E8A-4147-A177-3AD203B41FA5}">
                      <a16:colId xmlns:a16="http://schemas.microsoft.com/office/drawing/2014/main" val="1936416350"/>
                    </a:ext>
                  </a:extLst>
                </a:gridCol>
                <a:gridCol w="290513">
                  <a:extLst>
                    <a:ext uri="{9D8B030D-6E8A-4147-A177-3AD203B41FA5}">
                      <a16:colId xmlns:a16="http://schemas.microsoft.com/office/drawing/2014/main" val="991654641"/>
                    </a:ext>
                  </a:extLst>
                </a:gridCol>
                <a:gridCol w="290512">
                  <a:extLst>
                    <a:ext uri="{9D8B030D-6E8A-4147-A177-3AD203B41FA5}">
                      <a16:colId xmlns:a16="http://schemas.microsoft.com/office/drawing/2014/main" val="2999834232"/>
                    </a:ext>
                  </a:extLst>
                </a:gridCol>
                <a:gridCol w="290513">
                  <a:extLst>
                    <a:ext uri="{9D8B030D-6E8A-4147-A177-3AD203B41FA5}">
                      <a16:colId xmlns:a16="http://schemas.microsoft.com/office/drawing/2014/main" val="461836063"/>
                    </a:ext>
                  </a:extLst>
                </a:gridCol>
                <a:gridCol w="290512">
                  <a:extLst>
                    <a:ext uri="{9D8B030D-6E8A-4147-A177-3AD203B41FA5}">
                      <a16:colId xmlns:a16="http://schemas.microsoft.com/office/drawing/2014/main" val="2036035969"/>
                    </a:ext>
                  </a:extLst>
                </a:gridCol>
                <a:gridCol w="290513">
                  <a:extLst>
                    <a:ext uri="{9D8B030D-6E8A-4147-A177-3AD203B41FA5}">
                      <a16:colId xmlns:a16="http://schemas.microsoft.com/office/drawing/2014/main" val="629190265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919845370"/>
                    </a:ext>
                  </a:extLst>
                </a:gridCol>
                <a:gridCol w="290512">
                  <a:extLst>
                    <a:ext uri="{9D8B030D-6E8A-4147-A177-3AD203B41FA5}">
                      <a16:colId xmlns:a16="http://schemas.microsoft.com/office/drawing/2014/main" val="2696786569"/>
                    </a:ext>
                  </a:extLst>
                </a:gridCol>
                <a:gridCol w="290513">
                  <a:extLst>
                    <a:ext uri="{9D8B030D-6E8A-4147-A177-3AD203B41FA5}">
                      <a16:colId xmlns:a16="http://schemas.microsoft.com/office/drawing/2014/main" val="3482469790"/>
                    </a:ext>
                  </a:extLst>
                </a:gridCol>
                <a:gridCol w="290512">
                  <a:extLst>
                    <a:ext uri="{9D8B030D-6E8A-4147-A177-3AD203B41FA5}">
                      <a16:colId xmlns:a16="http://schemas.microsoft.com/office/drawing/2014/main" val="451191572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957802580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50001259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18261117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11698628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213894231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4107751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51171725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96974024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668721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55306968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7952077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27381986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18777005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hingle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701178933"/>
                  </a:ext>
                </a:extLst>
              </a:tr>
            </a:tbl>
          </a:graphicData>
        </a:graphic>
      </p:graphicFrame>
      <p:sp>
        <p:nvSpPr>
          <p:cNvPr id="3406" name="Rectangle 2">
            <a:extLst>
              <a:ext uri="{FF2B5EF4-FFF2-40B4-BE49-F238E27FC236}">
                <a16:creationId xmlns:a16="http://schemas.microsoft.com/office/drawing/2014/main" id="{C4149F55-2990-4DDF-900C-74AEBB7A50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1336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th-TH" altLang="th-TH" sz="4400" dirty="0"/>
              <a:t>แถวลำดับ </a:t>
            </a:r>
            <a:r>
              <a:rPr lang="en-US" altLang="th-TH" sz="4400" dirty="0"/>
              <a:t>(Array) 1 </a:t>
            </a:r>
            <a:r>
              <a:rPr lang="th-TH" altLang="th-TH" sz="4400" dirty="0"/>
              <a:t>มิติ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1E4F3BAA-76DA-4B41-B6DE-EECB0B2BA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altLang="th-TH" sz="4400">
                <a:solidFill>
                  <a:schemeClr val="tx2"/>
                </a:solidFill>
              </a:rPr>
              <a:t>การกำหนดค่าทีละตัว</a:t>
            </a:r>
          </a:p>
        </p:txBody>
      </p:sp>
      <p:graphicFrame>
        <p:nvGraphicFramePr>
          <p:cNvPr id="14406" name="Group 70">
            <a:extLst>
              <a:ext uri="{FF2B5EF4-FFF2-40B4-BE49-F238E27FC236}">
                <a16:creationId xmlns:a16="http://schemas.microsoft.com/office/drawing/2014/main" id="{26830192-C16B-476A-825A-B4625F8D486F}"/>
              </a:ext>
            </a:extLst>
          </p:cNvPr>
          <p:cNvGraphicFramePr>
            <a:graphicFrameLocks noGrp="1"/>
          </p:cNvGraphicFramePr>
          <p:nvPr/>
        </p:nvGraphicFramePr>
        <p:xfrm>
          <a:off x="5435600" y="1412875"/>
          <a:ext cx="2879725" cy="4203699"/>
        </p:xfrm>
        <a:graphic>
          <a:graphicData uri="http://schemas.openxmlformats.org/drawingml/2006/table">
            <a:tbl>
              <a:tblPr/>
              <a:tblGrid>
                <a:gridCol w="739775">
                  <a:extLst>
                    <a:ext uri="{9D8B030D-6E8A-4147-A177-3AD203B41FA5}">
                      <a16:colId xmlns:a16="http://schemas.microsoft.com/office/drawing/2014/main" val="2832142679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397099083"/>
                    </a:ext>
                  </a:extLst>
                </a:gridCol>
              </a:tblGrid>
              <a:tr h="5763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ch_arr[0]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899638"/>
                  </a:ext>
                </a:extLst>
              </a:tr>
              <a:tr h="518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ch_arr[1]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809885"/>
                  </a:ext>
                </a:extLst>
              </a:tr>
              <a:tr h="518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ch_arr[2]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661942"/>
                  </a:ext>
                </a:extLst>
              </a:tr>
              <a:tr h="518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ch_arr[3]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753033"/>
                  </a:ext>
                </a:extLst>
              </a:tr>
              <a:tr h="518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ch_arr[4]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346352"/>
                  </a:ext>
                </a:extLst>
              </a:tr>
              <a:tr h="518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ch_arr[5]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703832"/>
                  </a:ext>
                </a:extLst>
              </a:tr>
              <a:tr h="518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ch_arr[6]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097492"/>
                  </a:ext>
                </a:extLst>
              </a:tr>
              <a:tr h="518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  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ch_arr[7]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290885"/>
                  </a:ext>
                </a:extLst>
              </a:tr>
            </a:tbl>
          </a:graphicData>
        </a:graphic>
      </p:graphicFrame>
      <p:sp>
        <p:nvSpPr>
          <p:cNvPr id="14382" name="Text Box 46">
            <a:extLst>
              <a:ext uri="{FF2B5EF4-FFF2-40B4-BE49-F238E27FC236}">
                <a16:creationId xmlns:a16="http://schemas.microsoft.com/office/drawing/2014/main" id="{67049E2A-8DCF-4F85-9251-DDE86EEBC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2877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char ch_arr[8];</a:t>
            </a:r>
            <a:endParaRPr lang="th-TH" altLang="th-TH" sz="2800"/>
          </a:p>
        </p:txBody>
      </p:sp>
      <p:sp>
        <p:nvSpPr>
          <p:cNvPr id="14383" name="Rectangle 47">
            <a:extLst>
              <a:ext uri="{FF2B5EF4-FFF2-40B4-BE49-F238E27FC236}">
                <a16:creationId xmlns:a16="http://schemas.microsoft.com/office/drawing/2014/main" id="{213FC9FD-34B5-470E-BC04-4480003C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060575"/>
            <a:ext cx="2159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ch_arr[0] = ‘A’;</a:t>
            </a:r>
            <a:endParaRPr lang="th-TH" altLang="th-TH" sz="2400"/>
          </a:p>
        </p:txBody>
      </p:sp>
      <p:sp>
        <p:nvSpPr>
          <p:cNvPr id="14384" name="Rectangle 48">
            <a:extLst>
              <a:ext uri="{FF2B5EF4-FFF2-40B4-BE49-F238E27FC236}">
                <a16:creationId xmlns:a16="http://schemas.microsoft.com/office/drawing/2014/main" id="{EEFD52D8-2F8A-494A-8C4A-D2E5B1E68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5" y="151288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A</a:t>
            </a:r>
            <a:endParaRPr lang="th-TH" altLang="th-TH" sz="2400"/>
          </a:p>
        </p:txBody>
      </p:sp>
      <p:sp>
        <p:nvSpPr>
          <p:cNvPr id="14385" name="Rectangle 49">
            <a:extLst>
              <a:ext uri="{FF2B5EF4-FFF2-40B4-BE49-F238E27FC236}">
                <a16:creationId xmlns:a16="http://schemas.microsoft.com/office/drawing/2014/main" id="{010B356C-C53A-4A33-B244-0A4475BFC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92375"/>
            <a:ext cx="2159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ch_arr[1] = ‘B’;</a:t>
            </a:r>
            <a:endParaRPr lang="th-TH" altLang="th-TH" sz="2400"/>
          </a:p>
        </p:txBody>
      </p:sp>
      <p:sp>
        <p:nvSpPr>
          <p:cNvPr id="14386" name="Rectangle 50">
            <a:extLst>
              <a:ext uri="{FF2B5EF4-FFF2-40B4-BE49-F238E27FC236}">
                <a16:creationId xmlns:a16="http://schemas.microsoft.com/office/drawing/2014/main" id="{77D09D73-009C-4A43-A3E4-FFEDFCA50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204628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B</a:t>
            </a:r>
            <a:endParaRPr lang="th-TH" altLang="th-TH" sz="2400"/>
          </a:p>
        </p:txBody>
      </p:sp>
      <p:sp>
        <p:nvSpPr>
          <p:cNvPr id="14387" name="Rectangle 51">
            <a:extLst>
              <a:ext uri="{FF2B5EF4-FFF2-40B4-BE49-F238E27FC236}">
                <a16:creationId xmlns:a16="http://schemas.microsoft.com/office/drawing/2014/main" id="{5CABA759-9869-4707-81F9-536734D26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924175"/>
            <a:ext cx="2159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ch_arr[2] = ‘p’;</a:t>
            </a:r>
            <a:endParaRPr lang="th-TH" altLang="th-TH" sz="2400"/>
          </a:p>
        </p:txBody>
      </p:sp>
      <p:sp>
        <p:nvSpPr>
          <p:cNvPr id="14388" name="Rectangle 52">
            <a:extLst>
              <a:ext uri="{FF2B5EF4-FFF2-40B4-BE49-F238E27FC236}">
                <a16:creationId xmlns:a16="http://schemas.microsoft.com/office/drawing/2014/main" id="{104E8794-0724-4081-9B2D-DB81FF7CE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254793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p</a:t>
            </a:r>
            <a:endParaRPr lang="th-TH" altLang="th-TH" sz="2400"/>
          </a:p>
        </p:txBody>
      </p:sp>
      <p:sp>
        <p:nvSpPr>
          <p:cNvPr id="14389" name="Rectangle 53">
            <a:extLst>
              <a:ext uri="{FF2B5EF4-FFF2-40B4-BE49-F238E27FC236}">
                <a16:creationId xmlns:a16="http://schemas.microsoft.com/office/drawing/2014/main" id="{C341C8B7-F3D9-46F3-BDC3-50C4522E7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57563"/>
            <a:ext cx="21590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ch_arr[3] = ‘z’;</a:t>
            </a:r>
            <a:endParaRPr lang="th-TH" altLang="th-TH" sz="2400"/>
          </a:p>
        </p:txBody>
      </p:sp>
      <p:sp>
        <p:nvSpPr>
          <p:cNvPr id="14390" name="Rectangle 54">
            <a:extLst>
              <a:ext uri="{FF2B5EF4-FFF2-40B4-BE49-F238E27FC236}">
                <a16:creationId xmlns:a16="http://schemas.microsoft.com/office/drawing/2014/main" id="{98AC1701-EA27-4A1A-B0E4-B7EB25426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25" y="306863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z</a:t>
            </a:r>
            <a:endParaRPr lang="th-TH" altLang="th-TH" sz="2400"/>
          </a:p>
        </p:txBody>
      </p:sp>
      <p:sp>
        <p:nvSpPr>
          <p:cNvPr id="14391" name="Rectangle 55">
            <a:extLst>
              <a:ext uri="{FF2B5EF4-FFF2-40B4-BE49-F238E27FC236}">
                <a16:creationId xmlns:a16="http://schemas.microsoft.com/office/drawing/2014/main" id="{58F965AD-F6CC-484C-B288-97EACC10D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789363"/>
            <a:ext cx="21590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ch_arr[4] = ‘5’;</a:t>
            </a:r>
            <a:endParaRPr lang="th-TH" altLang="th-TH" sz="2400"/>
          </a:p>
        </p:txBody>
      </p:sp>
      <p:sp>
        <p:nvSpPr>
          <p:cNvPr id="14392" name="Rectangle 56">
            <a:extLst>
              <a:ext uri="{FF2B5EF4-FFF2-40B4-BE49-F238E27FC236}">
                <a16:creationId xmlns:a16="http://schemas.microsoft.com/office/drawing/2014/main" id="{8A73E60E-84B6-4F59-85DF-FC766F7DD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358933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5</a:t>
            </a:r>
            <a:endParaRPr lang="th-TH" altLang="th-TH" sz="2400"/>
          </a:p>
        </p:txBody>
      </p:sp>
      <p:sp>
        <p:nvSpPr>
          <p:cNvPr id="14393" name="Line 57">
            <a:extLst>
              <a:ext uri="{FF2B5EF4-FFF2-40B4-BE49-F238E27FC236}">
                <a16:creationId xmlns:a16="http://schemas.microsoft.com/office/drawing/2014/main" id="{C6412E64-AA5D-4AF0-8838-C675CF828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1268413"/>
            <a:ext cx="0" cy="475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4394" name="Rectangle 58">
            <a:extLst>
              <a:ext uri="{FF2B5EF4-FFF2-40B4-BE49-F238E27FC236}">
                <a16:creationId xmlns:a16="http://schemas.microsoft.com/office/drawing/2014/main" id="{46751CCC-589C-4C7F-A7EE-EDDCF3298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178300"/>
            <a:ext cx="2159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ch_arr[5] = ‘@’;</a:t>
            </a:r>
            <a:endParaRPr lang="th-TH" altLang="th-TH" sz="2400"/>
          </a:p>
        </p:txBody>
      </p:sp>
      <p:sp>
        <p:nvSpPr>
          <p:cNvPr id="14395" name="Rectangle 59">
            <a:extLst>
              <a:ext uri="{FF2B5EF4-FFF2-40B4-BE49-F238E27FC236}">
                <a16:creationId xmlns:a16="http://schemas.microsoft.com/office/drawing/2014/main" id="{38E29464-21D0-4F6F-8530-C31F58AB7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81525"/>
            <a:ext cx="2159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ch_arr[6] = ‘#’;</a:t>
            </a:r>
            <a:endParaRPr lang="th-TH" altLang="th-TH" sz="2400"/>
          </a:p>
        </p:txBody>
      </p:sp>
      <p:sp>
        <p:nvSpPr>
          <p:cNvPr id="14396" name="Rectangle 60">
            <a:extLst>
              <a:ext uri="{FF2B5EF4-FFF2-40B4-BE49-F238E27FC236}">
                <a16:creationId xmlns:a16="http://schemas.microsoft.com/office/drawing/2014/main" id="{126455B1-237C-4C52-BB9E-56244B2D5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013325"/>
            <a:ext cx="2159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ch_arr[7] = ‘?’;</a:t>
            </a:r>
            <a:endParaRPr lang="th-TH" altLang="th-TH" sz="2400"/>
          </a:p>
        </p:txBody>
      </p:sp>
      <p:sp>
        <p:nvSpPr>
          <p:cNvPr id="14399" name="Rectangle 63">
            <a:extLst>
              <a:ext uri="{FF2B5EF4-FFF2-40B4-BE49-F238E27FC236}">
                <a16:creationId xmlns:a16="http://schemas.microsoft.com/office/drawing/2014/main" id="{4516638B-C7B6-432C-B103-2F612E294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13543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@</a:t>
            </a:r>
            <a:endParaRPr lang="th-TH" altLang="th-TH" sz="2400"/>
          </a:p>
        </p:txBody>
      </p:sp>
      <p:sp>
        <p:nvSpPr>
          <p:cNvPr id="14400" name="Rectangle 64">
            <a:extLst>
              <a:ext uri="{FF2B5EF4-FFF2-40B4-BE49-F238E27FC236}">
                <a16:creationId xmlns:a16="http://schemas.microsoft.com/office/drawing/2014/main" id="{FE09C893-0364-46C8-A19B-0A67DB580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652963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#</a:t>
            </a:r>
            <a:endParaRPr lang="th-TH" altLang="th-TH" sz="2400"/>
          </a:p>
        </p:txBody>
      </p:sp>
      <p:sp>
        <p:nvSpPr>
          <p:cNvPr id="14407" name="Rectangle 71">
            <a:extLst>
              <a:ext uri="{FF2B5EF4-FFF2-40B4-BE49-F238E27FC236}">
                <a16:creationId xmlns:a16="http://schemas.microsoft.com/office/drawing/2014/main" id="{C5610A52-B23F-47D0-A289-D9D84B1B4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515778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?</a:t>
            </a:r>
            <a:endParaRPr lang="th-TH" altLang="th-TH" sz="2400"/>
          </a:p>
        </p:txBody>
      </p:sp>
      <p:sp>
        <p:nvSpPr>
          <p:cNvPr id="14408" name="Text Box 72">
            <a:extLst>
              <a:ext uri="{FF2B5EF4-FFF2-40B4-BE49-F238E27FC236}">
                <a16:creationId xmlns:a16="http://schemas.microsoft.com/office/drawing/2014/main" id="{A82A681D-FB87-477B-B9BD-FB3ABF750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765175"/>
            <a:ext cx="936625" cy="528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char</a:t>
            </a:r>
            <a:endParaRPr lang="th-TH" altLang="th-TH" sz="2800"/>
          </a:p>
        </p:txBody>
      </p:sp>
      <p:sp>
        <p:nvSpPr>
          <p:cNvPr id="14409" name="Freeform 73">
            <a:extLst>
              <a:ext uri="{FF2B5EF4-FFF2-40B4-BE49-F238E27FC236}">
                <a16:creationId xmlns:a16="http://schemas.microsoft.com/office/drawing/2014/main" id="{D3A93BBB-DBCB-4D46-A478-125613293EE6}"/>
              </a:ext>
            </a:extLst>
          </p:cNvPr>
          <p:cNvSpPr>
            <a:spLocks/>
          </p:cNvSpPr>
          <p:nvPr/>
        </p:nvSpPr>
        <p:spPr bwMode="auto">
          <a:xfrm>
            <a:off x="5795963" y="974725"/>
            <a:ext cx="1008062" cy="431800"/>
          </a:xfrm>
          <a:custGeom>
            <a:avLst/>
            <a:gdLst>
              <a:gd name="T0" fmla="*/ 1600297631 w 635"/>
              <a:gd name="T1" fmla="*/ 0 h 272"/>
              <a:gd name="T2" fmla="*/ 685482160 w 635"/>
              <a:gd name="T3" fmla="*/ 113407825 h 272"/>
              <a:gd name="T4" fmla="*/ 0 w 635"/>
              <a:gd name="T5" fmla="*/ 685482500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" h="272">
                <a:moveTo>
                  <a:pt x="635" y="0"/>
                </a:moveTo>
                <a:cubicBezTo>
                  <a:pt x="506" y="0"/>
                  <a:pt x="378" y="0"/>
                  <a:pt x="272" y="45"/>
                </a:cubicBezTo>
                <a:cubicBezTo>
                  <a:pt x="166" y="90"/>
                  <a:pt x="83" y="181"/>
                  <a:pt x="0" y="27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4410" name="Text Box 74">
            <a:extLst>
              <a:ext uri="{FF2B5EF4-FFF2-40B4-BE49-F238E27FC236}">
                <a16:creationId xmlns:a16="http://schemas.microsoft.com/office/drawing/2014/main" id="{E196E860-916E-461F-BB82-6F09BF799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792788"/>
            <a:ext cx="3241675" cy="588962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h-TH" altLang="th-TH"/>
              <a:t>ให้ระบุดัชนี ขณะกำหนดค่า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2" grpId="0"/>
      <p:bldP spid="14383" grpId="0"/>
      <p:bldP spid="14384" grpId="0"/>
      <p:bldP spid="14385" grpId="0"/>
      <p:bldP spid="14386" grpId="0"/>
      <p:bldP spid="14387" grpId="0"/>
      <p:bldP spid="14388" grpId="0"/>
      <p:bldP spid="14389" grpId="0"/>
      <p:bldP spid="14390" grpId="0"/>
      <p:bldP spid="14391" grpId="0"/>
      <p:bldP spid="14392" grpId="0"/>
      <p:bldP spid="14394" grpId="0"/>
      <p:bldP spid="14395" grpId="0"/>
      <p:bldP spid="14396" grpId="0"/>
      <p:bldP spid="14399" grpId="0"/>
      <p:bldP spid="14400" grpId="0"/>
      <p:bldP spid="14407" grpId="0"/>
      <p:bldP spid="14408" grpId="0" animBg="1"/>
      <p:bldP spid="144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2D05341-EE5A-4F03-B8BA-BA04BF39A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th-TH" altLang="th-TH"/>
              <a:t>การประกาศพร้อมการกำหนดค่า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07220B1-57AA-483A-B042-E047F542211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1050" y="1628775"/>
            <a:ext cx="4038600" cy="676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h-TH" sz="2800"/>
              <a:t>int [] a = {2,4,6,7,8};</a:t>
            </a:r>
            <a:endParaRPr lang="th-TH" altLang="th-TH" sz="2800"/>
          </a:p>
        </p:txBody>
      </p:sp>
      <p:graphicFrame>
        <p:nvGraphicFramePr>
          <p:cNvPr id="15411" name="Group 51">
            <a:extLst>
              <a:ext uri="{FF2B5EF4-FFF2-40B4-BE49-F238E27FC236}">
                <a16:creationId xmlns:a16="http://schemas.microsoft.com/office/drawing/2014/main" id="{81FE3E19-6785-48CA-AF14-0E7EEB2DA06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124075" y="2997200"/>
          <a:ext cx="4038600" cy="1219200"/>
        </p:xfrm>
        <a:graphic>
          <a:graphicData uri="http://schemas.openxmlformats.org/drawingml/2006/table">
            <a:tbl>
              <a:tblPr/>
              <a:tblGrid>
                <a:gridCol w="808038">
                  <a:extLst>
                    <a:ext uri="{9D8B030D-6E8A-4147-A177-3AD203B41FA5}">
                      <a16:colId xmlns:a16="http://schemas.microsoft.com/office/drawing/2014/main" val="1513707589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64938713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5392923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3543377225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026484347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2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4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6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7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8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450490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a[0]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a[1]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a[2]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a[4]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a[4]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646520"/>
                  </a:ext>
                </a:extLst>
              </a:tr>
            </a:tbl>
          </a:graphicData>
        </a:graphic>
      </p:graphicFrame>
      <p:sp>
        <p:nvSpPr>
          <p:cNvPr id="15412" name="Line 52">
            <a:extLst>
              <a:ext uri="{FF2B5EF4-FFF2-40B4-BE49-F238E27FC236}">
                <a16:creationId xmlns:a16="http://schemas.microsoft.com/office/drawing/2014/main" id="{699E35AB-EC1A-4ED2-89C1-43D6808154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7313" y="2060575"/>
            <a:ext cx="10080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5413" name="Line 53">
            <a:extLst>
              <a:ext uri="{FF2B5EF4-FFF2-40B4-BE49-F238E27FC236}">
                <a16:creationId xmlns:a16="http://schemas.microsoft.com/office/drawing/2014/main" id="{C2A745B2-1650-4174-A5AA-5FEFE6EE16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9475" y="2060575"/>
            <a:ext cx="5048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5414" name="Line 54">
            <a:extLst>
              <a:ext uri="{FF2B5EF4-FFF2-40B4-BE49-F238E27FC236}">
                <a16:creationId xmlns:a16="http://schemas.microsoft.com/office/drawing/2014/main" id="{36FEE52E-17E1-42F5-B966-6A8F04F5CF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8775" y="2060575"/>
            <a:ext cx="7143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5415" name="Line 55">
            <a:extLst>
              <a:ext uri="{FF2B5EF4-FFF2-40B4-BE49-F238E27FC236}">
                <a16:creationId xmlns:a16="http://schemas.microsoft.com/office/drawing/2014/main" id="{C8F378F8-AEFA-4799-BDD8-8A204F505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2133600"/>
            <a:ext cx="431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5416" name="Line 56">
            <a:extLst>
              <a:ext uri="{FF2B5EF4-FFF2-40B4-BE49-F238E27FC236}">
                <a16:creationId xmlns:a16="http://schemas.microsoft.com/office/drawing/2014/main" id="{2685151E-A507-44CF-A295-C0CAF32AC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060575"/>
            <a:ext cx="865187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5388" name="AutoShape 57">
            <a:extLst>
              <a:ext uri="{FF2B5EF4-FFF2-40B4-BE49-F238E27FC236}">
                <a16:creationId xmlns:a16="http://schemas.microsoft.com/office/drawing/2014/main" id="{CA8677DF-026D-45DE-B9E9-230FE790D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343775" cy="2376488"/>
          </a:xfrm>
          <a:prstGeom prst="cloudCallout">
            <a:avLst>
              <a:gd name="adj1" fmla="val -26806"/>
              <a:gd name="adj2" fmla="val 2241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h-TH" altLang="th-TH" sz="2800"/>
          </a:p>
        </p:txBody>
      </p:sp>
      <p:sp>
        <p:nvSpPr>
          <p:cNvPr id="15389" name="Rectangle 58">
            <a:extLst>
              <a:ext uri="{FF2B5EF4-FFF2-40B4-BE49-F238E27FC236}">
                <a16:creationId xmlns:a16="http://schemas.microsoft.com/office/drawing/2014/main" id="{2F024068-C828-4144-B608-37461930A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357563"/>
            <a:ext cx="17986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altLang="th-TH" sz="2800"/>
              <a:t>หน่วยความจำ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C20FD01A-0DE2-448C-9236-A2C007F5A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altLang="th-TH" sz="4400">
                <a:solidFill>
                  <a:schemeClr val="tx2"/>
                </a:solidFill>
              </a:rPr>
              <a:t>การประกาศพร้อมการกำหนดค่า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92838ECC-DC1E-4AA0-9A35-2F3C9AB15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628775"/>
            <a:ext cx="6553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th-TH" sz="2800"/>
              <a:t>double []d = {2.5,4.3,6.1,7.23,8.11,2.44};</a:t>
            </a:r>
            <a:endParaRPr lang="th-TH" altLang="th-TH" sz="2800"/>
          </a:p>
        </p:txBody>
      </p:sp>
      <p:sp>
        <p:nvSpPr>
          <p:cNvPr id="17440" name="Line 32">
            <a:extLst>
              <a:ext uri="{FF2B5EF4-FFF2-40B4-BE49-F238E27FC236}">
                <a16:creationId xmlns:a16="http://schemas.microsoft.com/office/drawing/2014/main" id="{35027441-B063-4C58-9CA4-7BE207E4F0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7313" y="2060575"/>
            <a:ext cx="11525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7441" name="Line 33">
            <a:extLst>
              <a:ext uri="{FF2B5EF4-FFF2-40B4-BE49-F238E27FC236}">
                <a16:creationId xmlns:a16="http://schemas.microsoft.com/office/drawing/2014/main" id="{DBC66B10-6801-45AD-8775-203F732E26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9475" y="2060575"/>
            <a:ext cx="10080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7442" name="Line 34">
            <a:extLst>
              <a:ext uri="{FF2B5EF4-FFF2-40B4-BE49-F238E27FC236}">
                <a16:creationId xmlns:a16="http://schemas.microsoft.com/office/drawing/2014/main" id="{74203CF7-AA7C-4A9D-A98E-56F0A63E58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060575"/>
            <a:ext cx="6477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7443" name="Line 35">
            <a:extLst>
              <a:ext uri="{FF2B5EF4-FFF2-40B4-BE49-F238E27FC236}">
                <a16:creationId xmlns:a16="http://schemas.microsoft.com/office/drawing/2014/main" id="{D87A3877-881F-4411-8C31-08A3EF5E76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4163" y="2060575"/>
            <a:ext cx="287337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7444" name="Line 36">
            <a:extLst>
              <a:ext uri="{FF2B5EF4-FFF2-40B4-BE49-F238E27FC236}">
                <a16:creationId xmlns:a16="http://schemas.microsoft.com/office/drawing/2014/main" id="{2A36E7EA-0EAC-4F78-A5E1-39590746D6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6325" y="2060575"/>
            <a:ext cx="28733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graphicFrame>
        <p:nvGraphicFramePr>
          <p:cNvPr id="17511" name="Group 103">
            <a:extLst>
              <a:ext uri="{FF2B5EF4-FFF2-40B4-BE49-F238E27FC236}">
                <a16:creationId xmlns:a16="http://schemas.microsoft.com/office/drawing/2014/main" id="{DB44B966-69DE-4A7E-B5FE-2FBE71D91C5A}"/>
              </a:ext>
            </a:extLst>
          </p:cNvPr>
          <p:cNvGraphicFramePr>
            <a:graphicFrameLocks noGrp="1"/>
          </p:cNvGraphicFramePr>
          <p:nvPr/>
        </p:nvGraphicFramePr>
        <p:xfrm>
          <a:off x="2124075" y="3068638"/>
          <a:ext cx="5400675" cy="1036638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2657254364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384766745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189277568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3825863148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493126519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1766291075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2.5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4.3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6.1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7.23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8.11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2.44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932238"/>
                  </a:ext>
                </a:extLst>
              </a:tr>
              <a:tr h="518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d[0]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d[1]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d[2]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d[3]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d[4]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4" marB="4573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d[5]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4" marB="4573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859935"/>
                  </a:ext>
                </a:extLst>
              </a:tr>
            </a:tbl>
          </a:graphicData>
        </a:graphic>
      </p:graphicFrame>
      <p:sp>
        <p:nvSpPr>
          <p:cNvPr id="17486" name="Line 78">
            <a:extLst>
              <a:ext uri="{FF2B5EF4-FFF2-40B4-BE49-F238E27FC236}">
                <a16:creationId xmlns:a16="http://schemas.microsoft.com/office/drawing/2014/main" id="{5224251B-4A62-44F8-931D-6958DE4C3C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2060575"/>
            <a:ext cx="2159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6416" name="AutoShape 104">
            <a:extLst>
              <a:ext uri="{FF2B5EF4-FFF2-40B4-BE49-F238E27FC236}">
                <a16:creationId xmlns:a16="http://schemas.microsoft.com/office/drawing/2014/main" id="{E6A4A020-24EB-49FE-A92E-669E3F23D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8532812" cy="2376488"/>
          </a:xfrm>
          <a:prstGeom prst="cloudCallout">
            <a:avLst>
              <a:gd name="adj1" fmla="val -30037"/>
              <a:gd name="adj2" fmla="val 2241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h-TH" altLang="th-TH" sz="2800"/>
          </a:p>
        </p:txBody>
      </p:sp>
      <p:sp>
        <p:nvSpPr>
          <p:cNvPr id="16417" name="Rectangle 105">
            <a:extLst>
              <a:ext uri="{FF2B5EF4-FFF2-40B4-BE49-F238E27FC236}">
                <a16:creationId xmlns:a16="http://schemas.microsoft.com/office/drawing/2014/main" id="{1C1E82B6-335E-4187-B559-8A054875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3357563"/>
            <a:ext cx="2089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altLang="th-TH" sz="2800"/>
              <a:t>หน่วยความจำ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B7748A9-7BD0-4820-B808-D5807B616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altLang="th-TH"/>
              <a:t>การประกาศพร้อมการกำหนดค่า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CA40000-F067-41B9-B35D-98509794C7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59713" cy="892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h-TH" sz="2800"/>
              <a:t>char []ch_arr = {‘H’, ‘e’, ‘l’, ‘l’, ‘o’};</a:t>
            </a:r>
            <a:endParaRPr lang="th-TH" altLang="th-TH" sz="2800"/>
          </a:p>
        </p:txBody>
      </p:sp>
      <p:graphicFrame>
        <p:nvGraphicFramePr>
          <p:cNvPr id="20538" name="Group 58">
            <a:extLst>
              <a:ext uri="{FF2B5EF4-FFF2-40B4-BE49-F238E27FC236}">
                <a16:creationId xmlns:a16="http://schemas.microsoft.com/office/drawing/2014/main" id="{001139D8-5384-42FB-8AF0-76EB66D5A25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27088" y="3213100"/>
          <a:ext cx="7345362" cy="1222375"/>
        </p:xfrm>
        <a:graphic>
          <a:graphicData uri="http://schemas.openxmlformats.org/drawingml/2006/table">
            <a:tbl>
              <a:tblPr/>
              <a:tblGrid>
                <a:gridCol w="1470025">
                  <a:extLst>
                    <a:ext uri="{9D8B030D-6E8A-4147-A177-3AD203B41FA5}">
                      <a16:colId xmlns:a16="http://schemas.microsoft.com/office/drawing/2014/main" val="560196015"/>
                    </a:ext>
                  </a:extLst>
                </a:gridCol>
                <a:gridCol w="1468437">
                  <a:extLst>
                    <a:ext uri="{9D8B030D-6E8A-4147-A177-3AD203B41FA5}">
                      <a16:colId xmlns:a16="http://schemas.microsoft.com/office/drawing/2014/main" val="2883053988"/>
                    </a:ext>
                  </a:extLst>
                </a:gridCol>
                <a:gridCol w="1468438">
                  <a:extLst>
                    <a:ext uri="{9D8B030D-6E8A-4147-A177-3AD203B41FA5}">
                      <a16:colId xmlns:a16="http://schemas.microsoft.com/office/drawing/2014/main" val="3818279692"/>
                    </a:ext>
                  </a:extLst>
                </a:gridCol>
                <a:gridCol w="1468437">
                  <a:extLst>
                    <a:ext uri="{9D8B030D-6E8A-4147-A177-3AD203B41FA5}">
                      <a16:colId xmlns:a16="http://schemas.microsoft.com/office/drawing/2014/main" val="1604205271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562201857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H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e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l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l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o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520448"/>
                  </a:ext>
                </a:extLst>
              </a:tr>
              <a:tr h="6461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ch_arr[0]</a:t>
                      </a:r>
                      <a:endParaRPr kumimoji="0" lang="th-TH" altLang="th-TH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ch_arr[1]</a:t>
                      </a:r>
                      <a:endParaRPr kumimoji="0" lang="th-TH" altLang="th-TH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ch_arr[2]</a:t>
                      </a:r>
                      <a:endParaRPr kumimoji="0" lang="th-TH" altLang="th-TH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ch_arr[3]</a:t>
                      </a:r>
                      <a:endParaRPr kumimoji="0" lang="th-TH" altLang="th-TH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ch_arr[4]</a:t>
                      </a:r>
                      <a:endParaRPr kumimoji="0" lang="th-TH" altLang="th-TH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205346"/>
                  </a:ext>
                </a:extLst>
              </a:tr>
            </a:tbl>
          </a:graphicData>
        </a:graphic>
      </p:graphicFrame>
      <p:sp>
        <p:nvSpPr>
          <p:cNvPr id="20513" name="Line 33">
            <a:extLst>
              <a:ext uri="{FF2B5EF4-FFF2-40B4-BE49-F238E27FC236}">
                <a16:creationId xmlns:a16="http://schemas.microsoft.com/office/drawing/2014/main" id="{9535C6C3-6E76-4893-A800-997BD1A153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2060575"/>
            <a:ext cx="1584325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0514" name="Line 34">
            <a:extLst>
              <a:ext uri="{FF2B5EF4-FFF2-40B4-BE49-F238E27FC236}">
                <a16:creationId xmlns:a16="http://schemas.microsoft.com/office/drawing/2014/main" id="{A1D667FF-002F-40D0-B82B-B10B52DA3D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9113" y="1989138"/>
            <a:ext cx="792162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0515" name="Line 35">
            <a:extLst>
              <a:ext uri="{FF2B5EF4-FFF2-40B4-BE49-F238E27FC236}">
                <a16:creationId xmlns:a16="http://schemas.microsoft.com/office/drawing/2014/main" id="{210211A5-3938-41F2-8BC5-F3BB31EC5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2060575"/>
            <a:ext cx="144463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0516" name="Line 36">
            <a:extLst>
              <a:ext uri="{FF2B5EF4-FFF2-40B4-BE49-F238E27FC236}">
                <a16:creationId xmlns:a16="http://schemas.microsoft.com/office/drawing/2014/main" id="{DBFD8006-AF82-461F-94AE-2A44268B9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2060575"/>
            <a:ext cx="1081087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0517" name="Line 37">
            <a:extLst>
              <a:ext uri="{FF2B5EF4-FFF2-40B4-BE49-F238E27FC236}">
                <a16:creationId xmlns:a16="http://schemas.microsoft.com/office/drawing/2014/main" id="{618E9039-9EBE-4340-AAB2-3F9BD94FC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060575"/>
            <a:ext cx="2016125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7436" name="AutoShape 59">
            <a:extLst>
              <a:ext uri="{FF2B5EF4-FFF2-40B4-BE49-F238E27FC236}">
                <a16:creationId xmlns:a16="http://schemas.microsoft.com/office/drawing/2014/main" id="{31EB2986-9472-40FF-828F-35EFCF41E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2375"/>
            <a:ext cx="9144000" cy="2808288"/>
          </a:xfrm>
          <a:prstGeom prst="cloudCallout">
            <a:avLst>
              <a:gd name="adj1" fmla="val -24685"/>
              <a:gd name="adj2" fmla="val 3507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h-TH" altLang="th-TH" sz="2800"/>
          </a:p>
        </p:txBody>
      </p:sp>
      <p:sp>
        <p:nvSpPr>
          <p:cNvPr id="17437" name="Rectangle 60">
            <a:extLst>
              <a:ext uri="{FF2B5EF4-FFF2-40B4-BE49-F238E27FC236}">
                <a16:creationId xmlns:a16="http://schemas.microsoft.com/office/drawing/2014/main" id="{6044F542-D2B3-45B2-8B40-62093B013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724400"/>
            <a:ext cx="2238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altLang="th-TH" sz="2800"/>
              <a:t>หน่วยความจำ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89BCFEA-8B3A-4751-B58C-924213D48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altLang="th-TH"/>
              <a:t>การเข้าถึงข้อมูล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90E0532-D557-49B4-BC08-B65A01D7B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163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th-TH" altLang="th-TH" dirty="0"/>
              <a:t>การเข้าถึงข้อมูลในแถวลำดับ ต้องระบุเลขดัชนี เช่น</a:t>
            </a:r>
          </a:p>
          <a:p>
            <a:pPr eaLnBrk="1" hangingPunct="1">
              <a:buFontTx/>
              <a:buNone/>
            </a:pPr>
            <a:r>
              <a:rPr lang="th-TH" altLang="th-TH" dirty="0"/>
              <a:t>	</a:t>
            </a:r>
            <a:r>
              <a:rPr lang="en-US" altLang="th-TH" dirty="0"/>
              <a:t>int []a = {1, 3, 5, 7, 9};		</a:t>
            </a:r>
            <a:r>
              <a:rPr lang="th-TH" altLang="th-TH" dirty="0"/>
              <a:t>ผลลัพธ์</a:t>
            </a:r>
            <a:endParaRPr lang="en-US" altLang="th-TH" dirty="0"/>
          </a:p>
          <a:p>
            <a:pPr eaLnBrk="1" hangingPunct="1">
              <a:buFontTx/>
              <a:buNone/>
            </a:pPr>
            <a:r>
              <a:rPr lang="en-US" altLang="th-TH" dirty="0"/>
              <a:t>	int b = a[0];				b = 1;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	int c = a[1];				c = 3;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	</a:t>
            </a:r>
            <a:r>
              <a:rPr lang="en-US" dirty="0" err="1"/>
              <a:t>System.</a:t>
            </a:r>
            <a:r>
              <a:rPr lang="en-US" b="1" i="1" dirty="0" err="1"/>
              <a:t>out.</a:t>
            </a:r>
            <a:r>
              <a:rPr lang="en-US" altLang="th-TH" dirty="0" err="1"/>
              <a:t>println</a:t>
            </a:r>
            <a:r>
              <a:rPr lang="en-US" altLang="th-TH" dirty="0"/>
              <a:t>(a[3]);	</a:t>
            </a:r>
            <a:r>
              <a:rPr lang="th-TH" altLang="th-TH" dirty="0"/>
              <a:t>พิมพ์ </a:t>
            </a:r>
            <a:r>
              <a:rPr lang="en-US" altLang="th-TH" dirty="0"/>
              <a:t>7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	</a:t>
            </a:r>
            <a:r>
              <a:rPr lang="en-US" dirty="0" err="1"/>
              <a:t>System.</a:t>
            </a:r>
            <a:r>
              <a:rPr lang="en-US" b="1" i="1" dirty="0" err="1"/>
              <a:t>out.</a:t>
            </a:r>
            <a:r>
              <a:rPr lang="en-US" altLang="th-TH" dirty="0" err="1"/>
              <a:t>println</a:t>
            </a:r>
            <a:r>
              <a:rPr lang="en-US" altLang="th-TH" dirty="0"/>
              <a:t>(a[4]);	</a:t>
            </a:r>
            <a:r>
              <a:rPr lang="th-TH" altLang="th-TH" dirty="0"/>
              <a:t>พิมพ์ </a:t>
            </a:r>
            <a:r>
              <a:rPr lang="en-US" altLang="th-TH" dirty="0"/>
              <a:t>9</a:t>
            </a:r>
            <a:endParaRPr lang="th-TH" altLang="th-TH" dirty="0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DE0DF5C4-3A14-4232-88E3-6DC8FF709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565400"/>
            <a:ext cx="0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F6414425-C292-4328-8F73-9D122A435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altLang="th-TH" sz="4400">
                <a:solidFill>
                  <a:schemeClr val="tx2"/>
                </a:solidFill>
              </a:rPr>
              <a:t>การเข้าถึงข้อมูล</a:t>
            </a: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088ECA29-3088-44F2-8B5C-677FBC21A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3916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th-TH" altLang="th-TH" dirty="0"/>
              <a:t>การเข้าถึงข้อมูลในแถวลำดับ ต้องระบุเลขดัชนี เช่น</a:t>
            </a:r>
          </a:p>
          <a:p>
            <a:pPr eaLnBrk="1" hangingPunct="1">
              <a:buFontTx/>
              <a:buNone/>
            </a:pPr>
            <a:r>
              <a:rPr lang="th-TH" altLang="th-TH" dirty="0"/>
              <a:t>	</a:t>
            </a:r>
            <a:r>
              <a:rPr lang="en-US" altLang="th-TH" dirty="0"/>
              <a:t>char []a = {‘a’, ‘b’, ‘c’, ‘d’};		</a:t>
            </a:r>
            <a:r>
              <a:rPr lang="th-TH" altLang="th-TH" dirty="0"/>
              <a:t>ผลลัพธ์</a:t>
            </a:r>
            <a:endParaRPr lang="en-US" altLang="th-TH" dirty="0"/>
          </a:p>
          <a:p>
            <a:pPr eaLnBrk="1" hangingPunct="1">
              <a:buFontTx/>
              <a:buNone/>
            </a:pPr>
            <a:r>
              <a:rPr lang="en-US" altLang="th-TH" dirty="0"/>
              <a:t>	char b = a[0];				b = ‘a’;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	char c = a[1];				c = ‘b’;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	</a:t>
            </a:r>
            <a:r>
              <a:rPr lang="en-US" dirty="0" err="1"/>
              <a:t>System.</a:t>
            </a:r>
            <a:r>
              <a:rPr lang="en-US" b="1" i="1" dirty="0" err="1"/>
              <a:t>out.</a:t>
            </a:r>
            <a:r>
              <a:rPr lang="en-US" altLang="th-TH" dirty="0" err="1"/>
              <a:t>println</a:t>
            </a:r>
            <a:r>
              <a:rPr lang="en-US" altLang="th-TH" dirty="0"/>
              <a:t>(a[3]);	</a:t>
            </a:r>
            <a:r>
              <a:rPr lang="th-TH" altLang="th-TH" dirty="0"/>
              <a:t>พิมพ์ </a:t>
            </a:r>
            <a:r>
              <a:rPr lang="en-US" altLang="th-TH" dirty="0"/>
              <a:t>d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	</a:t>
            </a:r>
            <a:r>
              <a:rPr lang="en-US" dirty="0" err="1"/>
              <a:t>System.</a:t>
            </a:r>
            <a:r>
              <a:rPr lang="en-US" b="1" i="1" dirty="0" err="1"/>
              <a:t>out.</a:t>
            </a:r>
            <a:r>
              <a:rPr lang="en-US" altLang="th-TH" dirty="0" err="1"/>
              <a:t>println</a:t>
            </a:r>
            <a:r>
              <a:rPr lang="en-US" altLang="th-TH" dirty="0"/>
              <a:t>(a[1]);	</a:t>
            </a:r>
            <a:r>
              <a:rPr lang="th-TH" altLang="th-TH" dirty="0"/>
              <a:t>พิมพ์ </a:t>
            </a:r>
            <a:r>
              <a:rPr lang="en-US" altLang="th-TH" dirty="0"/>
              <a:t>97</a:t>
            </a:r>
            <a:endParaRPr lang="th-TH" altLang="th-TH" dirty="0"/>
          </a:p>
        </p:txBody>
      </p:sp>
      <p:sp>
        <p:nvSpPr>
          <p:cNvPr id="19460" name="Line 6">
            <a:extLst>
              <a:ext uri="{FF2B5EF4-FFF2-40B4-BE49-F238E27FC236}">
                <a16:creationId xmlns:a16="http://schemas.microsoft.com/office/drawing/2014/main" id="{2F59E279-395B-47E9-9062-82BD13577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2205038"/>
            <a:ext cx="0" cy="3168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16167928-93FA-4D33-A36D-64915601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altLang="th-TH" sz="4400">
                <a:solidFill>
                  <a:schemeClr val="tx2"/>
                </a:solidFill>
              </a:rPr>
              <a:t>การเข้าถึงข้อมูล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BA7BBCE9-FDFF-4CD8-AAC5-1ABB308F6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3916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th-TH" altLang="th-TH" dirty="0"/>
              <a:t>การเข้าถึงข้อมูลในแถวลำดับ ต้องระบุเลขดัชนี เช่น</a:t>
            </a:r>
          </a:p>
          <a:p>
            <a:pPr eaLnBrk="1" hangingPunct="1">
              <a:buFontTx/>
              <a:buNone/>
            </a:pPr>
            <a:r>
              <a:rPr lang="th-TH" altLang="th-TH" dirty="0"/>
              <a:t>	</a:t>
            </a:r>
            <a:r>
              <a:rPr lang="en-US" altLang="th-TH" dirty="0"/>
              <a:t>double []a = {2.4, 3.1, 5.8, 7.6, 9.5};	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	int b = a[0];				error !!!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	double c = a[1];			c = 3.1;</a:t>
            </a:r>
          </a:p>
          <a:p>
            <a:pPr eaLnBrk="1" hangingPunct="1">
              <a:buFontTx/>
              <a:buNone/>
            </a:pPr>
            <a:r>
              <a:rPr lang="en-US" dirty="0"/>
              <a:t>   </a:t>
            </a:r>
            <a:r>
              <a:rPr lang="en-US" dirty="0" err="1"/>
              <a:t>System.</a:t>
            </a:r>
            <a:r>
              <a:rPr lang="en-US" b="1" i="1" dirty="0" err="1"/>
              <a:t>out.</a:t>
            </a:r>
            <a:r>
              <a:rPr lang="en-US" altLang="th-TH" dirty="0" err="1"/>
              <a:t>println</a:t>
            </a:r>
            <a:r>
              <a:rPr lang="en-US" altLang="th-TH" dirty="0"/>
              <a:t>(a[2]);	</a:t>
            </a:r>
            <a:r>
              <a:rPr lang="th-TH" altLang="th-TH" dirty="0"/>
              <a:t>พิมพ์ </a:t>
            </a:r>
            <a:r>
              <a:rPr lang="en-US" altLang="th-TH" dirty="0"/>
              <a:t>5.8</a:t>
            </a:r>
          </a:p>
          <a:p>
            <a:pPr eaLnBrk="1" hangingPunct="1">
              <a:buFontTx/>
              <a:buNone/>
            </a:pPr>
            <a:r>
              <a:rPr lang="en-US" dirty="0"/>
              <a:t>   </a:t>
            </a:r>
            <a:r>
              <a:rPr lang="en-US" dirty="0" err="1"/>
              <a:t>System.</a:t>
            </a:r>
            <a:r>
              <a:rPr lang="en-US" b="1" i="1" dirty="0" err="1"/>
              <a:t>out.</a:t>
            </a:r>
            <a:r>
              <a:rPr lang="en-US" altLang="th-TH" dirty="0" err="1"/>
              <a:t>println</a:t>
            </a:r>
            <a:r>
              <a:rPr lang="en-US" altLang="th-TH" dirty="0"/>
              <a:t>(a[4]);	</a:t>
            </a:r>
            <a:r>
              <a:rPr lang="th-TH" altLang="th-TH" dirty="0"/>
              <a:t>พิมพ์ </a:t>
            </a:r>
            <a:r>
              <a:rPr lang="en-US" altLang="th-TH" dirty="0"/>
              <a:t>9.5</a:t>
            </a:r>
            <a:endParaRPr lang="th-TH" altLang="th-TH" dirty="0"/>
          </a:p>
        </p:txBody>
      </p:sp>
      <p:sp>
        <p:nvSpPr>
          <p:cNvPr id="20484" name="Line 6">
            <a:extLst>
              <a:ext uri="{FF2B5EF4-FFF2-40B4-BE49-F238E27FC236}">
                <a16:creationId xmlns:a16="http://schemas.microsoft.com/office/drawing/2014/main" id="{051A868C-27AE-4818-8A4A-846155110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852738"/>
            <a:ext cx="0" cy="2520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2379CE08-2BBA-43E0-BE61-2DFD47E12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th-TH" altLang="th-TH" sz="4400" u="sng" dirty="0"/>
              <a:t>ผลลัพธ์คืออะไร</a:t>
            </a:r>
            <a:endParaRPr lang="en-US" altLang="th-TH" sz="4400" u="sng" dirty="0"/>
          </a:p>
          <a:p>
            <a:pPr eaLnBrk="1" hangingPunct="1">
              <a:buFontTx/>
              <a:buNone/>
            </a:pPr>
            <a:endParaRPr lang="en-US" altLang="th-TH" dirty="0"/>
          </a:p>
          <a:p>
            <a:pPr eaLnBrk="1" hangingPunct="1">
              <a:buFontTx/>
              <a:buNone/>
            </a:pPr>
            <a:r>
              <a:rPr lang="en-US" altLang="th-TH" dirty="0"/>
              <a:t>int []a = {1, 3, 5, 7, 9, 11};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int p = a[1]+a[3];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int q = a[2]+a[4];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int r = </a:t>
            </a:r>
            <a:r>
              <a:rPr lang="en-US" altLang="th-TH" dirty="0" err="1"/>
              <a:t>p+q</a:t>
            </a:r>
            <a:r>
              <a:rPr lang="en-US" altLang="th-TH" dirty="0"/>
              <a:t>;</a:t>
            </a:r>
          </a:p>
          <a:p>
            <a:pPr eaLnBrk="1" hangingPunct="1">
              <a:buFontTx/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</a:t>
            </a:r>
            <a:r>
              <a:rPr lang="en-US" altLang="th-TH" dirty="0" err="1"/>
              <a:t>println</a:t>
            </a:r>
            <a:r>
              <a:rPr lang="en-US" altLang="th-TH" dirty="0"/>
              <a:t>("p = " +p);</a:t>
            </a:r>
          </a:p>
          <a:p>
            <a:pPr eaLnBrk="1" hangingPunct="1">
              <a:buFontTx/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</a:t>
            </a:r>
            <a:r>
              <a:rPr lang="en-US" altLang="th-TH" dirty="0" err="1"/>
              <a:t>println</a:t>
            </a:r>
            <a:r>
              <a:rPr lang="en-US" altLang="th-TH" dirty="0"/>
              <a:t>("q = " + q);</a:t>
            </a:r>
          </a:p>
          <a:p>
            <a:pPr eaLnBrk="1" hangingPunct="1">
              <a:buFontTx/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</a:t>
            </a:r>
            <a:r>
              <a:rPr lang="en-US" altLang="th-TH" dirty="0" err="1"/>
              <a:t>println</a:t>
            </a:r>
            <a:r>
              <a:rPr lang="en-US" altLang="th-TH" dirty="0"/>
              <a:t>("r = " + r);</a:t>
            </a:r>
            <a:endParaRPr lang="th-TH" altLang="th-TH" dirty="0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947EA780-78C6-4082-9103-3C5B8E3D4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341438"/>
            <a:ext cx="1511300" cy="1811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p = 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q = 14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r = 24</a:t>
            </a:r>
            <a:endParaRPr lang="th-TH" altLang="th-TH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CFB03D96-7C1F-4B73-B3C3-7A7FECAF0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9275"/>
            <a:ext cx="8229600" cy="5576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buFontTx/>
              <a:buNone/>
            </a:pPr>
            <a:r>
              <a:rPr lang="th-TH" altLang="th-TH" sz="4400" u="sng" dirty="0"/>
              <a:t>ผลลัพธ์คืออะไร</a:t>
            </a:r>
            <a:endParaRPr lang="en-US" altLang="th-TH" sz="4400" u="sng" dirty="0"/>
          </a:p>
          <a:p>
            <a:pPr eaLnBrk="1" hangingPunct="1">
              <a:buFontTx/>
              <a:buNone/>
            </a:pPr>
            <a:endParaRPr lang="en-US" altLang="th-TH" dirty="0"/>
          </a:p>
          <a:p>
            <a:pPr eaLnBrk="1" hangingPunct="1">
              <a:buFontTx/>
              <a:buNone/>
            </a:pPr>
            <a:r>
              <a:rPr lang="en-US" altLang="th-TH" dirty="0"/>
              <a:t>int []a = {1, 3, 5, 7, 9, 11};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a[0] = a[1];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a[1] = a[2] + a[4];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a[2] = a[1]*2;</a:t>
            </a:r>
          </a:p>
          <a:p>
            <a:pPr eaLnBrk="1" hangingPunct="1">
              <a:buFontTx/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</a:t>
            </a:r>
            <a:r>
              <a:rPr lang="en-US" altLang="th-TH" dirty="0" err="1"/>
              <a:t>println</a:t>
            </a:r>
            <a:r>
              <a:rPr lang="en-US" altLang="th-TH" dirty="0"/>
              <a:t>(a[0]);</a:t>
            </a:r>
          </a:p>
          <a:p>
            <a:pPr eaLnBrk="1" hangingPunct="1">
              <a:buFontTx/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</a:t>
            </a:r>
            <a:r>
              <a:rPr lang="en-US" altLang="th-TH" dirty="0" err="1"/>
              <a:t>println</a:t>
            </a:r>
            <a:r>
              <a:rPr lang="en-US" altLang="th-TH" dirty="0"/>
              <a:t>(a[1]);</a:t>
            </a:r>
          </a:p>
          <a:p>
            <a:pPr eaLnBrk="1" hangingPunct="1">
              <a:buFontTx/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</a:t>
            </a:r>
            <a:r>
              <a:rPr lang="en-US" altLang="th-TH" dirty="0" err="1"/>
              <a:t>println</a:t>
            </a:r>
            <a:r>
              <a:rPr lang="en-US" altLang="th-TH" dirty="0"/>
              <a:t>(a[2]);</a:t>
            </a:r>
            <a:endParaRPr lang="th-TH" altLang="th-TH" dirty="0"/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8833046B-0930-4EC3-A5A0-66A108789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341438"/>
            <a:ext cx="1152525" cy="1811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14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28</a:t>
            </a:r>
            <a:endParaRPr lang="th-TH" altLang="th-TH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B031B86F-7F77-405D-86B9-69D87A002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8229600" cy="5576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buFontTx/>
              <a:buNone/>
            </a:pPr>
            <a:r>
              <a:rPr lang="th-TH" altLang="th-TH" sz="4400" u="sng" dirty="0"/>
              <a:t>ผลลัพธ์คืออะไร</a:t>
            </a:r>
            <a:endParaRPr lang="en-US" altLang="th-TH" sz="4400" u="sng" dirty="0"/>
          </a:p>
          <a:p>
            <a:pPr eaLnBrk="1" hangingPunct="1">
              <a:buFontTx/>
              <a:buNone/>
            </a:pPr>
            <a:endParaRPr lang="en-US" altLang="th-TH" dirty="0"/>
          </a:p>
          <a:p>
            <a:pPr eaLnBrk="1" hangingPunct="1">
              <a:buFontTx/>
              <a:buNone/>
            </a:pPr>
            <a:r>
              <a:rPr lang="en-US" altLang="th-TH" dirty="0"/>
              <a:t>char []a = {'A', 'B', 'C'};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int p = a[1];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char q = (char) (a[0]+2);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a[2] = (char) (a[0]+3);</a:t>
            </a:r>
          </a:p>
          <a:p>
            <a:pPr eaLnBrk="1" hangingPunct="1">
              <a:buFontTx/>
              <a:buNone/>
            </a:pPr>
            <a:r>
              <a:rPr lang="en-US" altLang="th-TH" dirty="0" err="1"/>
              <a:t>System.out.printf</a:t>
            </a:r>
            <a:r>
              <a:rPr lang="en-US" altLang="th-TH" dirty="0"/>
              <a:t>("%c %d\n", p, p);</a:t>
            </a:r>
          </a:p>
          <a:p>
            <a:pPr eaLnBrk="1" hangingPunct="1">
              <a:buFontTx/>
              <a:buNone/>
            </a:pPr>
            <a:r>
              <a:rPr lang="en-US" altLang="th-TH" dirty="0" err="1"/>
              <a:t>System.out.printf</a:t>
            </a:r>
            <a:r>
              <a:rPr lang="en-US" altLang="th-TH" dirty="0"/>
              <a:t>("%d\n", (int)q);</a:t>
            </a:r>
          </a:p>
          <a:p>
            <a:pPr eaLnBrk="1" hangingPunct="1">
              <a:buFontTx/>
              <a:buNone/>
            </a:pPr>
            <a:r>
              <a:rPr lang="en-US" altLang="th-TH" dirty="0" err="1"/>
              <a:t>System.out.printf</a:t>
            </a:r>
            <a:r>
              <a:rPr lang="en-US" altLang="th-TH" dirty="0"/>
              <a:t>("%c\n", a[0]+5);</a:t>
            </a:r>
            <a:endParaRPr lang="th-TH" altLang="th-TH" dirty="0"/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61B6E30A-0571-4192-BD67-F9289F836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2069306"/>
            <a:ext cx="2087562" cy="1811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B   66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67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F</a:t>
            </a:r>
            <a:endParaRPr lang="th-TH" altLang="th-TH" sz="2800"/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B19DC2DE-3A1F-481E-8187-9691EC858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620713"/>
            <a:ext cx="4537075" cy="10144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h-TH" altLang="th-TH" sz="2400"/>
              <a:t>รหัส </a:t>
            </a:r>
            <a:r>
              <a:rPr lang="en-US" altLang="th-TH" sz="2400"/>
              <a:t>ASCII </a:t>
            </a:r>
            <a:r>
              <a:rPr lang="th-TH" altLang="th-TH" sz="2400"/>
              <a:t>ของ </a:t>
            </a:r>
            <a:r>
              <a:rPr lang="en-US" altLang="th-TH" sz="2400"/>
              <a:t>A = 65, B = 66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400"/>
              <a:t>C = 67, D = 68, E = 69, F = 70</a:t>
            </a:r>
            <a:endParaRPr lang="th-TH" altLang="th-TH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0924A66-8E97-4D43-9C8D-342076FA6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altLang="th-TH"/>
              <a:t>แถวลำดับ </a:t>
            </a:r>
            <a:r>
              <a:rPr lang="en-US" altLang="th-TH"/>
              <a:t>(Array)</a:t>
            </a:r>
            <a:endParaRPr lang="th-TH" altLang="th-TH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B66E2A6-6401-4992-833C-D47827C46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92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th-TH" altLang="th-TH"/>
              <a:t>เป็นกลุ่มตัวแปรที่อยู่ในหน่วยความจำมีลำดับต่อเนื่องกัน </a:t>
            </a:r>
          </a:p>
          <a:p>
            <a:pPr eaLnBrk="1" hangingPunct="1"/>
            <a:r>
              <a:rPr lang="th-TH" altLang="th-TH"/>
              <a:t>มีชื่อเดียวกัน</a:t>
            </a:r>
          </a:p>
          <a:p>
            <a:pPr eaLnBrk="1" hangingPunct="1"/>
            <a:r>
              <a:rPr lang="th-TH" altLang="th-TH"/>
              <a:t>เก็บข้อมูลชนิดเดียวกัน </a:t>
            </a:r>
          </a:p>
          <a:p>
            <a:pPr eaLnBrk="1" hangingPunct="1"/>
            <a:r>
              <a:rPr lang="th-TH" altLang="th-TH"/>
              <a:t>มีเลขดัชนีแยกตัวแปรแต่ละตัว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FCB5B4E6-CDC0-4CD2-820E-0914048B5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5903912" cy="5040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buFontTx/>
              <a:buNone/>
            </a:pPr>
            <a:r>
              <a:rPr lang="th-TH" altLang="th-TH" sz="4400" u="sng" dirty="0"/>
              <a:t>ผลลัพธ์คืออะไร</a:t>
            </a:r>
            <a:endParaRPr lang="en-US" altLang="th-TH" sz="4400" u="sng" dirty="0"/>
          </a:p>
          <a:p>
            <a:pPr eaLnBrk="1" hangingPunct="1">
              <a:buFontTx/>
              <a:buNone/>
            </a:pPr>
            <a:endParaRPr lang="en-US" altLang="th-TH" dirty="0"/>
          </a:p>
          <a:p>
            <a:pPr eaLnBrk="1" hangingPunct="1">
              <a:buFontTx/>
              <a:buNone/>
            </a:pPr>
            <a:r>
              <a:rPr lang="en-US" altLang="th-TH" dirty="0"/>
              <a:t>float []a = {1.5f, 3.2f, 5.3f, 7.4f};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float p = a[1];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a[1] = a[2];</a:t>
            </a:r>
          </a:p>
          <a:p>
            <a:pPr eaLnBrk="1" hangingPunct="1">
              <a:buFontTx/>
              <a:buNone/>
            </a:pPr>
            <a:r>
              <a:rPr lang="en-US" altLang="th-TH" dirty="0"/>
              <a:t>a[2] = p;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(a[1]);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(a[2]);</a:t>
            </a:r>
            <a:endParaRPr lang="en-US" altLang="th-TH" dirty="0"/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6E7B2BBF-0D95-41CE-9132-D1AF90407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3933825"/>
            <a:ext cx="1008063" cy="1169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5.3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3.2</a:t>
            </a:r>
            <a:endParaRPr lang="th-TH" altLang="th-TH" sz="2800"/>
          </a:p>
        </p:txBody>
      </p:sp>
      <p:graphicFrame>
        <p:nvGraphicFramePr>
          <p:cNvPr id="34881" name="Group 65">
            <a:extLst>
              <a:ext uri="{FF2B5EF4-FFF2-40B4-BE49-F238E27FC236}">
                <a16:creationId xmlns:a16="http://schemas.microsoft.com/office/drawing/2014/main" id="{04A88C14-261A-4370-8125-863BA3D6400A}"/>
              </a:ext>
            </a:extLst>
          </p:cNvPr>
          <p:cNvGraphicFramePr>
            <a:graphicFrameLocks noGrp="1"/>
          </p:cNvGraphicFramePr>
          <p:nvPr/>
        </p:nvGraphicFramePr>
        <p:xfrm>
          <a:off x="7596188" y="1557338"/>
          <a:ext cx="1368425" cy="1871661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1794767101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1337471293"/>
                    </a:ext>
                  </a:extLst>
                </a:gridCol>
              </a:tblGrid>
              <a:tr h="468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1.5</a:t>
                      </a:r>
                      <a:endParaRPr kumimoji="0" lang="th-TH" altLang="th-TH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a[0]</a:t>
                      </a:r>
                      <a:endParaRPr kumimoji="0" lang="th-TH" altLang="th-TH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097360"/>
                  </a:ext>
                </a:extLst>
              </a:tr>
              <a:tr h="468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3.2</a:t>
                      </a:r>
                      <a:endParaRPr kumimoji="0" lang="th-TH" altLang="th-TH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a[1]</a:t>
                      </a:r>
                      <a:endParaRPr kumimoji="0" lang="th-TH" altLang="th-TH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806943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5.3</a:t>
                      </a:r>
                      <a:endParaRPr kumimoji="0" lang="th-TH" altLang="th-TH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a[2]</a:t>
                      </a:r>
                      <a:endParaRPr kumimoji="0" lang="th-TH" altLang="th-TH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922123"/>
                  </a:ext>
                </a:extLst>
              </a:tr>
              <a:tr h="468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7.4</a:t>
                      </a:r>
                      <a:endParaRPr kumimoji="0" lang="th-TH" altLang="th-TH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a[3]</a:t>
                      </a:r>
                      <a:endParaRPr kumimoji="0" lang="th-TH" altLang="th-TH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021072"/>
                  </a:ext>
                </a:extLst>
              </a:tr>
            </a:tbl>
          </a:graphicData>
        </a:graphic>
      </p:graphicFrame>
      <p:graphicFrame>
        <p:nvGraphicFramePr>
          <p:cNvPr id="34890" name="Group 74">
            <a:extLst>
              <a:ext uri="{FF2B5EF4-FFF2-40B4-BE49-F238E27FC236}">
                <a16:creationId xmlns:a16="http://schemas.microsoft.com/office/drawing/2014/main" id="{44B664E6-549D-423B-AC12-2EB80571C69F}"/>
              </a:ext>
            </a:extLst>
          </p:cNvPr>
          <p:cNvGraphicFramePr>
            <a:graphicFrameLocks noGrp="1"/>
          </p:cNvGraphicFramePr>
          <p:nvPr/>
        </p:nvGraphicFramePr>
        <p:xfrm>
          <a:off x="6011863" y="2276475"/>
          <a:ext cx="1031875" cy="517956"/>
        </p:xfrm>
        <a:graphic>
          <a:graphicData uri="http://schemas.openxmlformats.org/drawingml/2006/table">
            <a:tbl>
              <a:tblPr/>
              <a:tblGrid>
                <a:gridCol w="515937">
                  <a:extLst>
                    <a:ext uri="{9D8B030D-6E8A-4147-A177-3AD203B41FA5}">
                      <a16:colId xmlns:a16="http://schemas.microsoft.com/office/drawing/2014/main" val="3770258482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398955858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p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618" marB="4561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194344"/>
                  </a:ext>
                </a:extLst>
              </a:tr>
            </a:tbl>
          </a:graphicData>
        </a:graphic>
      </p:graphicFrame>
      <p:sp>
        <p:nvSpPr>
          <p:cNvPr id="34859" name="Line 43">
            <a:extLst>
              <a:ext uri="{FF2B5EF4-FFF2-40B4-BE49-F238E27FC236}">
                <a16:creationId xmlns:a16="http://schemas.microsoft.com/office/drawing/2014/main" id="{60679492-C92C-49A5-B688-E95332C08B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7050" y="2276475"/>
            <a:ext cx="7905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4860" name="Rectangle 44">
            <a:extLst>
              <a:ext uri="{FF2B5EF4-FFF2-40B4-BE49-F238E27FC236}">
                <a16:creationId xmlns:a16="http://schemas.microsoft.com/office/drawing/2014/main" id="{4D254154-1D8C-4AC2-A62D-40BC47174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349500"/>
            <a:ext cx="5762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000"/>
              <a:t>3.2</a:t>
            </a:r>
            <a:endParaRPr lang="th-TH" altLang="th-TH" sz="2000"/>
          </a:p>
        </p:txBody>
      </p:sp>
      <p:sp>
        <p:nvSpPr>
          <p:cNvPr id="34861" name="Rectangle 45">
            <a:extLst>
              <a:ext uri="{FF2B5EF4-FFF2-40B4-BE49-F238E27FC236}">
                <a16:creationId xmlns:a16="http://schemas.microsoft.com/office/drawing/2014/main" id="{60B09673-E9C5-4F18-93D1-2122D663C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060575"/>
            <a:ext cx="504825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000"/>
              <a:t>5.3</a:t>
            </a:r>
            <a:endParaRPr lang="th-TH" altLang="th-TH" sz="2000"/>
          </a:p>
        </p:txBody>
      </p:sp>
      <p:sp>
        <p:nvSpPr>
          <p:cNvPr id="34862" name="Line 46">
            <a:extLst>
              <a:ext uri="{FF2B5EF4-FFF2-40B4-BE49-F238E27FC236}">
                <a16:creationId xmlns:a16="http://schemas.microsoft.com/office/drawing/2014/main" id="{4E98F024-599A-4463-9B27-80703B267D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2450" y="2492375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4863" name="Line 47">
            <a:extLst>
              <a:ext uri="{FF2B5EF4-FFF2-40B4-BE49-F238E27FC236}">
                <a16:creationId xmlns:a16="http://schemas.microsoft.com/office/drawing/2014/main" id="{EE59A791-AF3D-45B4-9808-25106BAB2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26368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4864" name="Rectangle 48">
            <a:extLst>
              <a:ext uri="{FF2B5EF4-FFF2-40B4-BE49-F238E27FC236}">
                <a16:creationId xmlns:a16="http://schemas.microsoft.com/office/drawing/2014/main" id="{EEC92832-4A12-4030-A813-543A0EFD4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050" y="2535238"/>
            <a:ext cx="576263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000"/>
              <a:t>3.2</a:t>
            </a:r>
            <a:endParaRPr lang="th-TH" altLang="th-TH" sz="2000"/>
          </a:p>
        </p:txBody>
      </p:sp>
      <p:sp>
        <p:nvSpPr>
          <p:cNvPr id="34891" name="Rectangle 75">
            <a:extLst>
              <a:ext uri="{FF2B5EF4-FFF2-40B4-BE49-F238E27FC236}">
                <a16:creationId xmlns:a16="http://schemas.microsoft.com/office/drawing/2014/main" id="{C32E894A-4B6F-4515-99E8-3299EF8A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5300663"/>
            <a:ext cx="2952750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altLang="th-TH" sz="2800"/>
              <a:t>การ </a:t>
            </a:r>
            <a:r>
              <a:rPr lang="en-US" altLang="th-TH" sz="2800"/>
              <a:t>swap </a:t>
            </a:r>
            <a:r>
              <a:rPr lang="th-TH" altLang="th-TH" sz="2800"/>
              <a:t>ข้อมูลของ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altLang="th-TH" sz="2800"/>
              <a:t>แถวลำดับ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  <p:bldP spid="34860" grpId="0"/>
      <p:bldP spid="34861" grpId="0" animBg="1"/>
      <p:bldP spid="34864" grpId="0" animBg="1"/>
      <p:bldP spid="348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8C223DF-8C92-4B49-A83D-88B975BE6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altLang="th-TH"/>
              <a:t>ฟังก์ชันนับจำนวนสมาชิกแถวลำดับ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3B780DE5-3B96-4CD7-BA7F-332292D01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36838"/>
            <a:ext cx="8240713" cy="363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000"/>
              <a:t>public class Ex10_01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000"/>
              <a:t>	public static void main(String[] args)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000"/>
              <a:t>		int [] a = {2,3,4,5,6,7};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000"/>
              <a:t>		char [] ch = {'2', 'A', '$', '#'};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000"/>
              <a:t>		System.out.printf("elements of a = %d\n", a.length);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000"/>
              <a:t>		System.out.printf("elements of ch = %d\n", ch.length);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000"/>
              <a:t>	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000"/>
              <a:t>}</a:t>
            </a:r>
            <a:endParaRPr lang="th-TH" altLang="th-TH" sz="2000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0B7F4A55-EC07-486E-8E7E-E8E08216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008188"/>
            <a:ext cx="3455988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h-TH" sz="2800"/>
              <a:t>elements of a =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h-TH" sz="2800"/>
              <a:t>elements of ch = 4</a:t>
            </a:r>
            <a:endParaRPr lang="th-TH" altLang="th-TH" sz="2800"/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9EBC44DE-4867-45BB-A4D2-1910C016B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57325"/>
            <a:ext cx="8229600" cy="110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th-TH" altLang="th-TH"/>
              <a:t>ฟังก์ชัน ตัวแปรแถวลำดับ </a:t>
            </a:r>
            <a:r>
              <a:rPr lang="en-US" altLang="th-TH"/>
              <a:t>.length</a:t>
            </a:r>
          </a:p>
          <a:p>
            <a:pPr eaLnBrk="1" hangingPunct="1">
              <a:lnSpc>
                <a:spcPct val="90000"/>
              </a:lnSpc>
            </a:pPr>
            <a:r>
              <a:rPr lang="th-TH" altLang="th-TH"/>
              <a:t>ส่งค่ากลับเป็นจำนวนสมาชิกของแถวลำดับ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h-TH" alt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  <p:bldP spid="450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9CCE068-F180-4B74-BD30-B673E6CDA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altLang="th-TH"/>
              <a:t>ตัวอย่างการพิมพ์ข้อมูลในแถวลำดับ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11867DD-10C9-4F3F-996E-3A9111356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public class Ex10_02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public static void main(String[] </a:t>
            </a:r>
            <a:r>
              <a:rPr lang="en-US" altLang="th-TH" dirty="0" err="1"/>
              <a:t>args</a:t>
            </a:r>
            <a:r>
              <a:rPr lang="en-US" altLang="th-TH" dirty="0"/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	int num[] = {1, 3, 5, 7, 9};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	int </a:t>
            </a:r>
            <a:r>
              <a:rPr lang="en-US" altLang="th-TH" dirty="0" err="1"/>
              <a:t>i</a:t>
            </a:r>
            <a:r>
              <a:rPr lang="en-US" altLang="th-TH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	for (</a:t>
            </a:r>
            <a:r>
              <a:rPr lang="en-US" altLang="th-TH" dirty="0" err="1"/>
              <a:t>i</a:t>
            </a:r>
            <a:r>
              <a:rPr lang="en-US" altLang="th-TH" dirty="0"/>
              <a:t> = 0; </a:t>
            </a:r>
            <a:r>
              <a:rPr lang="en-US" altLang="th-TH" dirty="0" err="1"/>
              <a:t>i</a:t>
            </a:r>
            <a:r>
              <a:rPr lang="en-US" altLang="th-TH" dirty="0"/>
              <a:t> &lt; </a:t>
            </a:r>
            <a:r>
              <a:rPr lang="en-US" altLang="th-TH" dirty="0" err="1"/>
              <a:t>num.length</a:t>
            </a:r>
            <a:r>
              <a:rPr lang="en-US" altLang="th-TH" dirty="0"/>
              <a:t>; </a:t>
            </a:r>
            <a:r>
              <a:rPr lang="en-US" altLang="th-TH" dirty="0" err="1"/>
              <a:t>i</a:t>
            </a:r>
            <a:r>
              <a:rPr lang="en-US" altLang="th-TH" dirty="0"/>
              <a:t>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		</a:t>
            </a:r>
            <a:r>
              <a:rPr lang="en-US" altLang="th-TH" dirty="0" err="1"/>
              <a:t>System.out.print</a:t>
            </a:r>
            <a:r>
              <a:rPr lang="en-US" altLang="th-TH" dirty="0"/>
              <a:t>(num[</a:t>
            </a:r>
            <a:r>
              <a:rPr lang="en-US" altLang="th-TH" dirty="0" err="1"/>
              <a:t>i</a:t>
            </a:r>
            <a:r>
              <a:rPr lang="en-US" altLang="th-TH" dirty="0"/>
              <a:t>]+"\t");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}</a:t>
            </a:r>
            <a:endParaRPr lang="th-TH" altLang="th-TH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07F18490-18F1-4F8D-A21D-3E7ECC3F2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916113"/>
            <a:ext cx="295275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3600"/>
              <a:t>1  3  5  7  9  </a:t>
            </a:r>
            <a:endParaRPr lang="th-TH" altLang="th-TH" sz="36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D622EEB1-B40F-49CE-A3BA-E1ABD41D5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357563"/>
            <a:ext cx="865188" cy="431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800"/>
              <a:t>5</a:t>
            </a:r>
            <a:endParaRPr lang="th-TH" altLang="th-TH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/>
      <p:bldP spid="460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64DDB461-F517-4EDD-A822-7282FAB85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altLang="th-TH" sz="4400">
                <a:solidFill>
                  <a:schemeClr val="tx2"/>
                </a:solidFill>
              </a:rPr>
              <a:t>ตัวอย่างการพิมพ์ข้อมูลในแถวลำดับ</a:t>
            </a: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E6D97658-2E7E-4F4C-9C27-CA8F53FB9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public class Ex10_03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public static void main(String[] </a:t>
            </a:r>
            <a:r>
              <a:rPr lang="en-US" altLang="th-TH" dirty="0" err="1"/>
              <a:t>args</a:t>
            </a:r>
            <a:r>
              <a:rPr lang="en-US" altLang="th-TH" dirty="0"/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	int num[] = {1, 3, 5, 7, 9};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	int </a:t>
            </a:r>
            <a:r>
              <a:rPr lang="en-US" altLang="th-TH" dirty="0" err="1"/>
              <a:t>i</a:t>
            </a:r>
            <a:r>
              <a:rPr lang="en-US" altLang="th-TH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	for (</a:t>
            </a:r>
            <a:r>
              <a:rPr lang="en-US" altLang="th-TH" dirty="0" err="1"/>
              <a:t>i</a:t>
            </a:r>
            <a:r>
              <a:rPr lang="en-US" altLang="th-TH" dirty="0"/>
              <a:t> = (</a:t>
            </a:r>
            <a:r>
              <a:rPr lang="en-US" altLang="th-TH" dirty="0" err="1"/>
              <a:t>num.length</a:t>
            </a:r>
            <a:r>
              <a:rPr lang="en-US" altLang="th-TH" dirty="0"/>
              <a:t> - 1); </a:t>
            </a:r>
            <a:r>
              <a:rPr lang="en-US" altLang="th-TH" dirty="0" err="1"/>
              <a:t>i</a:t>
            </a:r>
            <a:r>
              <a:rPr lang="en-US" altLang="th-TH" dirty="0"/>
              <a:t> &gt;=0 ; </a:t>
            </a:r>
            <a:r>
              <a:rPr lang="en-US" altLang="th-TH" dirty="0" err="1"/>
              <a:t>i</a:t>
            </a:r>
            <a:r>
              <a:rPr lang="en-US" altLang="th-TH" dirty="0"/>
              <a:t>--)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		</a:t>
            </a:r>
            <a:r>
              <a:rPr lang="en-US" altLang="th-TH" dirty="0" err="1"/>
              <a:t>System.out.print</a:t>
            </a:r>
            <a:r>
              <a:rPr lang="en-US" altLang="th-TH" dirty="0"/>
              <a:t>(num[</a:t>
            </a:r>
            <a:r>
              <a:rPr lang="en-US" altLang="th-TH" dirty="0" err="1"/>
              <a:t>i</a:t>
            </a:r>
            <a:r>
              <a:rPr lang="en-US" altLang="th-TH" dirty="0"/>
              <a:t>]+"\t");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}</a:t>
            </a:r>
            <a:endParaRPr lang="th-TH" altLang="th-TH" dirty="0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4A9F3F9E-A45E-436C-A4CC-A62A39D4A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916113"/>
            <a:ext cx="295275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3600"/>
              <a:t>9  7  5  3  1  </a:t>
            </a:r>
            <a:endParaRPr lang="th-TH" altLang="th-TH" sz="3600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053481AB-D8A0-4AB8-8F61-B9994FF86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3284984"/>
            <a:ext cx="720725" cy="431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800" dirty="0"/>
              <a:t>4</a:t>
            </a:r>
            <a:endParaRPr lang="th-TH" altLang="th-TH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/>
      <p:bldP spid="471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0A1598B-B325-4131-B475-14FC544DC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altLang="th-TH"/>
              <a:t>ตัวอย่างการพิมพ์ข้อมูลในแถวลำดับ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C616B31-D4C3-46D2-AC90-2121CA358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52596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public class Ex10_04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public static void main(String[] </a:t>
            </a:r>
            <a:r>
              <a:rPr lang="en-US" altLang="th-TH" dirty="0" err="1"/>
              <a:t>args</a:t>
            </a:r>
            <a:r>
              <a:rPr lang="en-US" altLang="th-TH" dirty="0"/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	char str[] = {'a', 'e', '</a:t>
            </a:r>
            <a:r>
              <a:rPr lang="en-US" altLang="th-TH" dirty="0" err="1"/>
              <a:t>i</a:t>
            </a:r>
            <a:r>
              <a:rPr lang="en-US" altLang="th-TH" dirty="0"/>
              <a:t>', 'o', 'u’};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	for (int </a:t>
            </a:r>
            <a:r>
              <a:rPr lang="en-US" altLang="th-TH" dirty="0" err="1"/>
              <a:t>i</a:t>
            </a:r>
            <a:r>
              <a:rPr lang="en-US" altLang="th-TH" dirty="0"/>
              <a:t> = 0; </a:t>
            </a:r>
            <a:r>
              <a:rPr lang="en-US" altLang="th-TH" dirty="0" err="1"/>
              <a:t>i</a:t>
            </a:r>
            <a:r>
              <a:rPr lang="en-US" altLang="th-TH" dirty="0"/>
              <a:t> &lt; </a:t>
            </a:r>
            <a:r>
              <a:rPr lang="en-US" altLang="th-TH" dirty="0" err="1"/>
              <a:t>str.length</a:t>
            </a:r>
            <a:r>
              <a:rPr lang="en-US" altLang="th-TH" dirty="0"/>
              <a:t>; </a:t>
            </a:r>
            <a:r>
              <a:rPr lang="en-US" altLang="th-TH" dirty="0" err="1"/>
              <a:t>i</a:t>
            </a:r>
            <a:r>
              <a:rPr lang="en-US" altLang="th-TH" dirty="0"/>
              <a:t>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		</a:t>
            </a:r>
            <a:r>
              <a:rPr lang="en-US" altLang="th-TH" dirty="0" err="1"/>
              <a:t>System.out.print</a:t>
            </a:r>
            <a:r>
              <a:rPr lang="en-US" altLang="th-TH" dirty="0"/>
              <a:t>(str[</a:t>
            </a:r>
            <a:r>
              <a:rPr lang="en-US" altLang="th-TH" dirty="0" err="1"/>
              <a:t>i</a:t>
            </a:r>
            <a:r>
              <a:rPr lang="en-US" altLang="th-TH" dirty="0"/>
              <a:t>]+"\t");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}</a:t>
            </a:r>
            <a:endParaRPr lang="th-TH" altLang="th-TH" dirty="0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4CD35808-FBF5-4289-B5C7-F4F7AF574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773238"/>
            <a:ext cx="27368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4000"/>
              <a:t>a  e  i  o  u</a:t>
            </a:r>
            <a:endParaRPr lang="th-TH" altLang="th-TH" sz="4000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0C5148A3-9FB4-45EF-A501-0BE4FE8A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2780928"/>
            <a:ext cx="647700" cy="431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800" dirty="0"/>
              <a:t>5</a:t>
            </a:r>
            <a:endParaRPr lang="th-TH" altLang="th-TH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/>
      <p:bldP spid="481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BCDF0667-6511-4D0E-A9F1-DD6537DB9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altLang="th-TH" sz="4400">
                <a:solidFill>
                  <a:schemeClr val="tx2"/>
                </a:solidFill>
              </a:rPr>
              <a:t>ตัวอย่างการพิมพ์ข้อมูลในแถวลำดับ</a:t>
            </a: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F35A8017-594C-40AD-B9C4-A7732B3D1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public class Ex10_05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public static void main(String[] </a:t>
            </a:r>
            <a:r>
              <a:rPr lang="en-US" altLang="th-TH" dirty="0" err="1"/>
              <a:t>args</a:t>
            </a:r>
            <a:r>
              <a:rPr lang="en-US" altLang="th-TH" dirty="0"/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	char str[] = {'a', 'e', '</a:t>
            </a:r>
            <a:r>
              <a:rPr lang="en-US" altLang="th-TH" dirty="0" err="1"/>
              <a:t>i</a:t>
            </a:r>
            <a:r>
              <a:rPr lang="en-US" altLang="th-TH" dirty="0"/>
              <a:t>', 'o', 'u'};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	for (int </a:t>
            </a:r>
            <a:r>
              <a:rPr lang="en-US" altLang="th-TH" dirty="0" err="1"/>
              <a:t>i</a:t>
            </a:r>
            <a:r>
              <a:rPr lang="en-US" altLang="th-TH" dirty="0"/>
              <a:t> = (str.length-1); </a:t>
            </a:r>
            <a:r>
              <a:rPr lang="en-US" altLang="th-TH" dirty="0" err="1"/>
              <a:t>i</a:t>
            </a:r>
            <a:r>
              <a:rPr lang="en-US" altLang="th-TH" dirty="0"/>
              <a:t> &gt;= 0 ; </a:t>
            </a:r>
            <a:r>
              <a:rPr lang="en-US" altLang="th-TH" dirty="0" err="1"/>
              <a:t>i</a:t>
            </a:r>
            <a:r>
              <a:rPr lang="en-US" altLang="th-TH" dirty="0"/>
              <a:t>--)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		</a:t>
            </a:r>
            <a:r>
              <a:rPr lang="en-US" altLang="th-TH" dirty="0" err="1"/>
              <a:t>System.out.print</a:t>
            </a:r>
            <a:r>
              <a:rPr lang="en-US" altLang="th-TH" dirty="0"/>
              <a:t>(str[</a:t>
            </a:r>
            <a:r>
              <a:rPr lang="en-US" altLang="th-TH" dirty="0" err="1"/>
              <a:t>i</a:t>
            </a:r>
            <a:r>
              <a:rPr lang="en-US" altLang="th-TH" dirty="0"/>
              <a:t>]+"\t");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h-TH" dirty="0"/>
              <a:t>}</a:t>
            </a:r>
            <a:endParaRPr lang="th-TH" altLang="th-TH" dirty="0"/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F797955F-E5A9-4730-9212-522AE9A25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773238"/>
            <a:ext cx="27368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4000"/>
              <a:t>u  o  i  e  a</a:t>
            </a:r>
            <a:endParaRPr lang="th-TH" altLang="th-TH" sz="4000"/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9383B62B-FE5F-4B02-A6EF-8071B19B3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2852936"/>
            <a:ext cx="719137" cy="431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800"/>
              <a:t>4</a:t>
            </a:r>
            <a:endParaRPr lang="th-TH" altLang="th-TH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  <p:bldP spid="491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WordArt 4">
            <a:extLst>
              <a:ext uri="{FF2B5EF4-FFF2-40B4-BE49-F238E27FC236}">
                <a16:creationId xmlns:a16="http://schemas.microsoft.com/office/drawing/2014/main" id="{C2AEB8F2-7E16-4CA7-94C7-CDFEDE4BB57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051050" y="2420938"/>
            <a:ext cx="4883150" cy="1285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th-TH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Angsana New" panose="02020603050405020304" pitchFamily="18" charset="-34"/>
              </a:rPr>
              <a:t>แบบฝึกหัด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BC4FB41-5911-4349-A39A-EAF3C93EE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altLang="th-TH"/>
              <a:t>การประกาศ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C3D4F06-C40B-467D-BED7-0BA6DD2EA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8928100" cy="45259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th-TH" altLang="th-TH" sz="2800"/>
              <a:t>รูปแบบ</a:t>
            </a:r>
          </a:p>
          <a:p>
            <a:pPr eaLnBrk="1" hangingPunct="1">
              <a:buFontTx/>
              <a:buNone/>
            </a:pPr>
            <a:r>
              <a:rPr lang="th-TH" altLang="th-TH" sz="2800"/>
              <a:t>	</a:t>
            </a:r>
            <a:r>
              <a:rPr lang="en-US" altLang="th-TH" b="1"/>
              <a:t>type [ ]array-name = new type[n];</a:t>
            </a:r>
            <a:endParaRPr lang="en-US" altLang="th-TH" sz="2800"/>
          </a:p>
          <a:p>
            <a:pPr eaLnBrk="1" hangingPunct="1">
              <a:buFontTx/>
              <a:buNone/>
            </a:pPr>
            <a:r>
              <a:rPr lang="th-TH" altLang="th-TH" sz="2800"/>
              <a:t>เช่น</a:t>
            </a:r>
          </a:p>
          <a:p>
            <a:pPr eaLnBrk="1" hangingPunct="1">
              <a:buFontTx/>
              <a:buNone/>
            </a:pPr>
            <a:r>
              <a:rPr lang="en-US" altLang="th-TH" sz="2400"/>
              <a:t>	int [] anum = new int[5]; 		</a:t>
            </a:r>
            <a:r>
              <a:rPr lang="en-US" altLang="th-TH" sz="2400">
                <a:solidFill>
                  <a:srgbClr val="0000CC"/>
                </a:solidFill>
              </a:rPr>
              <a:t>anum </a:t>
            </a:r>
            <a:r>
              <a:rPr lang="th-TH" altLang="th-TH" sz="2400">
                <a:solidFill>
                  <a:srgbClr val="0000CC"/>
                </a:solidFill>
              </a:rPr>
              <a:t>เป็นตัวแปรแถวลำดับชนิด </a:t>
            </a:r>
            <a:endParaRPr lang="en-US" altLang="th-TH" sz="240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th-TH" sz="2400">
                <a:solidFill>
                  <a:srgbClr val="0000CC"/>
                </a:solidFill>
              </a:rPr>
              <a:t>						int </a:t>
            </a:r>
            <a:r>
              <a:rPr lang="th-TH" altLang="th-TH" sz="2400">
                <a:solidFill>
                  <a:srgbClr val="0000CC"/>
                </a:solidFill>
              </a:rPr>
              <a:t>มีสมาชิก </a:t>
            </a:r>
            <a:r>
              <a:rPr lang="en-US" altLang="th-TH" sz="2400">
                <a:solidFill>
                  <a:srgbClr val="0000CC"/>
                </a:solidFill>
              </a:rPr>
              <a:t>5 </a:t>
            </a:r>
            <a:r>
              <a:rPr lang="th-TH" altLang="th-TH" sz="2400">
                <a:solidFill>
                  <a:srgbClr val="0000CC"/>
                </a:solidFill>
              </a:rPr>
              <a:t>ตัว</a:t>
            </a:r>
            <a:endParaRPr lang="en-US" altLang="th-TH" sz="240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th-TH" sz="2400"/>
              <a:t>	float [] gpa = new float[10];	</a:t>
            </a:r>
            <a:r>
              <a:rPr lang="en-US" altLang="th-TH" sz="2400">
                <a:solidFill>
                  <a:srgbClr val="0000CC"/>
                </a:solidFill>
              </a:rPr>
              <a:t>gpa </a:t>
            </a:r>
            <a:r>
              <a:rPr lang="th-TH" altLang="th-TH" sz="2400">
                <a:solidFill>
                  <a:srgbClr val="0000CC"/>
                </a:solidFill>
              </a:rPr>
              <a:t>เป็นตัวแปรแถวลำดับชนิด </a:t>
            </a:r>
            <a:r>
              <a:rPr lang="en-US" altLang="th-TH" sz="2400">
                <a:solidFill>
                  <a:srgbClr val="0000CC"/>
                </a:solidFill>
              </a:rPr>
              <a:t>						float </a:t>
            </a:r>
            <a:r>
              <a:rPr lang="th-TH" altLang="th-TH" sz="2400">
                <a:solidFill>
                  <a:srgbClr val="0000CC"/>
                </a:solidFill>
              </a:rPr>
              <a:t>มีสมาชิก </a:t>
            </a:r>
            <a:r>
              <a:rPr lang="en-US" altLang="th-TH" sz="2400">
                <a:solidFill>
                  <a:srgbClr val="0000CC"/>
                </a:solidFill>
              </a:rPr>
              <a:t>10 </a:t>
            </a:r>
            <a:r>
              <a:rPr lang="th-TH" altLang="th-TH" sz="2400">
                <a:solidFill>
                  <a:srgbClr val="0000CC"/>
                </a:solidFill>
              </a:rPr>
              <a:t>ตัว</a:t>
            </a:r>
            <a:endParaRPr lang="en-US" altLang="th-TH" sz="240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th-TH" sz="2400"/>
              <a:t>	char [] achr = new char[12];	</a:t>
            </a:r>
            <a:r>
              <a:rPr lang="en-US" altLang="th-TH" sz="2400">
                <a:solidFill>
                  <a:srgbClr val="0000CC"/>
                </a:solidFill>
              </a:rPr>
              <a:t>achr </a:t>
            </a:r>
            <a:r>
              <a:rPr lang="th-TH" altLang="th-TH" sz="2400">
                <a:solidFill>
                  <a:srgbClr val="0000CC"/>
                </a:solidFill>
              </a:rPr>
              <a:t>เป็นตัวแปรแถวลำดับชนิด </a:t>
            </a:r>
            <a:r>
              <a:rPr lang="en-US" altLang="th-TH" sz="2400">
                <a:solidFill>
                  <a:srgbClr val="0000CC"/>
                </a:solidFill>
              </a:rPr>
              <a:t>						char </a:t>
            </a:r>
            <a:r>
              <a:rPr lang="th-TH" altLang="th-TH" sz="2400">
                <a:solidFill>
                  <a:srgbClr val="0000CC"/>
                </a:solidFill>
              </a:rPr>
              <a:t>มีสมาชิก </a:t>
            </a:r>
            <a:r>
              <a:rPr lang="en-US" altLang="th-TH" sz="2400">
                <a:solidFill>
                  <a:srgbClr val="0000CC"/>
                </a:solidFill>
              </a:rPr>
              <a:t>12 </a:t>
            </a:r>
            <a:r>
              <a:rPr lang="th-TH" altLang="th-TH" sz="2400">
                <a:solidFill>
                  <a:srgbClr val="0000CC"/>
                </a:solidFill>
              </a:rPr>
              <a:t>ตัว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3DF0DE9B-A581-4106-BB3E-85D36737D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957513"/>
            <a:ext cx="0" cy="3168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B45FED0-8C62-4BE1-A07C-32942A2AD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altLang="th-TH"/>
              <a:t>กลไกการทำงาน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4E31F60-E522-48BD-86C9-521198A36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686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th-TH" altLang="th-TH"/>
              <a:t>เมื่อมีการประกาศตัวแปรแถวลำดับ เช่น</a:t>
            </a:r>
          </a:p>
          <a:p>
            <a:pPr eaLnBrk="1" hangingPunct="1">
              <a:buFontTx/>
              <a:buNone/>
            </a:pPr>
            <a:r>
              <a:rPr lang="th-TH" altLang="th-TH"/>
              <a:t>	</a:t>
            </a:r>
            <a:r>
              <a:rPr lang="en-US" altLang="th-TH"/>
              <a:t> int [] anum = new int[n]; </a:t>
            </a:r>
          </a:p>
          <a:p>
            <a:pPr eaLnBrk="1" hangingPunct="1">
              <a:buFontTx/>
              <a:buNone/>
            </a:pPr>
            <a:endParaRPr lang="en-US" altLang="th-TH"/>
          </a:p>
          <a:p>
            <a:pPr eaLnBrk="1" hangingPunct="1">
              <a:buFontTx/>
              <a:buNone/>
            </a:pPr>
            <a:r>
              <a:rPr lang="en-US" altLang="th-TH"/>
              <a:t>	</a:t>
            </a:r>
            <a:r>
              <a:rPr lang="th-TH" altLang="th-TH"/>
              <a:t>หน่วยความจำจะถูกจองไว้จำนวน </a:t>
            </a:r>
            <a:r>
              <a:rPr lang="en-US" altLang="th-TH"/>
              <a:t>n </a:t>
            </a:r>
            <a:r>
              <a:rPr lang="th-TH" altLang="th-TH"/>
              <a:t>บล็อก แต่ละบล็อก มีชื่อ </a:t>
            </a:r>
            <a:r>
              <a:rPr lang="en-US" altLang="th-TH"/>
              <a:t>anum </a:t>
            </a:r>
            <a:r>
              <a:rPr lang="th-TH" altLang="th-TH"/>
              <a:t>เหมือนกัน มีเลขดัชนีเรียงกันตั้งแต่ </a:t>
            </a:r>
            <a:r>
              <a:rPr lang="en-US" altLang="th-TH"/>
              <a:t>0 – (n-1) </a:t>
            </a:r>
            <a:endParaRPr lang="th-TH" alt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3" name="Rectangle 99">
            <a:extLst>
              <a:ext uri="{FF2B5EF4-FFF2-40B4-BE49-F238E27FC236}">
                <a16:creationId xmlns:a16="http://schemas.microsoft.com/office/drawing/2014/main" id="{D432903C-879F-4948-AE73-603F1275D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702050"/>
            <a:ext cx="719138" cy="5048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h-TH" altLang="th-TH" sz="2800"/>
          </a:p>
        </p:txBody>
      </p:sp>
      <p:sp>
        <p:nvSpPr>
          <p:cNvPr id="6245" name="Rectangle 101">
            <a:extLst>
              <a:ext uri="{FF2B5EF4-FFF2-40B4-BE49-F238E27FC236}">
                <a16:creationId xmlns:a16="http://schemas.microsoft.com/office/drawing/2014/main" id="{80B6B1BF-408D-46D8-9EC5-CD6ACF5A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184525"/>
            <a:ext cx="719138" cy="5032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h-TH" altLang="th-TH" sz="2800"/>
          </a:p>
        </p:txBody>
      </p:sp>
      <p:sp>
        <p:nvSpPr>
          <p:cNvPr id="6247" name="Rectangle 103">
            <a:extLst>
              <a:ext uri="{FF2B5EF4-FFF2-40B4-BE49-F238E27FC236}">
                <a16:creationId xmlns:a16="http://schemas.microsoft.com/office/drawing/2014/main" id="{B9E91B4E-8FD9-4E60-ABB0-A8122504E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206875"/>
            <a:ext cx="719138" cy="5032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h-TH" altLang="th-TH" sz="2800"/>
          </a:p>
        </p:txBody>
      </p:sp>
      <p:sp>
        <p:nvSpPr>
          <p:cNvPr id="6248" name="Rectangle 104">
            <a:extLst>
              <a:ext uri="{FF2B5EF4-FFF2-40B4-BE49-F238E27FC236}">
                <a16:creationId xmlns:a16="http://schemas.microsoft.com/office/drawing/2014/main" id="{9B689887-2347-4738-BD5D-C41B8EEB4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278313"/>
            <a:ext cx="1871662" cy="43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h-TH" altLang="th-TH" sz="2800"/>
          </a:p>
        </p:txBody>
      </p:sp>
      <p:sp>
        <p:nvSpPr>
          <p:cNvPr id="6244" name="Rectangle 100">
            <a:extLst>
              <a:ext uri="{FF2B5EF4-FFF2-40B4-BE49-F238E27FC236}">
                <a16:creationId xmlns:a16="http://schemas.microsoft.com/office/drawing/2014/main" id="{D8B944D5-031A-4322-B6B9-406E7363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759200"/>
            <a:ext cx="1871662" cy="43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h-TH" altLang="th-TH" sz="2800"/>
          </a:p>
        </p:txBody>
      </p:sp>
      <p:sp>
        <p:nvSpPr>
          <p:cNvPr id="6246" name="Rectangle 102">
            <a:extLst>
              <a:ext uri="{FF2B5EF4-FFF2-40B4-BE49-F238E27FC236}">
                <a16:creationId xmlns:a16="http://schemas.microsoft.com/office/drawing/2014/main" id="{CD96C865-DF86-415B-B92B-CD294FF95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241675"/>
            <a:ext cx="1871662" cy="43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h-TH" altLang="th-TH" sz="2800"/>
          </a:p>
        </p:txBody>
      </p:sp>
      <p:sp>
        <p:nvSpPr>
          <p:cNvPr id="6241" name="Rectangle 97">
            <a:extLst>
              <a:ext uri="{FF2B5EF4-FFF2-40B4-BE49-F238E27FC236}">
                <a16:creationId xmlns:a16="http://schemas.microsoft.com/office/drawing/2014/main" id="{DC2A93CE-19FC-498B-BBA5-F4DE418EB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667000"/>
            <a:ext cx="719138" cy="5032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h-TH" altLang="th-TH" sz="2800"/>
          </a:p>
        </p:txBody>
      </p:sp>
      <p:sp>
        <p:nvSpPr>
          <p:cNvPr id="6242" name="Rectangle 98">
            <a:extLst>
              <a:ext uri="{FF2B5EF4-FFF2-40B4-BE49-F238E27FC236}">
                <a16:creationId xmlns:a16="http://schemas.microsoft.com/office/drawing/2014/main" id="{79A11A8B-45DF-457D-B627-AD0601C0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708275"/>
            <a:ext cx="1871662" cy="43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h-TH" altLang="th-TH" sz="2800"/>
          </a:p>
        </p:txBody>
      </p:sp>
      <p:sp>
        <p:nvSpPr>
          <p:cNvPr id="6239" name="Rectangle 95">
            <a:extLst>
              <a:ext uri="{FF2B5EF4-FFF2-40B4-BE49-F238E27FC236}">
                <a16:creationId xmlns:a16="http://schemas.microsoft.com/office/drawing/2014/main" id="{9B4D3905-E29B-43A3-9255-849139BF8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060575"/>
            <a:ext cx="719138" cy="5746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h-TH" altLang="th-TH" sz="2800"/>
          </a:p>
        </p:txBody>
      </p:sp>
      <p:sp>
        <p:nvSpPr>
          <p:cNvPr id="6240" name="Rectangle 96">
            <a:extLst>
              <a:ext uri="{FF2B5EF4-FFF2-40B4-BE49-F238E27FC236}">
                <a16:creationId xmlns:a16="http://schemas.microsoft.com/office/drawing/2014/main" id="{9AC922F5-F630-4F1D-A0B9-C9AC8ABA0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117725"/>
            <a:ext cx="1871662" cy="43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h-TH" altLang="th-TH" sz="2800"/>
          </a:p>
        </p:txBody>
      </p:sp>
      <p:sp>
        <p:nvSpPr>
          <p:cNvPr id="8204" name="Rectangle 2">
            <a:extLst>
              <a:ext uri="{FF2B5EF4-FFF2-40B4-BE49-F238E27FC236}">
                <a16:creationId xmlns:a16="http://schemas.microsoft.com/office/drawing/2014/main" id="{BB414E3F-BAC9-46B1-B219-B27A748AE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altLang="th-TH"/>
              <a:t>กลไกการทำงาน</a:t>
            </a:r>
          </a:p>
        </p:txBody>
      </p:sp>
      <p:graphicFrame>
        <p:nvGraphicFramePr>
          <p:cNvPr id="6235" name="Group 91">
            <a:extLst>
              <a:ext uri="{FF2B5EF4-FFF2-40B4-BE49-F238E27FC236}">
                <a16:creationId xmlns:a16="http://schemas.microsoft.com/office/drawing/2014/main" id="{D10CC1E7-6929-45D0-B404-82D487E228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94338" y="2074863"/>
          <a:ext cx="2879725" cy="2649537"/>
        </p:xfrm>
        <a:graphic>
          <a:graphicData uri="http://schemas.openxmlformats.org/drawingml/2006/table">
            <a:tbl>
              <a:tblPr/>
              <a:tblGrid>
                <a:gridCol w="739775">
                  <a:extLst>
                    <a:ext uri="{9D8B030D-6E8A-4147-A177-3AD203B41FA5}">
                      <a16:colId xmlns:a16="http://schemas.microsoft.com/office/drawing/2014/main" val="3236321456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1938829736"/>
                    </a:ext>
                  </a:extLst>
                </a:gridCol>
              </a:tblGrid>
              <a:tr h="576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anum</a:t>
                      </a:r>
                      <a:r>
                        <a:rPr kumimoji="0" lang="en-US" alt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[0]</a:t>
                      </a:r>
                      <a:endParaRPr kumimoji="0" lang="th-TH" alt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566934"/>
                  </a:ext>
                </a:extLst>
              </a:tr>
              <a:tr h="5182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anum</a:t>
                      </a:r>
                      <a:r>
                        <a:rPr kumimoji="0" lang="en-US" alt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[1]</a:t>
                      </a:r>
                      <a:endParaRPr kumimoji="0" lang="th-TH" alt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016476"/>
                  </a:ext>
                </a:extLst>
              </a:tr>
              <a:tr h="5182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anum</a:t>
                      </a:r>
                      <a:r>
                        <a:rPr kumimoji="0" lang="en-US" alt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[2]</a:t>
                      </a:r>
                      <a:endParaRPr kumimoji="0" lang="th-TH" alt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60552"/>
                  </a:ext>
                </a:extLst>
              </a:tr>
              <a:tr h="5182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anum</a:t>
                      </a:r>
                      <a:r>
                        <a:rPr kumimoji="0" lang="en-US" alt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[3]</a:t>
                      </a:r>
                      <a:endParaRPr kumimoji="0" lang="th-TH" alt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51506"/>
                  </a:ext>
                </a:extLst>
              </a:tr>
              <a:tr h="5182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anum</a:t>
                      </a:r>
                      <a:r>
                        <a:rPr kumimoji="0" lang="en-US" alt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[4]</a:t>
                      </a:r>
                      <a:endParaRPr kumimoji="0" lang="th-TH" alt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974344"/>
                  </a:ext>
                </a:extLst>
              </a:tr>
            </a:tbl>
          </a:graphicData>
        </a:graphic>
      </p:graphicFrame>
      <p:sp>
        <p:nvSpPr>
          <p:cNvPr id="6186" name="Text Box 42">
            <a:extLst>
              <a:ext uri="{FF2B5EF4-FFF2-40B4-BE49-F238E27FC236}">
                <a16:creationId xmlns:a16="http://schemas.microsoft.com/office/drawing/2014/main" id="{EA8CFD84-9E4F-4A91-8770-F7C266226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22425"/>
            <a:ext cx="38877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int [] anum = new int[5];</a:t>
            </a:r>
            <a:endParaRPr lang="th-TH" altLang="th-TH" sz="2800"/>
          </a:p>
        </p:txBody>
      </p:sp>
      <p:sp>
        <p:nvSpPr>
          <p:cNvPr id="6236" name="Text Box 92">
            <a:extLst>
              <a:ext uri="{FF2B5EF4-FFF2-40B4-BE49-F238E27FC236}">
                <a16:creationId xmlns:a16="http://schemas.microsoft.com/office/drawing/2014/main" id="{8E72BBC1-4138-4E1B-8A3C-CDCA94763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34950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anum</a:t>
            </a:r>
            <a:endParaRPr lang="th-TH" altLang="th-TH" sz="2800"/>
          </a:p>
        </p:txBody>
      </p:sp>
      <p:sp>
        <p:nvSpPr>
          <p:cNvPr id="6237" name="Line 93">
            <a:extLst>
              <a:ext uri="{FF2B5EF4-FFF2-40B4-BE49-F238E27FC236}">
                <a16:creationId xmlns:a16="http://schemas.microsoft.com/office/drawing/2014/main" id="{DC3DFDB5-D2AA-48C7-B891-6196AF43C6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2620963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6238" name="Text Box 94">
            <a:extLst>
              <a:ext uri="{FF2B5EF4-FFF2-40B4-BE49-F238E27FC236}">
                <a16:creationId xmlns:a16="http://schemas.microsoft.com/office/drawing/2014/main" id="{D18DFC45-8FEE-45D3-8A8D-F908AA295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08300"/>
            <a:ext cx="3240087" cy="1382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h-TH" altLang="th-TH" sz="2800"/>
              <a:t>ชื่อตัวแปรแถวลำดับเป็น </a:t>
            </a:r>
            <a:r>
              <a:rPr lang="en-US" altLang="th-TH" sz="2800"/>
              <a:t>pointer </a:t>
            </a:r>
            <a:r>
              <a:rPr lang="th-TH" altLang="th-TH" sz="2800"/>
              <a:t>ชี้ไปยังหน่วยความจำที่ใช้เก็บข้อมูล</a:t>
            </a:r>
          </a:p>
        </p:txBody>
      </p:sp>
      <p:sp>
        <p:nvSpPr>
          <p:cNvPr id="6249" name="Text Box 105">
            <a:extLst>
              <a:ext uri="{FF2B5EF4-FFF2-40B4-BE49-F238E27FC236}">
                <a16:creationId xmlns:a16="http://schemas.microsoft.com/office/drawing/2014/main" id="{68EC472F-2EAF-4252-9856-F18B858FD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868863"/>
            <a:ext cx="2374900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h-TH" altLang="th-TH" sz="2800"/>
              <a:t>แถวลำดับแต่ละตัวมีเลขดัชนีต่างกัน ตัวแรก เป็น </a:t>
            </a:r>
            <a:r>
              <a:rPr lang="en-US" altLang="th-TH" sz="2800"/>
              <a:t>0 </a:t>
            </a:r>
            <a:r>
              <a:rPr lang="th-TH" altLang="th-TH" sz="2800"/>
              <a:t>ตัวสุดท้าย </a:t>
            </a:r>
            <a:r>
              <a:rPr lang="en-US" altLang="th-TH" sz="2800"/>
              <a:t>n – 1 </a:t>
            </a:r>
            <a:endParaRPr lang="th-TH" altLang="th-TH" sz="2800"/>
          </a:p>
        </p:txBody>
      </p:sp>
      <p:sp>
        <p:nvSpPr>
          <p:cNvPr id="6250" name="Line 106">
            <a:extLst>
              <a:ext uri="{FF2B5EF4-FFF2-40B4-BE49-F238E27FC236}">
                <a16:creationId xmlns:a16="http://schemas.microsoft.com/office/drawing/2014/main" id="{258EE64B-B7BB-41FA-A176-67908FEB4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1844675"/>
            <a:ext cx="0" cy="3960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6251" name="Text Box 107">
            <a:extLst>
              <a:ext uri="{FF2B5EF4-FFF2-40B4-BE49-F238E27FC236}">
                <a16:creationId xmlns:a16="http://schemas.microsoft.com/office/drawing/2014/main" id="{68C82A98-5CAE-45AE-B6F0-3BAFAE09D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1268413"/>
            <a:ext cx="295275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h-TH" altLang="th-TH" sz="2800"/>
              <a:t>พื้นที่หน่วยความจำที่จองไว้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6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6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6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6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6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6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6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6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6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6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6" grpId="0"/>
      <p:bldP spid="6236" grpId="0"/>
      <p:bldP spid="6238" grpId="0" animBg="1"/>
      <p:bldP spid="6249" grpId="0" animBg="1"/>
      <p:bldP spid="62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4">
            <a:extLst>
              <a:ext uri="{FF2B5EF4-FFF2-40B4-BE49-F238E27FC236}">
                <a16:creationId xmlns:a16="http://schemas.microsoft.com/office/drawing/2014/main" id="{96F2242E-638C-495F-8775-419FEB19E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altLang="th-TH" sz="4400">
                <a:solidFill>
                  <a:schemeClr val="tx2"/>
                </a:solidFill>
              </a:rPr>
              <a:t>กลไกการทำงาน</a:t>
            </a:r>
          </a:p>
        </p:txBody>
      </p:sp>
      <p:sp>
        <p:nvSpPr>
          <p:cNvPr id="9257" name="Text Box 41">
            <a:extLst>
              <a:ext uri="{FF2B5EF4-FFF2-40B4-BE49-F238E27FC236}">
                <a16:creationId xmlns:a16="http://schemas.microsoft.com/office/drawing/2014/main" id="{3ADD658A-D1B6-40CB-B511-22FB6624F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46238"/>
            <a:ext cx="4464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400"/>
              <a:t>float [] gpa = new float[10];</a:t>
            </a:r>
            <a:endParaRPr lang="th-TH" altLang="th-TH" sz="2400"/>
          </a:p>
        </p:txBody>
      </p:sp>
      <p:sp>
        <p:nvSpPr>
          <p:cNvPr id="9258" name="Text Box 42">
            <a:extLst>
              <a:ext uri="{FF2B5EF4-FFF2-40B4-BE49-F238E27FC236}">
                <a16:creationId xmlns:a16="http://schemas.microsoft.com/office/drawing/2014/main" id="{45D691FF-6067-4530-B65D-2CC91DF26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725738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gpa</a:t>
            </a:r>
            <a:endParaRPr lang="th-TH" altLang="th-TH" sz="2800"/>
          </a:p>
        </p:txBody>
      </p:sp>
      <p:sp>
        <p:nvSpPr>
          <p:cNvPr id="9259" name="Line 43">
            <a:extLst>
              <a:ext uri="{FF2B5EF4-FFF2-40B4-BE49-F238E27FC236}">
                <a16:creationId xmlns:a16="http://schemas.microsoft.com/office/drawing/2014/main" id="{67958C05-F603-44B9-B468-CE15DE0D19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2997200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graphicFrame>
        <p:nvGraphicFramePr>
          <p:cNvPr id="9293" name="Group 77">
            <a:extLst>
              <a:ext uri="{FF2B5EF4-FFF2-40B4-BE49-F238E27FC236}">
                <a16:creationId xmlns:a16="http://schemas.microsoft.com/office/drawing/2014/main" id="{21A0FA60-9FB1-498B-B5CE-9F358B7E50C6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1412875"/>
          <a:ext cx="576262" cy="518160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40037986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82699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86518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20553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49655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83899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29944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984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10518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436817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472329"/>
                  </a:ext>
                </a:extLst>
              </a:tr>
            </a:tbl>
          </a:graphicData>
        </a:graphic>
      </p:graphicFrame>
      <p:sp>
        <p:nvSpPr>
          <p:cNvPr id="9294" name="Rectangle 78">
            <a:extLst>
              <a:ext uri="{FF2B5EF4-FFF2-40B4-BE49-F238E27FC236}">
                <a16:creationId xmlns:a16="http://schemas.microsoft.com/office/drawing/2014/main" id="{AA2EAF40-D21B-4C41-BA5C-FDE4CC05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1484313"/>
            <a:ext cx="11525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gpa[0]</a:t>
            </a:r>
            <a:endParaRPr lang="th-TH" altLang="th-TH" sz="2400"/>
          </a:p>
        </p:txBody>
      </p:sp>
      <p:sp>
        <p:nvSpPr>
          <p:cNvPr id="9295" name="Rectangle 79">
            <a:extLst>
              <a:ext uri="{FF2B5EF4-FFF2-40B4-BE49-F238E27FC236}">
                <a16:creationId xmlns:a16="http://schemas.microsoft.com/office/drawing/2014/main" id="{A885A578-A77C-4C13-8F2F-8E766CAF4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1989138"/>
            <a:ext cx="11525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gpa[1]</a:t>
            </a:r>
            <a:endParaRPr lang="th-TH" altLang="th-TH" sz="2400"/>
          </a:p>
        </p:txBody>
      </p:sp>
      <p:sp>
        <p:nvSpPr>
          <p:cNvPr id="9296" name="Rectangle 80">
            <a:extLst>
              <a:ext uri="{FF2B5EF4-FFF2-40B4-BE49-F238E27FC236}">
                <a16:creationId xmlns:a16="http://schemas.microsoft.com/office/drawing/2014/main" id="{6FD92513-A0AA-4EF8-9CBA-F094B3B0A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2506663"/>
            <a:ext cx="11525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gpa[2]</a:t>
            </a:r>
            <a:endParaRPr lang="th-TH" altLang="th-TH" sz="2400"/>
          </a:p>
        </p:txBody>
      </p:sp>
      <p:sp>
        <p:nvSpPr>
          <p:cNvPr id="9297" name="Rectangle 81">
            <a:extLst>
              <a:ext uri="{FF2B5EF4-FFF2-40B4-BE49-F238E27FC236}">
                <a16:creationId xmlns:a16="http://schemas.microsoft.com/office/drawing/2014/main" id="{22B909DF-DB32-440E-8F2D-52DA6B013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3011488"/>
            <a:ext cx="11525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gpa[3]</a:t>
            </a:r>
            <a:endParaRPr lang="th-TH" altLang="th-TH" sz="2400"/>
          </a:p>
        </p:txBody>
      </p:sp>
      <p:sp>
        <p:nvSpPr>
          <p:cNvPr id="9298" name="Rectangle 82">
            <a:extLst>
              <a:ext uri="{FF2B5EF4-FFF2-40B4-BE49-F238E27FC236}">
                <a16:creationId xmlns:a16="http://schemas.microsoft.com/office/drawing/2014/main" id="{5933A054-6EB9-4705-A8BA-A9CB61A5C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3529013"/>
            <a:ext cx="11525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gpa[4]</a:t>
            </a:r>
            <a:endParaRPr lang="th-TH" altLang="th-TH" sz="2400"/>
          </a:p>
        </p:txBody>
      </p:sp>
      <p:sp>
        <p:nvSpPr>
          <p:cNvPr id="9299" name="Rectangle 83">
            <a:extLst>
              <a:ext uri="{FF2B5EF4-FFF2-40B4-BE49-F238E27FC236}">
                <a16:creationId xmlns:a16="http://schemas.microsoft.com/office/drawing/2014/main" id="{6AD5B3AD-600C-40C3-B7B1-7AFCC4AD0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4033838"/>
            <a:ext cx="11525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gpa[5]</a:t>
            </a:r>
            <a:endParaRPr lang="th-TH" altLang="th-TH" sz="2400"/>
          </a:p>
        </p:txBody>
      </p:sp>
      <p:sp>
        <p:nvSpPr>
          <p:cNvPr id="9300" name="Rectangle 84">
            <a:extLst>
              <a:ext uri="{FF2B5EF4-FFF2-40B4-BE49-F238E27FC236}">
                <a16:creationId xmlns:a16="http://schemas.microsoft.com/office/drawing/2014/main" id="{4F7682E5-11DD-4015-9978-DEB940CB0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4537075"/>
            <a:ext cx="11525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gpa[6]</a:t>
            </a:r>
            <a:endParaRPr lang="th-TH" altLang="th-TH" sz="2400"/>
          </a:p>
        </p:txBody>
      </p:sp>
      <p:sp>
        <p:nvSpPr>
          <p:cNvPr id="9301" name="Rectangle 85">
            <a:extLst>
              <a:ext uri="{FF2B5EF4-FFF2-40B4-BE49-F238E27FC236}">
                <a16:creationId xmlns:a16="http://schemas.microsoft.com/office/drawing/2014/main" id="{331E105D-02D2-4B72-BC44-3C8256D33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5070475"/>
            <a:ext cx="11525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gpa[7]</a:t>
            </a:r>
            <a:endParaRPr lang="th-TH" altLang="th-TH" sz="2400"/>
          </a:p>
        </p:txBody>
      </p:sp>
      <p:sp>
        <p:nvSpPr>
          <p:cNvPr id="9302" name="Rectangle 86">
            <a:extLst>
              <a:ext uri="{FF2B5EF4-FFF2-40B4-BE49-F238E27FC236}">
                <a16:creationId xmlns:a16="http://schemas.microsoft.com/office/drawing/2014/main" id="{8A22D3CF-E60F-45FE-9D3D-7B7C25091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5589588"/>
            <a:ext cx="11525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gpa[8]</a:t>
            </a:r>
            <a:endParaRPr lang="th-TH" altLang="th-TH" sz="2400"/>
          </a:p>
        </p:txBody>
      </p:sp>
      <p:sp>
        <p:nvSpPr>
          <p:cNvPr id="9303" name="Rectangle 87">
            <a:extLst>
              <a:ext uri="{FF2B5EF4-FFF2-40B4-BE49-F238E27FC236}">
                <a16:creationId xmlns:a16="http://schemas.microsoft.com/office/drawing/2014/main" id="{ADBED894-A005-4893-96E6-44DA6199C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6092825"/>
            <a:ext cx="11525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gpa[9]</a:t>
            </a:r>
            <a:endParaRPr lang="th-TH" altLang="th-TH" sz="2400"/>
          </a:p>
        </p:txBody>
      </p:sp>
      <p:sp>
        <p:nvSpPr>
          <p:cNvPr id="9304" name="Text Box 88">
            <a:extLst>
              <a:ext uri="{FF2B5EF4-FFF2-40B4-BE49-F238E27FC236}">
                <a16:creationId xmlns:a16="http://schemas.microsoft.com/office/drawing/2014/main" id="{45895756-185F-4AFF-8932-C5D87E6B7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333375"/>
            <a:ext cx="2305050" cy="9556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h-TH" altLang="th-TH" sz="2800"/>
              <a:t>แต่ละช่อง เก็บข้อมูลชนิด </a:t>
            </a:r>
            <a:r>
              <a:rPr lang="en-US" altLang="th-TH" sz="2800"/>
              <a:t>float</a:t>
            </a:r>
            <a:endParaRPr lang="th-TH" altLang="th-TH" sz="2800"/>
          </a:p>
        </p:txBody>
      </p:sp>
      <p:sp>
        <p:nvSpPr>
          <p:cNvPr id="9305" name="Freeform 89">
            <a:extLst>
              <a:ext uri="{FF2B5EF4-FFF2-40B4-BE49-F238E27FC236}">
                <a16:creationId xmlns:a16="http://schemas.microsoft.com/office/drawing/2014/main" id="{02BE3D0F-B226-4681-8951-90E65E1DB933}"/>
              </a:ext>
            </a:extLst>
          </p:cNvPr>
          <p:cNvSpPr>
            <a:spLocks/>
          </p:cNvSpPr>
          <p:nvPr/>
        </p:nvSpPr>
        <p:spPr bwMode="auto">
          <a:xfrm>
            <a:off x="6061075" y="765175"/>
            <a:ext cx="455613" cy="647700"/>
          </a:xfrm>
          <a:custGeom>
            <a:avLst/>
            <a:gdLst>
              <a:gd name="T0" fmla="*/ 723286431 w 287"/>
              <a:gd name="T1" fmla="*/ 0 h 408"/>
              <a:gd name="T2" fmla="*/ 264617490 w 287"/>
              <a:gd name="T3" fmla="*/ 113407825 h 408"/>
              <a:gd name="T4" fmla="*/ 37803179 w 287"/>
              <a:gd name="T5" fmla="*/ 685482500 h 408"/>
              <a:gd name="T6" fmla="*/ 37803179 w 287"/>
              <a:gd name="T7" fmla="*/ 1028223750 h 4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7" h="408">
                <a:moveTo>
                  <a:pt x="287" y="0"/>
                </a:moveTo>
                <a:cubicBezTo>
                  <a:pt x="218" y="0"/>
                  <a:pt x="150" y="0"/>
                  <a:pt x="105" y="45"/>
                </a:cubicBezTo>
                <a:cubicBezTo>
                  <a:pt x="60" y="90"/>
                  <a:pt x="30" y="212"/>
                  <a:pt x="15" y="272"/>
                </a:cubicBezTo>
                <a:cubicBezTo>
                  <a:pt x="0" y="332"/>
                  <a:pt x="7" y="370"/>
                  <a:pt x="15" y="40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9306" name="Line 90">
            <a:extLst>
              <a:ext uri="{FF2B5EF4-FFF2-40B4-BE49-F238E27FC236}">
                <a16:creationId xmlns:a16="http://schemas.microsoft.com/office/drawing/2014/main" id="{28F2FED6-75DD-4380-A3B9-FD49F27DE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1484313"/>
            <a:ext cx="0" cy="4824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" grpId="0"/>
      <p:bldP spid="9258" grpId="0"/>
      <p:bldP spid="9294" grpId="0"/>
      <p:bldP spid="9295" grpId="0"/>
      <p:bldP spid="9296" grpId="0"/>
      <p:bldP spid="9297" grpId="0"/>
      <p:bldP spid="9298" grpId="0"/>
      <p:bldP spid="9299" grpId="0"/>
      <p:bldP spid="9300" grpId="0"/>
      <p:bldP spid="9301" grpId="0"/>
      <p:bldP spid="9302" grpId="0"/>
      <p:bldP spid="9303" grpId="0"/>
      <p:bldP spid="93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60A3AAEE-D922-4DFB-BCA4-C918E208C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altLang="th-TH" sz="4400">
                <a:solidFill>
                  <a:schemeClr val="tx2"/>
                </a:solidFill>
              </a:rPr>
              <a:t>กลไกการทำงาน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DA20C3D8-7AE9-4F2B-991C-F2E19284A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546225"/>
            <a:ext cx="41608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400"/>
              <a:t>char [] achr = new char[12];</a:t>
            </a:r>
            <a:endParaRPr lang="th-TH" altLang="th-TH" sz="2400"/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53C535B6-A098-4D30-9FEF-A19EF3C81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725738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achr</a:t>
            </a:r>
            <a:endParaRPr lang="th-TH" altLang="th-TH" sz="2800"/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id="{D2C7F603-C7D7-4206-B2ED-11E31AFFB3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2997200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graphicFrame>
        <p:nvGraphicFramePr>
          <p:cNvPr id="10293" name="Group 53">
            <a:extLst>
              <a:ext uri="{FF2B5EF4-FFF2-40B4-BE49-F238E27FC236}">
                <a16:creationId xmlns:a16="http://schemas.microsoft.com/office/drawing/2014/main" id="{B4CF96EC-5EA3-4B26-9F94-228D74FF41E2}"/>
              </a:ext>
            </a:extLst>
          </p:cNvPr>
          <p:cNvGraphicFramePr>
            <a:graphicFrameLocks noGrp="1"/>
          </p:cNvGraphicFramePr>
          <p:nvPr/>
        </p:nvGraphicFramePr>
        <p:xfrm>
          <a:off x="5795963" y="1268413"/>
          <a:ext cx="576262" cy="548640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923627154"/>
                    </a:ext>
                  </a:extLst>
                </a:gridCol>
              </a:tblGrid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10107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727487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180389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46657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308563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707817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10377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539453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313314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111023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857269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468336"/>
                  </a:ext>
                </a:extLst>
              </a:tr>
            </a:tbl>
          </a:graphicData>
        </a:graphic>
      </p:graphicFrame>
      <p:sp>
        <p:nvSpPr>
          <p:cNvPr id="10272" name="Rectangle 32">
            <a:extLst>
              <a:ext uri="{FF2B5EF4-FFF2-40B4-BE49-F238E27FC236}">
                <a16:creationId xmlns:a16="http://schemas.microsoft.com/office/drawing/2014/main" id="{A7BBF22D-E22B-475C-A59D-2635BFD33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1284288"/>
            <a:ext cx="13811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achr[0]</a:t>
            </a:r>
            <a:endParaRPr lang="th-TH" altLang="th-TH" sz="2400"/>
          </a:p>
        </p:txBody>
      </p:sp>
      <p:sp>
        <p:nvSpPr>
          <p:cNvPr id="10273" name="Rectangle 33">
            <a:extLst>
              <a:ext uri="{FF2B5EF4-FFF2-40B4-BE49-F238E27FC236}">
                <a16:creationId xmlns:a16="http://schemas.microsoft.com/office/drawing/2014/main" id="{0B444733-ACB3-44E7-ABA9-123C86B10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1758950"/>
            <a:ext cx="13811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achr[1]</a:t>
            </a:r>
            <a:endParaRPr lang="th-TH" altLang="th-TH" sz="2400"/>
          </a:p>
        </p:txBody>
      </p:sp>
      <p:sp>
        <p:nvSpPr>
          <p:cNvPr id="10274" name="Rectangle 34">
            <a:extLst>
              <a:ext uri="{FF2B5EF4-FFF2-40B4-BE49-F238E27FC236}">
                <a16:creationId xmlns:a16="http://schemas.microsoft.com/office/drawing/2014/main" id="{1CF47621-AC26-4CBC-848B-8E33117CA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2205038"/>
            <a:ext cx="11525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achr[2]</a:t>
            </a:r>
            <a:endParaRPr lang="th-TH" altLang="th-TH" sz="2400"/>
          </a:p>
        </p:txBody>
      </p:sp>
      <p:sp>
        <p:nvSpPr>
          <p:cNvPr id="10275" name="Rectangle 35">
            <a:extLst>
              <a:ext uri="{FF2B5EF4-FFF2-40B4-BE49-F238E27FC236}">
                <a16:creationId xmlns:a16="http://schemas.microsoft.com/office/drawing/2014/main" id="{3D2307A6-EBDB-473F-BEA4-D6E137C4E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2665413"/>
            <a:ext cx="11525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achr[3]</a:t>
            </a:r>
            <a:endParaRPr lang="th-TH" altLang="th-TH" sz="2400"/>
          </a:p>
        </p:txBody>
      </p:sp>
      <p:sp>
        <p:nvSpPr>
          <p:cNvPr id="10276" name="Rectangle 36">
            <a:extLst>
              <a:ext uri="{FF2B5EF4-FFF2-40B4-BE49-F238E27FC236}">
                <a16:creationId xmlns:a16="http://schemas.microsoft.com/office/drawing/2014/main" id="{25E86E1C-0FA8-41F2-9336-CA4550851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3141663"/>
            <a:ext cx="11525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achr[4]</a:t>
            </a:r>
            <a:endParaRPr lang="th-TH" altLang="th-TH" sz="2400"/>
          </a:p>
        </p:txBody>
      </p:sp>
      <p:sp>
        <p:nvSpPr>
          <p:cNvPr id="10277" name="Rectangle 37">
            <a:extLst>
              <a:ext uri="{FF2B5EF4-FFF2-40B4-BE49-F238E27FC236}">
                <a16:creationId xmlns:a16="http://schemas.microsoft.com/office/drawing/2014/main" id="{48FD885B-C7C0-4C9A-9841-B26DEDB37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3616325"/>
            <a:ext cx="11525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achr[5]</a:t>
            </a:r>
            <a:endParaRPr lang="th-TH" altLang="th-TH" sz="2400"/>
          </a:p>
        </p:txBody>
      </p:sp>
      <p:sp>
        <p:nvSpPr>
          <p:cNvPr id="10278" name="Rectangle 38">
            <a:extLst>
              <a:ext uri="{FF2B5EF4-FFF2-40B4-BE49-F238E27FC236}">
                <a16:creationId xmlns:a16="http://schemas.microsoft.com/office/drawing/2014/main" id="{9DF628F3-FEE2-4C75-9DE5-AE64E7A8B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4019550"/>
            <a:ext cx="11525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achr[6]</a:t>
            </a:r>
            <a:endParaRPr lang="th-TH" altLang="th-TH" sz="2400"/>
          </a:p>
        </p:txBody>
      </p:sp>
      <p:sp>
        <p:nvSpPr>
          <p:cNvPr id="10279" name="Rectangle 39">
            <a:extLst>
              <a:ext uri="{FF2B5EF4-FFF2-40B4-BE49-F238E27FC236}">
                <a16:creationId xmlns:a16="http://schemas.microsoft.com/office/drawing/2014/main" id="{0AEDC4D2-49AB-434F-AD43-79A218A4C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4481513"/>
            <a:ext cx="11525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achr[7]</a:t>
            </a:r>
            <a:endParaRPr lang="th-TH" altLang="th-TH" sz="2400"/>
          </a:p>
        </p:txBody>
      </p:sp>
      <p:sp>
        <p:nvSpPr>
          <p:cNvPr id="10280" name="Rectangle 40">
            <a:extLst>
              <a:ext uri="{FF2B5EF4-FFF2-40B4-BE49-F238E27FC236}">
                <a16:creationId xmlns:a16="http://schemas.microsoft.com/office/drawing/2014/main" id="{D4C2DE39-3205-4EEB-88E7-31608AF19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4941888"/>
            <a:ext cx="11525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achr[8]</a:t>
            </a:r>
            <a:endParaRPr lang="th-TH" altLang="th-TH" sz="2400"/>
          </a:p>
        </p:txBody>
      </p:sp>
      <p:sp>
        <p:nvSpPr>
          <p:cNvPr id="10281" name="Rectangle 41">
            <a:extLst>
              <a:ext uri="{FF2B5EF4-FFF2-40B4-BE49-F238E27FC236}">
                <a16:creationId xmlns:a16="http://schemas.microsoft.com/office/drawing/2014/main" id="{3975F42C-D1C5-4772-B112-479680274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5387975"/>
            <a:ext cx="11525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achr[9]</a:t>
            </a:r>
            <a:endParaRPr lang="th-TH" altLang="th-TH" sz="2400"/>
          </a:p>
        </p:txBody>
      </p:sp>
      <p:sp>
        <p:nvSpPr>
          <p:cNvPr id="10294" name="Rectangle 54">
            <a:extLst>
              <a:ext uri="{FF2B5EF4-FFF2-40B4-BE49-F238E27FC236}">
                <a16:creationId xmlns:a16="http://schemas.microsoft.com/office/drawing/2014/main" id="{00494A9A-8209-4276-8532-74D404B05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876925"/>
            <a:ext cx="11525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achr[10]</a:t>
            </a:r>
            <a:endParaRPr lang="th-TH" altLang="th-TH" sz="2400"/>
          </a:p>
        </p:txBody>
      </p:sp>
      <p:sp>
        <p:nvSpPr>
          <p:cNvPr id="10295" name="Rectangle 55">
            <a:extLst>
              <a:ext uri="{FF2B5EF4-FFF2-40B4-BE49-F238E27FC236}">
                <a16:creationId xmlns:a16="http://schemas.microsoft.com/office/drawing/2014/main" id="{EDD8610A-3798-4468-B220-92B92FE62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6308725"/>
            <a:ext cx="11525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achr[11]</a:t>
            </a:r>
            <a:endParaRPr lang="th-TH" altLang="th-TH" sz="2400"/>
          </a:p>
        </p:txBody>
      </p:sp>
      <p:sp>
        <p:nvSpPr>
          <p:cNvPr id="10296" name="Text Box 56">
            <a:extLst>
              <a:ext uri="{FF2B5EF4-FFF2-40B4-BE49-F238E27FC236}">
                <a16:creationId xmlns:a16="http://schemas.microsoft.com/office/drawing/2014/main" id="{0B14FC26-9D0C-4836-8048-BB0AB2407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15888"/>
            <a:ext cx="2232025" cy="9556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h-TH" altLang="th-TH" sz="2800"/>
              <a:t>แต่ละช่องเก็บข้อมูลชนิด </a:t>
            </a:r>
            <a:r>
              <a:rPr lang="en-US" altLang="th-TH" sz="2800"/>
              <a:t>char</a:t>
            </a:r>
            <a:endParaRPr lang="th-TH" altLang="th-TH" sz="2800"/>
          </a:p>
        </p:txBody>
      </p:sp>
      <p:sp>
        <p:nvSpPr>
          <p:cNvPr id="10297" name="Freeform 57">
            <a:extLst>
              <a:ext uri="{FF2B5EF4-FFF2-40B4-BE49-F238E27FC236}">
                <a16:creationId xmlns:a16="http://schemas.microsoft.com/office/drawing/2014/main" id="{FB6B055F-4D38-4388-B51C-AE41A4D0CFF3}"/>
              </a:ext>
            </a:extLst>
          </p:cNvPr>
          <p:cNvSpPr>
            <a:spLocks/>
          </p:cNvSpPr>
          <p:nvPr/>
        </p:nvSpPr>
        <p:spPr bwMode="auto">
          <a:xfrm>
            <a:off x="6127750" y="620713"/>
            <a:ext cx="444500" cy="647700"/>
          </a:xfrm>
          <a:custGeom>
            <a:avLst/>
            <a:gdLst>
              <a:gd name="T0" fmla="*/ 840767021 w 235"/>
              <a:gd name="T1" fmla="*/ 0 h 363"/>
              <a:gd name="T2" fmla="*/ 193196723 w 235"/>
              <a:gd name="T3" fmla="*/ 143266601 h 363"/>
              <a:gd name="T4" fmla="*/ 28622017 w 235"/>
              <a:gd name="T5" fmla="*/ 576253159 h 363"/>
              <a:gd name="T6" fmla="*/ 28622017 w 235"/>
              <a:gd name="T7" fmla="*/ 1155689504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5" h="363">
                <a:moveTo>
                  <a:pt x="235" y="0"/>
                </a:moveTo>
                <a:cubicBezTo>
                  <a:pt x="163" y="7"/>
                  <a:pt x="92" y="15"/>
                  <a:pt x="54" y="45"/>
                </a:cubicBezTo>
                <a:cubicBezTo>
                  <a:pt x="16" y="75"/>
                  <a:pt x="16" y="128"/>
                  <a:pt x="8" y="181"/>
                </a:cubicBezTo>
                <a:cubicBezTo>
                  <a:pt x="0" y="234"/>
                  <a:pt x="4" y="298"/>
                  <a:pt x="8" y="36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298" name="Line 58">
            <a:extLst>
              <a:ext uri="{FF2B5EF4-FFF2-40B4-BE49-F238E27FC236}">
                <a16:creationId xmlns:a16="http://schemas.microsoft.com/office/drawing/2014/main" id="{9ACC1285-B491-4920-9EEA-86CDA3482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1341438"/>
            <a:ext cx="0" cy="5256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6" grpId="0"/>
      <p:bldP spid="10272" grpId="0"/>
      <p:bldP spid="10273" grpId="0"/>
      <p:bldP spid="10274" grpId="0"/>
      <p:bldP spid="10275" grpId="0"/>
      <p:bldP spid="10276" grpId="0"/>
      <p:bldP spid="10277" grpId="0"/>
      <p:bldP spid="10278" grpId="0"/>
      <p:bldP spid="10279" grpId="0"/>
      <p:bldP spid="10280" grpId="0"/>
      <p:bldP spid="10281" grpId="0"/>
      <p:bldP spid="10294" grpId="0"/>
      <p:bldP spid="10295" grpId="0"/>
      <p:bldP spid="102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FC217DF-1FFF-430F-82EA-BDF875BDE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altLang="th-TH"/>
              <a:t>การกำหนดค่าทีละตัว</a:t>
            </a:r>
          </a:p>
        </p:txBody>
      </p:sp>
      <p:graphicFrame>
        <p:nvGraphicFramePr>
          <p:cNvPr id="11279" name="Group 15">
            <a:extLst>
              <a:ext uri="{FF2B5EF4-FFF2-40B4-BE49-F238E27FC236}">
                <a16:creationId xmlns:a16="http://schemas.microsoft.com/office/drawing/2014/main" id="{09912BF2-BFFB-48B4-B414-9E4B5EE19D19}"/>
              </a:ext>
            </a:extLst>
          </p:cNvPr>
          <p:cNvGraphicFramePr>
            <a:graphicFrameLocks noGrp="1"/>
          </p:cNvGraphicFramePr>
          <p:nvPr/>
        </p:nvGraphicFramePr>
        <p:xfrm>
          <a:off x="5435600" y="2133600"/>
          <a:ext cx="2879725" cy="2649537"/>
        </p:xfrm>
        <a:graphic>
          <a:graphicData uri="http://schemas.openxmlformats.org/drawingml/2006/table">
            <a:tbl>
              <a:tblPr/>
              <a:tblGrid>
                <a:gridCol w="739775">
                  <a:extLst>
                    <a:ext uri="{9D8B030D-6E8A-4147-A177-3AD203B41FA5}">
                      <a16:colId xmlns:a16="http://schemas.microsoft.com/office/drawing/2014/main" val="1952828483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1398096280"/>
                    </a:ext>
                  </a:extLst>
                </a:gridCol>
              </a:tblGrid>
              <a:tr h="5764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anum</a:t>
                      </a:r>
                      <a:r>
                        <a:rPr kumimoji="0" lang="en-US" alt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[0]</a:t>
                      </a:r>
                      <a:endParaRPr kumimoji="0" lang="th-TH" alt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988033"/>
                  </a:ext>
                </a:extLst>
              </a:tr>
              <a:tr h="5182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anum</a:t>
                      </a:r>
                      <a:r>
                        <a:rPr kumimoji="0" lang="en-US" alt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[1]</a:t>
                      </a:r>
                      <a:endParaRPr kumimoji="0" lang="th-TH" alt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55086"/>
                  </a:ext>
                </a:extLst>
              </a:tr>
              <a:tr h="5182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anum</a:t>
                      </a:r>
                      <a:r>
                        <a:rPr kumimoji="0" lang="en-US" alt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[2]</a:t>
                      </a:r>
                      <a:endParaRPr kumimoji="0" lang="th-TH" alt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116206"/>
                  </a:ext>
                </a:extLst>
              </a:tr>
              <a:tr h="5182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anum</a:t>
                      </a:r>
                      <a:r>
                        <a:rPr kumimoji="0" lang="en-US" alt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[3]</a:t>
                      </a:r>
                      <a:endParaRPr kumimoji="0" lang="th-TH" alt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312415"/>
                  </a:ext>
                </a:extLst>
              </a:tr>
              <a:tr h="5182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anum</a:t>
                      </a:r>
                      <a:r>
                        <a:rPr kumimoji="0" lang="en-US" altLang="th-TH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[4]</a:t>
                      </a:r>
                      <a:endParaRPr kumimoji="0" lang="th-TH" alt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355617"/>
                  </a:ext>
                </a:extLst>
              </a:tr>
            </a:tbl>
          </a:graphicData>
        </a:graphic>
      </p:graphicFrame>
      <p:sp>
        <p:nvSpPr>
          <p:cNvPr id="11305" name="Text Box 41">
            <a:extLst>
              <a:ext uri="{FF2B5EF4-FFF2-40B4-BE49-F238E27FC236}">
                <a16:creationId xmlns:a16="http://schemas.microsoft.com/office/drawing/2014/main" id="{A6E0DE6F-6B91-494C-AAC2-B53A2FE89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633538"/>
            <a:ext cx="3873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int [] anum = new int[5];</a:t>
            </a:r>
            <a:endParaRPr lang="th-TH" altLang="th-TH" sz="2800"/>
          </a:p>
        </p:txBody>
      </p:sp>
      <p:sp>
        <p:nvSpPr>
          <p:cNvPr id="11310" name="Rectangle 46">
            <a:extLst>
              <a:ext uri="{FF2B5EF4-FFF2-40B4-BE49-F238E27FC236}">
                <a16:creationId xmlns:a16="http://schemas.microsoft.com/office/drawing/2014/main" id="{3674E212-F88B-483A-9B0A-3ED58966E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62188"/>
            <a:ext cx="21590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800"/>
              <a:t>anum[0] = 2;</a:t>
            </a:r>
            <a:endParaRPr lang="th-TH" altLang="th-TH" sz="2800"/>
          </a:p>
        </p:txBody>
      </p:sp>
      <p:sp>
        <p:nvSpPr>
          <p:cNvPr id="11311" name="Rectangle 47">
            <a:extLst>
              <a:ext uri="{FF2B5EF4-FFF2-40B4-BE49-F238E27FC236}">
                <a16:creationId xmlns:a16="http://schemas.microsoft.com/office/drawing/2014/main" id="{BAB42244-9E16-475C-A515-B9C7425F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5" y="226218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800"/>
              <a:t>2</a:t>
            </a:r>
            <a:endParaRPr lang="th-TH" altLang="th-TH" sz="2800"/>
          </a:p>
        </p:txBody>
      </p:sp>
      <p:sp>
        <p:nvSpPr>
          <p:cNvPr id="11312" name="Rectangle 48">
            <a:extLst>
              <a:ext uri="{FF2B5EF4-FFF2-40B4-BE49-F238E27FC236}">
                <a16:creationId xmlns:a16="http://schemas.microsoft.com/office/drawing/2014/main" id="{160EA57D-16D3-4A54-8DDF-1874D044E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81300"/>
            <a:ext cx="2159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800"/>
              <a:t>anum[1] = 4;</a:t>
            </a:r>
            <a:endParaRPr lang="th-TH" altLang="th-TH" sz="2800"/>
          </a:p>
        </p:txBody>
      </p:sp>
      <p:sp>
        <p:nvSpPr>
          <p:cNvPr id="11313" name="Rectangle 49">
            <a:extLst>
              <a:ext uri="{FF2B5EF4-FFF2-40B4-BE49-F238E27FC236}">
                <a16:creationId xmlns:a16="http://schemas.microsoft.com/office/drawing/2014/main" id="{4105CC09-ABA1-46F0-965A-0B991DD7B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2781300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800"/>
              <a:t>4</a:t>
            </a:r>
            <a:endParaRPr lang="th-TH" altLang="th-TH" sz="2800"/>
          </a:p>
        </p:txBody>
      </p:sp>
      <p:sp>
        <p:nvSpPr>
          <p:cNvPr id="11314" name="Rectangle 50">
            <a:extLst>
              <a:ext uri="{FF2B5EF4-FFF2-40B4-BE49-F238E27FC236}">
                <a16:creationId xmlns:a16="http://schemas.microsoft.com/office/drawing/2014/main" id="{FA9126F3-30AA-46AA-873D-4C4C2550C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13113"/>
            <a:ext cx="21590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800"/>
              <a:t>anum[2] = 6;</a:t>
            </a:r>
            <a:endParaRPr lang="th-TH" altLang="th-TH" sz="2800"/>
          </a:p>
        </p:txBody>
      </p:sp>
      <p:sp>
        <p:nvSpPr>
          <p:cNvPr id="11315" name="Rectangle 51">
            <a:extLst>
              <a:ext uri="{FF2B5EF4-FFF2-40B4-BE49-F238E27FC236}">
                <a16:creationId xmlns:a16="http://schemas.microsoft.com/office/drawing/2014/main" id="{61B56DC0-0CEB-40D9-AE42-51DB4F47C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3314700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800"/>
              <a:t>6</a:t>
            </a:r>
            <a:endParaRPr lang="th-TH" altLang="th-TH" sz="2800"/>
          </a:p>
        </p:txBody>
      </p:sp>
      <p:sp>
        <p:nvSpPr>
          <p:cNvPr id="11316" name="Rectangle 52">
            <a:extLst>
              <a:ext uri="{FF2B5EF4-FFF2-40B4-BE49-F238E27FC236}">
                <a16:creationId xmlns:a16="http://schemas.microsoft.com/office/drawing/2014/main" id="{599C5719-0D97-4018-AF22-9BEF7423D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846513"/>
            <a:ext cx="21590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800"/>
              <a:t>anum[3] = 8;</a:t>
            </a:r>
            <a:endParaRPr lang="th-TH" altLang="th-TH" sz="2800"/>
          </a:p>
        </p:txBody>
      </p:sp>
      <p:sp>
        <p:nvSpPr>
          <p:cNvPr id="11317" name="Rectangle 53">
            <a:extLst>
              <a:ext uri="{FF2B5EF4-FFF2-40B4-BE49-F238E27FC236}">
                <a16:creationId xmlns:a16="http://schemas.microsoft.com/office/drawing/2014/main" id="{B5577C9D-52E6-450F-AAE7-150BE9EBA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3846513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800"/>
              <a:t>8</a:t>
            </a:r>
            <a:endParaRPr lang="th-TH" altLang="th-TH" sz="2800"/>
          </a:p>
        </p:txBody>
      </p:sp>
      <p:sp>
        <p:nvSpPr>
          <p:cNvPr id="11318" name="Rectangle 54">
            <a:extLst>
              <a:ext uri="{FF2B5EF4-FFF2-40B4-BE49-F238E27FC236}">
                <a16:creationId xmlns:a16="http://schemas.microsoft.com/office/drawing/2014/main" id="{765BFED8-EAF8-4BA4-9527-8C97D877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4365625"/>
            <a:ext cx="2159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800"/>
              <a:t>anum[4] = 10;</a:t>
            </a:r>
            <a:endParaRPr lang="th-TH" altLang="th-TH" sz="2800"/>
          </a:p>
        </p:txBody>
      </p:sp>
      <p:sp>
        <p:nvSpPr>
          <p:cNvPr id="11319" name="Rectangle 55">
            <a:extLst>
              <a:ext uri="{FF2B5EF4-FFF2-40B4-BE49-F238E27FC236}">
                <a16:creationId xmlns:a16="http://schemas.microsoft.com/office/drawing/2014/main" id="{70F6D4DC-9324-4D74-9400-A1F5CB7D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4321175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800"/>
              <a:t>10</a:t>
            </a:r>
            <a:endParaRPr lang="th-TH" altLang="th-TH" sz="2800"/>
          </a:p>
        </p:txBody>
      </p:sp>
      <p:sp>
        <p:nvSpPr>
          <p:cNvPr id="11320" name="Line 56">
            <a:extLst>
              <a:ext uri="{FF2B5EF4-FFF2-40B4-BE49-F238E27FC236}">
                <a16:creationId xmlns:a16="http://schemas.microsoft.com/office/drawing/2014/main" id="{D91A1767-935E-4330-A63C-9826F625F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1268413"/>
            <a:ext cx="0" cy="475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321" name="Text Box 57">
            <a:extLst>
              <a:ext uri="{FF2B5EF4-FFF2-40B4-BE49-F238E27FC236}">
                <a16:creationId xmlns:a16="http://schemas.microsoft.com/office/drawing/2014/main" id="{70305B0C-3DB6-4055-BFF9-3565D01F9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125538"/>
            <a:ext cx="576262" cy="528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int</a:t>
            </a:r>
            <a:endParaRPr lang="th-TH" altLang="th-TH" sz="2800"/>
          </a:p>
        </p:txBody>
      </p:sp>
      <p:sp>
        <p:nvSpPr>
          <p:cNvPr id="11323" name="Freeform 59">
            <a:extLst>
              <a:ext uri="{FF2B5EF4-FFF2-40B4-BE49-F238E27FC236}">
                <a16:creationId xmlns:a16="http://schemas.microsoft.com/office/drawing/2014/main" id="{E3B9AE5F-5467-464B-BE60-FF7F5EFA3FCE}"/>
              </a:ext>
            </a:extLst>
          </p:cNvPr>
          <p:cNvSpPr>
            <a:spLocks/>
          </p:cNvSpPr>
          <p:nvPr/>
        </p:nvSpPr>
        <p:spPr bwMode="auto">
          <a:xfrm>
            <a:off x="5795963" y="1341438"/>
            <a:ext cx="504825" cy="792162"/>
          </a:xfrm>
          <a:custGeom>
            <a:avLst/>
            <a:gdLst>
              <a:gd name="T0" fmla="*/ 801409688 w 318"/>
              <a:gd name="T1" fmla="*/ 0 h 499"/>
              <a:gd name="T2" fmla="*/ 229335013 w 318"/>
              <a:gd name="T3" fmla="*/ 226813919 h 499"/>
              <a:gd name="T4" fmla="*/ 0 w 318"/>
              <a:gd name="T5" fmla="*/ 1257556381 h 4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" h="499">
                <a:moveTo>
                  <a:pt x="318" y="0"/>
                </a:moveTo>
                <a:cubicBezTo>
                  <a:pt x="231" y="3"/>
                  <a:pt x="144" y="7"/>
                  <a:pt x="91" y="90"/>
                </a:cubicBezTo>
                <a:cubicBezTo>
                  <a:pt x="38" y="173"/>
                  <a:pt x="19" y="336"/>
                  <a:pt x="0" y="499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1324" name="Text Box 60">
            <a:extLst>
              <a:ext uri="{FF2B5EF4-FFF2-40B4-BE49-F238E27FC236}">
                <a16:creationId xmlns:a16="http://schemas.microsoft.com/office/drawing/2014/main" id="{C25E3895-74EF-4363-8EAF-663E62A79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373688"/>
            <a:ext cx="3241675" cy="588962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h-TH" altLang="th-TH"/>
              <a:t>ให้ระบุดัชนี ขณะกำหนดค่า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5" grpId="0"/>
      <p:bldP spid="11310" grpId="0"/>
      <p:bldP spid="11311" grpId="0"/>
      <p:bldP spid="11312" grpId="0"/>
      <p:bldP spid="11313" grpId="0"/>
      <p:bldP spid="11314" grpId="0"/>
      <p:bldP spid="11315" grpId="0"/>
      <p:bldP spid="11316" grpId="0"/>
      <p:bldP spid="11317" grpId="0"/>
      <p:bldP spid="11318" grpId="0"/>
      <p:bldP spid="11319" grpId="0"/>
      <p:bldP spid="11321" grpId="0" animBg="1"/>
      <p:bldP spid="113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BCAE520B-B19C-4EF5-9814-3E576A034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altLang="th-TH" sz="4400">
                <a:solidFill>
                  <a:schemeClr val="tx2"/>
                </a:solidFill>
              </a:rPr>
              <a:t>การกำหนดค่าทีละตัว</a:t>
            </a:r>
          </a:p>
        </p:txBody>
      </p:sp>
      <p:graphicFrame>
        <p:nvGraphicFramePr>
          <p:cNvPr id="12356" name="Group 68">
            <a:extLst>
              <a:ext uri="{FF2B5EF4-FFF2-40B4-BE49-F238E27FC236}">
                <a16:creationId xmlns:a16="http://schemas.microsoft.com/office/drawing/2014/main" id="{55F2CA1E-9C7F-4C1E-9931-282BCB65DB81}"/>
              </a:ext>
            </a:extLst>
          </p:cNvPr>
          <p:cNvGraphicFramePr>
            <a:graphicFrameLocks noGrp="1"/>
          </p:cNvGraphicFramePr>
          <p:nvPr/>
        </p:nvGraphicFramePr>
        <p:xfrm>
          <a:off x="5435600" y="1412875"/>
          <a:ext cx="2879725" cy="5240340"/>
        </p:xfrm>
        <a:graphic>
          <a:graphicData uri="http://schemas.openxmlformats.org/drawingml/2006/table">
            <a:tbl>
              <a:tblPr/>
              <a:tblGrid>
                <a:gridCol w="739775">
                  <a:extLst>
                    <a:ext uri="{9D8B030D-6E8A-4147-A177-3AD203B41FA5}">
                      <a16:colId xmlns:a16="http://schemas.microsoft.com/office/drawing/2014/main" val="2183810280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597550896"/>
                    </a:ext>
                  </a:extLst>
                </a:gridCol>
              </a:tblGrid>
              <a:tr h="5763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gpa[0]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481107"/>
                  </a:ext>
                </a:extLst>
              </a:tr>
              <a:tr h="518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gpa[1]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492329"/>
                  </a:ext>
                </a:extLst>
              </a:tr>
              <a:tr h="518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gpa[2]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437832"/>
                  </a:ext>
                </a:extLst>
              </a:tr>
              <a:tr h="518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gpa[3]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147409"/>
                  </a:ext>
                </a:extLst>
              </a:tr>
              <a:tr h="518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gpa[4]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32275"/>
                  </a:ext>
                </a:extLst>
              </a:tr>
              <a:tr h="518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gpa[5]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75142"/>
                  </a:ext>
                </a:extLst>
              </a:tr>
              <a:tr h="518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gpa[6]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466530"/>
                  </a:ext>
                </a:extLst>
              </a:tr>
              <a:tr h="518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gpa[7]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063351"/>
                  </a:ext>
                </a:extLst>
              </a:tr>
              <a:tr h="518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gpa[8]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48071"/>
                  </a:ext>
                </a:extLst>
              </a:tr>
              <a:tr h="518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ngsana New" panose="02020603050405020304" pitchFamily="18" charset="-3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h-TH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ngsana New" panose="02020603050405020304" pitchFamily="18" charset="-34"/>
                        </a:rPr>
                        <a:t>gpa[9]</a:t>
                      </a:r>
                      <a:endParaRPr kumimoji="0" lang="th-TH" alt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ngsana New" panose="02020603050405020304" pitchFamily="18" charset="-34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618550"/>
                  </a:ext>
                </a:extLst>
              </a:tr>
            </a:tbl>
          </a:graphicData>
        </a:graphic>
      </p:graphicFrame>
      <p:sp>
        <p:nvSpPr>
          <p:cNvPr id="12319" name="Text Box 31">
            <a:extLst>
              <a:ext uri="{FF2B5EF4-FFF2-40B4-BE49-F238E27FC236}">
                <a16:creationId xmlns:a16="http://schemas.microsoft.com/office/drawing/2014/main" id="{96516B8D-5BDC-4408-BC2C-E9D56A879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2877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float gpa[10];</a:t>
            </a:r>
            <a:endParaRPr lang="th-TH" altLang="th-TH" sz="2800"/>
          </a:p>
        </p:txBody>
      </p:sp>
      <p:sp>
        <p:nvSpPr>
          <p:cNvPr id="12320" name="Rectangle 32">
            <a:extLst>
              <a:ext uri="{FF2B5EF4-FFF2-40B4-BE49-F238E27FC236}">
                <a16:creationId xmlns:a16="http://schemas.microsoft.com/office/drawing/2014/main" id="{31AA20B0-0CAA-4112-B919-A598525FB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060575"/>
            <a:ext cx="2159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gpa[0] = 3.00;</a:t>
            </a:r>
            <a:endParaRPr lang="th-TH" altLang="th-TH" sz="2400"/>
          </a:p>
        </p:txBody>
      </p:sp>
      <p:sp>
        <p:nvSpPr>
          <p:cNvPr id="12321" name="Rectangle 33">
            <a:extLst>
              <a:ext uri="{FF2B5EF4-FFF2-40B4-BE49-F238E27FC236}">
                <a16:creationId xmlns:a16="http://schemas.microsoft.com/office/drawing/2014/main" id="{7EED0E82-DA29-456B-BD7B-A848C909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51288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3.00</a:t>
            </a:r>
            <a:endParaRPr lang="th-TH" altLang="th-TH" sz="2400"/>
          </a:p>
        </p:txBody>
      </p:sp>
      <p:sp>
        <p:nvSpPr>
          <p:cNvPr id="12322" name="Rectangle 34">
            <a:extLst>
              <a:ext uri="{FF2B5EF4-FFF2-40B4-BE49-F238E27FC236}">
                <a16:creationId xmlns:a16="http://schemas.microsoft.com/office/drawing/2014/main" id="{2E72E24F-1096-4464-8DA0-6985FECC3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92375"/>
            <a:ext cx="2159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gpa[1] = 4.00;</a:t>
            </a:r>
            <a:endParaRPr lang="th-TH" altLang="th-TH" sz="2400"/>
          </a:p>
        </p:txBody>
      </p:sp>
      <p:sp>
        <p:nvSpPr>
          <p:cNvPr id="12323" name="Rectangle 35">
            <a:extLst>
              <a:ext uri="{FF2B5EF4-FFF2-40B4-BE49-F238E27FC236}">
                <a16:creationId xmlns:a16="http://schemas.microsoft.com/office/drawing/2014/main" id="{CE9E37B5-76C0-419F-8FB9-501A635C3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204628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4.00</a:t>
            </a:r>
            <a:endParaRPr lang="th-TH" altLang="th-TH" sz="2400"/>
          </a:p>
        </p:txBody>
      </p:sp>
      <p:sp>
        <p:nvSpPr>
          <p:cNvPr id="12324" name="Rectangle 36">
            <a:extLst>
              <a:ext uri="{FF2B5EF4-FFF2-40B4-BE49-F238E27FC236}">
                <a16:creationId xmlns:a16="http://schemas.microsoft.com/office/drawing/2014/main" id="{26FB761C-DDB5-4496-B944-081E10BFD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924175"/>
            <a:ext cx="2159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gpa[2] = 2.50;</a:t>
            </a:r>
            <a:endParaRPr lang="th-TH" altLang="th-TH" sz="2400"/>
          </a:p>
        </p:txBody>
      </p:sp>
      <p:sp>
        <p:nvSpPr>
          <p:cNvPr id="12325" name="Rectangle 37">
            <a:extLst>
              <a:ext uri="{FF2B5EF4-FFF2-40B4-BE49-F238E27FC236}">
                <a16:creationId xmlns:a16="http://schemas.microsoft.com/office/drawing/2014/main" id="{5BB9BB2A-CE96-46E5-924C-7CE5041C6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254793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2.50</a:t>
            </a:r>
            <a:endParaRPr lang="th-TH" altLang="th-TH" sz="2400"/>
          </a:p>
        </p:txBody>
      </p:sp>
      <p:sp>
        <p:nvSpPr>
          <p:cNvPr id="12326" name="Rectangle 38">
            <a:extLst>
              <a:ext uri="{FF2B5EF4-FFF2-40B4-BE49-F238E27FC236}">
                <a16:creationId xmlns:a16="http://schemas.microsoft.com/office/drawing/2014/main" id="{ACC3CF8E-E694-44F5-9BDD-3F0FF931B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57563"/>
            <a:ext cx="21590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gpa[3] = 1.80;</a:t>
            </a:r>
            <a:endParaRPr lang="th-TH" altLang="th-TH" sz="2400"/>
          </a:p>
        </p:txBody>
      </p:sp>
      <p:sp>
        <p:nvSpPr>
          <p:cNvPr id="12327" name="Rectangle 39">
            <a:extLst>
              <a:ext uri="{FF2B5EF4-FFF2-40B4-BE49-F238E27FC236}">
                <a16:creationId xmlns:a16="http://schemas.microsoft.com/office/drawing/2014/main" id="{9A3E9E4E-B980-4513-A620-B51138091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25" y="306863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1.80</a:t>
            </a:r>
            <a:endParaRPr lang="th-TH" altLang="th-TH" sz="2400"/>
          </a:p>
        </p:txBody>
      </p:sp>
      <p:sp>
        <p:nvSpPr>
          <p:cNvPr id="12328" name="Rectangle 40">
            <a:extLst>
              <a:ext uri="{FF2B5EF4-FFF2-40B4-BE49-F238E27FC236}">
                <a16:creationId xmlns:a16="http://schemas.microsoft.com/office/drawing/2014/main" id="{2CF2DB30-677A-4854-96F2-AE203771C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789363"/>
            <a:ext cx="21590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gpa[4] = 2.24;</a:t>
            </a:r>
            <a:endParaRPr lang="th-TH" altLang="th-TH" sz="2400"/>
          </a:p>
        </p:txBody>
      </p:sp>
      <p:sp>
        <p:nvSpPr>
          <p:cNvPr id="12329" name="Rectangle 41">
            <a:extLst>
              <a:ext uri="{FF2B5EF4-FFF2-40B4-BE49-F238E27FC236}">
                <a16:creationId xmlns:a16="http://schemas.microsoft.com/office/drawing/2014/main" id="{9903CABC-F445-49E3-A014-42804B21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358933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2.24</a:t>
            </a:r>
            <a:endParaRPr lang="th-TH" altLang="th-TH" sz="2400"/>
          </a:p>
        </p:txBody>
      </p:sp>
      <p:sp>
        <p:nvSpPr>
          <p:cNvPr id="12330" name="Line 42">
            <a:extLst>
              <a:ext uri="{FF2B5EF4-FFF2-40B4-BE49-F238E27FC236}">
                <a16:creationId xmlns:a16="http://schemas.microsoft.com/office/drawing/2014/main" id="{D69A8D9A-B186-4E9A-BE50-9F0F2EBA5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1268413"/>
            <a:ext cx="0" cy="5329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2357" name="Rectangle 69">
            <a:extLst>
              <a:ext uri="{FF2B5EF4-FFF2-40B4-BE49-F238E27FC236}">
                <a16:creationId xmlns:a16="http://schemas.microsoft.com/office/drawing/2014/main" id="{6702E142-C85B-42AF-9588-F04379582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178300"/>
            <a:ext cx="2159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gpa[5] = 3.00;</a:t>
            </a:r>
            <a:endParaRPr lang="th-TH" altLang="th-TH" sz="2400"/>
          </a:p>
        </p:txBody>
      </p:sp>
      <p:sp>
        <p:nvSpPr>
          <p:cNvPr id="12358" name="Rectangle 70">
            <a:extLst>
              <a:ext uri="{FF2B5EF4-FFF2-40B4-BE49-F238E27FC236}">
                <a16:creationId xmlns:a16="http://schemas.microsoft.com/office/drawing/2014/main" id="{C16F295D-CDC3-4E3F-9CCD-65064666F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10100"/>
            <a:ext cx="2159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gpa[6] = 4.00;</a:t>
            </a:r>
            <a:endParaRPr lang="th-TH" altLang="th-TH" sz="2400"/>
          </a:p>
        </p:txBody>
      </p:sp>
      <p:sp>
        <p:nvSpPr>
          <p:cNvPr id="12359" name="Rectangle 71">
            <a:extLst>
              <a:ext uri="{FF2B5EF4-FFF2-40B4-BE49-F238E27FC236}">
                <a16:creationId xmlns:a16="http://schemas.microsoft.com/office/drawing/2014/main" id="{795CF6F6-EE4E-4C82-92DD-C09D146B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045075"/>
            <a:ext cx="2159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gpa[7] = 2.50;</a:t>
            </a:r>
            <a:endParaRPr lang="th-TH" altLang="th-TH" sz="2400"/>
          </a:p>
        </p:txBody>
      </p:sp>
      <p:sp>
        <p:nvSpPr>
          <p:cNvPr id="12360" name="Rectangle 72">
            <a:extLst>
              <a:ext uri="{FF2B5EF4-FFF2-40B4-BE49-F238E27FC236}">
                <a16:creationId xmlns:a16="http://schemas.microsoft.com/office/drawing/2014/main" id="{824F7975-0EBE-443B-B973-2AB93AEE1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475288"/>
            <a:ext cx="21590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gpa[8] = 1.80;</a:t>
            </a:r>
            <a:endParaRPr lang="th-TH" altLang="th-TH" sz="2400"/>
          </a:p>
        </p:txBody>
      </p:sp>
      <p:sp>
        <p:nvSpPr>
          <p:cNvPr id="12361" name="Rectangle 73">
            <a:extLst>
              <a:ext uri="{FF2B5EF4-FFF2-40B4-BE49-F238E27FC236}">
                <a16:creationId xmlns:a16="http://schemas.microsoft.com/office/drawing/2014/main" id="{AA26FE55-50C8-49C6-A5BD-2DD0C5D46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908675"/>
            <a:ext cx="2159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gpa[9] = 2.24;</a:t>
            </a:r>
            <a:endParaRPr lang="th-TH" altLang="th-TH" sz="2400"/>
          </a:p>
        </p:txBody>
      </p:sp>
      <p:sp>
        <p:nvSpPr>
          <p:cNvPr id="12362" name="Rectangle 74">
            <a:extLst>
              <a:ext uri="{FF2B5EF4-FFF2-40B4-BE49-F238E27FC236}">
                <a16:creationId xmlns:a16="http://schemas.microsoft.com/office/drawing/2014/main" id="{CA38EA5F-606C-4E8C-8461-B87CF25CF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135438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3.00</a:t>
            </a:r>
            <a:endParaRPr lang="th-TH" altLang="th-TH" sz="2400"/>
          </a:p>
        </p:txBody>
      </p:sp>
      <p:sp>
        <p:nvSpPr>
          <p:cNvPr id="12363" name="Rectangle 75">
            <a:extLst>
              <a:ext uri="{FF2B5EF4-FFF2-40B4-BE49-F238E27FC236}">
                <a16:creationId xmlns:a16="http://schemas.microsoft.com/office/drawing/2014/main" id="{5F904E5E-78B1-45F7-8F43-6E429F984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652963"/>
            <a:ext cx="5048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4.00</a:t>
            </a:r>
            <a:endParaRPr lang="th-TH" altLang="th-TH" sz="2400"/>
          </a:p>
        </p:txBody>
      </p:sp>
      <p:sp>
        <p:nvSpPr>
          <p:cNvPr id="12364" name="Rectangle 76">
            <a:extLst>
              <a:ext uri="{FF2B5EF4-FFF2-40B4-BE49-F238E27FC236}">
                <a16:creationId xmlns:a16="http://schemas.microsoft.com/office/drawing/2014/main" id="{631CF7B0-A4DF-4633-9EB8-8E2050077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168900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2.50</a:t>
            </a:r>
            <a:endParaRPr lang="th-TH" altLang="th-TH" sz="2400"/>
          </a:p>
        </p:txBody>
      </p:sp>
      <p:sp>
        <p:nvSpPr>
          <p:cNvPr id="12365" name="Rectangle 77">
            <a:extLst>
              <a:ext uri="{FF2B5EF4-FFF2-40B4-BE49-F238E27FC236}">
                <a16:creationId xmlns:a16="http://schemas.microsoft.com/office/drawing/2014/main" id="{AAA8BC8D-CC31-43B9-B5DF-2CAD609B7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5673725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1.80</a:t>
            </a:r>
            <a:endParaRPr lang="th-TH" altLang="th-TH" sz="2400"/>
          </a:p>
        </p:txBody>
      </p:sp>
      <p:sp>
        <p:nvSpPr>
          <p:cNvPr id="12366" name="Rectangle 78">
            <a:extLst>
              <a:ext uri="{FF2B5EF4-FFF2-40B4-BE49-F238E27FC236}">
                <a16:creationId xmlns:a16="http://schemas.microsoft.com/office/drawing/2014/main" id="{5846B660-93D0-427F-B31B-CEFCFA6C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6216650"/>
            <a:ext cx="504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2400"/>
              <a:t>2.24</a:t>
            </a:r>
            <a:endParaRPr lang="th-TH" altLang="th-TH" sz="2400"/>
          </a:p>
        </p:txBody>
      </p:sp>
      <p:sp>
        <p:nvSpPr>
          <p:cNvPr id="12367" name="Text Box 79">
            <a:extLst>
              <a:ext uri="{FF2B5EF4-FFF2-40B4-BE49-F238E27FC236}">
                <a16:creationId xmlns:a16="http://schemas.microsoft.com/office/drawing/2014/main" id="{C9E455AF-5F5F-476D-8D1D-DF4195122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92150"/>
            <a:ext cx="935037" cy="528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th-TH" sz="2800"/>
              <a:t>float</a:t>
            </a:r>
            <a:endParaRPr lang="th-TH" altLang="th-TH" sz="2800"/>
          </a:p>
        </p:txBody>
      </p:sp>
      <p:sp>
        <p:nvSpPr>
          <p:cNvPr id="12368" name="Freeform 80">
            <a:extLst>
              <a:ext uri="{FF2B5EF4-FFF2-40B4-BE49-F238E27FC236}">
                <a16:creationId xmlns:a16="http://schemas.microsoft.com/office/drawing/2014/main" id="{280BDD68-0AF7-4B57-A840-A9729D325D43}"/>
              </a:ext>
            </a:extLst>
          </p:cNvPr>
          <p:cNvSpPr>
            <a:spLocks/>
          </p:cNvSpPr>
          <p:nvPr/>
        </p:nvSpPr>
        <p:spPr bwMode="auto">
          <a:xfrm>
            <a:off x="5795963" y="887413"/>
            <a:ext cx="936625" cy="504825"/>
          </a:xfrm>
          <a:custGeom>
            <a:avLst/>
            <a:gdLst>
              <a:gd name="T0" fmla="*/ 1609663102 w 545"/>
              <a:gd name="T1" fmla="*/ 0 h 318"/>
              <a:gd name="T2" fmla="*/ 806308669 w 545"/>
              <a:gd name="T3" fmla="*/ 115927188 h 318"/>
              <a:gd name="T4" fmla="*/ 268770129 w 545"/>
              <a:gd name="T5" fmla="*/ 458668438 h 318"/>
              <a:gd name="T6" fmla="*/ 0 w 545"/>
              <a:gd name="T7" fmla="*/ 801409688 h 3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5" h="318">
                <a:moveTo>
                  <a:pt x="545" y="0"/>
                </a:moveTo>
                <a:cubicBezTo>
                  <a:pt x="447" y="8"/>
                  <a:pt x="349" y="16"/>
                  <a:pt x="273" y="46"/>
                </a:cubicBezTo>
                <a:cubicBezTo>
                  <a:pt x="197" y="76"/>
                  <a:pt x="136" y="137"/>
                  <a:pt x="91" y="182"/>
                </a:cubicBezTo>
                <a:cubicBezTo>
                  <a:pt x="46" y="227"/>
                  <a:pt x="23" y="272"/>
                  <a:pt x="0" y="31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2369" name="Text Box 81">
            <a:extLst>
              <a:ext uri="{FF2B5EF4-FFF2-40B4-BE49-F238E27FC236}">
                <a16:creationId xmlns:a16="http://schemas.microsoft.com/office/drawing/2014/main" id="{F6A42A07-9A3B-4637-A3B7-33318CE5C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1054100"/>
            <a:ext cx="3241675" cy="588963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h-TH" altLang="th-TH"/>
              <a:t>ให้ระบุดัชนี ขณะกำหนดค่า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9" grpId="0"/>
      <p:bldP spid="12320" grpId="0"/>
      <p:bldP spid="12321" grpId="0"/>
      <p:bldP spid="12322" grpId="0"/>
      <p:bldP spid="12323" grpId="0"/>
      <p:bldP spid="12324" grpId="0"/>
      <p:bldP spid="12325" grpId="0"/>
      <p:bldP spid="12326" grpId="0"/>
      <p:bldP spid="12327" grpId="0"/>
      <p:bldP spid="12328" grpId="0"/>
      <p:bldP spid="12329" grpId="0"/>
      <p:bldP spid="12357" grpId="0"/>
      <p:bldP spid="12358" grpId="0"/>
      <p:bldP spid="12359" grpId="0"/>
      <p:bldP spid="12360" grpId="0"/>
      <p:bldP spid="12361" grpId="0"/>
      <p:bldP spid="12362" grpId="0"/>
      <p:bldP spid="12363" grpId="0"/>
      <p:bldP spid="12364" grpId="0"/>
      <p:bldP spid="12365" grpId="0"/>
      <p:bldP spid="12366" grpId="0"/>
      <p:bldP spid="12367" grpId="0" animBg="1"/>
      <p:bldP spid="12369" grpId="0" animBg="1"/>
    </p:bldLst>
  </p:timing>
</p:sld>
</file>

<file path=ppt/theme/theme1.xml><?xml version="1.0" encoding="utf-8"?>
<a:theme xmlns:a="http://schemas.openxmlformats.org/drawingml/2006/main" name="การออกแบบเริ่มต้น">
  <a:themeElements>
    <a:clrScheme name="การออกแบบเริ่มต้น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การออกแบบเริ่มต้น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การออกแบบเริ่มต้น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การออกแบบเริ่มต้น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การออกแบบเริ่มต้น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1309</Words>
  <Application>Microsoft Office PowerPoint</Application>
  <PresentationFormat>นำเสนอทางหน้าจอ (4:3)</PresentationFormat>
  <Paragraphs>325</Paragraphs>
  <Slides>26</Slides>
  <Notes>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26</vt:i4>
      </vt:variant>
    </vt:vector>
  </HeadingPairs>
  <TitlesOfParts>
    <vt:vector size="31" baseType="lpstr">
      <vt:lpstr>Arial</vt:lpstr>
      <vt:lpstr>Angsana New</vt:lpstr>
      <vt:lpstr>Tahoma</vt:lpstr>
      <vt:lpstr>SimSun</vt:lpstr>
      <vt:lpstr>การออกแบบเริ่มต้น</vt:lpstr>
      <vt:lpstr>แถวลำดับ (Array) 1 มิติ</vt:lpstr>
      <vt:lpstr>แถวลำดับ (Array)</vt:lpstr>
      <vt:lpstr>การประกาศ</vt:lpstr>
      <vt:lpstr>กลไกการทำงาน</vt:lpstr>
      <vt:lpstr>กลไกการทำงาน</vt:lpstr>
      <vt:lpstr>งานนำเสนอ PowerPoint</vt:lpstr>
      <vt:lpstr>งานนำเสนอ PowerPoint</vt:lpstr>
      <vt:lpstr>การกำหนดค่าทีละตัว</vt:lpstr>
      <vt:lpstr>งานนำเสนอ PowerPoint</vt:lpstr>
      <vt:lpstr>งานนำเสนอ PowerPoint</vt:lpstr>
      <vt:lpstr>การประกาศพร้อมการกำหนดค่า</vt:lpstr>
      <vt:lpstr>งานนำเสนอ PowerPoint</vt:lpstr>
      <vt:lpstr>การประกาศพร้อมการกำหนดค่า</vt:lpstr>
      <vt:lpstr>การเข้าถึงข้อมูล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ฟังก์ชันนับจำนวนสมาชิกแถวลำดับ</vt:lpstr>
      <vt:lpstr>ตัวอย่างการพิมพ์ข้อมูลในแถวลำดับ</vt:lpstr>
      <vt:lpstr>งานนำเสนอ PowerPoint</vt:lpstr>
      <vt:lpstr>ตัวอย่างการพิมพ์ข้อมูลในแถวลำดับ</vt:lpstr>
      <vt:lpstr>งานนำเสนอ PowerPoint</vt:lpstr>
      <vt:lpstr>งานนำเสนอ PowerPoint</vt:lpstr>
    </vt:vector>
  </TitlesOfParts>
  <Company>NRRU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แถวลำดับ (Array) 1 มิติ</dc:title>
  <dc:creator>Komkrit</dc:creator>
  <cp:lastModifiedBy>เด็กหญิงจันจิมา  เนียนกระโทก</cp:lastModifiedBy>
  <cp:revision>44</cp:revision>
  <dcterms:created xsi:type="dcterms:W3CDTF">2008-01-25T23:07:23Z</dcterms:created>
  <dcterms:modified xsi:type="dcterms:W3CDTF">2023-03-14T15:09:19Z</dcterms:modified>
</cp:coreProperties>
</file>