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7" r:id="rId5"/>
    <p:sldId id="389" r:id="rId6"/>
    <p:sldId id="392" r:id="rId7"/>
    <p:sldId id="394" r:id="rId8"/>
    <p:sldId id="258" r:id="rId9"/>
    <p:sldId id="393" r:id="rId10"/>
    <p:sldId id="395" r:id="rId11"/>
    <p:sldId id="397" r:id="rId12"/>
    <p:sldId id="398" r:id="rId13"/>
    <p:sldId id="399" r:id="rId14"/>
    <p:sldId id="321" r:id="rId15"/>
    <p:sldId id="391" r:id="rId16"/>
    <p:sldId id="400" r:id="rId17"/>
    <p:sldId id="401" r:id="rId18"/>
    <p:sldId id="402" r:id="rId19"/>
    <p:sldId id="403" r:id="rId20"/>
    <p:sldId id="404" r:id="rId21"/>
    <p:sldId id="406" r:id="rId22"/>
    <p:sldId id="405" r:id="rId23"/>
    <p:sldId id="407" r:id="rId24"/>
    <p:sldId id="408" r:id="rId25"/>
    <p:sldId id="409" r:id="rId26"/>
    <p:sldId id="410" r:id="rId27"/>
    <p:sldId id="4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ypi.org/project/scikeras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ypi.org/project/scikeras/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Xogn6veSyxA&amp;t=3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ardoom/PredictiveMaintenanceNASA/blob/master/trainNN.ipynb" TargetMode="External"/><Relationship Id="rId3" Type="http://schemas.openxmlformats.org/officeDocument/2006/relationships/hyperlink" Target="https://scikit-learn.org/stable/modules/generated/sklearn.decomposition.PCA.html" TargetMode="External"/><Relationship Id="rId7" Type="http://schemas.openxmlformats.org/officeDocument/2006/relationships/hyperlink" Target="https://scikit-learn.org/stable/modules/model_evaluation.html#common-cases-predefined-values" TargetMode="External"/><Relationship Id="rId2" Type="http://schemas.openxmlformats.org/officeDocument/2006/relationships/hyperlink" Target="https://www.tensorflow.org/api_docs/python/tf/keras/layers/Conv2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lfromscratch.com/gridsearch-keras-sklearn/#/" TargetMode="External"/><Relationship Id="rId5" Type="http://schemas.openxmlformats.org/officeDocument/2006/relationships/hyperlink" Target="https://www.kaggle.com/code/kucherevskiy/rul-prediction" TargetMode="External"/><Relationship Id="rId4" Type="http://schemas.openxmlformats.org/officeDocument/2006/relationships/hyperlink" Target="https://pandas.pydata.org/pandas-docs/stable/reference/api/pandas.DataFrame.rolling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alert.com/a-never-before-seen-type-of-signal-has-been-detected-in-the-human-brain" TargetMode="External"/><Relationship Id="rId2" Type="http://schemas.openxmlformats.org/officeDocument/2006/relationships/hyperlink" Target="https://medium.com/@stanleydukor/neural-representation-of-and-or-not-xor-and-xnor-logic-gates-perceptron-algorithm-b0275375fea1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www.nature.com/articles/d41586-021-03593-1" TargetMode="External"/><Relationship Id="rId4" Type="http://schemas.openxmlformats.org/officeDocument/2006/relationships/hyperlink" Target="https://www.independent.co.uk/life-style/gadgets-and-tech/ai-artificial-intelligence-maths-deepmind-b1967817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Keras</a:t>
            </a:r>
            <a:r>
              <a:rPr lang="en-US" dirty="0"/>
              <a:t> for Neural Networks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Stuart Whipp</a:t>
            </a:r>
          </a:p>
          <a:p>
            <a:r>
              <a:rPr lang="en-US" dirty="0"/>
              <a:t>Ben Whalley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7"/>
            <a:ext cx="3565525" cy="846070"/>
          </a:xfrm>
        </p:spPr>
        <p:txBody>
          <a:bodyPr/>
          <a:lstStyle/>
          <a:p>
            <a:r>
              <a:rPr lang="en-GB" dirty="0"/>
              <a:t>Lets now look again at NASA engine dataset</a:t>
            </a:r>
          </a:p>
          <a:p>
            <a:pPr fontAlgn="base"/>
            <a:r>
              <a:rPr lang="en-GB" sz="1200" dirty="0" err="1"/>
              <a:t>conda</a:t>
            </a:r>
            <a:r>
              <a:rPr lang="en-GB" sz="1200" dirty="0"/>
              <a:t> create --name python310 python=3.10</a:t>
            </a:r>
          </a:p>
          <a:p>
            <a:pPr fontAlgn="base"/>
            <a:r>
              <a:rPr lang="en-GB" sz="1200" dirty="0" err="1">
                <a:effectLst/>
              </a:rPr>
              <a:t>conda</a:t>
            </a:r>
            <a:r>
              <a:rPr lang="en-GB" sz="1200" dirty="0">
                <a:effectLst/>
              </a:rPr>
              <a:t> activate python310</a:t>
            </a:r>
            <a:br>
              <a:rPr lang="en-GB" sz="1200" dirty="0">
                <a:effectLst/>
              </a:rPr>
            </a:br>
            <a:endParaRPr lang="en-GB" sz="1200" dirty="0">
              <a:effectLst/>
            </a:endParaRPr>
          </a:p>
          <a:p>
            <a:pPr fontAlgn="base"/>
            <a:r>
              <a:rPr lang="en-GB" sz="1200" dirty="0" err="1">
                <a:effectLst/>
              </a:rPr>
              <a:t>conda</a:t>
            </a:r>
            <a:r>
              <a:rPr lang="en-GB" sz="1200" dirty="0">
                <a:effectLst/>
              </a:rPr>
              <a:t> install -c anaconda </a:t>
            </a:r>
            <a:r>
              <a:rPr lang="en-GB" sz="1200" dirty="0" err="1">
                <a:effectLst/>
              </a:rPr>
              <a:t>tensorflow-gpu</a:t>
            </a:r>
            <a:br>
              <a:rPr lang="en-GB" sz="1200" dirty="0">
                <a:effectLst/>
              </a:rPr>
            </a:br>
            <a:endParaRPr lang="en-GB" sz="1200" dirty="0">
              <a:effectLst/>
            </a:endParaRPr>
          </a:p>
          <a:p>
            <a:pPr fontAlgn="base"/>
            <a:r>
              <a:rPr lang="en-GB" sz="1200" dirty="0">
                <a:effectLst/>
              </a:rPr>
              <a:t>pip install </a:t>
            </a:r>
            <a:r>
              <a:rPr lang="en-GB" sz="1200" dirty="0" err="1">
                <a:effectLst/>
              </a:rPr>
              <a:t>jupyterlab</a:t>
            </a:r>
            <a:endParaRPr lang="en-GB" sz="1200" dirty="0">
              <a:effectLst/>
            </a:endParaRPr>
          </a:p>
          <a:p>
            <a:br>
              <a:rPr lang="en-GB" sz="1200" dirty="0">
                <a:effectLst/>
              </a:rPr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AE8D9-EE22-9477-5BE7-3B02D5D1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53" y="977755"/>
            <a:ext cx="5086350" cy="298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125248-7269-5887-4E9A-FA0A1749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53" y="4134059"/>
            <a:ext cx="5086350" cy="217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3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00196" y="4232701"/>
            <a:ext cx="7639610" cy="183875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With neural networks, you can approach almost any problem.</a:t>
            </a:r>
          </a:p>
          <a:p>
            <a:r>
              <a:rPr lang="en-US" sz="1400" dirty="0"/>
              <a:t>Dense layers give us flexibility but lots of parameters</a:t>
            </a:r>
          </a:p>
          <a:p>
            <a:r>
              <a:rPr lang="en-US" sz="1400" dirty="0"/>
              <a:t>Convolutions can handle much larger inputs provided ‘spatial invariance’ becomes useful (features occur across images or feature maps)</a:t>
            </a:r>
          </a:p>
          <a:p>
            <a:r>
              <a:rPr lang="en-US" sz="1400" dirty="0" err="1"/>
              <a:t>Recurrrent</a:t>
            </a:r>
            <a:r>
              <a:rPr lang="en-US" sz="1400" dirty="0"/>
              <a:t> models can be especially useful with time series or sequences such as natural language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Stuart Whipp</a:t>
            </a:r>
          </a:p>
          <a:p>
            <a:r>
              <a:rPr lang="en-US" dirty="0"/>
              <a:t>stuart.whipp@baesystems.com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Systems Proprietary ©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195635"/>
          </a:xfrm>
        </p:spPr>
        <p:txBody>
          <a:bodyPr/>
          <a:lstStyle/>
          <a:p>
            <a:r>
              <a:rPr lang="en-US" dirty="0"/>
              <a:t>Bonus slide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04" y="2386737"/>
            <a:ext cx="5437187" cy="2265216"/>
          </a:xfrm>
        </p:spPr>
        <p:txBody>
          <a:bodyPr/>
          <a:lstStyle/>
          <a:p>
            <a:r>
              <a:rPr lang="en-US" dirty="0"/>
              <a:t>See spreadsheet on how this can be achieved with neurons of weights 1,1 and bias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Systems Proprietary ©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A7F34-13B1-446B-8191-120007D4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77" y="3782291"/>
            <a:ext cx="24765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C06DD-E6D1-FBF1-0883-F389DF2C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679" y="1744910"/>
            <a:ext cx="4969617" cy="37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89FC-5ECC-6BC0-25D5-2C73F4AD7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4- outer loop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15F6-E113-80E1-63EB-1526D8DB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Required: </a:t>
            </a:r>
            <a:r>
              <a:rPr lang="en-GB" dirty="0" err="1"/>
              <a:t>scikeras</a:t>
            </a:r>
            <a:r>
              <a:rPr lang="en-GB" dirty="0"/>
              <a:t> package</a:t>
            </a:r>
          </a:p>
          <a:p>
            <a:r>
              <a:rPr lang="en-GB" dirty="0" err="1">
                <a:hlinkClick r:id="rId2"/>
              </a:rPr>
              <a:t>scikeras</a:t>
            </a:r>
            <a:r>
              <a:rPr lang="en-GB" dirty="0">
                <a:hlinkClick r:id="rId2"/>
              </a:rPr>
              <a:t> · </a:t>
            </a:r>
            <a:r>
              <a:rPr lang="en-GB" dirty="0" err="1">
                <a:hlinkClick r:id="rId2"/>
              </a:rPr>
              <a:t>PyPI</a:t>
            </a:r>
            <a:endParaRPr lang="en-GB" dirty="0"/>
          </a:p>
          <a:p>
            <a:r>
              <a:rPr lang="en-GB" dirty="0"/>
              <a:t>pip install –user </a:t>
            </a:r>
            <a:r>
              <a:rPr lang="en-GB" dirty="0" err="1"/>
              <a:t>scikeras</a:t>
            </a:r>
            <a:r>
              <a:rPr lang="en-GB" dirty="0"/>
              <a:t>[</a:t>
            </a:r>
            <a:r>
              <a:rPr lang="en-GB" dirty="0" err="1"/>
              <a:t>tensorflow</a:t>
            </a:r>
            <a:r>
              <a:rPr lang="en-GB" dirty="0"/>
              <a:t>]</a:t>
            </a:r>
          </a:p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2A92C8-7D55-7DFC-74C3-3BC5E1C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6EAF5-9DE7-7335-7482-BA20CD24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6" y="2864782"/>
            <a:ext cx="5437187" cy="2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6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4DA-688A-D4AF-3933-8233D4E8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do we mean by train, validation and test?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16E94-1E4D-0CF9-5DEC-551FE195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766047" cy="2265216"/>
          </a:xfrm>
        </p:spPr>
        <p:txBody>
          <a:bodyPr/>
          <a:lstStyle/>
          <a:p>
            <a:r>
              <a:rPr lang="en-GB" dirty="0"/>
              <a:t>We should consider how we know our model has overfit, or underfit.</a:t>
            </a:r>
          </a:p>
          <a:p>
            <a:r>
              <a:rPr lang="en-GB" dirty="0"/>
              <a:t>What represents a fair test?</a:t>
            </a:r>
          </a:p>
          <a:p>
            <a:r>
              <a:rPr lang="en-GB" dirty="0"/>
              <a:t>Consider mock and final exams – what if the final is easier or harder than the mock?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D0085-17C2-58C5-5A07-4139A1CB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D88F9-9198-90A2-D15B-1BAEB7BF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4" y="1272596"/>
            <a:ext cx="3463636" cy="40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1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4DA-688A-D4AF-3933-8233D4E8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138507"/>
          </a:xfrm>
        </p:spPr>
        <p:txBody>
          <a:bodyPr/>
          <a:lstStyle/>
          <a:p>
            <a:r>
              <a:rPr lang="en-GB" dirty="0"/>
              <a:t>What is regularising?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16E94-1E4D-0CF9-5DEC-551FE195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983345"/>
            <a:ext cx="5766047" cy="3109481"/>
          </a:xfrm>
        </p:spPr>
        <p:txBody>
          <a:bodyPr/>
          <a:lstStyle/>
          <a:p>
            <a:r>
              <a:rPr lang="en-GB" dirty="0"/>
              <a:t>-validation set. Here we make changes to the model to see whether changes help improve against a dataset that isn’t trained upon</a:t>
            </a:r>
          </a:p>
          <a:p>
            <a:r>
              <a:rPr lang="en-GB" dirty="0"/>
              <a:t>-test. No adjustments are made here against model tuning wise</a:t>
            </a:r>
          </a:p>
          <a:p>
            <a:r>
              <a:rPr lang="en-GB" dirty="0"/>
              <a:t>- regularise: consider dropout, or L2. Ensuring weights are ‘small’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D92BF2-F8AA-D47A-0313-9CBC6BE4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6FADB0-833E-73BB-A9CB-C84FB456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D0085-17C2-58C5-5A07-4139A1CB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D88F9-9198-90A2-D15B-1BAEB7BF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64" y="1272596"/>
            <a:ext cx="3463636" cy="40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1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4DA-688A-D4AF-3933-8233D4E8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138507"/>
          </a:xfrm>
        </p:spPr>
        <p:txBody>
          <a:bodyPr/>
          <a:lstStyle/>
          <a:p>
            <a:r>
              <a:rPr lang="en-GB" dirty="0"/>
              <a:t>What is Outer loop optimising?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16E94-1E4D-0CF9-5DEC-551FE195B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983345"/>
            <a:ext cx="5766047" cy="3109481"/>
          </a:xfrm>
        </p:spPr>
        <p:txBody>
          <a:bodyPr/>
          <a:lstStyle/>
          <a:p>
            <a:r>
              <a:rPr lang="en-GB" dirty="0"/>
              <a:t>-</a:t>
            </a:r>
            <a:r>
              <a:rPr lang="en-GB" dirty="0" err="1"/>
              <a:t>AutoML</a:t>
            </a:r>
            <a:r>
              <a:rPr lang="en-GB" dirty="0"/>
              <a:t> is sometimes termed as the automatic selection of ‘hyper-parameters’ and typically runs a model repeatedly</a:t>
            </a:r>
          </a:p>
          <a:p>
            <a:r>
              <a:rPr lang="en-GB" dirty="0"/>
              <a:t>Consider: curse of dimensionality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2D0085-17C2-58C5-5A07-4139A1CB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3B63C-93EB-B2D3-3F16-B3B127FC5A08}"/>
              </a:ext>
            </a:extLst>
          </p:cNvPr>
          <p:cNvSpPr/>
          <p:nvPr/>
        </p:nvSpPr>
        <p:spPr>
          <a:xfrm>
            <a:off x="6727391" y="1256145"/>
            <a:ext cx="4913746" cy="4110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Outer loop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16BA1-4C3C-207E-D951-B2837C17AEF6}"/>
              </a:ext>
            </a:extLst>
          </p:cNvPr>
          <p:cNvSpPr/>
          <p:nvPr/>
        </p:nvSpPr>
        <p:spPr>
          <a:xfrm>
            <a:off x="7620409" y="2816236"/>
            <a:ext cx="3127709" cy="22721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Inner loop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6550E4-A44B-6589-9945-7592FB4F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17" y="3429000"/>
            <a:ext cx="2171291" cy="142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5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89FC-5ECC-6BC0-25D5-2C73F4AD7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 5- </a:t>
            </a:r>
            <a:r>
              <a:rPr lang="en-GB" dirty="0" err="1"/>
              <a:t>BatchNorm</a:t>
            </a:r>
            <a:r>
              <a:rPr lang="en-GB" dirty="0"/>
              <a:t>, 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15F6-E113-80E1-63EB-1526D8DBE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Required: </a:t>
            </a:r>
            <a:r>
              <a:rPr lang="en-GB" dirty="0" err="1"/>
              <a:t>scikeras</a:t>
            </a:r>
            <a:r>
              <a:rPr lang="en-GB" dirty="0"/>
              <a:t> package</a:t>
            </a:r>
          </a:p>
          <a:p>
            <a:r>
              <a:rPr lang="en-GB" dirty="0" err="1">
                <a:hlinkClick r:id="rId2"/>
              </a:rPr>
              <a:t>scikeras</a:t>
            </a:r>
            <a:r>
              <a:rPr lang="en-GB" dirty="0">
                <a:hlinkClick r:id="rId2"/>
              </a:rPr>
              <a:t> · </a:t>
            </a:r>
            <a:r>
              <a:rPr lang="en-GB" dirty="0" err="1">
                <a:hlinkClick r:id="rId2"/>
              </a:rPr>
              <a:t>PyPI</a:t>
            </a:r>
            <a:endParaRPr lang="en-GB" dirty="0"/>
          </a:p>
          <a:p>
            <a:r>
              <a:rPr lang="en-GB" dirty="0"/>
              <a:t>pip install –user </a:t>
            </a:r>
            <a:r>
              <a:rPr lang="en-GB" dirty="0" err="1"/>
              <a:t>scikeras</a:t>
            </a:r>
            <a:r>
              <a:rPr lang="en-GB" dirty="0"/>
              <a:t>[</a:t>
            </a:r>
            <a:r>
              <a:rPr lang="en-GB" dirty="0" err="1"/>
              <a:t>tensorflow</a:t>
            </a:r>
            <a:r>
              <a:rPr lang="en-GB" dirty="0"/>
              <a:t>]</a:t>
            </a:r>
          </a:p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2A92C8-7D55-7DFC-74C3-3BC5E1C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6EAF5-9DE7-7335-7482-BA20CD24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66" y="2864782"/>
            <a:ext cx="5437187" cy="2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7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AF0-98AD-1363-77F1-F981AFF3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556362"/>
          </a:xfrm>
        </p:spPr>
        <p:txBody>
          <a:bodyPr/>
          <a:lstStyle/>
          <a:p>
            <a:r>
              <a:rPr lang="en-GB" dirty="0"/>
              <a:t>Batch norm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BB0B-9D8C-A98C-A35A-A5D61CF4D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96" y="2348616"/>
            <a:ext cx="5659225" cy="2265216"/>
          </a:xfrm>
        </p:spPr>
        <p:txBody>
          <a:bodyPr/>
          <a:lstStyle/>
          <a:p>
            <a:r>
              <a:rPr lang="en-GB" dirty="0"/>
              <a:t>Ian Goodfellow discusses the use of batch norm ad describes a multi-layer network with 1 neuron in each week as we discussed last week</a:t>
            </a:r>
          </a:p>
          <a:p>
            <a:r>
              <a:rPr lang="en-GB" dirty="0">
                <a:hlinkClick r:id="rId2"/>
              </a:rPr>
              <a:t>Ch 9: Convolutional Networks - YouTube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ABA8BB-C656-EB71-889D-315443F9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2D7B4-98D9-79F7-7D03-951BCBA4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1327456"/>
            <a:ext cx="5016320" cy="27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45A2FE-15F8-E480-8DC4-B5AB4ACAA885}"/>
              </a:ext>
            </a:extLst>
          </p:cNvPr>
          <p:cNvSpPr txBox="1"/>
          <p:nvPr/>
        </p:nvSpPr>
        <p:spPr>
          <a:xfrm>
            <a:off x="638110" y="4898751"/>
            <a:ext cx="10915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Recall – the use of normalisation and bias to effect </a:t>
            </a:r>
            <a:r>
              <a:rPr lang="en-GB" dirty="0" err="1"/>
              <a:t>relu</a:t>
            </a:r>
            <a:r>
              <a:rPr lang="en-GB" dirty="0"/>
              <a:t> threshold points.</a:t>
            </a:r>
          </a:p>
          <a:p>
            <a:r>
              <a:rPr lang="en-GB" dirty="0"/>
              <a:t>If we normalise after each non-linear function and allow a centre and scale parameter to be learned – we have efficient learning allowing higher learning rates</a:t>
            </a:r>
          </a:p>
          <a:p>
            <a:endParaRPr lang="en-GB" dirty="0"/>
          </a:p>
          <a:p>
            <a:r>
              <a:rPr lang="en-GB" dirty="0"/>
              <a:t>In practice – it helps to Regularise the model and 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15679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What is a neuron?</a:t>
            </a:r>
          </a:p>
          <a:p>
            <a:r>
              <a:rPr lang="en-US" dirty="0"/>
              <a:t>What can it do?</a:t>
            </a:r>
          </a:p>
          <a:p>
            <a:r>
              <a:rPr lang="en-US" dirty="0"/>
              <a:t>How is it trained?</a:t>
            </a:r>
          </a:p>
          <a:p>
            <a:r>
              <a:rPr lang="en-US" dirty="0"/>
              <a:t>Practical: Train a model on the NASA Engine dataset</a:t>
            </a:r>
          </a:p>
          <a:p>
            <a:r>
              <a:rPr lang="en-US" dirty="0"/>
              <a:t>Summary: Where next?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30/09/2022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BAE Proprietary ©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37BF-4146-9595-911B-8BEF39C49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967422"/>
          </a:xfrm>
        </p:spPr>
        <p:txBody>
          <a:bodyPr/>
          <a:lstStyle/>
          <a:p>
            <a:r>
              <a:rPr lang="en-GB" dirty="0"/>
              <a:t>Data treatments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D4898-6288-7EEA-B3F8-07341CEA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020037"/>
            <a:ext cx="5437187" cy="3072789"/>
          </a:xfrm>
        </p:spPr>
        <p:txBody>
          <a:bodyPr/>
          <a:lstStyle/>
          <a:p>
            <a:r>
              <a:rPr lang="en-GB" dirty="0"/>
              <a:t>How representative are the training and test sets? Can we exploit this realisation?</a:t>
            </a:r>
          </a:p>
          <a:p>
            <a:endParaRPr lang="en-GB" dirty="0"/>
          </a:p>
          <a:p>
            <a:r>
              <a:rPr lang="en-GB" dirty="0"/>
              <a:t>How about smoothing the training data..? Or calculating new features (future week)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95E1E-F4F8-93D0-3982-A6FED38A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3FC1E-6AE7-EB7C-F379-6C8761D6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89" y="1038878"/>
            <a:ext cx="3367468" cy="43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6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8252D-352A-F0A1-7ADF-E802DF972071}"/>
              </a:ext>
            </a:extLst>
          </p:cNvPr>
          <p:cNvSpPr/>
          <p:nvPr/>
        </p:nvSpPr>
        <p:spPr>
          <a:xfrm>
            <a:off x="6509856" y="1560352"/>
            <a:ext cx="5131281" cy="47481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FB141-F556-E639-5C44-F4A21757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799234"/>
          </a:xfrm>
        </p:spPr>
        <p:txBody>
          <a:bodyPr/>
          <a:lstStyle/>
          <a:p>
            <a:r>
              <a:rPr lang="en-GB" dirty="0"/>
              <a:t>Column selection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4325B7-ED2D-2A13-AE4A-F62D6619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50A84-3E81-5889-38EE-EF28EAB9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75" y="1768043"/>
            <a:ext cx="4541373" cy="443807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42D3B8F-5B7F-CFF3-62DB-E881864F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99" y="2037314"/>
            <a:ext cx="5437187" cy="3794243"/>
          </a:xfrm>
        </p:spPr>
        <p:txBody>
          <a:bodyPr/>
          <a:lstStyle/>
          <a:p>
            <a:r>
              <a:rPr lang="en-GB" dirty="0"/>
              <a:t>How can we use visual representation to highlight data characteristics?</a:t>
            </a:r>
          </a:p>
          <a:p>
            <a:endParaRPr lang="en-GB" dirty="0"/>
          </a:p>
          <a:p>
            <a:r>
              <a:rPr lang="en-GB" dirty="0"/>
              <a:t>Which columns have no variance – how can changes in outputs be explained by inputs which don’t change?</a:t>
            </a:r>
          </a:p>
          <a:p>
            <a:r>
              <a:rPr lang="en-GB" dirty="0"/>
              <a:t>How do differing signals vary with one another?</a:t>
            </a:r>
          </a:p>
        </p:txBody>
      </p:sp>
    </p:spTree>
    <p:extLst>
      <p:ext uri="{BB962C8B-B14F-4D97-AF65-F5344CB8AC3E}">
        <p14:creationId xmlns:p14="http://schemas.microsoft.com/office/powerpoint/2010/main" val="212543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5314-1A88-517A-0B87-84146D7C3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CNN on NASA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1D72B-93AF-A4F9-CEC9-7E6BBADA9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and without PCA</a:t>
            </a:r>
          </a:p>
          <a:p>
            <a:r>
              <a:rPr lang="en-GB" dirty="0"/>
              <a:t>Use of rolling mean for ‘smooth’</a:t>
            </a:r>
          </a:p>
          <a:p>
            <a:r>
              <a:rPr lang="en-GB" dirty="0"/>
              <a:t>Use of grid-search</a:t>
            </a:r>
          </a:p>
          <a:p>
            <a:r>
              <a:rPr lang="en-GB" dirty="0"/>
              <a:t>New visual: correlation matrix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298E63-20C4-B581-E3C8-C39E7D3B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6DEC15-32F3-F681-9371-EA3CFA7E1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39" y="1526563"/>
            <a:ext cx="5424256" cy="42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2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3997-CA9E-CA8A-5E68-E2EE7C063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463882" cy="868464"/>
          </a:xfrm>
        </p:spPr>
        <p:txBody>
          <a:bodyPr/>
          <a:lstStyle/>
          <a:p>
            <a:r>
              <a:rPr lang="en-GB" dirty="0"/>
              <a:t>Links..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B8FF7-36CC-0188-5CDC-F37D86D97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786855"/>
            <a:ext cx="11395060" cy="4305971"/>
          </a:xfrm>
        </p:spPr>
        <p:txBody>
          <a:bodyPr/>
          <a:lstStyle/>
          <a:p>
            <a:r>
              <a:rPr lang="en-GB" sz="1800" dirty="0">
                <a:hlinkClick r:id="rId2"/>
              </a:rPr>
              <a:t>tf.keras.layers.Conv2D  |  TensorFlow v2.10.0</a:t>
            </a:r>
            <a:endParaRPr lang="en-GB" sz="1800" dirty="0"/>
          </a:p>
          <a:p>
            <a:r>
              <a:rPr lang="en-GB" sz="1800" dirty="0" err="1">
                <a:hlinkClick r:id="rId3"/>
              </a:rPr>
              <a:t>sklearn.decomposition.PCA</a:t>
            </a:r>
            <a:r>
              <a:rPr lang="en-GB" sz="1800" dirty="0">
                <a:hlinkClick r:id="rId3"/>
              </a:rPr>
              <a:t> — scikit-learn 1.1.2 documentation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>
                <a:hlinkClick r:id="rId4"/>
              </a:rPr>
              <a:t>https://pandas.pydata.org/pandas-docs/stable/reference/api/pandas.DataFrame.rolling.html</a:t>
            </a:r>
            <a:r>
              <a:rPr lang="en-GB" sz="1800" dirty="0"/>
              <a:t> </a:t>
            </a:r>
          </a:p>
          <a:p>
            <a:r>
              <a:rPr lang="en-GB" sz="1800" dirty="0">
                <a:hlinkClick r:id="rId5"/>
              </a:rPr>
              <a:t>RUL prediction | Kaggle</a:t>
            </a:r>
            <a:endParaRPr lang="en-GB" sz="1800" dirty="0"/>
          </a:p>
          <a:p>
            <a:r>
              <a:rPr lang="en-GB" sz="1800" dirty="0">
                <a:hlinkClick r:id="rId6"/>
              </a:rPr>
              <a:t>https://mlfromscratch.com/gridsearch-keras-sklearn/#/</a:t>
            </a:r>
            <a:r>
              <a:rPr lang="en-GB" sz="1800" dirty="0"/>
              <a:t> </a:t>
            </a:r>
          </a:p>
          <a:p>
            <a:r>
              <a:rPr lang="en-GB" sz="1800" dirty="0">
                <a:hlinkClick r:id="rId7"/>
              </a:rPr>
              <a:t>https://scikit-learn.org/stable/modules/model_evaluation.html#common-cases-predefined-values</a:t>
            </a:r>
            <a:r>
              <a:rPr lang="en-GB" sz="1800" dirty="0"/>
              <a:t> </a:t>
            </a:r>
          </a:p>
          <a:p>
            <a:r>
              <a:rPr lang="en-GB" sz="1800" dirty="0">
                <a:hlinkClick r:id="rId8"/>
              </a:rPr>
              <a:t>https://github.com/Vardoom/PredictiveMaintenanceNASA/blob/master/trainNN.ipynb</a:t>
            </a:r>
            <a:r>
              <a:rPr lang="en-GB" sz="1800" dirty="0"/>
              <a:t> </a:t>
            </a:r>
          </a:p>
          <a:p>
            <a:endParaRPr lang="en-GB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5306C5-E23E-01FE-7881-4F059DF8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Friday, October 21, 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42C2D5-0F4E-4E74-9B50-5B65CCC6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BAE Proprietary</a:t>
            </a:r>
          </a:p>
        </p:txBody>
      </p:sp>
    </p:spTree>
    <p:extLst>
      <p:ext uri="{BB962C8B-B14F-4D97-AF65-F5344CB8AC3E}">
        <p14:creationId xmlns:p14="http://schemas.microsoft.com/office/powerpoint/2010/main" val="310068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F00-0BD8-F1BE-B34D-C05E309D8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49275"/>
            <a:ext cx="11017555" cy="1304692"/>
          </a:xfrm>
        </p:spPr>
        <p:txBody>
          <a:bodyPr/>
          <a:lstStyle/>
          <a:p>
            <a:r>
              <a:rPr lang="en-GB" dirty="0"/>
              <a:t>Can we rephrase as classification? 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DBC82-9323-7DD2-8A03-B9D05392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298584"/>
            <a:ext cx="10874943" cy="3324459"/>
          </a:xfrm>
        </p:spPr>
        <p:txBody>
          <a:bodyPr/>
          <a:lstStyle/>
          <a:p>
            <a:r>
              <a:rPr lang="en-GB" sz="1800" dirty="0"/>
              <a:t>How do our customers’ interpret RMSE, MAE and other regression metrics?</a:t>
            </a:r>
          </a:p>
          <a:p>
            <a:r>
              <a:rPr lang="en-GB" sz="1800" dirty="0" err="1"/>
              <a:t>model.compile</a:t>
            </a:r>
            <a:r>
              <a:rPr lang="en-GB" sz="1800" dirty="0"/>
              <a:t>(optimizer=</a:t>
            </a:r>
            <a:r>
              <a:rPr lang="en-GB" sz="1800" dirty="0" err="1"/>
              <a:t>tf.keras.optimizers.Adam</a:t>
            </a:r>
            <a:r>
              <a:rPr lang="en-GB" sz="1800" dirty="0"/>
              <a:t>(</a:t>
            </a:r>
            <a:r>
              <a:rPr lang="en-GB" sz="1800" dirty="0" err="1"/>
              <a:t>learning_rate</a:t>
            </a:r>
            <a:r>
              <a:rPr lang="en-GB" sz="1800" dirty="0"/>
              <a:t>=1e-3),</a:t>
            </a:r>
          </a:p>
          <a:p>
            <a:r>
              <a:rPr lang="en-GB" sz="1800" dirty="0"/>
              <a:t>              loss=</a:t>
            </a:r>
            <a:r>
              <a:rPr lang="en-GB" sz="1800" dirty="0" err="1"/>
              <a:t>tf.keras.losses.BinaryCrossentropy</a:t>
            </a:r>
            <a:r>
              <a:rPr lang="en-GB" sz="1800" dirty="0"/>
              <a:t>(),</a:t>
            </a:r>
          </a:p>
          <a:p>
            <a:r>
              <a:rPr lang="en-GB" sz="1800" dirty="0"/>
              <a:t>              metrics=[</a:t>
            </a:r>
            <a:r>
              <a:rPr lang="en-GB" sz="1800" dirty="0" err="1"/>
              <a:t>tf.keras.metrics.BinaryAccuracy</a:t>
            </a:r>
            <a:r>
              <a:rPr lang="en-GB" sz="1800" dirty="0"/>
              <a:t>(),</a:t>
            </a:r>
          </a:p>
          <a:p>
            <a:r>
              <a:rPr lang="en-GB" sz="1800" dirty="0"/>
              <a:t>                       </a:t>
            </a:r>
            <a:r>
              <a:rPr lang="en-GB" sz="1800" dirty="0" err="1"/>
              <a:t>tf.keras.metrics.FalseNegatives</a:t>
            </a:r>
            <a:r>
              <a:rPr lang="en-GB" sz="1800" dirty="0"/>
              <a:t>()])</a:t>
            </a:r>
          </a:p>
          <a:p>
            <a:r>
              <a:rPr lang="en-GB" sz="1800" dirty="0"/>
              <a:t>Before next week: Stu to send </a:t>
            </a:r>
            <a:r>
              <a:rPr lang="en-GB" sz="1800" dirty="0" err="1"/>
              <a:t>xls</a:t>
            </a:r>
            <a:r>
              <a:rPr lang="en-GB" sz="1800" dirty="0"/>
              <a:t> on </a:t>
            </a:r>
            <a:r>
              <a:rPr lang="en-GB" sz="1800" dirty="0" err="1"/>
              <a:t>softmax</a:t>
            </a:r>
            <a:endParaRPr lang="en-GB" sz="1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7D3AED-6E02-51ED-ADA6-8857135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285259-30BF-8F07-E9AD-4E1C1A8E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70AEF4-DE97-4E26-1D9F-597483CE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a ‘node’ or ‘neuron’ where we calculate a weighted sum of just 2 inputs.</a:t>
            </a:r>
          </a:p>
          <a:p>
            <a:r>
              <a:rPr lang="en-GB" dirty="0"/>
              <a:t>By applying a ‘gate’ or threshold, we can decide what information passes for downstream processing, and which doesn’t</a:t>
            </a:r>
          </a:p>
          <a:p>
            <a:r>
              <a:rPr lang="en-GB" dirty="0"/>
              <a:t>this is termed ‘activation function’ or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C48EF9-D3C6-97A8-7E92-F372793DC01E}"/>
                  </a:ext>
                </a:extLst>
              </p:cNvPr>
              <p:cNvSpPr/>
              <p:nvPr/>
            </p:nvSpPr>
            <p:spPr>
              <a:xfrm>
                <a:off x="6704014" y="2677306"/>
                <a:ext cx="1371600" cy="12689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C48EF9-D3C6-97A8-7E92-F372793DC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14" y="2677306"/>
                <a:ext cx="1371600" cy="126896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73245A2-34FB-7F01-6150-316B59740647}"/>
              </a:ext>
            </a:extLst>
          </p:cNvPr>
          <p:cNvSpPr/>
          <p:nvPr/>
        </p:nvSpPr>
        <p:spPr>
          <a:xfrm>
            <a:off x="5817606" y="1697592"/>
            <a:ext cx="429208" cy="410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E6A225-BE42-A53C-03CA-3CF4E4C1DD9D}"/>
              </a:ext>
            </a:extLst>
          </p:cNvPr>
          <p:cNvSpPr/>
          <p:nvPr/>
        </p:nvSpPr>
        <p:spPr>
          <a:xfrm>
            <a:off x="5836267" y="4838898"/>
            <a:ext cx="429208" cy="410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8F7C21-C70D-FC4E-C2B4-C0F77A9CC73E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6183958" y="2048016"/>
            <a:ext cx="720922" cy="8151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34E67-9C99-8B3A-0CB2-01C90A4A6543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6202619" y="3760434"/>
            <a:ext cx="702261" cy="11385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901A28-9EA9-B65A-3961-0E915DCBE82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8075614" y="3311787"/>
            <a:ext cx="96105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1316470"/>
          </a:xfrm>
        </p:spPr>
        <p:txBody>
          <a:bodyPr/>
          <a:lstStyle/>
          <a:p>
            <a:r>
              <a:rPr lang="en-GB" dirty="0"/>
              <a:t>‘Training’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65746"/>
            <a:ext cx="3565525" cy="4227079"/>
          </a:xfrm>
        </p:spPr>
        <p:txBody>
          <a:bodyPr/>
          <a:lstStyle/>
          <a:p>
            <a:r>
              <a:rPr lang="en-GB" dirty="0"/>
              <a:t>We may utilise ‘steepest descent’ whilst monitoring the rate of change of error in our models</a:t>
            </a:r>
          </a:p>
          <a:p>
            <a:r>
              <a:rPr lang="en-GB" dirty="0"/>
              <a:t>The objective is to minimise this error. If the ‘error landscape’ is complex, we may end up in a local minimum</a:t>
            </a:r>
          </a:p>
          <a:p>
            <a:r>
              <a:rPr lang="en-GB" dirty="0"/>
              <a:t>Borrowing from physics, the rate of ‘momentum’ can be controlled such that we can seek the global minimum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1ED74E-D334-E7F4-E6F1-984686877F48}"/>
              </a:ext>
            </a:extLst>
          </p:cNvPr>
          <p:cNvGrpSpPr/>
          <p:nvPr/>
        </p:nvGrpSpPr>
        <p:grpSpPr>
          <a:xfrm>
            <a:off x="5189801" y="1602297"/>
            <a:ext cx="5771626" cy="3791824"/>
            <a:chOff x="6548755" y="1602297"/>
            <a:chExt cx="4172375" cy="269286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287D4E-2CB8-D2CF-DA21-F73B701494BF}"/>
                </a:ext>
              </a:extLst>
            </p:cNvPr>
            <p:cNvSpPr/>
            <p:nvPr/>
          </p:nvSpPr>
          <p:spPr>
            <a:xfrm>
              <a:off x="6694414" y="2424418"/>
              <a:ext cx="4026716" cy="1870745"/>
            </a:xfrm>
            <a:custGeom>
              <a:avLst/>
              <a:gdLst>
                <a:gd name="connsiteX0" fmla="*/ 0 w 4026716"/>
                <a:gd name="connsiteY0" fmla="*/ 595618 h 1870745"/>
                <a:gd name="connsiteX1" fmla="*/ 97029 w 4026716"/>
                <a:gd name="connsiteY1" fmla="*/ 151002 h 1870745"/>
                <a:gd name="connsiteX2" fmla="*/ 266830 w 4026716"/>
                <a:gd name="connsiteY2" fmla="*/ 0 h 1870745"/>
                <a:gd name="connsiteX3" fmla="*/ 515467 w 4026716"/>
                <a:gd name="connsiteY3" fmla="*/ 33556 h 1870745"/>
                <a:gd name="connsiteX4" fmla="*/ 576111 w 4026716"/>
                <a:gd name="connsiteY4" fmla="*/ 151002 h 1870745"/>
                <a:gd name="connsiteX5" fmla="*/ 739848 w 4026716"/>
                <a:gd name="connsiteY5" fmla="*/ 536895 h 1870745"/>
                <a:gd name="connsiteX6" fmla="*/ 776234 w 4026716"/>
                <a:gd name="connsiteY6" fmla="*/ 679508 h 1870745"/>
                <a:gd name="connsiteX7" fmla="*/ 812619 w 4026716"/>
                <a:gd name="connsiteY7" fmla="*/ 855677 h 1870745"/>
                <a:gd name="connsiteX8" fmla="*/ 855070 w 4026716"/>
                <a:gd name="connsiteY8" fmla="*/ 989901 h 1870745"/>
                <a:gd name="connsiteX9" fmla="*/ 891456 w 4026716"/>
                <a:gd name="connsiteY9" fmla="*/ 1140903 h 1870745"/>
                <a:gd name="connsiteX10" fmla="*/ 1043064 w 4026716"/>
                <a:gd name="connsiteY10" fmla="*/ 1325460 h 1870745"/>
                <a:gd name="connsiteX11" fmla="*/ 1109772 w 4026716"/>
                <a:gd name="connsiteY11" fmla="*/ 1342238 h 1870745"/>
                <a:gd name="connsiteX12" fmla="*/ 1194673 w 4026716"/>
                <a:gd name="connsiteY12" fmla="*/ 1317071 h 1870745"/>
                <a:gd name="connsiteX13" fmla="*/ 1273509 w 4026716"/>
                <a:gd name="connsiteY13" fmla="*/ 1249960 h 1870745"/>
                <a:gd name="connsiteX14" fmla="*/ 1510017 w 4026716"/>
                <a:gd name="connsiteY14" fmla="*/ 897622 h 1870745"/>
                <a:gd name="connsiteX15" fmla="*/ 1716205 w 4026716"/>
                <a:gd name="connsiteY15" fmla="*/ 528506 h 1870745"/>
                <a:gd name="connsiteX16" fmla="*/ 1819299 w 4026716"/>
                <a:gd name="connsiteY16" fmla="*/ 427838 h 1870745"/>
                <a:gd name="connsiteX17" fmla="*/ 1922392 w 4026716"/>
                <a:gd name="connsiteY17" fmla="*/ 310393 h 1870745"/>
                <a:gd name="connsiteX18" fmla="*/ 1995164 w 4026716"/>
                <a:gd name="connsiteY18" fmla="*/ 276837 h 1870745"/>
                <a:gd name="connsiteX19" fmla="*/ 2177094 w 4026716"/>
                <a:gd name="connsiteY19" fmla="*/ 226503 h 1870745"/>
                <a:gd name="connsiteX20" fmla="*/ 2243802 w 4026716"/>
                <a:gd name="connsiteY20" fmla="*/ 243281 h 1870745"/>
                <a:gd name="connsiteX21" fmla="*/ 2322638 w 4026716"/>
                <a:gd name="connsiteY21" fmla="*/ 318782 h 1870745"/>
                <a:gd name="connsiteX22" fmla="*/ 2540954 w 4026716"/>
                <a:gd name="connsiteY22" fmla="*/ 671119 h 1870745"/>
                <a:gd name="connsiteX23" fmla="*/ 2583405 w 4026716"/>
                <a:gd name="connsiteY23" fmla="*/ 746620 h 1870745"/>
                <a:gd name="connsiteX24" fmla="*/ 2710756 w 4026716"/>
                <a:gd name="connsiteY24" fmla="*/ 872455 h 1870745"/>
                <a:gd name="connsiteX25" fmla="*/ 2886621 w 4026716"/>
                <a:gd name="connsiteY25" fmla="*/ 906011 h 1870745"/>
                <a:gd name="connsiteX26" fmla="*/ 2995779 w 4026716"/>
                <a:gd name="connsiteY26" fmla="*/ 796954 h 1870745"/>
                <a:gd name="connsiteX27" fmla="*/ 3026100 w 4026716"/>
                <a:gd name="connsiteY27" fmla="*/ 654341 h 1870745"/>
                <a:gd name="connsiteX28" fmla="*/ 3044293 w 4026716"/>
                <a:gd name="connsiteY28" fmla="*/ 629174 h 1870745"/>
                <a:gd name="connsiteX29" fmla="*/ 3141323 w 4026716"/>
                <a:gd name="connsiteY29" fmla="*/ 612396 h 1870745"/>
                <a:gd name="connsiteX30" fmla="*/ 3226224 w 4026716"/>
                <a:gd name="connsiteY30" fmla="*/ 654341 h 1870745"/>
                <a:gd name="connsiteX31" fmla="*/ 3250481 w 4026716"/>
                <a:gd name="connsiteY31" fmla="*/ 771787 h 1870745"/>
                <a:gd name="connsiteX32" fmla="*/ 3280803 w 4026716"/>
                <a:gd name="connsiteY32" fmla="*/ 897622 h 1870745"/>
                <a:gd name="connsiteX33" fmla="*/ 3305060 w 4026716"/>
                <a:gd name="connsiteY33" fmla="*/ 1015068 h 1870745"/>
                <a:gd name="connsiteX34" fmla="*/ 3389961 w 4026716"/>
                <a:gd name="connsiteY34" fmla="*/ 1258349 h 1870745"/>
                <a:gd name="connsiteX35" fmla="*/ 3420282 w 4026716"/>
                <a:gd name="connsiteY35" fmla="*/ 1350627 h 1870745"/>
                <a:gd name="connsiteX36" fmla="*/ 3462732 w 4026716"/>
                <a:gd name="connsiteY36" fmla="*/ 1434517 h 1870745"/>
                <a:gd name="connsiteX37" fmla="*/ 3626469 w 4026716"/>
                <a:gd name="connsiteY37" fmla="*/ 1744910 h 1870745"/>
                <a:gd name="connsiteX38" fmla="*/ 3681048 w 4026716"/>
                <a:gd name="connsiteY38" fmla="*/ 1820411 h 1870745"/>
                <a:gd name="connsiteX39" fmla="*/ 3741692 w 4026716"/>
                <a:gd name="connsiteY39" fmla="*/ 1870745 h 1870745"/>
                <a:gd name="connsiteX40" fmla="*/ 3820528 w 4026716"/>
                <a:gd name="connsiteY40" fmla="*/ 1795244 h 1870745"/>
                <a:gd name="connsiteX41" fmla="*/ 3862978 w 4026716"/>
                <a:gd name="connsiteY41" fmla="*/ 1610686 h 1870745"/>
                <a:gd name="connsiteX42" fmla="*/ 3893300 w 4026716"/>
                <a:gd name="connsiteY42" fmla="*/ 1359016 h 1870745"/>
                <a:gd name="connsiteX43" fmla="*/ 3911493 w 4026716"/>
                <a:gd name="connsiteY43" fmla="*/ 1291905 h 1870745"/>
                <a:gd name="connsiteX44" fmla="*/ 4026716 w 4026716"/>
                <a:gd name="connsiteY44" fmla="*/ 1115736 h 18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26716" h="1870745" extrusionOk="0">
                  <a:moveTo>
                    <a:pt x="0" y="595618"/>
                  </a:moveTo>
                  <a:cubicBezTo>
                    <a:pt x="18077" y="568836"/>
                    <a:pt x="79701" y="204902"/>
                    <a:pt x="97029" y="151002"/>
                  </a:cubicBezTo>
                  <a:cubicBezTo>
                    <a:pt x="128921" y="106348"/>
                    <a:pt x="230158" y="39401"/>
                    <a:pt x="266830" y="0"/>
                  </a:cubicBezTo>
                  <a:cubicBezTo>
                    <a:pt x="349406" y="-4146"/>
                    <a:pt x="440793" y="-9934"/>
                    <a:pt x="515467" y="33556"/>
                  </a:cubicBezTo>
                  <a:cubicBezTo>
                    <a:pt x="543812" y="55417"/>
                    <a:pt x="561158" y="115072"/>
                    <a:pt x="576111" y="151002"/>
                  </a:cubicBezTo>
                  <a:cubicBezTo>
                    <a:pt x="627359" y="277019"/>
                    <a:pt x="700900" y="395983"/>
                    <a:pt x="739848" y="536895"/>
                  </a:cubicBezTo>
                  <a:cubicBezTo>
                    <a:pt x="757336" y="592685"/>
                    <a:pt x="768103" y="622247"/>
                    <a:pt x="776234" y="679508"/>
                  </a:cubicBezTo>
                  <a:cubicBezTo>
                    <a:pt x="778752" y="738236"/>
                    <a:pt x="794905" y="798314"/>
                    <a:pt x="812619" y="855677"/>
                  </a:cubicBezTo>
                  <a:cubicBezTo>
                    <a:pt x="814436" y="903589"/>
                    <a:pt x="849668" y="954614"/>
                    <a:pt x="855070" y="989901"/>
                  </a:cubicBezTo>
                  <a:cubicBezTo>
                    <a:pt x="867145" y="1043723"/>
                    <a:pt x="884077" y="1092135"/>
                    <a:pt x="891456" y="1140903"/>
                  </a:cubicBezTo>
                  <a:cubicBezTo>
                    <a:pt x="934397" y="1221982"/>
                    <a:pt x="955396" y="1284988"/>
                    <a:pt x="1043064" y="1325460"/>
                  </a:cubicBezTo>
                  <a:cubicBezTo>
                    <a:pt x="1066759" y="1343533"/>
                    <a:pt x="1089109" y="1335538"/>
                    <a:pt x="1109772" y="1342238"/>
                  </a:cubicBezTo>
                  <a:cubicBezTo>
                    <a:pt x="1139299" y="1333950"/>
                    <a:pt x="1163555" y="1333253"/>
                    <a:pt x="1194673" y="1317071"/>
                  </a:cubicBezTo>
                  <a:cubicBezTo>
                    <a:pt x="1218204" y="1298640"/>
                    <a:pt x="1245840" y="1278142"/>
                    <a:pt x="1273509" y="1249960"/>
                  </a:cubicBezTo>
                  <a:cubicBezTo>
                    <a:pt x="1356378" y="1180515"/>
                    <a:pt x="1471374" y="981050"/>
                    <a:pt x="1510017" y="897622"/>
                  </a:cubicBezTo>
                  <a:cubicBezTo>
                    <a:pt x="1598002" y="784678"/>
                    <a:pt x="1615181" y="610825"/>
                    <a:pt x="1716205" y="528506"/>
                  </a:cubicBezTo>
                  <a:cubicBezTo>
                    <a:pt x="1749285" y="494487"/>
                    <a:pt x="1787564" y="462425"/>
                    <a:pt x="1819299" y="427838"/>
                  </a:cubicBezTo>
                  <a:cubicBezTo>
                    <a:pt x="1855051" y="395370"/>
                    <a:pt x="1893684" y="351108"/>
                    <a:pt x="1922392" y="310393"/>
                  </a:cubicBezTo>
                  <a:cubicBezTo>
                    <a:pt x="1944906" y="289286"/>
                    <a:pt x="1968718" y="287243"/>
                    <a:pt x="1995164" y="276837"/>
                  </a:cubicBezTo>
                  <a:cubicBezTo>
                    <a:pt x="2088258" y="239061"/>
                    <a:pt x="2085918" y="244264"/>
                    <a:pt x="2177094" y="226503"/>
                  </a:cubicBezTo>
                  <a:cubicBezTo>
                    <a:pt x="2199587" y="229989"/>
                    <a:pt x="2225049" y="225902"/>
                    <a:pt x="2243802" y="243281"/>
                  </a:cubicBezTo>
                  <a:cubicBezTo>
                    <a:pt x="2271766" y="254754"/>
                    <a:pt x="2303881" y="290512"/>
                    <a:pt x="2322638" y="318782"/>
                  </a:cubicBezTo>
                  <a:cubicBezTo>
                    <a:pt x="2384364" y="378168"/>
                    <a:pt x="2490059" y="589961"/>
                    <a:pt x="2540954" y="671119"/>
                  </a:cubicBezTo>
                  <a:cubicBezTo>
                    <a:pt x="2562398" y="694686"/>
                    <a:pt x="2565321" y="722619"/>
                    <a:pt x="2583405" y="746620"/>
                  </a:cubicBezTo>
                  <a:cubicBezTo>
                    <a:pt x="2628423" y="790036"/>
                    <a:pt x="2646046" y="837953"/>
                    <a:pt x="2710756" y="872455"/>
                  </a:cubicBezTo>
                  <a:cubicBezTo>
                    <a:pt x="2758052" y="918222"/>
                    <a:pt x="2830911" y="902883"/>
                    <a:pt x="2886621" y="906011"/>
                  </a:cubicBezTo>
                  <a:cubicBezTo>
                    <a:pt x="2916700" y="877607"/>
                    <a:pt x="2965782" y="841685"/>
                    <a:pt x="2995779" y="796954"/>
                  </a:cubicBezTo>
                  <a:cubicBezTo>
                    <a:pt x="2998010" y="794519"/>
                    <a:pt x="3013736" y="675827"/>
                    <a:pt x="3026100" y="654341"/>
                  </a:cubicBezTo>
                  <a:cubicBezTo>
                    <a:pt x="3031107" y="642855"/>
                    <a:pt x="3034347" y="631469"/>
                    <a:pt x="3044293" y="629174"/>
                  </a:cubicBezTo>
                  <a:cubicBezTo>
                    <a:pt x="3071190" y="626350"/>
                    <a:pt x="3109287" y="616107"/>
                    <a:pt x="3141323" y="612396"/>
                  </a:cubicBezTo>
                  <a:cubicBezTo>
                    <a:pt x="3171119" y="620907"/>
                    <a:pt x="3200145" y="632995"/>
                    <a:pt x="3226224" y="654341"/>
                  </a:cubicBezTo>
                  <a:cubicBezTo>
                    <a:pt x="3246366" y="681723"/>
                    <a:pt x="3248222" y="746719"/>
                    <a:pt x="3250481" y="771787"/>
                  </a:cubicBezTo>
                  <a:cubicBezTo>
                    <a:pt x="3259197" y="815819"/>
                    <a:pt x="3259594" y="856040"/>
                    <a:pt x="3280803" y="897622"/>
                  </a:cubicBezTo>
                  <a:cubicBezTo>
                    <a:pt x="3289554" y="933486"/>
                    <a:pt x="3293031" y="988669"/>
                    <a:pt x="3305060" y="1015068"/>
                  </a:cubicBezTo>
                  <a:cubicBezTo>
                    <a:pt x="3327789" y="1094512"/>
                    <a:pt x="3383468" y="1166833"/>
                    <a:pt x="3389961" y="1258349"/>
                  </a:cubicBezTo>
                  <a:cubicBezTo>
                    <a:pt x="3396728" y="1281816"/>
                    <a:pt x="3410279" y="1323620"/>
                    <a:pt x="3420282" y="1350627"/>
                  </a:cubicBezTo>
                  <a:cubicBezTo>
                    <a:pt x="3435094" y="1384239"/>
                    <a:pt x="3448357" y="1405277"/>
                    <a:pt x="3462732" y="1434517"/>
                  </a:cubicBezTo>
                  <a:cubicBezTo>
                    <a:pt x="3556193" y="1617087"/>
                    <a:pt x="3530394" y="1607043"/>
                    <a:pt x="3626469" y="1744910"/>
                  </a:cubicBezTo>
                  <a:cubicBezTo>
                    <a:pt x="3644943" y="1771294"/>
                    <a:pt x="3655639" y="1795033"/>
                    <a:pt x="3681048" y="1820411"/>
                  </a:cubicBezTo>
                  <a:cubicBezTo>
                    <a:pt x="3699715" y="1833281"/>
                    <a:pt x="3725972" y="1856423"/>
                    <a:pt x="3741692" y="1870745"/>
                  </a:cubicBezTo>
                  <a:cubicBezTo>
                    <a:pt x="3765446" y="1855168"/>
                    <a:pt x="3795621" y="1830038"/>
                    <a:pt x="3820528" y="1795244"/>
                  </a:cubicBezTo>
                  <a:cubicBezTo>
                    <a:pt x="3838954" y="1762470"/>
                    <a:pt x="3858177" y="1639609"/>
                    <a:pt x="3862978" y="1610686"/>
                  </a:cubicBezTo>
                  <a:cubicBezTo>
                    <a:pt x="3873763" y="1480275"/>
                    <a:pt x="3867155" y="1470023"/>
                    <a:pt x="3893300" y="1359016"/>
                  </a:cubicBezTo>
                  <a:cubicBezTo>
                    <a:pt x="3899774" y="1338338"/>
                    <a:pt x="3898763" y="1308883"/>
                    <a:pt x="3911493" y="1291905"/>
                  </a:cubicBezTo>
                  <a:cubicBezTo>
                    <a:pt x="3950276" y="1222028"/>
                    <a:pt x="3984839" y="1175871"/>
                    <a:pt x="4026716" y="111573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858432578">
                    <a:custGeom>
                      <a:avLst/>
                      <a:gdLst>
                        <a:gd name="connsiteX0" fmla="*/ 0 w 5570290"/>
                        <a:gd name="connsiteY0" fmla="*/ 595618 h 1870745"/>
                        <a:gd name="connsiteX1" fmla="*/ 134224 w 5570290"/>
                        <a:gd name="connsiteY1" fmla="*/ 151002 h 1870745"/>
                        <a:gd name="connsiteX2" fmla="*/ 369115 w 5570290"/>
                        <a:gd name="connsiteY2" fmla="*/ 0 h 1870745"/>
                        <a:gd name="connsiteX3" fmla="*/ 713064 w 5570290"/>
                        <a:gd name="connsiteY3" fmla="*/ 33556 h 1870745"/>
                        <a:gd name="connsiteX4" fmla="*/ 796954 w 5570290"/>
                        <a:gd name="connsiteY4" fmla="*/ 151002 h 1870745"/>
                        <a:gd name="connsiteX5" fmla="*/ 1023457 w 5570290"/>
                        <a:gd name="connsiteY5" fmla="*/ 536895 h 1870745"/>
                        <a:gd name="connsiteX6" fmla="*/ 1073791 w 5570290"/>
                        <a:gd name="connsiteY6" fmla="*/ 679508 h 1870745"/>
                        <a:gd name="connsiteX7" fmla="*/ 1124124 w 5570290"/>
                        <a:gd name="connsiteY7" fmla="*/ 855677 h 1870745"/>
                        <a:gd name="connsiteX8" fmla="*/ 1182847 w 5570290"/>
                        <a:gd name="connsiteY8" fmla="*/ 989901 h 1870745"/>
                        <a:gd name="connsiteX9" fmla="*/ 1233181 w 5570290"/>
                        <a:gd name="connsiteY9" fmla="*/ 1140903 h 1870745"/>
                        <a:gd name="connsiteX10" fmla="*/ 1442906 w 5570290"/>
                        <a:gd name="connsiteY10" fmla="*/ 1325460 h 1870745"/>
                        <a:gd name="connsiteX11" fmla="*/ 1535185 w 5570290"/>
                        <a:gd name="connsiteY11" fmla="*/ 1342238 h 1870745"/>
                        <a:gd name="connsiteX12" fmla="*/ 1652631 w 5570290"/>
                        <a:gd name="connsiteY12" fmla="*/ 1317071 h 1870745"/>
                        <a:gd name="connsiteX13" fmla="*/ 1761688 w 5570290"/>
                        <a:gd name="connsiteY13" fmla="*/ 1249960 h 1870745"/>
                        <a:gd name="connsiteX14" fmla="*/ 2088858 w 5570290"/>
                        <a:gd name="connsiteY14" fmla="*/ 897622 h 1870745"/>
                        <a:gd name="connsiteX15" fmla="*/ 2374084 w 5570290"/>
                        <a:gd name="connsiteY15" fmla="*/ 528506 h 1870745"/>
                        <a:gd name="connsiteX16" fmla="*/ 2516697 w 5570290"/>
                        <a:gd name="connsiteY16" fmla="*/ 427838 h 1870745"/>
                        <a:gd name="connsiteX17" fmla="*/ 2659310 w 5570290"/>
                        <a:gd name="connsiteY17" fmla="*/ 310393 h 1870745"/>
                        <a:gd name="connsiteX18" fmla="*/ 2759978 w 5570290"/>
                        <a:gd name="connsiteY18" fmla="*/ 276837 h 1870745"/>
                        <a:gd name="connsiteX19" fmla="*/ 3011647 w 5570290"/>
                        <a:gd name="connsiteY19" fmla="*/ 226503 h 1870745"/>
                        <a:gd name="connsiteX20" fmla="*/ 3103926 w 5570290"/>
                        <a:gd name="connsiteY20" fmla="*/ 243281 h 1870745"/>
                        <a:gd name="connsiteX21" fmla="*/ 3212983 w 5570290"/>
                        <a:gd name="connsiteY21" fmla="*/ 318782 h 1870745"/>
                        <a:gd name="connsiteX22" fmla="*/ 3514987 w 5570290"/>
                        <a:gd name="connsiteY22" fmla="*/ 671119 h 1870745"/>
                        <a:gd name="connsiteX23" fmla="*/ 3573710 w 5570290"/>
                        <a:gd name="connsiteY23" fmla="*/ 746620 h 1870745"/>
                        <a:gd name="connsiteX24" fmla="*/ 3749879 w 5570290"/>
                        <a:gd name="connsiteY24" fmla="*/ 872455 h 1870745"/>
                        <a:gd name="connsiteX25" fmla="*/ 3993159 w 5570290"/>
                        <a:gd name="connsiteY25" fmla="*/ 906011 h 1870745"/>
                        <a:gd name="connsiteX26" fmla="*/ 4144161 w 5570290"/>
                        <a:gd name="connsiteY26" fmla="*/ 796954 h 1870745"/>
                        <a:gd name="connsiteX27" fmla="*/ 4186106 w 5570290"/>
                        <a:gd name="connsiteY27" fmla="*/ 654341 h 1870745"/>
                        <a:gd name="connsiteX28" fmla="*/ 4211273 w 5570290"/>
                        <a:gd name="connsiteY28" fmla="*/ 629174 h 1870745"/>
                        <a:gd name="connsiteX29" fmla="*/ 4345497 w 5570290"/>
                        <a:gd name="connsiteY29" fmla="*/ 612396 h 1870745"/>
                        <a:gd name="connsiteX30" fmla="*/ 4462943 w 5570290"/>
                        <a:gd name="connsiteY30" fmla="*/ 654341 h 1870745"/>
                        <a:gd name="connsiteX31" fmla="*/ 4496499 w 5570290"/>
                        <a:gd name="connsiteY31" fmla="*/ 771787 h 1870745"/>
                        <a:gd name="connsiteX32" fmla="*/ 4538444 w 5570290"/>
                        <a:gd name="connsiteY32" fmla="*/ 897622 h 1870745"/>
                        <a:gd name="connsiteX33" fmla="*/ 4572000 w 5570290"/>
                        <a:gd name="connsiteY33" fmla="*/ 1015068 h 1870745"/>
                        <a:gd name="connsiteX34" fmla="*/ 4689446 w 5570290"/>
                        <a:gd name="connsiteY34" fmla="*/ 1258349 h 1870745"/>
                        <a:gd name="connsiteX35" fmla="*/ 4731391 w 5570290"/>
                        <a:gd name="connsiteY35" fmla="*/ 1350627 h 1870745"/>
                        <a:gd name="connsiteX36" fmla="*/ 4790113 w 5570290"/>
                        <a:gd name="connsiteY36" fmla="*/ 1434517 h 1870745"/>
                        <a:gd name="connsiteX37" fmla="*/ 5016616 w 5570290"/>
                        <a:gd name="connsiteY37" fmla="*/ 1744910 h 1870745"/>
                        <a:gd name="connsiteX38" fmla="*/ 5092117 w 5570290"/>
                        <a:gd name="connsiteY38" fmla="*/ 1820411 h 1870745"/>
                        <a:gd name="connsiteX39" fmla="*/ 5176007 w 5570290"/>
                        <a:gd name="connsiteY39" fmla="*/ 1870745 h 1870745"/>
                        <a:gd name="connsiteX40" fmla="*/ 5285064 w 5570290"/>
                        <a:gd name="connsiteY40" fmla="*/ 1795244 h 1870745"/>
                        <a:gd name="connsiteX41" fmla="*/ 5343787 w 5570290"/>
                        <a:gd name="connsiteY41" fmla="*/ 1610686 h 1870745"/>
                        <a:gd name="connsiteX42" fmla="*/ 5385732 w 5570290"/>
                        <a:gd name="connsiteY42" fmla="*/ 1359016 h 1870745"/>
                        <a:gd name="connsiteX43" fmla="*/ 5410899 w 5570290"/>
                        <a:gd name="connsiteY43" fmla="*/ 1291905 h 1870745"/>
                        <a:gd name="connsiteX44" fmla="*/ 5570290 w 5570290"/>
                        <a:gd name="connsiteY44" fmla="*/ 1115736 h 18707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</a:cxnLst>
                      <a:rect l="l" t="t" r="r" b="b"/>
                      <a:pathLst>
                        <a:path w="5570290" h="1870745">
                          <a:moveTo>
                            <a:pt x="0" y="595618"/>
                          </a:moveTo>
                          <a:cubicBezTo>
                            <a:pt x="9688" y="559287"/>
                            <a:pt x="97389" y="205454"/>
                            <a:pt x="134224" y="151002"/>
                          </a:cubicBezTo>
                          <a:cubicBezTo>
                            <a:pt x="167221" y="102224"/>
                            <a:pt x="314380" y="29473"/>
                            <a:pt x="369115" y="0"/>
                          </a:cubicBezTo>
                          <a:cubicBezTo>
                            <a:pt x="483765" y="11185"/>
                            <a:pt x="604437" y="-4783"/>
                            <a:pt x="713064" y="33556"/>
                          </a:cubicBezTo>
                          <a:cubicBezTo>
                            <a:pt x="758431" y="49568"/>
                            <a:pt x="771702" y="110052"/>
                            <a:pt x="796954" y="151002"/>
                          </a:cubicBezTo>
                          <a:cubicBezTo>
                            <a:pt x="875242" y="277956"/>
                            <a:pt x="973816" y="396246"/>
                            <a:pt x="1023457" y="536895"/>
                          </a:cubicBezTo>
                          <a:cubicBezTo>
                            <a:pt x="1040235" y="584433"/>
                            <a:pt x="1058611" y="631436"/>
                            <a:pt x="1073791" y="679508"/>
                          </a:cubicBezTo>
                          <a:cubicBezTo>
                            <a:pt x="1092182" y="737746"/>
                            <a:pt x="1103879" y="798057"/>
                            <a:pt x="1124124" y="855677"/>
                          </a:cubicBezTo>
                          <a:cubicBezTo>
                            <a:pt x="1140312" y="901752"/>
                            <a:pt x="1165406" y="944286"/>
                            <a:pt x="1182847" y="989901"/>
                          </a:cubicBezTo>
                          <a:cubicBezTo>
                            <a:pt x="1201796" y="1039459"/>
                            <a:pt x="1208847" y="1093756"/>
                            <a:pt x="1233181" y="1140903"/>
                          </a:cubicBezTo>
                          <a:cubicBezTo>
                            <a:pt x="1280936" y="1233429"/>
                            <a:pt x="1348092" y="1285347"/>
                            <a:pt x="1442906" y="1325460"/>
                          </a:cubicBezTo>
                          <a:cubicBezTo>
                            <a:pt x="1471699" y="1337642"/>
                            <a:pt x="1504425" y="1336645"/>
                            <a:pt x="1535185" y="1342238"/>
                          </a:cubicBezTo>
                          <a:cubicBezTo>
                            <a:pt x="1574334" y="1333849"/>
                            <a:pt x="1615553" y="1332177"/>
                            <a:pt x="1652631" y="1317071"/>
                          </a:cubicBezTo>
                          <a:cubicBezTo>
                            <a:pt x="1692160" y="1300967"/>
                            <a:pt x="1727856" y="1275985"/>
                            <a:pt x="1761688" y="1249960"/>
                          </a:cubicBezTo>
                          <a:cubicBezTo>
                            <a:pt x="1866607" y="1169253"/>
                            <a:pt x="2030667" y="972928"/>
                            <a:pt x="2088858" y="897622"/>
                          </a:cubicBezTo>
                          <a:cubicBezTo>
                            <a:pt x="2183933" y="774583"/>
                            <a:pt x="2247052" y="618176"/>
                            <a:pt x="2374084" y="528506"/>
                          </a:cubicBezTo>
                          <a:cubicBezTo>
                            <a:pt x="2421622" y="494950"/>
                            <a:pt x="2470475" y="463184"/>
                            <a:pt x="2516697" y="427838"/>
                          </a:cubicBezTo>
                          <a:cubicBezTo>
                            <a:pt x="2565616" y="390430"/>
                            <a:pt x="2606987" y="342869"/>
                            <a:pt x="2659310" y="310393"/>
                          </a:cubicBezTo>
                          <a:cubicBezTo>
                            <a:pt x="2689363" y="291740"/>
                            <a:pt x="2725968" y="286554"/>
                            <a:pt x="2759978" y="276837"/>
                          </a:cubicBezTo>
                          <a:cubicBezTo>
                            <a:pt x="2889419" y="239854"/>
                            <a:pt x="2885546" y="244518"/>
                            <a:pt x="3011647" y="226503"/>
                          </a:cubicBezTo>
                          <a:cubicBezTo>
                            <a:pt x="3042407" y="232096"/>
                            <a:pt x="3075505" y="230255"/>
                            <a:pt x="3103926" y="243281"/>
                          </a:cubicBezTo>
                          <a:cubicBezTo>
                            <a:pt x="3144119" y="261703"/>
                            <a:pt x="3181719" y="287518"/>
                            <a:pt x="3212983" y="318782"/>
                          </a:cubicBezTo>
                          <a:cubicBezTo>
                            <a:pt x="3268240" y="374039"/>
                            <a:pt x="3434920" y="571035"/>
                            <a:pt x="3514987" y="671119"/>
                          </a:cubicBezTo>
                          <a:cubicBezTo>
                            <a:pt x="3534904" y="696016"/>
                            <a:pt x="3549716" y="725625"/>
                            <a:pt x="3573710" y="746620"/>
                          </a:cubicBezTo>
                          <a:cubicBezTo>
                            <a:pt x="3635216" y="800438"/>
                            <a:pt x="3669683" y="837168"/>
                            <a:pt x="3749879" y="872455"/>
                          </a:cubicBezTo>
                          <a:cubicBezTo>
                            <a:pt x="3823539" y="904865"/>
                            <a:pt x="3916803" y="901519"/>
                            <a:pt x="3993159" y="906011"/>
                          </a:cubicBezTo>
                          <a:cubicBezTo>
                            <a:pt x="4043493" y="869659"/>
                            <a:pt x="4103275" y="843680"/>
                            <a:pt x="4144161" y="796954"/>
                          </a:cubicBezTo>
                          <a:cubicBezTo>
                            <a:pt x="4147879" y="792705"/>
                            <a:pt x="4173725" y="676627"/>
                            <a:pt x="4186106" y="654341"/>
                          </a:cubicBezTo>
                          <a:cubicBezTo>
                            <a:pt x="4191868" y="643970"/>
                            <a:pt x="4199800" y="632193"/>
                            <a:pt x="4211273" y="629174"/>
                          </a:cubicBezTo>
                          <a:cubicBezTo>
                            <a:pt x="4254878" y="617699"/>
                            <a:pt x="4300756" y="617989"/>
                            <a:pt x="4345497" y="612396"/>
                          </a:cubicBezTo>
                          <a:cubicBezTo>
                            <a:pt x="4384646" y="626378"/>
                            <a:pt x="4428042" y="631758"/>
                            <a:pt x="4462943" y="654341"/>
                          </a:cubicBezTo>
                          <a:cubicBezTo>
                            <a:pt x="4494884" y="675009"/>
                            <a:pt x="4489759" y="745951"/>
                            <a:pt x="4496499" y="771787"/>
                          </a:cubicBezTo>
                          <a:cubicBezTo>
                            <a:pt x="4507660" y="814569"/>
                            <a:pt x="4525339" y="855395"/>
                            <a:pt x="4538444" y="897622"/>
                          </a:cubicBezTo>
                          <a:cubicBezTo>
                            <a:pt x="4550512" y="936508"/>
                            <a:pt x="4556278" y="977511"/>
                            <a:pt x="4572000" y="1015068"/>
                          </a:cubicBezTo>
                          <a:cubicBezTo>
                            <a:pt x="4606771" y="1098133"/>
                            <a:pt x="4650810" y="1177010"/>
                            <a:pt x="4689446" y="1258349"/>
                          </a:cubicBezTo>
                          <a:cubicBezTo>
                            <a:pt x="4703943" y="1288869"/>
                            <a:pt x="4712015" y="1322947"/>
                            <a:pt x="4731391" y="1350627"/>
                          </a:cubicBezTo>
                          <a:cubicBezTo>
                            <a:pt x="4750965" y="1378590"/>
                            <a:pt x="4771179" y="1406116"/>
                            <a:pt x="4790113" y="1434517"/>
                          </a:cubicBezTo>
                          <a:cubicBezTo>
                            <a:pt x="4917207" y="1625159"/>
                            <a:pt x="4884046" y="1599714"/>
                            <a:pt x="5016616" y="1744910"/>
                          </a:cubicBezTo>
                          <a:cubicBezTo>
                            <a:pt x="5040614" y="1771194"/>
                            <a:pt x="5064182" y="1798357"/>
                            <a:pt x="5092117" y="1820411"/>
                          </a:cubicBezTo>
                          <a:cubicBezTo>
                            <a:pt x="5117712" y="1840618"/>
                            <a:pt x="5148044" y="1853967"/>
                            <a:pt x="5176007" y="1870745"/>
                          </a:cubicBezTo>
                          <a:cubicBezTo>
                            <a:pt x="5212359" y="1845578"/>
                            <a:pt x="5254706" y="1827388"/>
                            <a:pt x="5285064" y="1795244"/>
                          </a:cubicBezTo>
                          <a:cubicBezTo>
                            <a:pt x="5316053" y="1762432"/>
                            <a:pt x="5336430" y="1642568"/>
                            <a:pt x="5343787" y="1610686"/>
                          </a:cubicBezTo>
                          <a:cubicBezTo>
                            <a:pt x="5357934" y="1483367"/>
                            <a:pt x="5352688" y="1469162"/>
                            <a:pt x="5385732" y="1359016"/>
                          </a:cubicBezTo>
                          <a:cubicBezTo>
                            <a:pt x="5392597" y="1336132"/>
                            <a:pt x="5396803" y="1311195"/>
                            <a:pt x="5410899" y="1291905"/>
                          </a:cubicBezTo>
                          <a:cubicBezTo>
                            <a:pt x="5459114" y="1225926"/>
                            <a:pt x="5514043" y="1171983"/>
                            <a:pt x="5570290" y="1115736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B85204-659B-41A7-05B3-38C5B9814151}"/>
                </a:ext>
              </a:extLst>
            </p:cNvPr>
            <p:cNvCxnSpPr>
              <a:cxnSpLocks/>
            </p:cNvCxnSpPr>
            <p:nvPr/>
          </p:nvCxnSpPr>
          <p:spPr>
            <a:xfrm>
              <a:off x="7063530" y="2072081"/>
              <a:ext cx="335560" cy="37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61C9D61-9F3D-3071-DA99-4A5E51490749}"/>
                </a:ext>
              </a:extLst>
            </p:cNvPr>
            <p:cNvSpPr/>
            <p:nvPr/>
          </p:nvSpPr>
          <p:spPr>
            <a:xfrm>
              <a:off x="6548755" y="1602297"/>
              <a:ext cx="581887" cy="5788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EF4CB3C-217A-F2DD-F491-BF7200DF6FD9}"/>
                </a:ext>
              </a:extLst>
            </p:cNvPr>
            <p:cNvSpPr/>
            <p:nvPr/>
          </p:nvSpPr>
          <p:spPr>
            <a:xfrm>
              <a:off x="7548443" y="3070369"/>
              <a:ext cx="581887" cy="5788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A8145ED-887B-25D0-8A6B-F00BE0B716A3}"/>
                </a:ext>
              </a:extLst>
            </p:cNvPr>
            <p:cNvCxnSpPr>
              <a:cxnSpLocks/>
            </p:cNvCxnSpPr>
            <p:nvPr/>
          </p:nvCxnSpPr>
          <p:spPr>
            <a:xfrm>
              <a:off x="7130642" y="3775046"/>
              <a:ext cx="1392573" cy="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AC0521-09F3-06DE-6CFD-C6EA6AFF9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0330" y="2691902"/>
              <a:ext cx="292217" cy="25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7360D-C98E-18CB-811A-7433491B211B}"/>
                </a:ext>
              </a:extLst>
            </p:cNvPr>
            <p:cNvSpPr txBox="1"/>
            <p:nvPr/>
          </p:nvSpPr>
          <p:spPr>
            <a:xfrm>
              <a:off x="8203262" y="2299690"/>
              <a:ext cx="1263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momentum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12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7797-E5F5-4A42-A8BC-C942AF8C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OR, AND &amp; Exclusive Or.. XOR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B1FC-83D4-4EE4-900B-81741E32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696200" cy="425196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hlinkClick r:id="rId2"/>
              </a:rPr>
              <a:t>Neural Representation of AND, OR, NOT, XOR and XNOR Logic Gates (Perceptron Algorithm) | by Stanley </a:t>
            </a:r>
            <a:r>
              <a:rPr lang="en-GB" dirty="0" err="1">
                <a:hlinkClick r:id="rId2"/>
              </a:rPr>
              <a:t>Dukor</a:t>
            </a:r>
            <a:r>
              <a:rPr lang="en-GB" dirty="0">
                <a:hlinkClick r:id="rId2"/>
              </a:rPr>
              <a:t> | Medium </a:t>
            </a:r>
            <a:endParaRPr lang="en-GB" dirty="0"/>
          </a:p>
          <a:p>
            <a:r>
              <a:rPr lang="en-GB" dirty="0">
                <a:hlinkClick r:id="rId3"/>
              </a:rPr>
              <a:t>https://www.sciencealert.com/a-never-before-seen-type-of-signal-has-been-detected-in-the-human-brain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Other news…</a:t>
            </a:r>
          </a:p>
          <a:p>
            <a:r>
              <a:rPr lang="en-GB" dirty="0">
                <a:hlinkClick r:id="rId4"/>
              </a:rPr>
              <a:t>https://www.independent.co.uk/life-style/gadgets-and-tech/ai-artificial-intelligence-maths-deepmind-b1967817.html</a:t>
            </a:r>
            <a:endParaRPr lang="en-GB" dirty="0"/>
          </a:p>
          <a:p>
            <a:r>
              <a:rPr lang="en-GB" dirty="0">
                <a:hlinkClick r:id="rId5"/>
              </a:rPr>
              <a:t>https://www.nature.com/articles/d41586-021-03593-1</a:t>
            </a:r>
            <a:r>
              <a:rPr lang="en-GB" dirty="0"/>
              <a:t> </a:t>
            </a:r>
          </a:p>
          <a:p>
            <a:r>
              <a:rPr lang="en-GB" dirty="0"/>
              <a:t>After the session, we will send code to show this may be solved with 1 neuron only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EDA1D-C511-4775-9752-5317F6AF3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325" y="2439987"/>
            <a:ext cx="26574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6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Multi-Layered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may apply these in many layers.</a:t>
            </a:r>
          </a:p>
          <a:p>
            <a:r>
              <a:rPr lang="en-GB" dirty="0"/>
              <a:t>Non-linear activations allow single layers to achieve what would otherwise require many layers to achieve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863993-AC04-D0BA-3A8C-2BFB2F94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16" y="1209964"/>
            <a:ext cx="4117433" cy="37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neurons? Weights?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have 10 inputs and 10 neurons which each are ‘fully connected’ to the inputs, how many connections is this?</a:t>
            </a:r>
          </a:p>
          <a:p>
            <a:r>
              <a:rPr lang="en-GB" dirty="0"/>
              <a:t>If we have an image of size 100x100 where every pixel is an input, followed by a layer of 100 neurons, how many weights?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B863993-AC04-D0BA-3A8C-2BFB2F94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16" y="1209964"/>
            <a:ext cx="4117433" cy="37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2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look at MS Excel example now.. We see the effect of ‘striding’ before a weighted sum operation</a:t>
            </a:r>
          </a:p>
          <a:p>
            <a:r>
              <a:rPr lang="en-GB" dirty="0"/>
              <a:t>Padding can help control output sizes</a:t>
            </a:r>
          </a:p>
          <a:p>
            <a:r>
              <a:rPr lang="en-GB" dirty="0"/>
              <a:t>What is spatial invariance?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F21D9-3450-2922-1B8C-A46254CE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21" y="2104652"/>
            <a:ext cx="5260853" cy="30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9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96-400F-67FD-FEDF-4E0F2BA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CB53-3434-21F8-60CA-2D63E1F9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timeseries models, it can be useful to feedback prior time steps into neurons</a:t>
            </a:r>
          </a:p>
          <a:p>
            <a:r>
              <a:rPr lang="en-GB" dirty="0"/>
              <a:t>In practice, these models suffer from vanishing gradient without clever gating arrangements</a:t>
            </a:r>
          </a:p>
          <a:p>
            <a:r>
              <a:rPr lang="en-GB" dirty="0"/>
              <a:t>Please see LSTM as further research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AEE6-0C33-A283-4380-D7E838E8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BCF6-29FD-5C97-0BBF-209A7E10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E33EB-06B2-1BAD-8526-B0CF983B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8475"/>
            <a:ext cx="4146450" cy="43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182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{C71D23FD-6B50-4291-8204-7CA8E6DEB9E1}tf33713516_win32</Template>
  <TotalTime>20310</TotalTime>
  <Words>1127</Words>
  <Application>Microsoft Office PowerPoint</Application>
  <PresentationFormat>Widescreen</PresentationFormat>
  <Paragraphs>160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Walbaum Display</vt:lpstr>
      <vt:lpstr>3DFloatVTI</vt:lpstr>
      <vt:lpstr>Introduction to Keras for Neural Networks</vt:lpstr>
      <vt:lpstr>Agenda</vt:lpstr>
      <vt:lpstr>Perceptron</vt:lpstr>
      <vt:lpstr>‘Training’</vt:lpstr>
      <vt:lpstr>OR, AND &amp; Exclusive Or.. XOR</vt:lpstr>
      <vt:lpstr>Multi-Layered Perceptron</vt:lpstr>
      <vt:lpstr>How many neurons? Weights?</vt:lpstr>
      <vt:lpstr>Convolutions</vt:lpstr>
      <vt:lpstr>Recurrent models</vt:lpstr>
      <vt:lpstr>Practical</vt:lpstr>
      <vt:lpstr>Summary</vt:lpstr>
      <vt:lpstr>Thank You</vt:lpstr>
      <vt:lpstr>Bonus slide</vt:lpstr>
      <vt:lpstr>Week 4- outer loop optimisation</vt:lpstr>
      <vt:lpstr>What do we mean by train, validation and test?</vt:lpstr>
      <vt:lpstr>What is regularising?</vt:lpstr>
      <vt:lpstr>What is Outer loop optimising?</vt:lpstr>
      <vt:lpstr>Week 5- BatchNorm, LSTM</vt:lpstr>
      <vt:lpstr>Batch norm</vt:lpstr>
      <vt:lpstr>Data treatments</vt:lpstr>
      <vt:lpstr>Column selection</vt:lpstr>
      <vt:lpstr>CNN on NASA dataset</vt:lpstr>
      <vt:lpstr>Links..</vt:lpstr>
      <vt:lpstr>Can we rephrase as classification? 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Keras for Neural Networks</dc:title>
  <dc:creator>Stuart Whipp</dc:creator>
  <cp:lastModifiedBy>Stuart Whipp</cp:lastModifiedBy>
  <cp:revision>16</cp:revision>
  <dcterms:created xsi:type="dcterms:W3CDTF">2022-09-30T08:09:33Z</dcterms:created>
  <dcterms:modified xsi:type="dcterms:W3CDTF">2022-10-21T10:59:44Z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