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7" r:id="rId5"/>
    <p:sldId id="389" r:id="rId6"/>
    <p:sldId id="3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983554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Introduction to Decision Tree Ensembles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407599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Stuart Whipp</a:t>
            </a:r>
          </a:p>
          <a:p>
            <a:r>
              <a:rPr lang="en-US" dirty="0"/>
              <a:t>Ben Whalley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289584" cy="101107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7130"/>
            <a:ext cx="10296102" cy="3415519"/>
          </a:xfrm>
        </p:spPr>
        <p:txBody>
          <a:bodyPr/>
          <a:lstStyle/>
          <a:p>
            <a:r>
              <a:rPr lang="en-US" dirty="0"/>
              <a:t>What is a decision tree?</a:t>
            </a:r>
          </a:p>
          <a:p>
            <a:r>
              <a:rPr lang="en-US" dirty="0"/>
              <a:t>What can it do? Regression or classification</a:t>
            </a:r>
          </a:p>
          <a:p>
            <a:r>
              <a:rPr lang="en-US" dirty="0"/>
              <a:t>How does it work? (Gini index, splitting criteria)</a:t>
            </a:r>
          </a:p>
          <a:p>
            <a:r>
              <a:rPr lang="en-US" dirty="0"/>
              <a:t>Practical: Train a model on the NASA Engine dataset</a:t>
            </a:r>
          </a:p>
          <a:p>
            <a:r>
              <a:rPr lang="en-US" dirty="0"/>
              <a:t>Summary:  Word report? Literature review?</a:t>
            </a:r>
          </a:p>
          <a:p>
            <a:r>
              <a:rPr lang="en-US" dirty="0"/>
              <a:t>Plot a decision tree </a:t>
            </a:r>
          </a:p>
          <a:p>
            <a:r>
              <a:rPr lang="en-GB" dirty="0" err="1">
                <a:hlinkClick r:id="rId2"/>
              </a:rPr>
              <a:t>sklearn.ensemble.RandomForestRegressor</a:t>
            </a:r>
            <a:r>
              <a:rPr lang="en-GB" dirty="0">
                <a:hlinkClick r:id="rId2"/>
              </a:rPr>
              <a:t> — scikit-learn 1.1.3 documentation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Proprietary ©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9729-96C9-A0BC-4E9B-C8035493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0447103" cy="769651"/>
          </a:xfrm>
        </p:spPr>
        <p:txBody>
          <a:bodyPr/>
          <a:lstStyle/>
          <a:p>
            <a:r>
              <a:rPr lang="en-GB" dirty="0"/>
              <a:t>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A07E-5498-FAE6-94F8-AEFAEA42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44462"/>
            <a:ext cx="7192176" cy="3769075"/>
          </a:xfrm>
        </p:spPr>
        <p:txBody>
          <a:bodyPr/>
          <a:lstStyle/>
          <a:p>
            <a:r>
              <a:rPr lang="en-GB" dirty="0"/>
              <a:t>Decision tree may be </a:t>
            </a:r>
            <a:r>
              <a:rPr lang="en-GB" b="1" dirty="0"/>
              <a:t>easily interpreted</a:t>
            </a:r>
          </a:p>
          <a:p>
            <a:r>
              <a:rPr lang="en-GB" dirty="0"/>
              <a:t>Hey are sometimes referred to </a:t>
            </a:r>
            <a:r>
              <a:rPr lang="en-GB" b="1" dirty="0"/>
              <a:t>as weak learners</a:t>
            </a:r>
          </a:p>
          <a:p>
            <a:r>
              <a:rPr lang="en-GB" dirty="0"/>
              <a:t>Heir internal mechanisms allow lots of variability – lots of ways to achieve similar outcomes with different branching split criterion</a:t>
            </a:r>
          </a:p>
          <a:p>
            <a:r>
              <a:rPr lang="en-GB" dirty="0"/>
              <a:t>His allows us to make lots of them and combine their collective output</a:t>
            </a:r>
          </a:p>
          <a:p>
            <a:r>
              <a:rPr lang="en-US" b="1" dirty="0"/>
              <a:t>Random Forest</a:t>
            </a:r>
            <a:r>
              <a:rPr lang="en-GB" b="1" dirty="0"/>
              <a:t> </a:t>
            </a:r>
            <a:r>
              <a:rPr lang="en-GB" dirty="0"/>
              <a:t>is an </a:t>
            </a:r>
            <a:r>
              <a:rPr lang="en-GB" b="1" dirty="0"/>
              <a:t>ensemble</a:t>
            </a:r>
            <a:r>
              <a:rPr lang="en-GB" dirty="0"/>
              <a:t> of models.</a:t>
            </a:r>
          </a:p>
          <a:p>
            <a:r>
              <a:rPr lang="en-GB" b="1" dirty="0"/>
              <a:t>Bagging and Boosting. </a:t>
            </a:r>
            <a:r>
              <a:rPr lang="en-GB" b="1" dirty="0" err="1"/>
              <a:t>XGBoost</a:t>
            </a:r>
            <a:r>
              <a:rPr lang="en-GB" b="1" dirty="0"/>
              <a:t> </a:t>
            </a:r>
            <a:r>
              <a:rPr lang="en-GB" dirty="0"/>
              <a:t>is another example.</a:t>
            </a:r>
          </a:p>
          <a:p>
            <a:r>
              <a:rPr lang="en-GB" b="1" dirty="0"/>
              <a:t>Decision Trees are sometimes called White-Box. Ensembles are sometimes called Grey Box. Traceability Tractability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C51E7-9868-8F82-031E-603AE1F5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B639E-D321-BD22-C7E8-F8731A47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383" y="2156404"/>
            <a:ext cx="3980754" cy="33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03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{C71D23FD-6B50-4291-8204-7CA8E6DEB9E1}tf33713516_win32</Template>
  <TotalTime>20534</TotalTime>
  <Words>156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Walbaum Display</vt:lpstr>
      <vt:lpstr>3DFloatVTI</vt:lpstr>
      <vt:lpstr>Introduction to Decision Tree Ensembles</vt:lpstr>
      <vt:lpstr>Agenda</vt:lpstr>
      <vt:lpstr>Explainability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Keras for Neural Networks</dc:title>
  <dc:creator>Stuart Whipp</dc:creator>
  <cp:lastModifiedBy>Stuart Whipp</cp:lastModifiedBy>
  <cp:revision>21</cp:revision>
  <dcterms:created xsi:type="dcterms:W3CDTF">2022-09-30T08:09:33Z</dcterms:created>
  <dcterms:modified xsi:type="dcterms:W3CDTF">2022-11-18T14:13:58Z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