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Oswald ExtraLight"/>
      <p:regular r:id="rId36"/>
      <p:bold r:id="rId37"/>
    </p:embeddedFon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swaldExtraLight-bold.fntdata"/><Relationship Id="rId14" Type="http://schemas.openxmlformats.org/officeDocument/2006/relationships/slide" Target="slides/slide9.xml"/><Relationship Id="rId36" Type="http://schemas.openxmlformats.org/officeDocument/2006/relationships/font" Target="fonts/OswaldExtraLight-regular.fntdata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Averag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441c9122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441c9122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441c9122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441c9122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44847e1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44847e1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44847e1d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44847e1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44847e1d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44847e1d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59c02cd42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59c02cd42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441c912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441c912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441c9122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441c9122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4440456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4440456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441c9122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441c9122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441c912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441c912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441c9122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441c9122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441c9122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441c9122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441c9122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441c9122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59c02cd42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59c02cd42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441c9122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441c9122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59c02cd4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59c02cd4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59c02cd42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59c02cd42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441c9122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441c9122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441c9122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441c9122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4440456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4440456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44847e6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44847e6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441c9122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441c9122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44847e69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44847e69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44847e69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44847e69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59c02cd4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59c02cd4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44847e1d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44847e1d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41c9122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441c9122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41c9122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441c9122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al.pi.leg.br/tv/noticias-tv-1/saiba-quantas-horas-deve-dormir-por-dia-conforme-a-sua-idade#:~:text=Especialistas%20n%C3%A3o%20recomendam%20dormir%20menos,7-9%20horas%20por%20dia." TargetMode="External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1831340" lvl="0" marL="1831340" marR="27622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1831340" lvl="0" marL="1831340" marR="276225" rtl="0" algn="ctr">
              <a:lnSpc>
                <a:spcPct val="150000"/>
              </a:lnSpc>
              <a:spcBef>
                <a:spcPts val="25"/>
              </a:spcBef>
              <a:spcAft>
                <a:spcPts val="25"/>
              </a:spcAft>
              <a:buNone/>
            </a:pPr>
            <a:r>
              <a:rPr lang="pt-BR" sz="4400">
                <a:latin typeface="Oswald ExtraLight"/>
                <a:ea typeface="Oswald ExtraLight"/>
                <a:cs typeface="Oswald ExtraLight"/>
                <a:sym typeface="Oswald ExtraLight"/>
              </a:rPr>
              <a:t>Personal Key Indicator of Heart Disease</a:t>
            </a:r>
            <a:endParaRPr sz="44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50"/>
              <a:t>Prof. Murilo Naldi</a:t>
            </a:r>
            <a:endParaRPr sz="3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/>
          </a:p>
          <a:p>
            <a:pPr indent="-1831340" lvl="0" marL="1831340" marR="27622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Augusto dos Santos Gomes Vaz - 800268</a:t>
            </a:r>
            <a:endParaRPr sz="44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1831340" lvl="0" marL="1831340" marR="276225" rtl="0" algn="ctr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Gabriel Lourenço de Paula Graton - 800432</a:t>
            </a:r>
            <a:endParaRPr sz="44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1831340" lvl="0" marL="1831340" marR="276225" rtl="0" algn="ctr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Pietro Minghini Moralles - 792238</a:t>
            </a:r>
            <a:endParaRPr sz="44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1831340" lvl="0" marL="1831340" marR="276225" rtl="0" algn="ctr">
              <a:lnSpc>
                <a:spcPct val="150000"/>
              </a:lnSpc>
              <a:spcBef>
                <a:spcPts val="25"/>
              </a:spcBef>
              <a:spcAft>
                <a:spcPts val="25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Vitor Matheus da Silva - 800260</a:t>
            </a:r>
            <a:endParaRPr sz="44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"/>
            <a:ext cx="4572000" cy="2599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4509000" cy="25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389250" y="1253925"/>
            <a:ext cx="39222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Grupos Étnicos, </a:t>
            </a: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Categorías</a:t>
            </a: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de idade e Diabética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0"/>
            <a:ext cx="4571999" cy="262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" y="2604292"/>
            <a:ext cx="4508999" cy="256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613800"/>
            <a:ext cx="4572001" cy="2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600" y="115875"/>
            <a:ext cx="4266850" cy="23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75" y="2571750"/>
            <a:ext cx="4397812" cy="247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609" y="2571750"/>
            <a:ext cx="430501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389250" y="1253925"/>
            <a:ext cx="39222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Finalizando os Histogramas: Asmas, </a:t>
            </a: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Câncer</a:t>
            </a: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de </a:t>
            </a: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pele</a:t>
            </a: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e Doenças de Rins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5600" y="115875"/>
            <a:ext cx="4266851" cy="242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Distribuição de acordo com </a:t>
            </a:r>
            <a:r>
              <a:rPr lang="pt-BR"/>
              <a:t>parâmetros, onde vemos os outliers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25" y="1857575"/>
            <a:ext cx="57626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025" y="1844853"/>
            <a:ext cx="5762626" cy="253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484" y="204325"/>
            <a:ext cx="4588766" cy="19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800" y="2928325"/>
            <a:ext cx="4554125" cy="199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217975" y="1045150"/>
            <a:ext cx="39222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Distribuição do IMC, Estado Mental e Físico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49" y="2199100"/>
            <a:ext cx="4170251" cy="181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4799" y="2909825"/>
            <a:ext cx="4554125" cy="2013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62975" y="1074200"/>
            <a:ext cx="2029800" cy="3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Todos aqueles Histogramas podem ser resumidos pela correção vista pelo HeatMap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500" y="296375"/>
            <a:ext cx="6513245" cy="455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Abordagens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Três</a:t>
            </a:r>
            <a:r>
              <a:rPr lang="pt-BR"/>
              <a:t> abordagens: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Na primeira iremos mudar tudo manualmente, simples, convertendo os atributos em somente binários e ordinais. APESAR de haver atributos </a:t>
            </a:r>
            <a:r>
              <a:rPr lang="pt-BR"/>
              <a:t>categóricos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3" y="2416367"/>
            <a:ext cx="9024275" cy="208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Abordagens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Três</a:t>
            </a:r>
            <a:r>
              <a:rPr lang="pt-BR"/>
              <a:t> abordagens: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Na Segunda foi utilizado </a:t>
            </a:r>
            <a:r>
              <a:rPr lang="pt-BR"/>
              <a:t>One Hot Encoder nos atributos categóricos ( presença deles que nos fez usar essa abordagem, em adjunto com a curiosidade)  mantendo</a:t>
            </a:r>
            <a:r>
              <a:rPr lang="pt-BR"/>
              <a:t> somente os atributos que restaram em binários e ordinais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4" y="2662379"/>
            <a:ext cx="5293600" cy="7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3671763"/>
            <a:ext cx="78105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Três</a:t>
            </a:r>
            <a:r>
              <a:rPr lang="pt-BR"/>
              <a:t> abordagens: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Na terceira foi utilizado o Label Encoder, como curiosidade e como ela se comportaria ao trabalhar com atributos categóricos</a:t>
            </a:r>
            <a:endParaRPr/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Abordagens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475" y="2571750"/>
            <a:ext cx="5062650" cy="14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Remoções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verificarmos os dados, percebemos 3 inconsistências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Há pessoas que dormem por 24 horas, para deixar mais plausível possível decidimos retirar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alguém responde uma pesquisa por telefone se dorme 24 horas por dia ?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388" y="2616325"/>
            <a:ext cx="37623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Dataset com dados do CDC - Center for Disease Control and Prevention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dataset escolhido tem 300 mil entradas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Apresenta informações médicas coletadas de ligações para os residentes dos EUA.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Nosso objetivo é analisar padrões e observar a presença de doenças cardíacas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115" y="2810202"/>
            <a:ext cx="3723775" cy="20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para remoção -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25" y="1471325"/>
            <a:ext cx="8242676" cy="29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Há ta</a:t>
            </a:r>
            <a:r>
              <a:rPr lang="pt-BR"/>
              <a:t>mbém a presença de duplicatas, elas eram poucas em relação ao conjunto total, por isso foram descartadas.</a:t>
            </a:r>
            <a:endParaRPr/>
          </a:p>
        </p:txBody>
      </p:sp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Remoções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100" y="2501750"/>
            <a:ext cx="42291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Remoções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Há pessoas que </a:t>
            </a:r>
            <a:r>
              <a:rPr lang="pt-BR"/>
              <a:t>têm</a:t>
            </a:r>
            <a:r>
              <a:rPr lang="pt-BR"/>
              <a:t> 94,85 de IMC, esse número é muito absurdo, uma vez que acima de 30 já é obesidade - Exemplo: 1,80m com 300 Kgs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Optamos por não considerar devido a essa inconsistência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8" y="2705263"/>
            <a:ext cx="389572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225" y="2800238"/>
            <a:ext cx="49339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e métricas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Iremos usar 3 estratégias para cada Abordagem: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Decision Tree - Dividir o problema em problemas menores, usar uma abordagem lógica para dividir os dados. Uma estratégia simples </a:t>
            </a:r>
            <a:r>
              <a:rPr lang="pt-BR"/>
              <a:t>porém</a:t>
            </a:r>
            <a:r>
              <a:rPr lang="pt-BR"/>
              <a:t> com resultados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Cross Validation com KNN  - </a:t>
            </a:r>
            <a:r>
              <a:rPr lang="pt-BR"/>
              <a:t>Queríamos</a:t>
            </a:r>
            <a:r>
              <a:rPr lang="pt-BR"/>
              <a:t> testar com validação cruzada, usando todo o dataset como treinamento, ao invés de usar uma só parte como no Decision tree, </a:t>
            </a:r>
            <a:r>
              <a:rPr lang="pt-BR"/>
              <a:t>é um</a:t>
            </a:r>
            <a:r>
              <a:rPr lang="pt-BR"/>
              <a:t> </a:t>
            </a:r>
            <a:r>
              <a:rPr lang="pt-BR"/>
              <a:t>método</a:t>
            </a:r>
            <a:r>
              <a:rPr lang="pt-BR"/>
              <a:t> mais simples, como o KNN. Mas também pela forma de treinar com o dataset inteiro.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Cross Validation com </a:t>
            </a:r>
            <a:r>
              <a:rPr lang="pt-BR"/>
              <a:t>Randomforest - Por fim escolhemos essa abordagem mais complexa para melhorarmos mais a acurácia do modelo.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 fim de comparar os resultados, serão mostrados as matrizes de confusão, acurácia</a:t>
            </a:r>
            <a:r>
              <a:rPr lang="pt-BR"/>
              <a:t>, sensibilidade e especificação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01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Acurácia e Matriz de Confusão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Sensibilidade</a:t>
            </a:r>
            <a:r>
              <a:rPr lang="pt-BR"/>
              <a:t> → C</a:t>
            </a:r>
            <a:r>
              <a:rPr lang="pt-BR"/>
              <a:t>aso seja diagnosticado o exame de forma positivo, qual a chance de ser realmente um positivo.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Especificidade</a:t>
            </a:r>
            <a:r>
              <a:rPr lang="pt-BR"/>
              <a:t> → caso seja diagnosticado o exame de forma negativa, qual a chance de ser realmente um negativo.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001" y="3069750"/>
            <a:ext cx="6080000" cy="20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para Abordagem 1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311700" y="1152475"/>
            <a:ext cx="45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Decision Tree foi a mais rápida e a mais sensível.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Cross Validation RandomForest possui a maior Especificidade e mais Acurácia.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geral, ao aumentar a Especificidade, piora-se a Sensibilidade.</a:t>
            </a:r>
            <a:endParaRPr/>
          </a:p>
        </p:txBody>
      </p:sp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278" y="356675"/>
            <a:ext cx="3103425" cy="44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para Abordagem 2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11700" y="1152475"/>
            <a:ext cx="506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Aumentou o tempo, mas manteve suas estatísticas na Decision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Houve uma queda considerativa em </a:t>
            </a:r>
            <a:r>
              <a:rPr lang="pt-BR"/>
              <a:t>relação</a:t>
            </a:r>
            <a:r>
              <a:rPr lang="pt-BR"/>
              <a:t> a primeira abordagem em CrossV, o que indique que aquela ordenação houve um impacto na verossimilhança dos dados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geral, sensibilidade e tempo aumentaram, já especificidade e acurácia cairam.</a:t>
            </a:r>
            <a:endParaRPr/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550" y="247650"/>
            <a:ext cx="287655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para Abordagem 3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311700" y="1152475"/>
            <a:ext cx="51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Decision Tree foi MUITO rápida no geral e manteve suas </a:t>
            </a:r>
            <a:r>
              <a:rPr lang="pt-BR"/>
              <a:t>estatísticas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tempo do Cross com KNN, apesar de ter acurácia boa, é muito ruim, 25 minutos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tempo nessa abordagem diminuiu em relação às outras no Cross com RandomF</a:t>
            </a:r>
            <a:endParaRPr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413" y="261925"/>
            <a:ext cx="288607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é relevante?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Bem, saber se você vai morrer do coração é um motivo bem relevante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400 mil pessoas tem infarto anualmente no Brasil, com 5 a cada 7 casos resultando em óbito, segundo o  Ministério da Saúde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Nosso classificador pode servir de ferramenta auxiliar de diagnóstico para profissionais da saúde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 contribuir na área da medicina preven</a:t>
            </a:r>
            <a:r>
              <a:rPr lang="pt-BR"/>
              <a:t>tiva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Geral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Decision Tree é a melhor do ponto de vista medicinal.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Abordagem 3 é a melhor na DecisionTree e em CrossValidation com RandomForest do que outras abordagens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525" y="2214324"/>
            <a:ext cx="5676374" cy="29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é desafiador?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Medicina, não é um “a + b = c”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doença pode ter várias origens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Prever doenças envolve analisar várias informações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eficácia é fator muito importante na área de saúde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é complexo?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Existem vários tipos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dataset é composto por dados autodeclarados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Escolher os classificadores que obtenham boas métricas neste tipo de dataset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49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Gráfico</a:t>
            </a:r>
            <a:r>
              <a:rPr lang="pt-BR"/>
              <a:t> de Pizza ajuda  visualizar o desbalanceamento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19125"/>
            <a:ext cx="40481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Gráficos de Histogramas ajudam a visualizar como atributos se relacionam com a classe ( Fumante e AVC )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3425"/>
            <a:ext cx="4563925" cy="25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3" y="2243425"/>
            <a:ext cx="4516809" cy="256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243425"/>
            <a:ext cx="4516800" cy="256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50" y="2671300"/>
            <a:ext cx="4274925" cy="22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125" y="119175"/>
            <a:ext cx="4226300" cy="21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125" y="2671300"/>
            <a:ext cx="4226300" cy="237511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317950" y="1057825"/>
            <a:ext cx="39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89250" y="1253925"/>
            <a:ext cx="39222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Agora sobre a relação do Sexo, Alcoolismo e Dificuldade de andar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7500" y="119175"/>
            <a:ext cx="4274925" cy="2199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850" y="2646698"/>
            <a:ext cx="4274925" cy="2236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17494" y="2618906"/>
            <a:ext cx="4274926" cy="2427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