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Oswald ExtraLight"/>
      <p:regular r:id="rId50"/>
      <p:bold r:id="rId51"/>
    </p:embeddedFont>
    <p:embeddedFont>
      <p:font typeface="Average"/>
      <p:regular r:id="rId52"/>
    </p:embeddedFont>
    <p:embeddedFont>
      <p:font typeface="Oswald"/>
      <p:regular r:id="rId53"/>
      <p:bold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swaldExtraLight-bold.fntdata"/><Relationship Id="rId50" Type="http://schemas.openxmlformats.org/officeDocument/2006/relationships/font" Target="fonts/OswaldExtraLight-regular.fntdata"/><Relationship Id="rId53" Type="http://schemas.openxmlformats.org/officeDocument/2006/relationships/font" Target="fonts/Oswald-regular.fntdata"/><Relationship Id="rId52" Type="http://schemas.openxmlformats.org/officeDocument/2006/relationships/font" Target="fonts/Averag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60f04710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60f04710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60f04710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60f04710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60f04710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760f0471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60f04710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60f04710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60f04710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60f04710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63852eb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763852eb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f9a4fe6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f9a4fe6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5fe891ce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5fe891ce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5fe891ce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75fe891ce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61219055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761219055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441c912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441c912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75fe891ce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75fe891ce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75fe891ce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75fe891ce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61219055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761219055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5fe891ce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75fe891ce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5fe891ce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75fe891ce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59c02cd42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59c02cd42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441c9122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e441c912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75fe891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75fe891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75fe891ce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75fe891ce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612190553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612190553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44847e69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44847e69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75fe891ce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75fe891ce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7612190553_7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7612190553_7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75fe891ce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75fe891ce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75fe891ce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75fe891ce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75fe891ce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75fe891ce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75fe891ce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75fe891ce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559c02cd42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559c02cd42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761219055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761219055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7612190553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7612190553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7612190553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7612190553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5fe891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75fe891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7612190553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7612190553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7612190553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7612190553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7612190553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7612190553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e441c9122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e441c9122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763852ebf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763852ebf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59c02cd42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59c02cd4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60f04710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760f04710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60f04710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60f04710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60f04710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60f04710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60f04710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60f04710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Relationship Id="rId6" Type="http://schemas.openxmlformats.org/officeDocument/2006/relationships/image" Target="../media/image22.png"/><Relationship Id="rId7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7.png"/><Relationship Id="rId4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1831340" lvl="0" marL="1831340" marR="276225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-1831340" lvl="0" marL="1831340" marR="276225" rtl="0" algn="ctr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pt-BR" sz="4400">
                <a:latin typeface="Oswald ExtraLight"/>
                <a:ea typeface="Oswald ExtraLight"/>
                <a:cs typeface="Oswald ExtraLight"/>
                <a:sym typeface="Oswald ExtraLight"/>
              </a:rPr>
              <a:t>Unsupervised Learning on Country Data </a:t>
            </a:r>
            <a:endParaRPr b="1" sz="18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831340" lvl="0" marL="1831340" marR="276225" rtl="0" algn="ctr">
              <a:lnSpc>
                <a:spcPct val="150000"/>
              </a:lnSpc>
              <a:spcBef>
                <a:spcPts val="25"/>
              </a:spcBef>
              <a:spcAft>
                <a:spcPts val="25"/>
              </a:spcAft>
              <a:buNone/>
            </a:pPr>
            <a:r>
              <a:rPr lang="pt-BR" sz="4400">
                <a:latin typeface="Oswald ExtraLight"/>
                <a:ea typeface="Oswald ExtraLight"/>
                <a:cs typeface="Oswald ExtraLight"/>
                <a:sym typeface="Oswald ExtraLight"/>
              </a:rPr>
              <a:t> </a:t>
            </a:r>
            <a:endParaRPr sz="440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8015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50"/>
              <a:t>Prof. Murilo Naldi</a:t>
            </a:r>
            <a:endParaRPr sz="38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50"/>
          </a:p>
          <a:p>
            <a:pPr indent="-1831340" lvl="0" marL="1831340" marR="276225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Augusto dos Santos Gomes Vaz - 800268</a:t>
            </a:r>
            <a:endParaRPr sz="44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-1831340" lvl="0" marL="1831340" marR="276225" rtl="0" algn="ctr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Gabriel Lourenço de Paula Graton - 800432</a:t>
            </a:r>
            <a:endParaRPr sz="44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-1831340" lvl="0" marL="1831340" marR="276225" rtl="0" algn="ctr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Pietro Minghini Moralles - 792238</a:t>
            </a:r>
            <a:endParaRPr sz="44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-1831340" lvl="0" marL="1831340" marR="276225" rtl="0" algn="ctr">
              <a:lnSpc>
                <a:spcPct val="150000"/>
              </a:lnSpc>
              <a:spcBef>
                <a:spcPts val="25"/>
              </a:spcBef>
              <a:spcAft>
                <a:spcPts val="25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Vitor Matheus da Silva - 800260</a:t>
            </a:r>
            <a:endParaRPr sz="44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Renda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55425" cy="31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Investimento em saúde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25" y="1201475"/>
            <a:ext cx="8997951" cy="307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Mortalidade Infantil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88" y="1183350"/>
            <a:ext cx="8725225" cy="31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Expectativa de vida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1163525"/>
            <a:ext cx="8679900" cy="3199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Taxa de fertilidade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56875"/>
            <a:ext cx="8839199" cy="3044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Imputação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Tentativa de imputação de novos objetos: países faltantes;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Cerca de 193-196 países no mundo atualmente;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Falta de informação sobre o ano em que os dados foram coletados;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Inconsistência com os dados originais.</a:t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31374"/>
            <a:ext cx="9144000" cy="25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Visualização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Outliers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Esses dados estão presentes no dataset, contudo lidar com eles não é fácil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 dataset é pequeno demais para perder tuplas, cada país tem a sua importância.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Além do mais, ao pensar em um contexto real, esses países apenas são fora da média, ou falta outros para ajudar na classificação dos mesmo ( por isso a tentativa de </a:t>
            </a:r>
            <a:r>
              <a:rPr lang="pt-BR"/>
              <a:t>imputação</a:t>
            </a:r>
            <a:r>
              <a:rPr lang="pt-BR"/>
              <a:t> )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Por esse motivo, não foram retirados, a fim de manter todos e não perder a verossimilhança com a realidade.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317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Distribuição dos dados</a:t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691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317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Distribuição dos dados</a:t>
            </a:r>
            <a:endParaRPr/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783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317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Distribuição dos dados</a:t>
            </a:r>
            <a:endParaRPr/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400" y="1572875"/>
            <a:ext cx="6047200" cy="23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dataset apresenta uma ONG fictícia chamada "HELP International", que tem como objetivo analisar quais países estão em maior necessidade para direcionar um investimento de 10 milhões de dólares 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objetivo do dataset é analisar os dados de 167 países para determinar os países que estão em maior necessidade de ajuda humanitária;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dataset apresenta dados socioeconômicos como mortalidade infantil, PIB, investimento anual em saúde e inflação.</a:t>
            </a:r>
            <a:endParaRPr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Correlação</a:t>
            </a:r>
            <a:endParaRPr/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092" y="445025"/>
            <a:ext cx="5717661" cy="40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Tratamento dos dados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Reduzir Dimensões - k=2</a:t>
            </a:r>
            <a:endParaRPr/>
          </a:p>
        </p:txBody>
      </p:sp>
      <p:sp>
        <p:nvSpPr>
          <p:cNvPr id="185" name="Google Shape;185;p34"/>
          <p:cNvSpPr txBox="1"/>
          <p:nvPr>
            <p:ph idx="4294967295" type="body"/>
          </p:nvPr>
        </p:nvSpPr>
        <p:spPr>
          <a:xfrm>
            <a:off x="311700" y="1017725"/>
            <a:ext cx="5091300" cy="39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-33278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101"/>
              <a:t>Scree Plot</a:t>
            </a:r>
            <a:endParaRPr sz="4101"/>
          </a:p>
          <a:p>
            <a:pPr indent="-322628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3701"/>
              <a:t>No referido gráfico, essa inflexão é claramente observada no índice 2. Consequentemente, nossa escolha recaiu sobre os componentes nos índices 0, 1 e 2, totalizando assim dois componentes no conjunto selecionado.</a:t>
            </a:r>
            <a:endParaRPr sz="3701"/>
          </a:p>
          <a:p>
            <a:pPr indent="-33278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101"/>
              <a:t>Alta Multicolinearidade</a:t>
            </a:r>
            <a:endParaRPr sz="4101"/>
          </a:p>
          <a:p>
            <a:pPr indent="-322628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3701"/>
              <a:t>taxa de mortalidade infantil e a expectativa de vida, bem como entre a taxa de fecundidade e a renda líquida</a:t>
            </a:r>
            <a:endParaRPr sz="370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150" y="2"/>
            <a:ext cx="3429200" cy="24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6150" y="2545325"/>
            <a:ext cx="3376150" cy="24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Normalização</a:t>
            </a:r>
            <a:endParaRPr/>
          </a:p>
        </p:txBody>
      </p:sp>
      <p:sp>
        <p:nvSpPr>
          <p:cNvPr id="193" name="Google Shape;193;p35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MinMaxScaler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Por usar estratégias sensíveis a normalizações, foi feita a MinMaxScaler para deixar os atributos do dataset em intervalos entre 0 e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StandardScaler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Após isso, foi feito esse para padronizar os dados para ter média zero e desvio padrão unitário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PCA</a:t>
            </a:r>
            <a:endParaRPr/>
          </a:p>
        </p:txBody>
      </p:sp>
      <p:pic>
        <p:nvPicPr>
          <p:cNvPr id="199" name="Google Shape;1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913" y="1017725"/>
            <a:ext cx="369417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Abordagens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K-means</a:t>
            </a:r>
            <a:endParaRPr/>
          </a:p>
        </p:txBody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311700" y="1152475"/>
            <a:ext cx="356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Vamos comparar o método do Cotovelo, demonstrando que 5 é o número de clusters ideal, com indicadores de validação.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4850" y="530113"/>
            <a:ext cx="4895850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type="title"/>
          </p:nvPr>
        </p:nvSpPr>
        <p:spPr>
          <a:xfrm>
            <a:off x="311700" y="445025"/>
            <a:ext cx="3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K-means - Validação</a:t>
            </a:r>
            <a:endParaRPr/>
          </a:p>
        </p:txBody>
      </p:sp>
      <p:sp>
        <p:nvSpPr>
          <p:cNvPr id="217" name="Google Shape;217;p39"/>
          <p:cNvSpPr txBox="1"/>
          <p:nvPr>
            <p:ph idx="1" type="body"/>
          </p:nvPr>
        </p:nvSpPr>
        <p:spPr>
          <a:xfrm>
            <a:off x="311700" y="1152475"/>
            <a:ext cx="356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indicadores usados foram Silhueta e Davies Bouldin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Segundo estes, 3 clusters teriam os melhores resultados.</a:t>
            </a:r>
            <a:endParaRPr/>
          </a:p>
        </p:txBody>
      </p:sp>
      <p:pic>
        <p:nvPicPr>
          <p:cNvPr id="218" name="Google Shape;21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588" y="1043388"/>
            <a:ext cx="5074338" cy="36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K-means 3 Clusters - Distribuição dos pontos nos grupos</a:t>
            </a:r>
            <a:endParaRPr/>
          </a:p>
        </p:txBody>
      </p:sp>
      <p:pic>
        <p:nvPicPr>
          <p:cNvPr id="224" name="Google Shape;22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25" y="1587825"/>
            <a:ext cx="3968225" cy="267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682" y="1587825"/>
            <a:ext cx="4453943" cy="26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925" y="1587825"/>
            <a:ext cx="4026915" cy="267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K-means 5 Clusters- Distribuição dos pontos nos grupos</a:t>
            </a:r>
            <a:endParaRPr/>
          </a:p>
        </p:txBody>
      </p:sp>
      <p:pic>
        <p:nvPicPr>
          <p:cNvPr id="232" name="Google Shape;2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25" y="1587825"/>
            <a:ext cx="3968225" cy="267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682" y="1587825"/>
            <a:ext cx="4453943" cy="26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925" y="1587825"/>
            <a:ext cx="4026915" cy="26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3313" y="1587824"/>
            <a:ext cx="4486312" cy="26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2925" y="1579857"/>
            <a:ext cx="4026925" cy="2687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é relevante?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Identificar países estão em maior necessidade de ajuda humanitária é essencial quando pensamos em recursos limitados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Apesar de ser uma ONG </a:t>
            </a:r>
            <a:r>
              <a:rPr lang="pt-BR"/>
              <a:t>fictícia</a:t>
            </a:r>
            <a:r>
              <a:rPr lang="pt-BR"/>
              <a:t>, isso poderia ser facilmente uma situação real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Entender como certas </a:t>
            </a:r>
            <a:r>
              <a:rPr lang="pt-BR"/>
              <a:t>estatísticas</a:t>
            </a:r>
            <a:r>
              <a:rPr lang="pt-BR"/>
              <a:t> influenciam o desenvolvimento de um país é de suma importância para a política global e local de cada país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title"/>
          </p:nvPr>
        </p:nvSpPr>
        <p:spPr>
          <a:xfrm>
            <a:off x="260775" y="46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Aglomeração hierárquica</a:t>
            </a:r>
            <a:endParaRPr/>
          </a:p>
        </p:txBody>
      </p:sp>
      <p:sp>
        <p:nvSpPr>
          <p:cNvPr id="242" name="Google Shape;24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Foram testados os algoritmos de Ward, </a:t>
            </a:r>
            <a:r>
              <a:rPr lang="pt-BR"/>
              <a:t>Complete-Linkage, Average Linkage e </a:t>
            </a:r>
            <a:r>
              <a:rPr lang="pt-BR"/>
              <a:t>Single-linkage</a:t>
            </a:r>
            <a:endParaRPr/>
          </a:p>
        </p:txBody>
      </p:sp>
      <p:pic>
        <p:nvPicPr>
          <p:cNvPr id="243" name="Google Shape;2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400" y="1857675"/>
            <a:ext cx="5079351" cy="31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Aglomeração Hierárquica - Validação</a:t>
            </a:r>
            <a:endParaRPr/>
          </a:p>
        </p:txBody>
      </p:sp>
      <p:pic>
        <p:nvPicPr>
          <p:cNvPr id="249" name="Google Shape;24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463" y="1097325"/>
            <a:ext cx="542908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Aglomeração hierárquica</a:t>
            </a:r>
            <a:r>
              <a:rPr lang="pt-BR"/>
              <a:t> - Histograma </a:t>
            </a:r>
            <a:r>
              <a:rPr lang="pt-BR"/>
              <a:t>dos pontos nos grupos</a:t>
            </a:r>
            <a:endParaRPr/>
          </a:p>
        </p:txBody>
      </p:sp>
      <p:pic>
        <p:nvPicPr>
          <p:cNvPr id="255" name="Google Shape;255;p44"/>
          <p:cNvPicPr preferRelativeResize="0"/>
          <p:nvPr/>
        </p:nvPicPr>
        <p:blipFill rotWithShape="1">
          <a:blip r:embed="rId3">
            <a:alphaModFix/>
          </a:blip>
          <a:srcRect b="50573" l="0" r="0" t="0"/>
          <a:stretch/>
        </p:blipFill>
        <p:spPr>
          <a:xfrm>
            <a:off x="705200" y="1713325"/>
            <a:ext cx="7733599" cy="285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850" y="1336685"/>
            <a:ext cx="8832302" cy="3438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Aglomeração hierárquica - Distribuição dos pontos nos grupos</a:t>
            </a:r>
            <a:endParaRPr/>
          </a:p>
        </p:txBody>
      </p:sp>
      <p:pic>
        <p:nvPicPr>
          <p:cNvPr id="262" name="Google Shape;26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342800"/>
            <a:ext cx="8349627" cy="3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Aglomeração hierárquica - Histograma dos pontos nos grupos</a:t>
            </a:r>
            <a:endParaRPr/>
          </a:p>
        </p:txBody>
      </p:sp>
      <p:pic>
        <p:nvPicPr>
          <p:cNvPr id="268" name="Google Shape;268;p46"/>
          <p:cNvPicPr preferRelativeResize="0"/>
          <p:nvPr/>
        </p:nvPicPr>
        <p:blipFill rotWithShape="1">
          <a:blip r:embed="rId3">
            <a:alphaModFix/>
          </a:blip>
          <a:srcRect b="50526" l="0" r="0" t="0"/>
          <a:stretch/>
        </p:blipFill>
        <p:spPr>
          <a:xfrm>
            <a:off x="685229" y="1441700"/>
            <a:ext cx="7773550" cy="287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738" y="1153600"/>
            <a:ext cx="8786523" cy="344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Aglomeração hierárquica - Distribuição dos pontos nos grupos</a:t>
            </a:r>
            <a:endParaRPr/>
          </a:p>
        </p:txBody>
      </p:sp>
      <p:pic>
        <p:nvPicPr>
          <p:cNvPr id="275" name="Google Shape;27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65" y="1342075"/>
            <a:ext cx="8547660" cy="33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8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Agrupamento do K-means com 3 clusters</a:t>
            </a:r>
            <a:endParaRPr/>
          </a:p>
        </p:txBody>
      </p:sp>
      <p:pic>
        <p:nvPicPr>
          <p:cNvPr id="286" name="Google Shape;28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600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Agrupamento do K-means com 5 clusters</a:t>
            </a:r>
            <a:endParaRPr/>
          </a:p>
        </p:txBody>
      </p:sp>
      <p:pic>
        <p:nvPicPr>
          <p:cNvPr id="292" name="Google Shape;29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025" y="1105350"/>
            <a:ext cx="8865974" cy="363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Agrupamento ward com 3 clusters</a:t>
            </a:r>
            <a:endParaRPr/>
          </a:p>
        </p:txBody>
      </p:sp>
      <p:sp>
        <p:nvSpPr>
          <p:cNvPr id="298" name="Google Shape;298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63" y="1231450"/>
            <a:ext cx="8916275" cy="367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é complexo e desafiador?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Trata-se de um dataset muito pequeno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Outliers não podem ser retirados pois indicam tanto países em condições ótimas quanto em condições alarmantes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conseguimos saber ao certo a idade nem a origem dos dados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Agrupamento ward 5 clusters</a:t>
            </a:r>
            <a:endParaRPr/>
          </a:p>
        </p:txBody>
      </p:sp>
      <p:pic>
        <p:nvPicPr>
          <p:cNvPr id="305" name="Google Shape;30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623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Agrupamento complete-linkage 3 clusters</a:t>
            </a:r>
            <a:endParaRPr/>
          </a:p>
        </p:txBody>
      </p:sp>
      <p:pic>
        <p:nvPicPr>
          <p:cNvPr id="311" name="Google Shape;31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209623"/>
            <a:ext cx="8832301" cy="3663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Agrupamento complete-linkage 5 clusters</a:t>
            </a:r>
            <a:endParaRPr/>
          </a:p>
        </p:txBody>
      </p:sp>
      <p:pic>
        <p:nvPicPr>
          <p:cNvPr id="317" name="Google Shape;31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569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323" name="Google Shape;323;p55"/>
          <p:cNvSpPr txBox="1"/>
          <p:nvPr>
            <p:ph idx="1" type="body"/>
          </p:nvPr>
        </p:nvSpPr>
        <p:spPr>
          <a:xfrm>
            <a:off x="567075" y="1152475"/>
            <a:ext cx="730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Países</a:t>
            </a:r>
            <a:r>
              <a:rPr lang="pt-BR"/>
              <a:t> da América do Norte, Europa Ocidental, Austrália e Nova Zelândia são agrupados, em todos os algoritmos, como países em condições socioeconômicas boas;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Países da África Subsariana classificados como os mais necessitados de ajuda nos algoritmos;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Luxemburgo é o único país classificado como condição ótima;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Número de Cluster </a:t>
            </a:r>
            <a:r>
              <a:rPr lang="pt-BR"/>
              <a:t>influencia</a:t>
            </a:r>
            <a:r>
              <a:rPr lang="pt-BR"/>
              <a:t> diretamente no agrupamento. Quanto mais elevado, maior delimitação de condição </a:t>
            </a:r>
            <a:r>
              <a:rPr lang="pt-BR"/>
              <a:t>socioeconômica,</a:t>
            </a:r>
            <a:r>
              <a:rPr lang="pt-BR"/>
              <a:t> porém, pode gerar agrupamentos inconsistentes. Uma quantidade menor de Clusters implica em uma generalização incorreta e menos especificação.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6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Visualização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PIB per capita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1156900"/>
            <a:ext cx="8679900" cy="3113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Importações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00" y="1170125"/>
            <a:ext cx="8743800" cy="31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Exportações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1315575"/>
            <a:ext cx="8679900" cy="3098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Inflação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63" y="1150275"/>
            <a:ext cx="8836875" cy="31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