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Oswald ExtraLight"/>
      <p:regular r:id="rId29"/>
      <p:bold r:id="rId30"/>
    </p:embeddedFont>
    <p:embeddedFont>
      <p:font typeface="Average"/>
      <p:regular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Extra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verage-regular.fntdata"/><Relationship Id="rId30" Type="http://schemas.openxmlformats.org/officeDocument/2006/relationships/font" Target="fonts/OswaldExtraLight-bold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3ac170f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3ac170f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441c912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441c912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441c9122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441c9122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59c02cd42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59c02cd42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41c9122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441c9122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59c02cd4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59c02cd4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59c02cd42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59c02cd42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441c9122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441c9122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441c9122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441c9122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c9823e5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c9823e5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441c912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441c912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c972ce0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c972ce0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c9823e5a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c9823e5a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c9823e5a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c9823e5a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c972ce01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ec972ce01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44847e6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44847e6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3ac170f9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3ac170f9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441c9122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441c9122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441c9122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441c9122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c921704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c921704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441c9122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441c9122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59c02cd42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59c02cd42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1831340" lvl="0" marL="1831340" marR="27622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1831340" lvl="0" marL="1831340" marR="276225" rtl="0" algn="ctr">
              <a:lnSpc>
                <a:spcPct val="150000"/>
              </a:lnSpc>
              <a:spcBef>
                <a:spcPts val="25"/>
              </a:spcBef>
              <a:spcAft>
                <a:spcPts val="25"/>
              </a:spcAft>
              <a:buNone/>
            </a:pPr>
            <a:r>
              <a:rPr lang="pt-BR" sz="4400">
                <a:latin typeface="Oswald ExtraLight"/>
                <a:ea typeface="Oswald ExtraLight"/>
                <a:cs typeface="Oswald ExtraLight"/>
                <a:sym typeface="Oswald ExtraLight"/>
              </a:rPr>
              <a:t>Identificator of Multi-Genre Books</a:t>
            </a:r>
            <a:endParaRPr sz="44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50"/>
              <a:t>Prof. Murilo Naldi</a:t>
            </a:r>
            <a:endParaRPr sz="38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50"/>
          </a:p>
          <a:p>
            <a:pPr indent="-1831340" lvl="0" marL="1831340" marR="27622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Gabriel Lourenço de Paula Graton - 800432</a:t>
            </a:r>
            <a:endParaRPr sz="44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1831340" lvl="0" marL="1831340" marR="276225" rtl="0" algn="ctr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Rafael Naoki Arakaki Uyeta - 800207</a:t>
            </a:r>
            <a:endParaRPr sz="44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-1831340" lvl="0" marL="1831340" marR="276225" rtl="0" algn="ctr">
              <a:lnSpc>
                <a:spcPct val="150000"/>
              </a:lnSpc>
              <a:spcBef>
                <a:spcPts val="25"/>
              </a:spcBef>
              <a:spcAft>
                <a:spcPts val="25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Vitor Matheus da Silva - 800260</a:t>
            </a:r>
            <a:endParaRPr sz="44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Limpando os dados da base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SzPts val="1820"/>
              <a:buChar char="●"/>
            </a:pPr>
            <a:r>
              <a:rPr lang="pt-BR" sz="1820"/>
              <a:t>Verificamos que há dados vazios na base</a:t>
            </a:r>
            <a:endParaRPr sz="1820"/>
          </a:p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SzPts val="1820"/>
              <a:buChar char="●"/>
            </a:pPr>
            <a:r>
              <a:rPr lang="pt-BR" sz="1820"/>
              <a:t>Há mais de 70 descrições vazias. Como será utilizada técnicas de PLN nas descrições, a ausência desses dados influenciará no aprendizado do modelo, portanto foram retirados da base</a:t>
            </a:r>
            <a:endParaRPr sz="182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72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513" y="2590075"/>
            <a:ext cx="2258975" cy="22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Abordagem do Problema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MultiLabelBinarizer()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Tal técnica consiste em transformar cada rótulo em um atributo novo. Contudo, como seriam adicionados 617 novas colunas, optou-se por selecionar apenas as </a:t>
            </a:r>
            <a:r>
              <a:rPr lang="pt-BR"/>
              <a:t>25 mais recorrentes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300" y="2086550"/>
            <a:ext cx="51054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Abordagem do Problema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pt-BR">
                <a:solidFill>
                  <a:schemeClr val="lt2"/>
                </a:solidFill>
              </a:rPr>
              <a:t>TfidfVectorizer(analyzer='word', max_features = max_feat) #10000</a:t>
            </a:r>
            <a:endParaRPr sz="2200">
              <a:solidFill>
                <a:schemeClr val="lt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Utiliza técnicas de PLN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É uma biblioteca que realiza a tokenização do texto. Para isso, utiliza dados como frequência de palavras, número de palavras em um documento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200" y="2339700"/>
            <a:ext cx="1643625" cy="28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475" y="2387599"/>
            <a:ext cx="1692525" cy="27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7212" y="2363650"/>
            <a:ext cx="1997789" cy="28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e métricas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Utilizamos 5 modelos diferentes para comparar os resultados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SGDClassifier, LogisticRegression, LinearSVC, - OneVsRest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Classifier chain com Random Forest e Label Powerset com Random Forest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Métricas utilizadas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Acurácia</a:t>
            </a:r>
            <a:endParaRPr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Considera apenas acertos completos, ou seja, todos os gêneros que o algoritmo encontrou devem estar corretos, caso contrário, não será contado como acerto</a:t>
            </a:r>
            <a:endParaRPr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Como é possível que o algoritmo acerte apenas alguns gêneros, ou então erre apenas alguns gêneros, essa medida não seria a mais adequada</a:t>
            </a:r>
            <a:endParaRPr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Melhor quando mais próximo de 1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Perda de Hamming</a:t>
            </a:r>
            <a:endParaRPr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Admite acertos fracionados, considerando, ponderadamente, que alguns gêneros foram corretamente classificados, enquanto outros foram erroneamente classificados</a:t>
            </a:r>
            <a:endParaRPr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Por permitir acertos fracionados, é uma medida mais adequada para a situação, visto que se o modelo acertar 6 dos 7 gêneros de um objeto, por esse caso terá influência no resultado da métrica</a:t>
            </a:r>
            <a:endParaRPr/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Melhor quando mais próximo de 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2008325"/>
            <a:ext cx="693420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obtidos por cada algoritmo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923875"/>
            <a:ext cx="8520600" cy="12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SGDClassifier e LinearSVC apresentaram os melhores resultados em ambas as métricas, sendo que o melhor foi o LinearSVC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Atingimos o objetivo?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401700" y="946025"/>
            <a:ext cx="8340600" cy="15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Conseguimos gerar 2 modelos que seriam capazes de prever quais possíveis livros uma pessoa poderia gostar de ler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Não obtivemos nenhuma precisão de 100%, contudo obtivemos resultados satisfatórios o suficiente para dizer que atingimos o objetivo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pt-BR"/>
              <a:t>Após testar, eles acertam em obter um livro com pelo menos um gênero semelhante</a:t>
            </a:r>
            <a:endParaRPr/>
          </a:p>
        </p:txBody>
      </p:sp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2420450"/>
            <a:ext cx="843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foi o pior algoritmo?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401700" y="2921450"/>
            <a:ext cx="8340600" cy="19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considerarmos como principal métrica a Perda de Hamming, então o pior algoritmo foi o Label Powerset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/>
              <a:t>Isso deve-se ao fato de que o conjunto apresenta muitos rótulos, aumentando consideravelmente o número de classes que o algoritmo analisa, dificultando o problema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Situações Inesperadas?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Todos os algoritmos apresentaram um baixo valor para a métrica “acurácia”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Após análises, o grupo concluiu que isso deve-se ao fato de se tratar de um classificador </a:t>
            </a:r>
            <a:r>
              <a:rPr lang="pt-BR"/>
              <a:t>multirrótulo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Problema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Para exemplificar, se um algoritmo acerta 6 gêneros de 7 em 80% dos casos, ele apresentará uma baixa acurácia, visto que não apresenta muitos acertos completos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contornar esse problema, a escolha da métrica “Perda de Hamming” foi um acerto, visto que ela é capaz de levar em conta casos com acerto parcial, e não completo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Porque as métricas não estão tão boas?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923875"/>
            <a:ext cx="8520600" cy="15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33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30"/>
              <a:t>Os 3 principais gêneros que eram classificados erroneamente, ou faltavam na classificação, são: Ficção, Fantasia e Clássicos</a:t>
            </a:r>
            <a:endParaRPr sz="723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23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b="3735" l="0" r="0" t="0"/>
          <a:stretch/>
        </p:blipFill>
        <p:spPr>
          <a:xfrm>
            <a:off x="132880" y="1858500"/>
            <a:ext cx="2762596" cy="2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7559" y="2571750"/>
            <a:ext cx="3147616" cy="23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 rotWithShape="1">
          <a:blip r:embed="rId5">
            <a:alphaModFix/>
          </a:blip>
          <a:srcRect b="3521" l="0" r="0" t="0"/>
          <a:stretch/>
        </p:blipFill>
        <p:spPr>
          <a:xfrm>
            <a:off x="6289591" y="1783625"/>
            <a:ext cx="2778209" cy="2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Dataset de “Livros que todo mundo deveria ler pelo menos uma vez”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dataset escolhido tem 10 mil entradas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Apresenta informações sobre os livros, como gêneros, descrições e autores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Nosso objetivo é fazer um recomendador de livros baseado nos gêneros que a pessoa mais lê.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-16380" l="0" r="0" t="16380"/>
          <a:stretch/>
        </p:blipFill>
        <p:spPr>
          <a:xfrm>
            <a:off x="2277249" y="2869250"/>
            <a:ext cx="4589499" cy="23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Porque as métricas não estão tão boas?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923875"/>
            <a:ext cx="8520600" cy="15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30"/>
          </a:p>
          <a:p>
            <a:pPr indent="-34338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7230"/>
              <a:t>Verificou-se que esses gêneros eram frequentemente classificados junto com outros gêneros, o que mostra uma certa dependência entre os dados em alguns modelos. </a:t>
            </a:r>
            <a:endParaRPr sz="723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927" y="2094650"/>
            <a:ext cx="4196150" cy="27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Porque as métricas não estão tão boas?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923875"/>
            <a:ext cx="85206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Além disso, verificou-se quais palavras eram mais recorrentes nas descrições do gênero Ficção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Frequência</a:t>
            </a:r>
            <a:r>
              <a:rPr lang="pt-BR" sz="7200"/>
              <a:t> Relativa e </a:t>
            </a:r>
            <a:r>
              <a:rPr lang="pt-BR" sz="7200"/>
              <a:t>Frequência</a:t>
            </a:r>
            <a:r>
              <a:rPr lang="pt-BR" sz="7200"/>
              <a:t> Absoluta</a:t>
            </a:r>
            <a:endParaRPr sz="7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5175"/>
            <a:ext cx="4205840" cy="23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865" y="2085175"/>
            <a:ext cx="4205840" cy="23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Porque as métricas não estão tão boas?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923875"/>
            <a:ext cx="85206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Por fim, analisamos como é feita a classificação de gêneros na plataforma utilizada</a:t>
            </a:r>
            <a:endParaRPr sz="72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7200"/>
              <a:t>Descobrimos que os livros são classificados a partir de uma média de todas as pessoas que classificaram aquele livro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088" y="2381725"/>
            <a:ext cx="7067825" cy="17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escolhemos?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SzPts val="1820"/>
              <a:buChar char="●"/>
            </a:pPr>
            <a:r>
              <a:rPr lang="pt-BR" sz="1820"/>
              <a:t>Explorar o Processamento de Língua Natural (PLN) </a:t>
            </a:r>
            <a:endParaRPr sz="1820"/>
          </a:p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SzPts val="1820"/>
              <a:buChar char="●"/>
            </a:pPr>
            <a:r>
              <a:rPr lang="pt-BR" sz="1820"/>
              <a:t>Interesse em leitura, visto que o modelo pode realizar ótimas recomendações</a:t>
            </a:r>
            <a:endParaRPr sz="1820"/>
          </a:p>
          <a:p>
            <a:pPr indent="-344170" lvl="0" marL="457200" rtl="0" algn="l">
              <a:spcBef>
                <a:spcPts val="0"/>
              </a:spcBef>
              <a:spcAft>
                <a:spcPts val="0"/>
              </a:spcAft>
              <a:buSzPts val="1820"/>
              <a:buChar char="●"/>
            </a:pPr>
            <a:r>
              <a:rPr lang="pt-BR" sz="1820"/>
              <a:t>Aprimorar e evidenciar os conhecimentos vistos em sala</a:t>
            </a:r>
            <a:endParaRPr sz="182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720"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é complexo?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2858100"/>
            <a:ext cx="8520600" cy="13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classificador de múltiplas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Existem mais de 600 gêneros na base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Classificar gêneros é um trabalho </a:t>
            </a:r>
            <a:r>
              <a:rPr lang="pt-BR"/>
              <a:t>difícil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histograma apresenta os autores com maiores quantidades de livros na base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800" y="2433974"/>
            <a:ext cx="5489425" cy="23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5825" y="1524375"/>
            <a:ext cx="3898175" cy="3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518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167725" y="1017725"/>
            <a:ext cx="39222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Agora sobre as palavras mais recorrentes nos livros, os livros com melhores avaliações e média das notas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033" y="65175"/>
            <a:ext cx="5146042" cy="23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00" y="2499700"/>
            <a:ext cx="3370452" cy="26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6000" y="2499700"/>
            <a:ext cx="4190076" cy="36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518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00" y="1212055"/>
            <a:ext cx="8233200" cy="3799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389250" y="1025325"/>
            <a:ext cx="39222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Gêneros da base e gêneros mais frequentes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525" y="92225"/>
            <a:ext cx="3976675" cy="37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-2209" l="-1930" r="1929" t="2210"/>
          <a:stretch/>
        </p:blipFill>
        <p:spPr>
          <a:xfrm>
            <a:off x="136275" y="1844225"/>
            <a:ext cx="4675424" cy="31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Tratamento de Dados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