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11"/>
  </p:notesMasterIdLst>
  <p:sldIdLst>
    <p:sldId id="280" r:id="rId3"/>
    <p:sldId id="276" r:id="rId4"/>
    <p:sldId id="263" r:id="rId5"/>
    <p:sldId id="267" r:id="rId6"/>
    <p:sldId id="270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7461-D221-4313-900B-D10305BC04EC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BD4FC-B29F-431E-A72D-A894B51C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27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43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81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6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102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3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753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620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6736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15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1480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804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9190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4537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036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457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792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8719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1438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20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4222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5597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7881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399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4727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127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4588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06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61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85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圆角矩形 2"/>
          <p:cNvSpPr/>
          <p:nvPr userDrawn="1"/>
        </p:nvSpPr>
        <p:spPr>
          <a:xfrm>
            <a:off x="159658" y="170541"/>
            <a:ext cx="11872686" cy="6549574"/>
          </a:xfrm>
          <a:prstGeom prst="roundRect">
            <a:avLst>
              <a:gd name="adj" fmla="val 3089"/>
            </a:avLst>
          </a:prstGeom>
          <a:solidFill>
            <a:schemeClr val="bg1">
              <a:alpha val="96000"/>
            </a:schemeClr>
          </a:solidFill>
          <a:ln>
            <a:solidFill>
              <a:srgbClr val="413788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089" y="628171"/>
            <a:ext cx="615142" cy="352485"/>
            <a:chOff x="0" y="481912"/>
            <a:chExt cx="615142" cy="308919"/>
          </a:xfrm>
          <a:effectLst>
            <a:outerShdw blurRad="101600" dist="381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0" y="481912"/>
              <a:ext cx="459971" cy="308919"/>
            </a:xfrm>
            <a:prstGeom prst="rect">
              <a:avLst/>
            </a:prstGeom>
            <a:solidFill>
              <a:srgbClr val="413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895" y="481912"/>
              <a:ext cx="70247" cy="308919"/>
            </a:xfrm>
            <a:prstGeom prst="rect">
              <a:avLst/>
            </a:prstGeom>
            <a:solidFill>
              <a:srgbClr val="413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6986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36567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516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57854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3051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73549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6748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8595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10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8458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7146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wipe/>
  </p:transition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0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240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1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16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87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9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51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653" r:id="rId50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379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68978" y="2569288"/>
            <a:ext cx="7650925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5400" b="1" dirty="0">
                <a:solidFill>
                  <a:srgbClr val="413788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秋招回顾与经验分享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1025850" y="3834069"/>
            <a:ext cx="489294" cy="0"/>
          </a:xfrm>
          <a:prstGeom prst="line">
            <a:avLst/>
          </a:prstGeom>
          <a:ln w="19050">
            <a:solidFill>
              <a:srgbClr val="4137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768A0A-D181-23E6-3FAA-965DAE0E703B}"/>
              </a:ext>
            </a:extLst>
          </p:cNvPr>
          <p:cNvGrpSpPr/>
          <p:nvPr/>
        </p:nvGrpSpPr>
        <p:grpSpPr>
          <a:xfrm>
            <a:off x="868978" y="1834367"/>
            <a:ext cx="2335896" cy="737043"/>
            <a:chOff x="996821" y="810988"/>
            <a:chExt cx="2335896" cy="737043"/>
          </a:xfrm>
        </p:grpSpPr>
        <p:sp>
          <p:nvSpPr>
            <p:cNvPr id="2" name="梯形 1"/>
            <p:cNvSpPr/>
            <p:nvPr/>
          </p:nvSpPr>
          <p:spPr>
            <a:xfrm rot="5400000">
              <a:off x="1781979" y="93011"/>
              <a:ext cx="737043" cy="2172998"/>
            </a:xfrm>
            <a:prstGeom prst="trapezoid">
              <a:avLst>
                <a:gd name="adj" fmla="val 10422"/>
              </a:avLst>
            </a:prstGeom>
            <a:solidFill>
              <a:srgbClr val="413788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96821" y="930852"/>
              <a:ext cx="2335896" cy="4973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lnSpc>
                  <a:spcPct val="120000"/>
                </a:lnSpc>
              </a:pPr>
              <a:r>
                <a:rPr lang="en-US" altLang="zh-CN" sz="2400" b="1" spc="3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20</a:t>
              </a:r>
              <a:r>
                <a:rPr lang="zh-CN" altLang="en-US" sz="2400" b="1" spc="3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计科李帅洋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2825F5-8082-5035-E0CB-074F29FAC369}"/>
              </a:ext>
            </a:extLst>
          </p:cNvPr>
          <p:cNvGrpSpPr/>
          <p:nvPr/>
        </p:nvGrpSpPr>
        <p:grpSpPr>
          <a:xfrm>
            <a:off x="1159522" y="-408346"/>
            <a:ext cx="4621479" cy="7062345"/>
            <a:chOff x="5464103" y="-624007"/>
            <a:chExt cx="4621479" cy="7062345"/>
          </a:xfrm>
        </p:grpSpPr>
        <p:sp>
          <p:nvSpPr>
            <p:cNvPr id="102" name="TextBox 25"/>
            <p:cNvSpPr txBox="1"/>
            <p:nvPr/>
          </p:nvSpPr>
          <p:spPr>
            <a:xfrm>
              <a:off x="5895423" y="498250"/>
              <a:ext cx="300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《</a:t>
              </a:r>
              <a:r>
                <a:rPr lang="zh-CN" altLang="en-US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未选择的路</a:t>
              </a:r>
              <a:r>
                <a:rPr lang="en-US" altLang="zh-CN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》</a:t>
              </a:r>
              <a:endParaRPr lang="en-ID" sz="2400" b="1" dirty="0">
                <a:solidFill>
                  <a:srgbClr val="413788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2" name="TextBox 24"/>
            <p:cNvSpPr txBox="1"/>
            <p:nvPr/>
          </p:nvSpPr>
          <p:spPr>
            <a:xfrm>
              <a:off x="5895423" y="959915"/>
              <a:ext cx="4190159" cy="547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黄色的树林里分出两条路，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可惜我不能同时去涉足，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我在那路口久久伫立，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我向着一条路极目望去，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直到它消失在丛林深处。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但我却选了另外一条路，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它荒草萋萋，十分幽寂，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显得更诱人、更美丽；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虽然在这两条小路上，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都很少留下旅人的足迹；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虽然那天清晨落叶满地，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两条路都未经脚印污染。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呵，留下一条路等改日再见！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但我知道路径延绵无尽头，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恐怕我难以再回返。</a:t>
              </a:r>
            </a:p>
            <a:p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也许多少年后在某个地方，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我将轻声叹息把往事回顾：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一片树林里分出两条路，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而我选了人迹更少的一条，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从此决定了我一生的道路。</a:t>
              </a:r>
            </a:p>
            <a:p>
              <a:b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</a:br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 flipH="1" flipV="1">
              <a:off x="5464103" y="-624007"/>
              <a:ext cx="69762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500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”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C0E05-75DF-1E2D-B596-32BCE9C54785}"/>
              </a:ext>
            </a:extLst>
          </p:cNvPr>
          <p:cNvGrpSpPr/>
          <p:nvPr/>
        </p:nvGrpSpPr>
        <p:grpSpPr>
          <a:xfrm>
            <a:off x="5089585" y="944743"/>
            <a:ext cx="6133382" cy="1938992"/>
            <a:chOff x="5322498" y="2222104"/>
            <a:chExt cx="6133382" cy="193899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5033335-3E66-60D8-4F67-06549D2C7803}"/>
                </a:ext>
              </a:extLst>
            </p:cNvPr>
            <p:cNvSpPr txBox="1"/>
            <p:nvPr/>
          </p:nvSpPr>
          <p:spPr>
            <a:xfrm>
              <a:off x="5322498" y="2406770"/>
              <a:ext cx="61333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对自己的认知</a:t>
              </a: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家庭因素</a:t>
              </a: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对教学制度的疑问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4087A3-E625-4467-62F7-89CC8F977FC5}"/>
                </a:ext>
              </a:extLst>
            </p:cNvPr>
            <p:cNvSpPr txBox="1"/>
            <p:nvPr/>
          </p:nvSpPr>
          <p:spPr>
            <a:xfrm>
              <a:off x="5322498" y="2222104"/>
              <a:ext cx="4796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支持我做出就业选择的三点原因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C84E92-AA3F-DD58-5F6C-1FBD095549E1}"/>
              </a:ext>
            </a:extLst>
          </p:cNvPr>
          <p:cNvGrpSpPr/>
          <p:nvPr/>
        </p:nvGrpSpPr>
        <p:grpSpPr>
          <a:xfrm>
            <a:off x="5089585" y="3153039"/>
            <a:ext cx="6753653" cy="1107996"/>
            <a:chOff x="5089585" y="3153039"/>
            <a:chExt cx="6753653" cy="110799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35D539-014E-8DF5-6FD2-4F63A2A872F7}"/>
                </a:ext>
              </a:extLst>
            </p:cNvPr>
            <p:cNvSpPr txBox="1"/>
            <p:nvPr/>
          </p:nvSpPr>
          <p:spPr>
            <a:xfrm>
              <a:off x="5089585" y="315303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建议：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85A06C-1337-182B-874B-3C501A40A67D}"/>
                </a:ext>
              </a:extLst>
            </p:cNvPr>
            <p:cNvSpPr txBox="1"/>
            <p:nvPr/>
          </p:nvSpPr>
          <p:spPr>
            <a:xfrm>
              <a:off x="5531205" y="3614704"/>
              <a:ext cx="6312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/>
                <a:t>不要犹豫不决！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听从内心选择，无悔即可</a:t>
              </a:r>
              <a:endParaRPr lang="en-US" altLang="zh-CN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大学学习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C237D-07B1-F1CD-E201-193A8501322B}"/>
              </a:ext>
            </a:extLst>
          </p:cNvPr>
          <p:cNvSpPr txBox="1"/>
          <p:nvPr/>
        </p:nvSpPr>
        <p:spPr>
          <a:xfrm>
            <a:off x="714320" y="1186629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课内专业课程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FBF57-29AB-F5D0-4A62-8659F11CFF43}"/>
              </a:ext>
            </a:extLst>
          </p:cNvPr>
          <p:cNvSpPr txBox="1"/>
          <p:nvPr/>
        </p:nvSpPr>
        <p:spPr>
          <a:xfrm>
            <a:off x="1155940" y="1648294"/>
            <a:ext cx="91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认真学习</a:t>
            </a:r>
            <a:r>
              <a:rPr lang="en-US" altLang="zh-CN" dirty="0"/>
              <a:t>/</a:t>
            </a:r>
            <a:r>
              <a:rPr lang="zh-CN" altLang="en-US" dirty="0"/>
              <a:t>自学即可，争取可以成绩靠前一些，一些专业课程如：数据结构、计算机网络、操作系统、数据库</a:t>
            </a:r>
            <a:r>
              <a:rPr lang="en-US" altLang="zh-CN" dirty="0"/>
              <a:t>…</a:t>
            </a:r>
            <a:r>
              <a:rPr lang="zh-CN" altLang="en-US" dirty="0"/>
              <a:t> 好好学，至少做到对知识点有印象，以后重拾起来可以快速上手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974043-AD93-AB8A-6E20-898F0F19C1F9}"/>
              </a:ext>
            </a:extLst>
          </p:cNvPr>
          <p:cNvSpPr txBox="1"/>
          <p:nvPr/>
        </p:nvSpPr>
        <p:spPr>
          <a:xfrm>
            <a:off x="714320" y="2840026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课外学习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AEFDC1-EBA6-13E7-B51F-7A255892B574}"/>
              </a:ext>
            </a:extLst>
          </p:cNvPr>
          <p:cNvSpPr txBox="1"/>
          <p:nvPr/>
        </p:nvSpPr>
        <p:spPr>
          <a:xfrm>
            <a:off x="1155940" y="3301691"/>
            <a:ext cx="91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吃饭的家伙：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、算法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学校里教的太少且太落后，只能自学。</a:t>
            </a:r>
            <a:r>
              <a:rPr lang="zh-CN" altLang="en-US" b="1" dirty="0"/>
              <a:t>找实习</a:t>
            </a:r>
            <a:r>
              <a:rPr lang="en-US" altLang="zh-CN" b="1" dirty="0"/>
              <a:t>/</a:t>
            </a:r>
            <a:r>
              <a:rPr lang="zh-CN" altLang="en-US" b="1" dirty="0"/>
              <a:t>工作的基础</a:t>
            </a:r>
            <a:endParaRPr lang="en-US" altLang="zh-CN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实习经历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1E44A5-FA06-048E-E66B-83C821577660}"/>
              </a:ext>
            </a:extLst>
          </p:cNvPr>
          <p:cNvSpPr txBox="1"/>
          <p:nvPr/>
        </p:nvSpPr>
        <p:spPr>
          <a:xfrm>
            <a:off x="714320" y="1186629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第一段实习：麦趣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(2022/07~2023/01)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443CB-94FC-283C-9589-C0C97E7D2BEB}"/>
              </a:ext>
            </a:extLst>
          </p:cNvPr>
          <p:cNvSpPr txBox="1"/>
          <p:nvPr/>
        </p:nvSpPr>
        <p:spPr>
          <a:xfrm>
            <a:off x="1155940" y="1648294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经舍友介绍加入麦趣</a:t>
            </a:r>
            <a:endParaRPr lang="en-US" altLang="zh-CN" dirty="0"/>
          </a:p>
          <a:p>
            <a:r>
              <a:rPr lang="zh-CN" altLang="en-US" dirty="0"/>
              <a:t>收获：结交了一堆志同道合的同学、将技术与实际项目结合磨砺代码能力</a:t>
            </a:r>
            <a:endParaRPr lang="en-US" altLang="zh-CN" dirty="0"/>
          </a:p>
          <a:p>
            <a:r>
              <a:rPr lang="zh-CN" altLang="en-US" dirty="0"/>
              <a:t>遗憾：没有完整的参与某个项目的全程制作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AD3FE8-F33A-371C-A514-DA05FD64E6DF}"/>
              </a:ext>
            </a:extLst>
          </p:cNvPr>
          <p:cNvSpPr txBox="1"/>
          <p:nvPr/>
        </p:nvSpPr>
        <p:spPr>
          <a:xfrm>
            <a:off x="714320" y="2525457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第二段实习：亚信安全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(2023/04~2023/07)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B3598C-A425-C8D2-96CC-7AD16A270AF2}"/>
              </a:ext>
            </a:extLst>
          </p:cNvPr>
          <p:cNvSpPr txBox="1"/>
          <p:nvPr/>
        </p:nvSpPr>
        <p:spPr>
          <a:xfrm>
            <a:off x="1155940" y="2987122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月份开始准备实习</a:t>
            </a:r>
            <a:r>
              <a:rPr lang="en-US" altLang="zh-CN" dirty="0"/>
              <a:t>(</a:t>
            </a:r>
            <a:r>
              <a:rPr lang="zh-CN" altLang="en-US" dirty="0"/>
              <a:t>主要是背面试题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月投简历，</a:t>
            </a:r>
            <a:r>
              <a:rPr lang="en-US" altLang="zh-CN" dirty="0"/>
              <a:t>4</a:t>
            </a:r>
            <a:r>
              <a:rPr lang="zh-CN" altLang="en-US" dirty="0"/>
              <a:t>月入职，首次接触到复杂的商业项目</a:t>
            </a:r>
            <a:endParaRPr lang="en-US" altLang="zh-CN" dirty="0"/>
          </a:p>
          <a:p>
            <a:r>
              <a:rPr lang="zh-CN" altLang="en-US" dirty="0"/>
              <a:t>收获：坚定了就业想法、感受到真实的工作氛围、丰富了简历</a:t>
            </a:r>
            <a:endParaRPr lang="en-US" altLang="zh-CN" dirty="0"/>
          </a:p>
          <a:p>
            <a:r>
              <a:rPr lang="zh-CN" altLang="en-US" dirty="0"/>
              <a:t>遗憾：技术太落后，工作太简单，没有实现增加项目经验的目标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D0BE29-CEC9-067B-7FE6-C1CEBD9DB994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A6F825-007E-6172-4222-D476E5692552}"/>
              </a:ext>
            </a:extLst>
          </p:cNvPr>
          <p:cNvSpPr txBox="1"/>
          <p:nvPr/>
        </p:nvSpPr>
        <p:spPr>
          <a:xfrm>
            <a:off x="714320" y="39566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建议：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99CD3F-8B0E-2705-1277-212724FC457D}"/>
              </a:ext>
            </a:extLst>
          </p:cNvPr>
          <p:cNvSpPr txBox="1"/>
          <p:nvPr/>
        </p:nvSpPr>
        <p:spPr>
          <a:xfrm>
            <a:off x="1155940" y="4418284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尽早准备</a:t>
            </a:r>
            <a:r>
              <a:rPr lang="en-US" altLang="zh-CN" dirty="0"/>
              <a:t>(</a:t>
            </a:r>
            <a:r>
              <a:rPr lang="zh-CN" altLang="en-US" dirty="0"/>
              <a:t>面试八股题、算法题</a:t>
            </a:r>
            <a:r>
              <a:rPr lang="en-US" altLang="zh-CN" dirty="0"/>
              <a:t>)</a:t>
            </a:r>
            <a:r>
              <a:rPr lang="zh-CN" altLang="en-US" dirty="0"/>
              <a:t>，越早找实习越好，</a:t>
            </a:r>
            <a:r>
              <a:rPr lang="zh-CN" altLang="en-US" b="1" dirty="0"/>
              <a:t>早就是优势！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争取大厂实习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做好记录，记下实习内容和心得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5FD94F3-CCFA-8002-A136-922718FC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035928"/>
            <a:ext cx="11725626" cy="53993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AB7D65-F472-341D-CD03-876BD23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6" y="1054272"/>
            <a:ext cx="11568022" cy="53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5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DDC0F9-A8EB-9079-EAEE-B0AB10A9386B}"/>
              </a:ext>
            </a:extLst>
          </p:cNvPr>
          <p:cNvSpPr txBox="1"/>
          <p:nvPr/>
        </p:nvSpPr>
        <p:spPr>
          <a:xfrm>
            <a:off x="645309" y="25815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建议：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CC51B-37EF-2D3C-7460-94F8FB15867E}"/>
              </a:ext>
            </a:extLst>
          </p:cNvPr>
          <p:cNvSpPr txBox="1"/>
          <p:nvPr/>
        </p:nvSpPr>
        <p:spPr>
          <a:xfrm>
            <a:off x="1083754" y="3388767"/>
            <a:ext cx="91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题目是背不完的，建议早投，早就是优势！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简历做好，尽量简洁，简历上提到的技术一定要真实且提前准备好题目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面试表现自信，不要怕面试官！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保持内心的平衡，不要被焦虑压垮！焦虑的最好替代品是行动！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9774F4-5A01-3967-7A40-A92C3E7380A7}"/>
              </a:ext>
            </a:extLst>
          </p:cNvPr>
          <p:cNvSpPr txBox="1"/>
          <p:nvPr/>
        </p:nvSpPr>
        <p:spPr>
          <a:xfrm>
            <a:off x="645309" y="11965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准备过程：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292369-4298-301A-D7A8-330F85698C87}"/>
              </a:ext>
            </a:extLst>
          </p:cNvPr>
          <p:cNvSpPr txBox="1"/>
          <p:nvPr/>
        </p:nvSpPr>
        <p:spPr>
          <a:xfrm>
            <a:off x="1086929" y="1658201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3~8</a:t>
            </a:r>
            <a:r>
              <a:rPr lang="zh-CN" altLang="en-US" dirty="0"/>
              <a:t>月：刷算法题</a:t>
            </a:r>
            <a:r>
              <a:rPr lang="en-US" altLang="zh-CN" dirty="0"/>
              <a:t>——</a:t>
            </a:r>
            <a:r>
              <a:rPr lang="en-US" altLang="zh-CN" dirty="0" err="1"/>
              <a:t>LeetCode</a:t>
            </a:r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和</a:t>
            </a:r>
            <a:r>
              <a:rPr lang="en-US" altLang="zh-CN" dirty="0"/>
              <a:t>TOP100</a:t>
            </a:r>
            <a:r>
              <a:rPr lang="zh-CN" altLang="en-US" dirty="0"/>
              <a:t>常见题</a:t>
            </a:r>
            <a:endParaRPr lang="en-US" altLang="zh-CN" dirty="0"/>
          </a:p>
          <a:p>
            <a:r>
              <a:rPr lang="en-US" altLang="zh-CN" dirty="0"/>
              <a:t>5~8</a:t>
            </a:r>
            <a:r>
              <a:rPr lang="zh-CN" altLang="en-US" dirty="0"/>
              <a:t>月：重新准备面试八股，整理项目</a:t>
            </a:r>
            <a:endParaRPr lang="en-US" altLang="zh-CN" dirty="0"/>
          </a:p>
          <a:p>
            <a:r>
              <a:rPr lang="en-US" altLang="zh-CN" dirty="0"/>
              <a:t>8~10</a:t>
            </a:r>
            <a:r>
              <a:rPr lang="zh-CN" altLang="en-US" dirty="0"/>
              <a:t>月：猛投猛面猛</a:t>
            </a:r>
            <a:r>
              <a:rPr lang="en-US" altLang="zh-CN" dirty="0"/>
              <a:t>Battle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9E91F-269E-02D8-1188-C52C0C3B66BB}"/>
              </a:ext>
            </a:extLst>
          </p:cNvPr>
          <p:cNvSpPr txBox="1"/>
          <p:nvPr/>
        </p:nvSpPr>
        <p:spPr>
          <a:xfrm>
            <a:off x="1086929" y="3043196"/>
            <a:ext cx="20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软实力：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DF0D97-ADD8-D1AB-4902-13E1799BF602}"/>
              </a:ext>
            </a:extLst>
          </p:cNvPr>
          <p:cNvSpPr txBox="1"/>
          <p:nvPr/>
        </p:nvSpPr>
        <p:spPr>
          <a:xfrm>
            <a:off x="1083754" y="4889115"/>
            <a:ext cx="91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如果考虑冲刺大厂，算法题越早准备越好！</a:t>
            </a:r>
            <a:r>
              <a:rPr lang="en-US" altLang="zh-CN" dirty="0"/>
              <a:t>(</a:t>
            </a:r>
            <a:r>
              <a:rPr lang="zh-CN" altLang="en-US" dirty="0"/>
              <a:t>可以去看</a:t>
            </a:r>
            <a:r>
              <a:rPr lang="en-US" altLang="zh-CN" dirty="0"/>
              <a:t>B</a:t>
            </a:r>
            <a:r>
              <a:rPr lang="zh-CN" altLang="en-US" dirty="0"/>
              <a:t>站的代码随想录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最好自己总结八股题，做到题目需要能用自己的话说出来！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自己写的项目一定要熟悉，最好能自己提取出难点引导面试官来问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3015B7-37E6-8CF2-766A-46B9598702BF}"/>
              </a:ext>
            </a:extLst>
          </p:cNvPr>
          <p:cNvSpPr txBox="1"/>
          <p:nvPr/>
        </p:nvSpPr>
        <p:spPr>
          <a:xfrm>
            <a:off x="1086929" y="4543544"/>
            <a:ext cx="20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硬实力：</a:t>
            </a:r>
          </a:p>
        </p:txBody>
      </p:sp>
    </p:spTree>
    <p:extLst>
      <p:ext uri="{BB962C8B-B14F-4D97-AF65-F5344CB8AC3E}">
        <p14:creationId xmlns:p14="http://schemas.microsoft.com/office/powerpoint/2010/main" val="6446410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A71C2-A238-807E-6866-2B89D4EAC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" b="5661"/>
          <a:stretch/>
        </p:blipFill>
        <p:spPr>
          <a:xfrm>
            <a:off x="934800" y="592607"/>
            <a:ext cx="6508815" cy="60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45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666</Words>
  <Application>Microsoft Office PowerPoint</Application>
  <PresentationFormat>宽屏</PresentationFormat>
  <Paragraphs>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第一PPT</dc:creator>
  <cp:keywords>www.1ppt.com</cp:keywords>
  <dc:description>www.1ppt.com</dc:description>
  <cp:lastModifiedBy>帅洋 李</cp:lastModifiedBy>
  <cp:revision>160</cp:revision>
  <dcterms:created xsi:type="dcterms:W3CDTF">2021-07-20T06:29:00Z</dcterms:created>
  <dcterms:modified xsi:type="dcterms:W3CDTF">2023-11-11T10:37:35Z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9F49BE3E909544E5B01D07E0EA83134C_12</vt:lpwstr>
  </property>
  <property fmtid="{D5CDD505-2E9C-101B-9397-08002B2CF9AE}" pid="3" name="KSOProductBuildVer">
    <vt:lpwstr>2052-12.1.0.15120</vt:lpwstr>
  </property>
</Properties>
</file>