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00" r:id="rId2"/>
  </p:sldMasterIdLst>
  <p:notesMasterIdLst>
    <p:notesMasterId r:id="rId11"/>
  </p:notesMasterIdLst>
  <p:sldIdLst>
    <p:sldId id="280" r:id="rId3"/>
    <p:sldId id="276" r:id="rId4"/>
    <p:sldId id="263" r:id="rId5"/>
    <p:sldId id="267" r:id="rId6"/>
    <p:sldId id="270" r:id="rId7"/>
    <p:sldId id="287" r:id="rId8"/>
    <p:sldId id="288" r:id="rId9"/>
    <p:sldId id="28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3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3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3" d="100"/>
        <a:sy n="7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B7461-D221-4313-900B-D10305BC04EC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BD4FC-B29F-431E-A72D-A894B51C1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9277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74395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0816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06219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71022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730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37533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362074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667363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41586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285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314805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180432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39190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045375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680366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945750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579206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687198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214385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12085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242228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855970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278815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523991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647275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811277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9458860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70639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323616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68528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圆角矩形 2"/>
          <p:cNvSpPr/>
          <p:nvPr userDrawn="1"/>
        </p:nvSpPr>
        <p:spPr>
          <a:xfrm>
            <a:off x="159658" y="170541"/>
            <a:ext cx="11872686" cy="6549574"/>
          </a:xfrm>
          <a:prstGeom prst="roundRect">
            <a:avLst>
              <a:gd name="adj" fmla="val 3089"/>
            </a:avLst>
          </a:prstGeom>
          <a:solidFill>
            <a:schemeClr val="bg1">
              <a:alpha val="96000"/>
            </a:schemeClr>
          </a:solidFill>
          <a:ln>
            <a:solidFill>
              <a:srgbClr val="413788">
                <a:alpha val="1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185089" y="628171"/>
            <a:ext cx="615142" cy="352485"/>
            <a:chOff x="0" y="481912"/>
            <a:chExt cx="615142" cy="308919"/>
          </a:xfrm>
          <a:effectLst>
            <a:outerShdw blurRad="101600" dist="38100" dir="2700000" algn="tl" rotWithShape="0">
              <a:prstClr val="black">
                <a:alpha val="15000"/>
              </a:prstClr>
            </a:outerShdw>
          </a:effectLst>
        </p:grpSpPr>
        <p:sp>
          <p:nvSpPr>
            <p:cNvPr id="5" name="矩形 4"/>
            <p:cNvSpPr/>
            <p:nvPr/>
          </p:nvSpPr>
          <p:spPr>
            <a:xfrm>
              <a:off x="0" y="481912"/>
              <a:ext cx="459971" cy="308919"/>
            </a:xfrm>
            <a:prstGeom prst="rect">
              <a:avLst/>
            </a:prstGeom>
            <a:solidFill>
              <a:srgbClr val="413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44895" y="481912"/>
              <a:ext cx="70247" cy="308919"/>
            </a:xfrm>
            <a:prstGeom prst="rect">
              <a:avLst/>
            </a:prstGeom>
            <a:solidFill>
              <a:srgbClr val="413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hf sldNum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1698619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9365674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2516899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6578547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5305172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973549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967486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1859575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2841089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453650" y="0"/>
            <a:ext cx="54006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3845869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7871461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2000">
    <p:wipe/>
  </p:transition>
  <p:hf sldNum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2024/7/29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64062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2024/7/29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7240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7141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21601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38772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199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45173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3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1" r:id="rId31"/>
    <p:sldLayoutId id="2147483682" r:id="rId32"/>
    <p:sldLayoutId id="2147483683" r:id="rId33"/>
    <p:sldLayoutId id="2147483684" r:id="rId34"/>
    <p:sldLayoutId id="2147483685" r:id="rId35"/>
    <p:sldLayoutId id="2147483686" r:id="rId36"/>
    <p:sldLayoutId id="2147483687" r:id="rId37"/>
    <p:sldLayoutId id="2147483688" r:id="rId38"/>
    <p:sldLayoutId id="2147483689" r:id="rId39"/>
    <p:sldLayoutId id="2147483690" r:id="rId40"/>
    <p:sldLayoutId id="2147483691" r:id="rId41"/>
    <p:sldLayoutId id="2147483692" r:id="rId42"/>
    <p:sldLayoutId id="2147483693" r:id="rId43"/>
    <p:sldLayoutId id="2147483694" r:id="rId44"/>
    <p:sldLayoutId id="2147483695" r:id="rId45"/>
    <p:sldLayoutId id="2147483696" r:id="rId46"/>
    <p:sldLayoutId id="2147483697" r:id="rId47"/>
    <p:sldLayoutId id="2147483698" r:id="rId48"/>
    <p:sldLayoutId id="2147483699" r:id="rId49"/>
    <p:sldLayoutId id="2147483653" r:id="rId50"/>
  </p:sldLayoutIdLst>
  <p:hf sldNum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485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5" name="矩形 144"/>
          <p:cNvSpPr/>
          <p:nvPr/>
        </p:nvSpPr>
        <p:spPr>
          <a:xfrm>
            <a:off x="0" y="0"/>
            <a:ext cx="113792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868978" y="2569288"/>
            <a:ext cx="7650925" cy="1190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50000"/>
              </a:lnSpc>
            </a:pPr>
            <a:r>
              <a:rPr lang="zh-CN" altLang="en-US" sz="5400" b="1" dirty="0">
                <a:solidFill>
                  <a:srgbClr val="413788"/>
                </a:solidFill>
                <a:effectLst>
                  <a:outerShdw blurRad="38100" dist="38100" dir="2700000" algn="tl">
                    <a:srgbClr val="000000">
                      <a:alpha val="20000"/>
                    </a:srgbClr>
                  </a:outerShdw>
                </a:effectLst>
                <a:latin typeface="Arial"/>
                <a:ea typeface="微软雅黑"/>
                <a:sym typeface="Arial"/>
              </a:rPr>
              <a:t>秋招回顾与经验分享</a:t>
            </a:r>
          </a:p>
        </p:txBody>
      </p:sp>
      <p:cxnSp>
        <p:nvCxnSpPr>
          <p:cNvPr id="125" name="直接连接符 124"/>
          <p:cNvCxnSpPr/>
          <p:nvPr/>
        </p:nvCxnSpPr>
        <p:spPr>
          <a:xfrm>
            <a:off x="1025850" y="3834069"/>
            <a:ext cx="489294" cy="0"/>
          </a:xfrm>
          <a:prstGeom prst="line">
            <a:avLst/>
          </a:prstGeom>
          <a:ln w="19050">
            <a:solidFill>
              <a:srgbClr val="4137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BB768A0A-D181-23E6-3FAA-965DAE0E703B}"/>
              </a:ext>
            </a:extLst>
          </p:cNvPr>
          <p:cNvGrpSpPr/>
          <p:nvPr/>
        </p:nvGrpSpPr>
        <p:grpSpPr>
          <a:xfrm>
            <a:off x="936159" y="1834367"/>
            <a:ext cx="2172998" cy="737043"/>
            <a:chOff x="1064002" y="810988"/>
            <a:chExt cx="2172998" cy="737043"/>
          </a:xfrm>
        </p:grpSpPr>
        <p:sp>
          <p:nvSpPr>
            <p:cNvPr id="2" name="梯形 1"/>
            <p:cNvSpPr/>
            <p:nvPr/>
          </p:nvSpPr>
          <p:spPr>
            <a:xfrm rot="5400000">
              <a:off x="1781979" y="93011"/>
              <a:ext cx="737043" cy="2172998"/>
            </a:xfrm>
            <a:prstGeom prst="trapezoid">
              <a:avLst>
                <a:gd name="adj" fmla="val 10422"/>
              </a:avLst>
            </a:prstGeom>
            <a:solidFill>
              <a:srgbClr val="413788"/>
            </a:solidFill>
            <a:ln>
              <a:noFill/>
            </a:ln>
            <a:effectLst>
              <a:outerShdw blurRad="1016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150708" y="930852"/>
              <a:ext cx="2028120" cy="4973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457200">
                <a:lnSpc>
                  <a:spcPct val="120000"/>
                </a:lnSpc>
              </a:pPr>
              <a:r>
                <a:rPr lang="en-US" altLang="zh-CN" sz="2400" b="1" spc="300" dirty="0">
                  <a:solidFill>
                    <a:prstClr val="white"/>
                  </a:solidFill>
                  <a:latin typeface="Arial"/>
                  <a:ea typeface="微软雅黑"/>
                  <a:sym typeface="Arial"/>
                </a:rPr>
                <a:t>20</a:t>
              </a:r>
              <a:r>
                <a:rPr lang="zh-CN" altLang="en-US" sz="2400" b="1" spc="300" dirty="0">
                  <a:solidFill>
                    <a:prstClr val="white"/>
                  </a:solidFill>
                  <a:latin typeface="Arial"/>
                  <a:ea typeface="微软雅黑"/>
                  <a:sym typeface="Arial"/>
                </a:rPr>
                <a:t>计科</a:t>
              </a:r>
              <a:r>
                <a:rPr lang="en-US" altLang="zh-CN" sz="2400" b="1" spc="300">
                  <a:solidFill>
                    <a:prstClr val="white"/>
                  </a:solidFill>
                  <a:latin typeface="Arial"/>
                  <a:ea typeface="微软雅黑"/>
                  <a:sym typeface="Arial"/>
                </a:rPr>
                <a:t>XXX</a:t>
              </a:r>
              <a:endParaRPr lang="zh-CN" altLang="en-US" sz="2400" b="1" spc="300" dirty="0">
                <a:solidFill>
                  <a:prstClr val="white"/>
                </a:solidFill>
                <a:latin typeface="Arial"/>
                <a:ea typeface="微软雅黑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62825F5-8082-5035-E0CB-074F29FAC369}"/>
              </a:ext>
            </a:extLst>
          </p:cNvPr>
          <p:cNvGrpSpPr/>
          <p:nvPr/>
        </p:nvGrpSpPr>
        <p:grpSpPr>
          <a:xfrm>
            <a:off x="1159522" y="-408346"/>
            <a:ext cx="4621479" cy="7062345"/>
            <a:chOff x="5464103" y="-624007"/>
            <a:chExt cx="4621479" cy="7062345"/>
          </a:xfrm>
        </p:grpSpPr>
        <p:sp>
          <p:nvSpPr>
            <p:cNvPr id="102" name="TextBox 25"/>
            <p:cNvSpPr txBox="1"/>
            <p:nvPr/>
          </p:nvSpPr>
          <p:spPr>
            <a:xfrm>
              <a:off x="5895423" y="498250"/>
              <a:ext cx="30070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413788"/>
                  </a:solidFill>
                  <a:latin typeface="Arial"/>
                  <a:ea typeface="微软雅黑"/>
                  <a:sym typeface="Arial"/>
                </a:rPr>
                <a:t>《</a:t>
              </a:r>
              <a:r>
                <a:rPr lang="zh-CN" altLang="en-US" sz="2400" b="1" dirty="0">
                  <a:solidFill>
                    <a:srgbClr val="413788"/>
                  </a:solidFill>
                  <a:latin typeface="Arial"/>
                  <a:ea typeface="微软雅黑"/>
                  <a:sym typeface="Arial"/>
                </a:rPr>
                <a:t>未选择的路</a:t>
              </a:r>
              <a:r>
                <a:rPr lang="en-US" altLang="zh-CN" sz="2400" b="1" dirty="0">
                  <a:solidFill>
                    <a:srgbClr val="413788"/>
                  </a:solidFill>
                  <a:latin typeface="Arial"/>
                  <a:ea typeface="微软雅黑"/>
                  <a:sym typeface="Arial"/>
                </a:rPr>
                <a:t>》</a:t>
              </a:r>
              <a:endParaRPr lang="en-ID" sz="2400" b="1" dirty="0">
                <a:solidFill>
                  <a:srgbClr val="413788"/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12" name="TextBox 24"/>
            <p:cNvSpPr txBox="1"/>
            <p:nvPr/>
          </p:nvSpPr>
          <p:spPr>
            <a:xfrm>
              <a:off x="5895423" y="959915"/>
              <a:ext cx="4190159" cy="5478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黄色的树林里分出两条路，</a:t>
              </a:r>
            </a:p>
            <a:p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可惜我不能同时去涉足，</a:t>
              </a:r>
            </a:p>
            <a:p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我在那路口久久伫立，</a:t>
              </a:r>
            </a:p>
            <a:p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我向着一条路极目望去，</a:t>
              </a:r>
            </a:p>
            <a:p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直到它消失在丛林深处。</a:t>
              </a:r>
              <a:endPara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endPara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但我却选了另外一条路，</a:t>
              </a:r>
            </a:p>
            <a:p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它荒草萋萋，十分幽寂，</a:t>
              </a:r>
            </a:p>
            <a:p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显得更诱人、更美丽；</a:t>
              </a:r>
            </a:p>
            <a:p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虽然在这两条小路上，</a:t>
              </a:r>
            </a:p>
            <a:p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都很少留下旅人的足迹；</a:t>
              </a:r>
              <a:endPara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endPara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虽然那天清晨落叶满地，</a:t>
              </a:r>
            </a:p>
            <a:p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两条路都未经脚印污染。</a:t>
              </a:r>
            </a:p>
            <a:p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呵，留下一条路等改日再见！</a:t>
              </a:r>
            </a:p>
            <a:p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但我知道路径延绵无尽头，</a:t>
              </a:r>
            </a:p>
            <a:p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恐怕我难以再回返。</a:t>
              </a:r>
            </a:p>
            <a:p>
              <a:endPara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也许多少年后在某个地方，</a:t>
              </a:r>
            </a:p>
            <a:p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我将轻声叹息把往事回顾：</a:t>
              </a:r>
            </a:p>
            <a:p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一片树林里分出两条路，</a:t>
              </a:r>
            </a:p>
            <a:p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而我选了人迹更少的一条，</a:t>
              </a:r>
            </a:p>
            <a:p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从此决定了我一生的道路。</a:t>
              </a:r>
            </a:p>
            <a:p>
              <a:b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</a:rPr>
              </a:br>
              <a:endPara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4" name="文本框 113"/>
            <p:cNvSpPr txBox="1"/>
            <p:nvPr/>
          </p:nvSpPr>
          <p:spPr>
            <a:xfrm flipH="1" flipV="1">
              <a:off x="5464103" y="-624007"/>
              <a:ext cx="697627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500" dirty="0">
                  <a:solidFill>
                    <a:srgbClr val="413788"/>
                  </a:solidFill>
                  <a:latin typeface="Arial"/>
                  <a:ea typeface="微软雅黑"/>
                  <a:sym typeface="Arial"/>
                </a:rPr>
                <a:t>”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3A4C0E05-75DF-1E2D-B596-32BCE9C54785}"/>
              </a:ext>
            </a:extLst>
          </p:cNvPr>
          <p:cNvGrpSpPr/>
          <p:nvPr/>
        </p:nvGrpSpPr>
        <p:grpSpPr>
          <a:xfrm>
            <a:off x="5089585" y="944743"/>
            <a:ext cx="6133382" cy="1938992"/>
            <a:chOff x="5322498" y="2222104"/>
            <a:chExt cx="6133382" cy="1938992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5033335-3E66-60D8-4F67-06549D2C7803}"/>
                </a:ext>
              </a:extLst>
            </p:cNvPr>
            <p:cNvSpPr txBox="1"/>
            <p:nvPr/>
          </p:nvSpPr>
          <p:spPr>
            <a:xfrm>
              <a:off x="5322498" y="2406770"/>
              <a:ext cx="613338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endParaRPr lang="en-US" altLang="zh-CN" dirty="0"/>
            </a:p>
            <a:p>
              <a:pPr marL="342900" indent="-342900">
                <a:buAutoNum type="arabicPeriod"/>
              </a:pPr>
              <a:r>
                <a:rPr lang="zh-CN" altLang="en-US" dirty="0"/>
                <a:t>对自己的认知</a:t>
              </a:r>
              <a:endParaRPr lang="en-US" altLang="zh-CN" dirty="0"/>
            </a:p>
            <a:p>
              <a:pPr marL="342900" indent="-342900">
                <a:buAutoNum type="arabicPeriod"/>
              </a:pPr>
              <a:endParaRPr lang="en-US" altLang="zh-CN" dirty="0"/>
            </a:p>
            <a:p>
              <a:pPr marL="342900" indent="-342900">
                <a:buAutoNum type="arabicPeriod"/>
              </a:pPr>
              <a:r>
                <a:rPr lang="zh-CN" altLang="en-US" dirty="0"/>
                <a:t>家庭因素</a:t>
              </a:r>
              <a:endParaRPr lang="en-US" altLang="zh-CN" dirty="0"/>
            </a:p>
            <a:p>
              <a:pPr marL="342900" indent="-342900">
                <a:buAutoNum type="arabicPeriod"/>
              </a:pPr>
              <a:endParaRPr lang="en-US" altLang="zh-CN" dirty="0"/>
            </a:p>
            <a:p>
              <a:pPr marL="342900" indent="-342900">
                <a:buAutoNum type="arabicPeriod"/>
              </a:pPr>
              <a:r>
                <a:rPr lang="zh-CN" altLang="en-US" dirty="0"/>
                <a:t>对教学制度的疑问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24087A3-E625-4467-62F7-89CC8F977FC5}"/>
                </a:ext>
              </a:extLst>
            </p:cNvPr>
            <p:cNvSpPr txBox="1"/>
            <p:nvPr/>
          </p:nvSpPr>
          <p:spPr>
            <a:xfrm>
              <a:off x="5322498" y="2222104"/>
              <a:ext cx="4796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支持我做出就业选择的三点原因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5C84E92-AA3F-DD58-5F6C-1FBD095549E1}"/>
              </a:ext>
            </a:extLst>
          </p:cNvPr>
          <p:cNvGrpSpPr/>
          <p:nvPr/>
        </p:nvGrpSpPr>
        <p:grpSpPr>
          <a:xfrm>
            <a:off x="5089585" y="3153039"/>
            <a:ext cx="6753653" cy="1107996"/>
            <a:chOff x="5089585" y="3153039"/>
            <a:chExt cx="6753653" cy="1107996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F235D539-014E-8DF5-6FD2-4F63A2A872F7}"/>
                </a:ext>
              </a:extLst>
            </p:cNvPr>
            <p:cNvSpPr txBox="1"/>
            <p:nvPr/>
          </p:nvSpPr>
          <p:spPr>
            <a:xfrm>
              <a:off x="5089585" y="3153039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rPr>
                <a:t>建议：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E85A06C-1337-182B-874B-3C501A40A67D}"/>
                </a:ext>
              </a:extLst>
            </p:cNvPr>
            <p:cNvSpPr txBox="1"/>
            <p:nvPr/>
          </p:nvSpPr>
          <p:spPr>
            <a:xfrm>
              <a:off x="5531205" y="3614704"/>
              <a:ext cx="63120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zh-CN" altLang="en-US" dirty="0"/>
                <a:t>不要犹豫不决！</a:t>
              </a:r>
              <a:endParaRPr lang="en-US" altLang="zh-CN" dirty="0"/>
            </a:p>
            <a:p>
              <a:pPr marL="342900" indent="-342900">
                <a:buAutoNum type="arabicPeriod"/>
              </a:pPr>
              <a:r>
                <a:rPr lang="zh-CN" altLang="en-US" dirty="0"/>
                <a:t>听从内心选择，无悔即可</a:t>
              </a:r>
              <a:endParaRPr lang="en-US" altLang="zh-CN" dirty="0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34800" y="59260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25400" dir="2700000" algn="tl">
                    <a:srgbClr val="000000">
                      <a:alpha val="15000"/>
                    </a:srgbClr>
                  </a:outerShdw>
                </a:effectLst>
                <a:latin typeface="Arial"/>
                <a:ea typeface="微软雅黑"/>
                <a:sym typeface="Arial"/>
              </a:rPr>
              <a:t>大学学习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4C237D-07B1-F1CD-E201-193A8501322B}"/>
              </a:ext>
            </a:extLst>
          </p:cNvPr>
          <p:cNvSpPr txBox="1"/>
          <p:nvPr/>
        </p:nvSpPr>
        <p:spPr>
          <a:xfrm>
            <a:off x="714320" y="1186629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1.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课内专业课程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: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C0FBF57-29AB-F5D0-4A62-8659F11CFF43}"/>
              </a:ext>
            </a:extLst>
          </p:cNvPr>
          <p:cNvSpPr txBox="1"/>
          <p:nvPr/>
        </p:nvSpPr>
        <p:spPr>
          <a:xfrm>
            <a:off x="1155940" y="1648294"/>
            <a:ext cx="9178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认真学习</a:t>
            </a:r>
            <a:r>
              <a:rPr lang="en-US" altLang="zh-CN" dirty="0"/>
              <a:t>/</a:t>
            </a:r>
            <a:r>
              <a:rPr lang="zh-CN" altLang="en-US" dirty="0"/>
              <a:t>自学即可，争取可以成绩靠前一些，一些专业课程如：数据结构、计算机网络、操作系统、数据库</a:t>
            </a:r>
            <a:r>
              <a:rPr lang="en-US" altLang="zh-CN" dirty="0"/>
              <a:t>…</a:t>
            </a:r>
            <a:r>
              <a:rPr lang="zh-CN" altLang="en-US" dirty="0"/>
              <a:t> 好好学，至少做到对知识点有印象，以后重拾起来可以快速上手</a:t>
            </a:r>
            <a:endParaRPr lang="en-US" altLang="zh-CN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0974043-AD93-AB8A-6E20-898F0F19C1F9}"/>
              </a:ext>
            </a:extLst>
          </p:cNvPr>
          <p:cNvSpPr txBox="1"/>
          <p:nvPr/>
        </p:nvSpPr>
        <p:spPr>
          <a:xfrm>
            <a:off x="714320" y="2840026"/>
            <a:ext cx="1859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2.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课外学习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: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5AEFDC1-EBA6-13E7-B51F-7A255892B574}"/>
              </a:ext>
            </a:extLst>
          </p:cNvPr>
          <p:cNvSpPr txBox="1"/>
          <p:nvPr/>
        </p:nvSpPr>
        <p:spPr>
          <a:xfrm>
            <a:off x="1155940" y="3301691"/>
            <a:ext cx="9178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吃饭的家伙：</a:t>
            </a:r>
            <a:r>
              <a:rPr lang="en-US" altLang="zh-CN" dirty="0"/>
              <a:t>JAVA</a:t>
            </a:r>
            <a:r>
              <a:rPr lang="zh-CN" altLang="en-US" dirty="0"/>
              <a:t>、</a:t>
            </a:r>
            <a:r>
              <a:rPr lang="en-US" altLang="zh-CN" dirty="0"/>
              <a:t>JavaScript</a:t>
            </a:r>
            <a:r>
              <a:rPr lang="zh-CN" altLang="en-US" dirty="0"/>
              <a:t>、算法</a:t>
            </a:r>
            <a:r>
              <a:rPr lang="en-US" altLang="zh-CN" dirty="0"/>
              <a:t>…</a:t>
            </a:r>
          </a:p>
          <a:p>
            <a:r>
              <a:rPr lang="zh-CN" altLang="en-US" dirty="0"/>
              <a:t>学校里教的太少且太落后，只能自学。</a:t>
            </a:r>
            <a:r>
              <a:rPr lang="zh-CN" altLang="en-US" b="1" dirty="0"/>
              <a:t>找实习</a:t>
            </a:r>
            <a:r>
              <a:rPr lang="en-US" altLang="zh-CN" b="1" dirty="0"/>
              <a:t>/</a:t>
            </a:r>
            <a:r>
              <a:rPr lang="zh-CN" altLang="en-US" b="1" dirty="0"/>
              <a:t>工作的基础</a:t>
            </a:r>
            <a:endParaRPr lang="en-US" altLang="zh-CN" b="1" dirty="0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34800" y="59260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25400" dir="2700000" algn="tl">
                    <a:srgbClr val="000000">
                      <a:alpha val="15000"/>
                    </a:srgbClr>
                  </a:outerShdw>
                </a:effectLst>
                <a:latin typeface="Arial"/>
                <a:ea typeface="微软雅黑"/>
                <a:sym typeface="Arial"/>
              </a:rPr>
              <a:t>实习经历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11E44A5-FA06-048E-E66B-83C821577660}"/>
              </a:ext>
            </a:extLst>
          </p:cNvPr>
          <p:cNvSpPr txBox="1"/>
          <p:nvPr/>
        </p:nvSpPr>
        <p:spPr>
          <a:xfrm>
            <a:off x="714320" y="1186629"/>
            <a:ext cx="5516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1.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第一段实习：麦趣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(2022/07~2023/01)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34443CB-94FC-283C-9589-C0C97E7D2BEB}"/>
              </a:ext>
            </a:extLst>
          </p:cNvPr>
          <p:cNvSpPr txBox="1"/>
          <p:nvPr/>
        </p:nvSpPr>
        <p:spPr>
          <a:xfrm>
            <a:off x="1155940" y="1648294"/>
            <a:ext cx="9178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经舍友介绍加入麦趣</a:t>
            </a:r>
            <a:endParaRPr lang="en-US" altLang="zh-CN" dirty="0"/>
          </a:p>
          <a:p>
            <a:r>
              <a:rPr lang="zh-CN" altLang="en-US" dirty="0"/>
              <a:t>收获：结交了一堆志同道合的同学、将技术与实际项目结合磨砺代码能力</a:t>
            </a:r>
            <a:endParaRPr lang="en-US" altLang="zh-CN" dirty="0"/>
          </a:p>
          <a:p>
            <a:r>
              <a:rPr lang="zh-CN" altLang="en-US" dirty="0"/>
              <a:t>遗憾：没有完整的参与某个项目的全程制作</a:t>
            </a:r>
            <a:endParaRPr lang="en-US" altLang="zh-CN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9AD3FE8-F33A-371C-A514-DA05FD64E6DF}"/>
              </a:ext>
            </a:extLst>
          </p:cNvPr>
          <p:cNvSpPr txBox="1"/>
          <p:nvPr/>
        </p:nvSpPr>
        <p:spPr>
          <a:xfrm>
            <a:off x="714320" y="2525457"/>
            <a:ext cx="6131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2.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第二段实习：亚信安全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(2023/04~2023/07)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FB3598C-A425-C8D2-96CC-7AD16A270AF2}"/>
              </a:ext>
            </a:extLst>
          </p:cNvPr>
          <p:cNvSpPr txBox="1"/>
          <p:nvPr/>
        </p:nvSpPr>
        <p:spPr>
          <a:xfrm>
            <a:off x="1155940" y="2987122"/>
            <a:ext cx="9178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月份开始准备实习</a:t>
            </a:r>
            <a:r>
              <a:rPr lang="en-US" altLang="zh-CN" dirty="0"/>
              <a:t>(</a:t>
            </a:r>
            <a:r>
              <a:rPr lang="zh-CN" altLang="en-US" dirty="0"/>
              <a:t>主要是背面试题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月投简历，</a:t>
            </a:r>
            <a:r>
              <a:rPr lang="en-US" altLang="zh-CN" dirty="0"/>
              <a:t>4</a:t>
            </a:r>
            <a:r>
              <a:rPr lang="zh-CN" altLang="en-US" dirty="0"/>
              <a:t>月入职，首次接触到复杂的商业项目</a:t>
            </a:r>
            <a:endParaRPr lang="en-US" altLang="zh-CN" dirty="0"/>
          </a:p>
          <a:p>
            <a:r>
              <a:rPr lang="zh-CN" altLang="en-US" dirty="0"/>
              <a:t>收获：坚定了就业想法、感受到真实的工作氛围、丰富了简历</a:t>
            </a:r>
            <a:endParaRPr lang="en-US" altLang="zh-CN" dirty="0"/>
          </a:p>
          <a:p>
            <a:r>
              <a:rPr lang="zh-CN" altLang="en-US" dirty="0"/>
              <a:t>遗憾：技术太落后，工作太简单，没有实现增加项目经验的目标</a:t>
            </a:r>
            <a:endParaRPr lang="en-US" altLang="zh-CN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BD0BE29-CEC9-067B-7FE6-C1CEBD9DB994}"/>
              </a:ext>
            </a:extLst>
          </p:cNvPr>
          <p:cNvSpPr/>
          <p:nvPr/>
        </p:nvSpPr>
        <p:spPr>
          <a:xfrm>
            <a:off x="2265917" y="785796"/>
            <a:ext cx="14366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失败是常态，成功只是偶然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1A6F825-007E-6172-4222-D476E5692552}"/>
              </a:ext>
            </a:extLst>
          </p:cNvPr>
          <p:cNvSpPr txBox="1"/>
          <p:nvPr/>
        </p:nvSpPr>
        <p:spPr>
          <a:xfrm>
            <a:off x="714320" y="395661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建议：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599CD3F-8B0E-2705-1277-212724FC457D}"/>
              </a:ext>
            </a:extLst>
          </p:cNvPr>
          <p:cNvSpPr txBox="1"/>
          <p:nvPr/>
        </p:nvSpPr>
        <p:spPr>
          <a:xfrm>
            <a:off x="1155940" y="4418284"/>
            <a:ext cx="9178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尽早准备</a:t>
            </a:r>
            <a:r>
              <a:rPr lang="en-US" altLang="zh-CN" dirty="0"/>
              <a:t>(</a:t>
            </a:r>
            <a:r>
              <a:rPr lang="zh-CN" altLang="en-US" dirty="0"/>
              <a:t>面试八股题、算法题</a:t>
            </a:r>
            <a:r>
              <a:rPr lang="en-US" altLang="zh-CN" dirty="0"/>
              <a:t>)</a:t>
            </a:r>
            <a:r>
              <a:rPr lang="zh-CN" altLang="en-US" dirty="0"/>
              <a:t>，越早找实习越好，</a:t>
            </a:r>
            <a:r>
              <a:rPr lang="zh-CN" altLang="en-US" b="1" dirty="0"/>
              <a:t>早就是优势！</a:t>
            </a:r>
            <a:endParaRPr lang="en-US" altLang="zh-CN" b="1" dirty="0"/>
          </a:p>
          <a:p>
            <a:pPr marL="342900" indent="-342900">
              <a:buAutoNum type="arabicPeriod"/>
            </a:pPr>
            <a:r>
              <a:rPr lang="zh-CN" altLang="en-US" dirty="0"/>
              <a:t>争取大厂实习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做好记录，记下实习内容和心得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4800" y="59260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25400" dir="2700000" algn="tl">
                    <a:srgbClr val="000000">
                      <a:alpha val="15000"/>
                    </a:srgbClr>
                  </a:outerShdw>
                </a:effectLst>
                <a:latin typeface="Arial"/>
                <a:ea typeface="微软雅黑"/>
                <a:sym typeface="Arial"/>
              </a:rPr>
              <a:t>秋招求职</a:t>
            </a:r>
          </a:p>
        </p:txBody>
      </p:sp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>
            <a:off x="7603624" y="1981367"/>
            <a:ext cx="3746500" cy="368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7" name="Freeform 7"/>
          <p:cNvSpPr/>
          <p:nvPr/>
        </p:nvSpPr>
        <p:spPr bwMode="auto">
          <a:xfrm>
            <a:off x="9518149" y="5550067"/>
            <a:ext cx="1828800" cy="131763"/>
          </a:xfrm>
          <a:custGeom>
            <a:avLst/>
            <a:gdLst>
              <a:gd name="T0" fmla="*/ 2 w 486"/>
              <a:gd name="T1" fmla="*/ 32 h 35"/>
              <a:gd name="T2" fmla="*/ 1 w 486"/>
              <a:gd name="T3" fmla="*/ 12 h 35"/>
              <a:gd name="T4" fmla="*/ 13 w 486"/>
              <a:gd name="T5" fmla="*/ 2 h 35"/>
              <a:gd name="T6" fmla="*/ 17 w 486"/>
              <a:gd name="T7" fmla="*/ 2 h 35"/>
              <a:gd name="T8" fmla="*/ 14 w 486"/>
              <a:gd name="T9" fmla="*/ 6 h 35"/>
              <a:gd name="T10" fmla="*/ 7 w 486"/>
              <a:gd name="T11" fmla="*/ 22 h 35"/>
              <a:gd name="T12" fmla="*/ 19 w 486"/>
              <a:gd name="T13" fmla="*/ 27 h 35"/>
              <a:gd name="T14" fmla="*/ 368 w 486"/>
              <a:gd name="T15" fmla="*/ 24 h 35"/>
              <a:gd name="T16" fmla="*/ 476 w 486"/>
              <a:gd name="T17" fmla="*/ 28 h 35"/>
              <a:gd name="T18" fmla="*/ 483 w 486"/>
              <a:gd name="T19" fmla="*/ 29 h 35"/>
              <a:gd name="T20" fmla="*/ 486 w 486"/>
              <a:gd name="T21" fmla="*/ 30 h 35"/>
              <a:gd name="T22" fmla="*/ 477 w 486"/>
              <a:gd name="T23" fmla="*/ 32 h 35"/>
              <a:gd name="T24" fmla="*/ 2 w 486"/>
              <a:gd name="T25" fmla="*/ 32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86" h="35">
                <a:moveTo>
                  <a:pt x="2" y="32"/>
                </a:moveTo>
                <a:cubicBezTo>
                  <a:pt x="2" y="26"/>
                  <a:pt x="2" y="19"/>
                  <a:pt x="1" y="12"/>
                </a:cubicBezTo>
                <a:cubicBezTo>
                  <a:pt x="0" y="3"/>
                  <a:pt x="4" y="0"/>
                  <a:pt x="13" y="2"/>
                </a:cubicBezTo>
                <a:cubicBezTo>
                  <a:pt x="14" y="2"/>
                  <a:pt x="16" y="2"/>
                  <a:pt x="17" y="2"/>
                </a:cubicBezTo>
                <a:cubicBezTo>
                  <a:pt x="17" y="4"/>
                  <a:pt x="15" y="5"/>
                  <a:pt x="14" y="6"/>
                </a:cubicBezTo>
                <a:cubicBezTo>
                  <a:pt x="7" y="9"/>
                  <a:pt x="5" y="15"/>
                  <a:pt x="7" y="22"/>
                </a:cubicBezTo>
                <a:cubicBezTo>
                  <a:pt x="9" y="29"/>
                  <a:pt x="15" y="27"/>
                  <a:pt x="19" y="27"/>
                </a:cubicBezTo>
                <a:cubicBezTo>
                  <a:pt x="135" y="21"/>
                  <a:pt x="252" y="24"/>
                  <a:pt x="368" y="24"/>
                </a:cubicBezTo>
                <a:cubicBezTo>
                  <a:pt x="404" y="24"/>
                  <a:pt x="440" y="24"/>
                  <a:pt x="476" y="28"/>
                </a:cubicBezTo>
                <a:cubicBezTo>
                  <a:pt x="478" y="28"/>
                  <a:pt x="481" y="28"/>
                  <a:pt x="483" y="29"/>
                </a:cubicBezTo>
                <a:cubicBezTo>
                  <a:pt x="484" y="29"/>
                  <a:pt x="485" y="30"/>
                  <a:pt x="486" y="30"/>
                </a:cubicBezTo>
                <a:cubicBezTo>
                  <a:pt x="484" y="35"/>
                  <a:pt x="480" y="32"/>
                  <a:pt x="477" y="32"/>
                </a:cubicBezTo>
                <a:cubicBezTo>
                  <a:pt x="319" y="32"/>
                  <a:pt x="160" y="32"/>
                  <a:pt x="2" y="32"/>
                </a:cubicBezTo>
                <a:close/>
              </a:path>
            </a:pathLst>
          </a:custGeom>
          <a:solidFill>
            <a:srgbClr val="FBFB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E3789BE-52B6-5606-95A5-1EE68C292613}"/>
              </a:ext>
            </a:extLst>
          </p:cNvPr>
          <p:cNvSpPr/>
          <p:nvPr/>
        </p:nvSpPr>
        <p:spPr>
          <a:xfrm>
            <a:off x="2265917" y="785796"/>
            <a:ext cx="14366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失败是常态，成功只是偶然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95FD94F3-CCFA-8002-A136-922718FC9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83" y="1035928"/>
            <a:ext cx="11725626" cy="539937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4800" y="59260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25400" dir="2700000" algn="tl">
                    <a:srgbClr val="000000">
                      <a:alpha val="15000"/>
                    </a:srgbClr>
                  </a:outerShdw>
                </a:effectLst>
                <a:latin typeface="Arial"/>
                <a:ea typeface="微软雅黑"/>
                <a:sym typeface="Arial"/>
              </a:rPr>
              <a:t>秋招求职</a:t>
            </a:r>
          </a:p>
        </p:txBody>
      </p:sp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>
            <a:off x="7603624" y="1981367"/>
            <a:ext cx="3746500" cy="368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7" name="Freeform 7"/>
          <p:cNvSpPr/>
          <p:nvPr/>
        </p:nvSpPr>
        <p:spPr bwMode="auto">
          <a:xfrm>
            <a:off x="9518149" y="5550067"/>
            <a:ext cx="1828800" cy="131763"/>
          </a:xfrm>
          <a:custGeom>
            <a:avLst/>
            <a:gdLst>
              <a:gd name="T0" fmla="*/ 2 w 486"/>
              <a:gd name="T1" fmla="*/ 32 h 35"/>
              <a:gd name="T2" fmla="*/ 1 w 486"/>
              <a:gd name="T3" fmla="*/ 12 h 35"/>
              <a:gd name="T4" fmla="*/ 13 w 486"/>
              <a:gd name="T5" fmla="*/ 2 h 35"/>
              <a:gd name="T6" fmla="*/ 17 w 486"/>
              <a:gd name="T7" fmla="*/ 2 h 35"/>
              <a:gd name="T8" fmla="*/ 14 w 486"/>
              <a:gd name="T9" fmla="*/ 6 h 35"/>
              <a:gd name="T10" fmla="*/ 7 w 486"/>
              <a:gd name="T11" fmla="*/ 22 h 35"/>
              <a:gd name="T12" fmla="*/ 19 w 486"/>
              <a:gd name="T13" fmla="*/ 27 h 35"/>
              <a:gd name="T14" fmla="*/ 368 w 486"/>
              <a:gd name="T15" fmla="*/ 24 h 35"/>
              <a:gd name="T16" fmla="*/ 476 w 486"/>
              <a:gd name="T17" fmla="*/ 28 h 35"/>
              <a:gd name="T18" fmla="*/ 483 w 486"/>
              <a:gd name="T19" fmla="*/ 29 h 35"/>
              <a:gd name="T20" fmla="*/ 486 w 486"/>
              <a:gd name="T21" fmla="*/ 30 h 35"/>
              <a:gd name="T22" fmla="*/ 477 w 486"/>
              <a:gd name="T23" fmla="*/ 32 h 35"/>
              <a:gd name="T24" fmla="*/ 2 w 486"/>
              <a:gd name="T25" fmla="*/ 32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86" h="35">
                <a:moveTo>
                  <a:pt x="2" y="32"/>
                </a:moveTo>
                <a:cubicBezTo>
                  <a:pt x="2" y="26"/>
                  <a:pt x="2" y="19"/>
                  <a:pt x="1" y="12"/>
                </a:cubicBezTo>
                <a:cubicBezTo>
                  <a:pt x="0" y="3"/>
                  <a:pt x="4" y="0"/>
                  <a:pt x="13" y="2"/>
                </a:cubicBezTo>
                <a:cubicBezTo>
                  <a:pt x="14" y="2"/>
                  <a:pt x="16" y="2"/>
                  <a:pt x="17" y="2"/>
                </a:cubicBezTo>
                <a:cubicBezTo>
                  <a:pt x="17" y="4"/>
                  <a:pt x="15" y="5"/>
                  <a:pt x="14" y="6"/>
                </a:cubicBezTo>
                <a:cubicBezTo>
                  <a:pt x="7" y="9"/>
                  <a:pt x="5" y="15"/>
                  <a:pt x="7" y="22"/>
                </a:cubicBezTo>
                <a:cubicBezTo>
                  <a:pt x="9" y="29"/>
                  <a:pt x="15" y="27"/>
                  <a:pt x="19" y="27"/>
                </a:cubicBezTo>
                <a:cubicBezTo>
                  <a:pt x="135" y="21"/>
                  <a:pt x="252" y="24"/>
                  <a:pt x="368" y="24"/>
                </a:cubicBezTo>
                <a:cubicBezTo>
                  <a:pt x="404" y="24"/>
                  <a:pt x="440" y="24"/>
                  <a:pt x="476" y="28"/>
                </a:cubicBezTo>
                <a:cubicBezTo>
                  <a:pt x="478" y="28"/>
                  <a:pt x="481" y="28"/>
                  <a:pt x="483" y="29"/>
                </a:cubicBezTo>
                <a:cubicBezTo>
                  <a:pt x="484" y="29"/>
                  <a:pt x="485" y="30"/>
                  <a:pt x="486" y="30"/>
                </a:cubicBezTo>
                <a:cubicBezTo>
                  <a:pt x="484" y="35"/>
                  <a:pt x="480" y="32"/>
                  <a:pt x="477" y="32"/>
                </a:cubicBezTo>
                <a:cubicBezTo>
                  <a:pt x="319" y="32"/>
                  <a:pt x="160" y="32"/>
                  <a:pt x="2" y="32"/>
                </a:cubicBezTo>
                <a:close/>
              </a:path>
            </a:pathLst>
          </a:custGeom>
          <a:solidFill>
            <a:srgbClr val="FBFB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E3789BE-52B6-5606-95A5-1EE68C292613}"/>
              </a:ext>
            </a:extLst>
          </p:cNvPr>
          <p:cNvSpPr/>
          <p:nvPr/>
        </p:nvSpPr>
        <p:spPr>
          <a:xfrm>
            <a:off x="2265917" y="785796"/>
            <a:ext cx="14366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失败是常态，成功只是偶然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AB7D65-F472-341D-CD03-876BD23DF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46" y="1054272"/>
            <a:ext cx="11568022" cy="535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050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4800" y="59260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25400" dir="2700000" algn="tl">
                    <a:srgbClr val="000000">
                      <a:alpha val="15000"/>
                    </a:srgbClr>
                  </a:outerShdw>
                </a:effectLst>
                <a:latin typeface="Arial"/>
                <a:ea typeface="微软雅黑"/>
                <a:sym typeface="Arial"/>
              </a:rPr>
              <a:t>秋招求职</a:t>
            </a:r>
          </a:p>
        </p:txBody>
      </p:sp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>
            <a:off x="7603624" y="1981367"/>
            <a:ext cx="3746500" cy="368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7" name="Freeform 7"/>
          <p:cNvSpPr/>
          <p:nvPr/>
        </p:nvSpPr>
        <p:spPr bwMode="auto">
          <a:xfrm>
            <a:off x="9518149" y="5550067"/>
            <a:ext cx="1828800" cy="131763"/>
          </a:xfrm>
          <a:custGeom>
            <a:avLst/>
            <a:gdLst>
              <a:gd name="T0" fmla="*/ 2 w 486"/>
              <a:gd name="T1" fmla="*/ 32 h 35"/>
              <a:gd name="T2" fmla="*/ 1 w 486"/>
              <a:gd name="T3" fmla="*/ 12 h 35"/>
              <a:gd name="T4" fmla="*/ 13 w 486"/>
              <a:gd name="T5" fmla="*/ 2 h 35"/>
              <a:gd name="T6" fmla="*/ 17 w 486"/>
              <a:gd name="T7" fmla="*/ 2 h 35"/>
              <a:gd name="T8" fmla="*/ 14 w 486"/>
              <a:gd name="T9" fmla="*/ 6 h 35"/>
              <a:gd name="T10" fmla="*/ 7 w 486"/>
              <a:gd name="T11" fmla="*/ 22 h 35"/>
              <a:gd name="T12" fmla="*/ 19 w 486"/>
              <a:gd name="T13" fmla="*/ 27 h 35"/>
              <a:gd name="T14" fmla="*/ 368 w 486"/>
              <a:gd name="T15" fmla="*/ 24 h 35"/>
              <a:gd name="T16" fmla="*/ 476 w 486"/>
              <a:gd name="T17" fmla="*/ 28 h 35"/>
              <a:gd name="T18" fmla="*/ 483 w 486"/>
              <a:gd name="T19" fmla="*/ 29 h 35"/>
              <a:gd name="T20" fmla="*/ 486 w 486"/>
              <a:gd name="T21" fmla="*/ 30 h 35"/>
              <a:gd name="T22" fmla="*/ 477 w 486"/>
              <a:gd name="T23" fmla="*/ 32 h 35"/>
              <a:gd name="T24" fmla="*/ 2 w 486"/>
              <a:gd name="T25" fmla="*/ 32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86" h="35">
                <a:moveTo>
                  <a:pt x="2" y="32"/>
                </a:moveTo>
                <a:cubicBezTo>
                  <a:pt x="2" y="26"/>
                  <a:pt x="2" y="19"/>
                  <a:pt x="1" y="12"/>
                </a:cubicBezTo>
                <a:cubicBezTo>
                  <a:pt x="0" y="3"/>
                  <a:pt x="4" y="0"/>
                  <a:pt x="13" y="2"/>
                </a:cubicBezTo>
                <a:cubicBezTo>
                  <a:pt x="14" y="2"/>
                  <a:pt x="16" y="2"/>
                  <a:pt x="17" y="2"/>
                </a:cubicBezTo>
                <a:cubicBezTo>
                  <a:pt x="17" y="4"/>
                  <a:pt x="15" y="5"/>
                  <a:pt x="14" y="6"/>
                </a:cubicBezTo>
                <a:cubicBezTo>
                  <a:pt x="7" y="9"/>
                  <a:pt x="5" y="15"/>
                  <a:pt x="7" y="22"/>
                </a:cubicBezTo>
                <a:cubicBezTo>
                  <a:pt x="9" y="29"/>
                  <a:pt x="15" y="27"/>
                  <a:pt x="19" y="27"/>
                </a:cubicBezTo>
                <a:cubicBezTo>
                  <a:pt x="135" y="21"/>
                  <a:pt x="252" y="24"/>
                  <a:pt x="368" y="24"/>
                </a:cubicBezTo>
                <a:cubicBezTo>
                  <a:pt x="404" y="24"/>
                  <a:pt x="440" y="24"/>
                  <a:pt x="476" y="28"/>
                </a:cubicBezTo>
                <a:cubicBezTo>
                  <a:pt x="478" y="28"/>
                  <a:pt x="481" y="28"/>
                  <a:pt x="483" y="29"/>
                </a:cubicBezTo>
                <a:cubicBezTo>
                  <a:pt x="484" y="29"/>
                  <a:pt x="485" y="30"/>
                  <a:pt x="486" y="30"/>
                </a:cubicBezTo>
                <a:cubicBezTo>
                  <a:pt x="484" y="35"/>
                  <a:pt x="480" y="32"/>
                  <a:pt x="477" y="32"/>
                </a:cubicBezTo>
                <a:cubicBezTo>
                  <a:pt x="319" y="32"/>
                  <a:pt x="160" y="32"/>
                  <a:pt x="2" y="32"/>
                </a:cubicBezTo>
                <a:close/>
              </a:path>
            </a:pathLst>
          </a:custGeom>
          <a:solidFill>
            <a:srgbClr val="FBFB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E3789BE-52B6-5606-95A5-1EE68C292613}"/>
              </a:ext>
            </a:extLst>
          </p:cNvPr>
          <p:cNvSpPr/>
          <p:nvPr/>
        </p:nvSpPr>
        <p:spPr>
          <a:xfrm>
            <a:off x="2265917" y="785796"/>
            <a:ext cx="14366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失败是常态，成功只是偶然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1DDC0F9-A8EB-9079-EAEE-B0AB10A9386B}"/>
              </a:ext>
            </a:extLst>
          </p:cNvPr>
          <p:cNvSpPr txBox="1"/>
          <p:nvPr/>
        </p:nvSpPr>
        <p:spPr>
          <a:xfrm>
            <a:off x="645309" y="258153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建议：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A4CC51B-37EF-2D3C-7460-94F8FB15867E}"/>
              </a:ext>
            </a:extLst>
          </p:cNvPr>
          <p:cNvSpPr txBox="1"/>
          <p:nvPr/>
        </p:nvSpPr>
        <p:spPr>
          <a:xfrm>
            <a:off x="1083754" y="3388767"/>
            <a:ext cx="9178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zh-CN" altLang="en-US" dirty="0"/>
              <a:t>题目是背不完的，建议早投，早就是优势！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简历做好，尽量简洁，简历上提到的技术一定要真实且提前准备好题目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面试表现自信，不要怕面试官！</a:t>
            </a:r>
            <a:endParaRPr lang="en-US" altLang="zh-CN" dirty="0"/>
          </a:p>
          <a:p>
            <a:pPr marL="342900" indent="-342900">
              <a:buFontTx/>
              <a:buAutoNum type="arabicPeriod"/>
            </a:pPr>
            <a:r>
              <a:rPr lang="zh-CN" altLang="en-US" dirty="0"/>
              <a:t>保持内心的平衡，不要被焦虑压垮！焦虑的最好替代品是行动！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29774F4-5A01-3967-7A40-A92C3E7380A7}"/>
              </a:ext>
            </a:extLst>
          </p:cNvPr>
          <p:cNvSpPr txBox="1"/>
          <p:nvPr/>
        </p:nvSpPr>
        <p:spPr>
          <a:xfrm>
            <a:off x="645309" y="119653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准备过程：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1292369-4298-301A-D7A8-330F85698C87}"/>
              </a:ext>
            </a:extLst>
          </p:cNvPr>
          <p:cNvSpPr txBox="1"/>
          <p:nvPr/>
        </p:nvSpPr>
        <p:spPr>
          <a:xfrm>
            <a:off x="1086929" y="1658201"/>
            <a:ext cx="9178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3~8</a:t>
            </a:r>
            <a:r>
              <a:rPr lang="zh-CN" altLang="en-US" dirty="0"/>
              <a:t>月：刷算法题</a:t>
            </a:r>
            <a:r>
              <a:rPr lang="en-US" altLang="zh-CN" dirty="0"/>
              <a:t>——</a:t>
            </a:r>
            <a:r>
              <a:rPr lang="en-US" altLang="zh-CN" dirty="0" err="1"/>
              <a:t>LeetCode</a:t>
            </a:r>
            <a:r>
              <a:rPr lang="zh-CN" altLang="en-US" dirty="0"/>
              <a:t>剑指</a:t>
            </a:r>
            <a:r>
              <a:rPr lang="en-US" altLang="zh-CN" dirty="0"/>
              <a:t>Offer</a:t>
            </a:r>
            <a:r>
              <a:rPr lang="zh-CN" altLang="en-US" dirty="0"/>
              <a:t>和</a:t>
            </a:r>
            <a:r>
              <a:rPr lang="en-US" altLang="zh-CN" dirty="0"/>
              <a:t>TOP100</a:t>
            </a:r>
            <a:r>
              <a:rPr lang="zh-CN" altLang="en-US" dirty="0"/>
              <a:t>常见题</a:t>
            </a:r>
            <a:endParaRPr lang="en-US" altLang="zh-CN" dirty="0"/>
          </a:p>
          <a:p>
            <a:r>
              <a:rPr lang="en-US" altLang="zh-CN" dirty="0"/>
              <a:t>5~8</a:t>
            </a:r>
            <a:r>
              <a:rPr lang="zh-CN" altLang="en-US" dirty="0"/>
              <a:t>月：重新准备面试八股，整理项目</a:t>
            </a:r>
            <a:endParaRPr lang="en-US" altLang="zh-CN" dirty="0"/>
          </a:p>
          <a:p>
            <a:r>
              <a:rPr lang="en-US" altLang="zh-CN" dirty="0"/>
              <a:t>8~10</a:t>
            </a:r>
            <a:r>
              <a:rPr lang="zh-CN" altLang="en-US" dirty="0"/>
              <a:t>月：猛投猛面猛</a:t>
            </a:r>
            <a:r>
              <a:rPr lang="en-US" altLang="zh-CN" dirty="0"/>
              <a:t>Battle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8A9E91F-269E-02D8-1188-C52C0C3B66BB}"/>
              </a:ext>
            </a:extLst>
          </p:cNvPr>
          <p:cNvSpPr txBox="1"/>
          <p:nvPr/>
        </p:nvSpPr>
        <p:spPr>
          <a:xfrm>
            <a:off x="1086929" y="3043196"/>
            <a:ext cx="201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软实力：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7DF0D97-ADD8-D1AB-4902-13E1799BF602}"/>
              </a:ext>
            </a:extLst>
          </p:cNvPr>
          <p:cNvSpPr txBox="1"/>
          <p:nvPr/>
        </p:nvSpPr>
        <p:spPr>
          <a:xfrm>
            <a:off x="1083754" y="4889115"/>
            <a:ext cx="9178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如果考虑冲刺大厂，算法题越早准备越好！</a:t>
            </a:r>
            <a:r>
              <a:rPr lang="en-US" altLang="zh-CN" dirty="0"/>
              <a:t>(</a:t>
            </a:r>
            <a:r>
              <a:rPr lang="zh-CN" altLang="en-US" dirty="0"/>
              <a:t>可以去看</a:t>
            </a:r>
            <a:r>
              <a:rPr lang="en-US" altLang="zh-CN" dirty="0"/>
              <a:t>B</a:t>
            </a:r>
            <a:r>
              <a:rPr lang="zh-CN" altLang="en-US" dirty="0"/>
              <a:t>站的代码随想录</a:t>
            </a:r>
            <a:r>
              <a:rPr lang="en-US" altLang="zh-CN" dirty="0"/>
              <a:t>)</a:t>
            </a:r>
          </a:p>
          <a:p>
            <a:pPr marL="342900" indent="-342900">
              <a:buAutoNum type="arabicPeriod"/>
            </a:pPr>
            <a:r>
              <a:rPr lang="zh-CN" altLang="en-US" dirty="0"/>
              <a:t>最好自己总结八股题，做到题目需要能用自己的话说出来！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自己写的项目一定要熟悉，最好能自己提取出难点引导面试官来问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53015B7-37E6-8CF2-766A-46B9598702BF}"/>
              </a:ext>
            </a:extLst>
          </p:cNvPr>
          <p:cNvSpPr txBox="1"/>
          <p:nvPr/>
        </p:nvSpPr>
        <p:spPr>
          <a:xfrm>
            <a:off x="1086929" y="4543544"/>
            <a:ext cx="201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硬实力：</a:t>
            </a:r>
          </a:p>
        </p:txBody>
      </p:sp>
    </p:spTree>
    <p:extLst>
      <p:ext uri="{BB962C8B-B14F-4D97-AF65-F5344CB8AC3E}">
        <p14:creationId xmlns:p14="http://schemas.microsoft.com/office/powerpoint/2010/main" val="64464102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4800" y="59260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25400" dir="2700000" algn="tl">
                    <a:srgbClr val="000000">
                      <a:alpha val="15000"/>
                    </a:srgbClr>
                  </a:outerShdw>
                </a:effectLst>
                <a:latin typeface="Arial"/>
                <a:ea typeface="微软雅黑"/>
                <a:sym typeface="Arial"/>
              </a:rPr>
              <a:t>秋招求职</a:t>
            </a:r>
          </a:p>
        </p:txBody>
      </p:sp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>
            <a:off x="7603624" y="1981367"/>
            <a:ext cx="3746500" cy="368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7" name="Freeform 7"/>
          <p:cNvSpPr/>
          <p:nvPr/>
        </p:nvSpPr>
        <p:spPr bwMode="auto">
          <a:xfrm>
            <a:off x="9518149" y="5550067"/>
            <a:ext cx="1828800" cy="131763"/>
          </a:xfrm>
          <a:custGeom>
            <a:avLst/>
            <a:gdLst>
              <a:gd name="T0" fmla="*/ 2 w 486"/>
              <a:gd name="T1" fmla="*/ 32 h 35"/>
              <a:gd name="T2" fmla="*/ 1 w 486"/>
              <a:gd name="T3" fmla="*/ 12 h 35"/>
              <a:gd name="T4" fmla="*/ 13 w 486"/>
              <a:gd name="T5" fmla="*/ 2 h 35"/>
              <a:gd name="T6" fmla="*/ 17 w 486"/>
              <a:gd name="T7" fmla="*/ 2 h 35"/>
              <a:gd name="T8" fmla="*/ 14 w 486"/>
              <a:gd name="T9" fmla="*/ 6 h 35"/>
              <a:gd name="T10" fmla="*/ 7 w 486"/>
              <a:gd name="T11" fmla="*/ 22 h 35"/>
              <a:gd name="T12" fmla="*/ 19 w 486"/>
              <a:gd name="T13" fmla="*/ 27 h 35"/>
              <a:gd name="T14" fmla="*/ 368 w 486"/>
              <a:gd name="T15" fmla="*/ 24 h 35"/>
              <a:gd name="T16" fmla="*/ 476 w 486"/>
              <a:gd name="T17" fmla="*/ 28 h 35"/>
              <a:gd name="T18" fmla="*/ 483 w 486"/>
              <a:gd name="T19" fmla="*/ 29 h 35"/>
              <a:gd name="T20" fmla="*/ 486 w 486"/>
              <a:gd name="T21" fmla="*/ 30 h 35"/>
              <a:gd name="T22" fmla="*/ 477 w 486"/>
              <a:gd name="T23" fmla="*/ 32 h 35"/>
              <a:gd name="T24" fmla="*/ 2 w 486"/>
              <a:gd name="T25" fmla="*/ 32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86" h="35">
                <a:moveTo>
                  <a:pt x="2" y="32"/>
                </a:moveTo>
                <a:cubicBezTo>
                  <a:pt x="2" y="26"/>
                  <a:pt x="2" y="19"/>
                  <a:pt x="1" y="12"/>
                </a:cubicBezTo>
                <a:cubicBezTo>
                  <a:pt x="0" y="3"/>
                  <a:pt x="4" y="0"/>
                  <a:pt x="13" y="2"/>
                </a:cubicBezTo>
                <a:cubicBezTo>
                  <a:pt x="14" y="2"/>
                  <a:pt x="16" y="2"/>
                  <a:pt x="17" y="2"/>
                </a:cubicBezTo>
                <a:cubicBezTo>
                  <a:pt x="17" y="4"/>
                  <a:pt x="15" y="5"/>
                  <a:pt x="14" y="6"/>
                </a:cubicBezTo>
                <a:cubicBezTo>
                  <a:pt x="7" y="9"/>
                  <a:pt x="5" y="15"/>
                  <a:pt x="7" y="22"/>
                </a:cubicBezTo>
                <a:cubicBezTo>
                  <a:pt x="9" y="29"/>
                  <a:pt x="15" y="27"/>
                  <a:pt x="19" y="27"/>
                </a:cubicBezTo>
                <a:cubicBezTo>
                  <a:pt x="135" y="21"/>
                  <a:pt x="252" y="24"/>
                  <a:pt x="368" y="24"/>
                </a:cubicBezTo>
                <a:cubicBezTo>
                  <a:pt x="404" y="24"/>
                  <a:pt x="440" y="24"/>
                  <a:pt x="476" y="28"/>
                </a:cubicBezTo>
                <a:cubicBezTo>
                  <a:pt x="478" y="28"/>
                  <a:pt x="481" y="28"/>
                  <a:pt x="483" y="29"/>
                </a:cubicBezTo>
                <a:cubicBezTo>
                  <a:pt x="484" y="29"/>
                  <a:pt x="485" y="30"/>
                  <a:pt x="486" y="30"/>
                </a:cubicBezTo>
                <a:cubicBezTo>
                  <a:pt x="484" y="35"/>
                  <a:pt x="480" y="32"/>
                  <a:pt x="477" y="32"/>
                </a:cubicBezTo>
                <a:cubicBezTo>
                  <a:pt x="319" y="32"/>
                  <a:pt x="160" y="32"/>
                  <a:pt x="2" y="32"/>
                </a:cubicBezTo>
                <a:close/>
              </a:path>
            </a:pathLst>
          </a:custGeom>
          <a:solidFill>
            <a:srgbClr val="FBFB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E3789BE-52B6-5606-95A5-1EE68C292613}"/>
              </a:ext>
            </a:extLst>
          </p:cNvPr>
          <p:cNvSpPr/>
          <p:nvPr/>
        </p:nvSpPr>
        <p:spPr>
          <a:xfrm>
            <a:off x="2265917" y="785796"/>
            <a:ext cx="14366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失败是常态，成功只是偶然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C2A71C2-A238-807E-6866-2B89D4EAC1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6" b="5661"/>
          <a:stretch/>
        </p:blipFill>
        <p:spPr>
          <a:xfrm>
            <a:off x="934800" y="592607"/>
            <a:ext cx="6508815" cy="607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02454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664</Words>
  <Application>Microsoft Office PowerPoint</Application>
  <PresentationFormat>宽屏</PresentationFormat>
  <Paragraphs>80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楷体</vt:lpstr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自我介绍</dc:title>
  <dc:creator>第一PPT</dc:creator>
  <cp:keywords>www.1ppt.com</cp:keywords>
  <dc:description>www.1ppt.com</dc:description>
  <cp:lastModifiedBy>帅洋 李</cp:lastModifiedBy>
  <cp:revision>161</cp:revision>
  <dcterms:created xsi:type="dcterms:W3CDTF">2021-07-20T06:29:00Z</dcterms:created>
  <dcterms:modified xsi:type="dcterms:W3CDTF">2024-07-29T15:09:29Z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9F49BE3E909544E5B01D07E0EA83134C_12</vt:lpwstr>
  </property>
  <property fmtid="{D5CDD505-2E9C-101B-9397-08002B2CF9AE}" pid="3" name="KSOProductBuildVer">
    <vt:lpwstr>2052-12.1.0.15120</vt:lpwstr>
  </property>
</Properties>
</file>