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9" r:id="rId1"/>
  </p:sldMasterIdLst>
  <p:notesMasterIdLst>
    <p:notesMasterId r:id="rId13"/>
  </p:notesMasterIdLst>
  <p:sldIdLst>
    <p:sldId id="287" r:id="rId2"/>
    <p:sldId id="294" r:id="rId3"/>
    <p:sldId id="313" r:id="rId4"/>
    <p:sldId id="334" r:id="rId5"/>
    <p:sldId id="337" r:id="rId6"/>
    <p:sldId id="338" r:id="rId7"/>
    <p:sldId id="339" r:id="rId8"/>
    <p:sldId id="340" r:id="rId9"/>
    <p:sldId id="342" r:id="rId10"/>
    <p:sldId id="343" r:id="rId11"/>
    <p:sldId id="3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7"/>
    <p:restoredTop sz="95791"/>
  </p:normalViewPr>
  <p:slideViewPr>
    <p:cSldViewPr snapToGrid="0" snapToObjects="1" showGuides="1">
      <p:cViewPr varScale="1">
        <p:scale>
          <a:sx n="105" d="100"/>
          <a:sy n="105" d="100"/>
        </p:scale>
        <p:origin x="224" y="1120"/>
      </p:cViewPr>
      <p:guideLst>
        <p:guide orient="horz" pos="2232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03402-B438-8042-A9F0-C82207109D1B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C0472-CC82-B649-B730-1CDA6200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0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C0472-CC82-B649-B730-1CDA6200C7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5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C0472-CC82-B649-B730-1CDA6200C7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CDFA-F28F-4649-8369-A33F9A1E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1F516-DC41-1E4A-8E51-9E8D764DC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99FC-30E7-C644-BB21-287591A3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196F-87BE-244F-BA02-FCE3B761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06F5-FC77-C84C-B0E7-36321FC2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09E5-37DD-9F40-A85B-06B5AC3B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EF30A-2AA0-AF44-8602-326033514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C8F7-DDA0-744D-9B3E-560253A0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27A7-A1CB-A343-9B02-61147E64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01ED-66CC-3644-ADAC-17BB3CBF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7AA0D-208B-C443-A7E1-CB6C07B0B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A11FA-CEFD-6A4F-B072-E3D147A0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1ABE-4D75-0441-98E2-FD584BA9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83D0-9795-BA4A-8FEF-967A4BFE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FAEF7-D945-3C49-8F3D-F703B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7507-0729-EB40-BCF3-BE54616F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9BB4-7A33-A74A-8994-93F8975C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0BCA-3ED4-B448-BF94-29112DD3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5CEB-097A-474B-B320-3BE0DD7C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3158-6B50-2040-BFD6-EA50406E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737E-7475-904C-B987-14E3092F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582C-A546-734F-A4F4-2CB97C05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B1C4-E97A-7848-888E-AE66EF25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2664-7312-194C-B879-ECA0F03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3B36-8B57-8145-B66A-777270CD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2FE5-3106-8442-A062-DCAF3AB1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8F62-6F5B-814F-A90D-9CBA4653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ADAC-4A0E-2840-AB68-F06690A01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E206-9F3E-1E4E-9564-396DF574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F8E6-2A02-9347-B580-74111B9B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5F04-A517-9348-B110-E8B60465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46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C9D-4727-5247-8587-75C71015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CCB8-A332-3243-890E-216D18AD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EA958-0179-8E42-B3BD-21BB39CF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1455-7C49-DB45-BD03-65B039282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9C3AD-6E53-8C40-83BA-8D737B23F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0E37D-CB1C-9243-A1C7-A0CD2FE8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FDFE7-47B2-A241-8036-817D8756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9ABF4-3759-7649-B9AE-6CF65A7D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35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0AD-119A-1342-B5CD-8AF3E42D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9D522-9E87-524F-9E72-78D65B1E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EABA3-97D6-C649-A77C-57008F7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097AD-4206-284A-B367-B556202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FB44-606C-4543-961B-DC106731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67939-0EF7-F244-8539-2150BF2E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97D7D-D681-9241-90D9-07DEB3F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7EAB-E519-D447-948B-DE589644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204D-B24A-A640-9012-0A621940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E9314-0C1C-2045-A3CA-6A8E50F40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7A64-0D81-5B44-8C85-470F3C4B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69F1-FF77-7A40-9EF8-DC31395C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61A1-C385-3A4C-B1BB-9367A614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1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402E-B8F1-8948-91DB-83C705E4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B8323-5F56-EF42-8F6B-C7C146011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DDF3E-FB51-AE49-A986-85EAC198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CEC27-AD60-274F-96C8-66A38ACD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0B3EF-1066-494E-BCE3-857F9629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4A07-A6D5-3E4D-9241-FBC8DD61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70B5-959B-BC42-824B-94E1D2A7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F780-611B-1342-B06E-AE9D60FE8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343E-1657-E345-A41F-58EAF5317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9392-5EF0-734F-A222-E27779E8FFE5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F254A-9008-1743-9FA0-24AF59AE2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CB89F-0C2C-5B49-9796-0640036B6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4852-4344-204E-B744-CA655919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60" r:id="rId1"/>
    <p:sldLayoutId id="2147485061" r:id="rId2"/>
    <p:sldLayoutId id="2147485062" r:id="rId3"/>
    <p:sldLayoutId id="2147485063" r:id="rId4"/>
    <p:sldLayoutId id="2147485064" r:id="rId5"/>
    <p:sldLayoutId id="2147485065" r:id="rId6"/>
    <p:sldLayoutId id="2147485066" r:id="rId7"/>
    <p:sldLayoutId id="2147485067" r:id="rId8"/>
    <p:sldLayoutId id="2147485068" r:id="rId9"/>
    <p:sldLayoutId id="2147485069" r:id="rId10"/>
    <p:sldLayoutId id="21474850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emf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A9F6-8E90-EA4C-B865-ED8F87EC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1" y="1077540"/>
            <a:ext cx="10183905" cy="1360861"/>
          </a:xfrm>
        </p:spPr>
        <p:txBody>
          <a:bodyPr>
            <a:normAutofit/>
          </a:bodyPr>
          <a:lstStyle/>
          <a:p>
            <a:r>
              <a:rPr lang="en-US" dirty="0"/>
              <a:t>Radiofrequency Pulses in MRI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A140D-7323-EC40-9DBD-B4C7E8A1F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412" y="411895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Mahesh Keerthivasan</a:t>
            </a:r>
          </a:p>
          <a:p>
            <a:endParaRPr lang="en-US" dirty="0"/>
          </a:p>
          <a:p>
            <a:r>
              <a:rPr lang="en-US" sz="2800" dirty="0"/>
              <a:t>BME 639</a:t>
            </a:r>
          </a:p>
          <a:p>
            <a:r>
              <a:rPr lang="en-US" sz="2800" dirty="0"/>
              <a:t>University of Arizona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5AADEC0-1B09-744E-AC26-C05A6A7C450E}"/>
              </a:ext>
            </a:extLst>
          </p:cNvPr>
          <p:cNvSpPr txBox="1">
            <a:spLocks/>
          </p:cNvSpPr>
          <p:nvPr/>
        </p:nvSpPr>
        <p:spPr>
          <a:xfrm>
            <a:off x="4626321" y="2701072"/>
            <a:ext cx="2104486" cy="50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 Demo</a:t>
            </a:r>
          </a:p>
        </p:txBody>
      </p:sp>
    </p:spTree>
    <p:extLst>
      <p:ext uri="{BB962C8B-B14F-4D97-AF65-F5344CB8AC3E}">
        <p14:creationId xmlns:p14="http://schemas.microsoft.com/office/powerpoint/2010/main" val="108624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B2509D-460A-274F-BF25-EB83ECA3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39297"/>
            <a:ext cx="6388608" cy="2836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085D3-F80D-5E4A-8937-FFCA6115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16" y="234205"/>
            <a:ext cx="4510278" cy="264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621DB-62A2-E44B-B727-C25ED46A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20" y="2975864"/>
            <a:ext cx="69088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0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CCC6C-8D11-7749-B66C-3E4BEEA4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2" y="438912"/>
            <a:ext cx="9998857" cy="2246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33CD8-7D9C-744A-92B0-E02EB55F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16" y="2684961"/>
            <a:ext cx="5311140" cy="4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4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C397-6E79-1844-AA0D-FB8E6BD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RF Excitation</a:t>
            </a:r>
          </a:p>
        </p:txBody>
      </p:sp>
      <p:sp>
        <p:nvSpPr>
          <p:cNvPr id="4" name="Shape 419">
            <a:extLst>
              <a:ext uri="{FF2B5EF4-FFF2-40B4-BE49-F238E27FC236}">
                <a16:creationId xmlns:a16="http://schemas.microsoft.com/office/drawing/2014/main" id="{8CA0F011-4D95-8945-BB91-A1B7133AB885}"/>
              </a:ext>
            </a:extLst>
          </p:cNvPr>
          <p:cNvSpPr txBox="1"/>
          <p:nvPr/>
        </p:nvSpPr>
        <p:spPr>
          <a:xfrm>
            <a:off x="115484" y="6527601"/>
            <a:ext cx="5289630" cy="33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</a:pPr>
            <a:r>
              <a:rPr lang="en" sz="1200" b="0" i="0" u="none" strike="noStrike" cap="none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Adapted from Larry Wald’s slides, fMRI MR Physics</a:t>
            </a:r>
            <a:endParaRPr sz="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A69986-4F41-6147-817B-8126D51F47C6}"/>
              </a:ext>
            </a:extLst>
          </p:cNvPr>
          <p:cNvGrpSpPr/>
          <p:nvPr/>
        </p:nvGrpSpPr>
        <p:grpSpPr>
          <a:xfrm>
            <a:off x="1319514" y="2118247"/>
            <a:ext cx="3889093" cy="4051139"/>
            <a:chOff x="81023" y="1956122"/>
            <a:chExt cx="3889093" cy="405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299455-2699-0F4A-AAB5-8A724CA08B50}"/>
                </a:ext>
              </a:extLst>
            </p:cNvPr>
            <p:cNvSpPr/>
            <p:nvPr/>
          </p:nvSpPr>
          <p:spPr>
            <a:xfrm>
              <a:off x="81023" y="1956122"/>
              <a:ext cx="3889093" cy="40511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hape 401">
              <a:extLst>
                <a:ext uri="{FF2B5EF4-FFF2-40B4-BE49-F238E27FC236}">
                  <a16:creationId xmlns:a16="http://schemas.microsoft.com/office/drawing/2014/main" id="{26301CFD-8949-B24E-85FC-8D4FE571EADD}"/>
                </a:ext>
              </a:extLst>
            </p:cNvPr>
            <p:cNvSpPr txBox="1"/>
            <p:nvPr/>
          </p:nvSpPr>
          <p:spPr>
            <a:xfrm>
              <a:off x="210815" y="2041326"/>
              <a:ext cx="952177" cy="1182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t" anchorCtr="0">
              <a:noAutofit/>
            </a:bodyPr>
            <a:lstStyle/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64C"/>
                </a:buClr>
                <a:buSzPts val="2700"/>
                <a:buFont typeface="Helvetica Neue"/>
                <a:buNone/>
              </a:pPr>
              <a:r>
                <a:rPr lang="en" sz="2700" b="1" i="0" u="none" strike="noStrike" cap="none">
                  <a:solidFill>
                    <a:srgbClr val="00264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</a:t>
              </a:r>
              <a:endParaRPr sz="25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64C"/>
                </a:buClr>
                <a:buSzPts val="2700"/>
                <a:buFont typeface="Helvetica Neue"/>
                <a:buNone/>
              </a:pPr>
              <a:r>
                <a:rPr lang="en" sz="2700" b="1" i="0" u="none" strike="noStrike" cap="none">
                  <a:solidFill>
                    <a:srgbClr val="00264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Field</a:t>
              </a:r>
              <a:endParaRPr sz="25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64C"/>
                </a:buClr>
                <a:buSzPts val="2700"/>
                <a:buFont typeface="Helvetica Neue"/>
                <a:buNone/>
              </a:pPr>
              <a:r>
                <a:rPr lang="en" sz="2700" b="1" i="0" u="none" strike="noStrike" cap="none">
                  <a:solidFill>
                    <a:srgbClr val="00264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B</a:t>
              </a:r>
              <a:r>
                <a:rPr lang="en" sz="1500" b="1" i="0" u="none" strike="noStrike" cap="none">
                  <a:solidFill>
                    <a:srgbClr val="00264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</a:t>
              </a:r>
              <a:endParaRPr sz="1000"/>
            </a:p>
          </p:txBody>
        </p:sp>
        <p:cxnSp>
          <p:nvCxnSpPr>
            <p:cNvPr id="6" name="Shape 403">
              <a:extLst>
                <a:ext uri="{FF2B5EF4-FFF2-40B4-BE49-F238E27FC236}">
                  <a16:creationId xmlns:a16="http://schemas.microsoft.com/office/drawing/2014/main" id="{B7F411D3-6B22-1548-82D3-2DD12C5E5D1C}"/>
                </a:ext>
              </a:extLst>
            </p:cNvPr>
            <p:cNvCxnSpPr/>
            <p:nvPr/>
          </p:nvCxnSpPr>
          <p:spPr>
            <a:xfrm flipH="1">
              <a:off x="669603" y="3235125"/>
              <a:ext cx="1" cy="1638301"/>
            </a:xfrm>
            <a:prstGeom prst="straightConnector1">
              <a:avLst/>
            </a:prstGeom>
            <a:noFill/>
            <a:ln w="63500" cap="flat" cmpd="sng">
              <a:solidFill>
                <a:srgbClr val="262D4C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grpSp>
          <p:nvGrpSpPr>
            <p:cNvPr id="7" name="Shape 404">
              <a:extLst>
                <a:ext uri="{FF2B5EF4-FFF2-40B4-BE49-F238E27FC236}">
                  <a16:creationId xmlns:a16="http://schemas.microsoft.com/office/drawing/2014/main" id="{A7139FFA-BCCC-D247-9B35-D0384B78421F}"/>
                </a:ext>
              </a:extLst>
            </p:cNvPr>
            <p:cNvGrpSpPr/>
            <p:nvPr/>
          </p:nvGrpSpPr>
          <p:grpSpPr>
            <a:xfrm>
              <a:off x="1295077" y="2479476"/>
              <a:ext cx="1963740" cy="3048002"/>
              <a:chOff x="-1" y="0"/>
              <a:chExt cx="2792873" cy="4334934"/>
            </a:xfrm>
          </p:grpSpPr>
          <p:cxnSp>
            <p:nvCxnSpPr>
              <p:cNvPr id="8" name="Shape 405">
                <a:extLst>
                  <a:ext uri="{FF2B5EF4-FFF2-40B4-BE49-F238E27FC236}">
                    <a16:creationId xmlns:a16="http://schemas.microsoft.com/office/drawing/2014/main" id="{C555787C-B9A4-8943-AF54-EE97F19442E9}"/>
                  </a:ext>
                </a:extLst>
              </p:cNvPr>
              <p:cNvCxnSpPr/>
              <p:nvPr/>
            </p:nvCxnSpPr>
            <p:spPr>
              <a:xfrm rot="10800000" flipH="1">
                <a:off x="84328" y="2318737"/>
                <a:ext cx="2692481" cy="189653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64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" name="Shape 406">
                <a:extLst>
                  <a:ext uri="{FF2B5EF4-FFF2-40B4-BE49-F238E27FC236}">
                    <a16:creationId xmlns:a16="http://schemas.microsoft.com/office/drawing/2014/main" id="{3FBB0591-A816-F546-B97D-162EA053D4DC}"/>
                  </a:ext>
                </a:extLst>
              </p:cNvPr>
              <p:cNvCxnSpPr/>
              <p:nvPr/>
            </p:nvCxnSpPr>
            <p:spPr>
              <a:xfrm>
                <a:off x="-1" y="2199075"/>
                <a:ext cx="2792873" cy="2135859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64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" name="Shape 407">
                <a:extLst>
                  <a:ext uri="{FF2B5EF4-FFF2-40B4-BE49-F238E27FC236}">
                    <a16:creationId xmlns:a16="http://schemas.microsoft.com/office/drawing/2014/main" id="{7A98F711-8AF9-DE4D-B878-D096A7F63E30}"/>
                  </a:ext>
                </a:extLst>
              </p:cNvPr>
              <p:cNvCxnSpPr/>
              <p:nvPr/>
            </p:nvCxnSpPr>
            <p:spPr>
              <a:xfrm rot="10800000" flipH="1">
                <a:off x="1409486" y="0"/>
                <a:ext cx="1" cy="328732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264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" name="Shape 408">
              <a:extLst>
                <a:ext uri="{FF2B5EF4-FFF2-40B4-BE49-F238E27FC236}">
                  <a16:creationId xmlns:a16="http://schemas.microsoft.com/office/drawing/2014/main" id="{9EBBFD86-B6DC-A74C-A828-A0D18D3F168D}"/>
                </a:ext>
              </a:extLst>
            </p:cNvPr>
            <p:cNvSpPr txBox="1"/>
            <p:nvPr/>
          </p:nvSpPr>
          <p:spPr>
            <a:xfrm>
              <a:off x="3282627" y="5390951"/>
              <a:ext cx="303240" cy="532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50" tIns="42850" rIns="42850" bIns="4285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64C"/>
                </a:buClr>
                <a:buSzPts val="3000"/>
                <a:buFont typeface="Helvetica Neue"/>
                <a:buNone/>
              </a:pPr>
              <a:r>
                <a:rPr lang="en" sz="3000" b="1" i="0" u="none" strike="noStrike" cap="none">
                  <a:solidFill>
                    <a:srgbClr val="00264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endParaRPr sz="1000"/>
            </a:p>
          </p:txBody>
        </p:sp>
        <p:sp>
          <p:nvSpPr>
            <p:cNvPr id="12" name="Shape 409">
              <a:extLst>
                <a:ext uri="{FF2B5EF4-FFF2-40B4-BE49-F238E27FC236}">
                  <a16:creationId xmlns:a16="http://schemas.microsoft.com/office/drawing/2014/main" id="{87BF7B84-3F98-2844-A016-C5B5B4C6BAB0}"/>
                </a:ext>
              </a:extLst>
            </p:cNvPr>
            <p:cNvSpPr txBox="1"/>
            <p:nvPr/>
          </p:nvSpPr>
          <p:spPr>
            <a:xfrm>
              <a:off x="3233415" y="3879651"/>
              <a:ext cx="303240" cy="532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50" tIns="42850" rIns="42850" bIns="4285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64C"/>
                </a:buClr>
                <a:buSzPts val="3000"/>
                <a:buFont typeface="Helvetica Neue"/>
                <a:buNone/>
              </a:pPr>
              <a:r>
                <a:rPr lang="en" sz="3000" b="1" i="0" u="none" strike="noStrike" cap="none">
                  <a:solidFill>
                    <a:srgbClr val="00264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sz="1000"/>
            </a:p>
          </p:txBody>
        </p:sp>
        <p:sp>
          <p:nvSpPr>
            <p:cNvPr id="13" name="Shape 410">
              <a:extLst>
                <a:ext uri="{FF2B5EF4-FFF2-40B4-BE49-F238E27FC236}">
                  <a16:creationId xmlns:a16="http://schemas.microsoft.com/office/drawing/2014/main" id="{98AEBB7E-16DB-CA4A-BAA1-A7E84B4B0554}"/>
                </a:ext>
              </a:extLst>
            </p:cNvPr>
            <p:cNvSpPr txBox="1"/>
            <p:nvPr/>
          </p:nvSpPr>
          <p:spPr>
            <a:xfrm>
              <a:off x="1891978" y="2109588"/>
              <a:ext cx="282180" cy="532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850" tIns="42850" rIns="42850" bIns="4285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64C"/>
                </a:buClr>
                <a:buSzPts val="3000"/>
                <a:buFont typeface="Helvetica Neue"/>
                <a:buNone/>
              </a:pPr>
              <a:r>
                <a:rPr lang="en" sz="3000" b="1" i="0" u="none" strike="noStrike" cap="none">
                  <a:solidFill>
                    <a:srgbClr val="00264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sz="1000"/>
            </a:p>
          </p:txBody>
        </p:sp>
        <p:cxnSp>
          <p:nvCxnSpPr>
            <p:cNvPr id="14" name="Shape 411">
              <a:extLst>
                <a:ext uri="{FF2B5EF4-FFF2-40B4-BE49-F238E27FC236}">
                  <a16:creationId xmlns:a16="http://schemas.microsoft.com/office/drawing/2014/main" id="{08094A8A-1359-C94F-9A68-EC528CA6013C}"/>
                </a:ext>
              </a:extLst>
            </p:cNvPr>
            <p:cNvCxnSpPr/>
            <p:nvPr/>
          </p:nvCxnSpPr>
          <p:spPr>
            <a:xfrm rot="10800000" flipH="1">
              <a:off x="2282502" y="3203376"/>
              <a:ext cx="569913" cy="1571626"/>
            </a:xfrm>
            <a:prstGeom prst="straightConnector1">
              <a:avLst/>
            </a:prstGeom>
            <a:noFill/>
            <a:ln w="63500" cap="flat" cmpd="sng">
              <a:solidFill>
                <a:srgbClr val="C1390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" name="Shape 412">
              <a:extLst>
                <a:ext uri="{FF2B5EF4-FFF2-40B4-BE49-F238E27FC236}">
                  <a16:creationId xmlns:a16="http://schemas.microsoft.com/office/drawing/2014/main" id="{1B17A955-BAEC-9946-8327-27DB68E2C181}"/>
                </a:ext>
              </a:extLst>
            </p:cNvPr>
            <p:cNvSpPr/>
            <p:nvPr/>
          </p:nvSpPr>
          <p:spPr>
            <a:xfrm>
              <a:off x="1633215" y="2784276"/>
              <a:ext cx="1270001" cy="552450"/>
            </a:xfrm>
            <a:prstGeom prst="ellipse">
              <a:avLst/>
            </a:prstGeom>
            <a:noFill/>
            <a:ln w="12700" cap="flat" cmpd="sng">
              <a:solidFill>
                <a:srgbClr val="0026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64C"/>
                </a:buClr>
                <a:buSzPts val="2400"/>
                <a:buFont typeface="Times"/>
                <a:buNone/>
              </a:pPr>
              <a:endParaRPr sz="2400" b="0" i="0" u="none" strike="noStrike" cap="none">
                <a:solidFill>
                  <a:srgbClr val="00264C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16" name="Shape 413">
              <a:extLst>
                <a:ext uri="{FF2B5EF4-FFF2-40B4-BE49-F238E27FC236}">
                  <a16:creationId xmlns:a16="http://schemas.microsoft.com/office/drawing/2014/main" id="{BB7D6638-C5E8-5546-89EA-B0A38DDB33F2}"/>
                </a:ext>
              </a:extLst>
            </p:cNvPr>
            <p:cNvCxnSpPr/>
            <p:nvPr/>
          </p:nvCxnSpPr>
          <p:spPr>
            <a:xfrm>
              <a:off x="2328540" y="3317676"/>
              <a:ext cx="236538" cy="1"/>
            </a:xfrm>
            <a:prstGeom prst="straightConnector1">
              <a:avLst/>
            </a:prstGeom>
            <a:noFill/>
            <a:ln w="63500" cap="flat" cmpd="sng">
              <a:solidFill>
                <a:srgbClr val="00264C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17" name="Shape 414">
              <a:extLst>
                <a:ext uri="{FF2B5EF4-FFF2-40B4-BE49-F238E27FC236}">
                  <a16:creationId xmlns:a16="http://schemas.microsoft.com/office/drawing/2014/main" id="{56039630-6052-5C45-A19F-ABC1F35CE8C7}"/>
                </a:ext>
              </a:extLst>
            </p:cNvPr>
            <p:cNvSpPr txBox="1"/>
            <p:nvPr/>
          </p:nvSpPr>
          <p:spPr>
            <a:xfrm>
              <a:off x="2287265" y="2346126"/>
              <a:ext cx="621578" cy="314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450" tIns="44450" rIns="44450" bIns="444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64C"/>
                </a:buClr>
                <a:buSzPts val="1500"/>
                <a:buFont typeface="Arial"/>
                <a:buNone/>
              </a:pPr>
              <a:r>
                <a:rPr lang="en" sz="1500" b="1" i="0" u="none" strike="noStrike" cap="none" dirty="0">
                  <a:solidFill>
                    <a:srgbClr val="00264C"/>
                  </a:solidFill>
                  <a:latin typeface="Arial"/>
                  <a:ea typeface="Arial"/>
                  <a:cs typeface="Arial"/>
                  <a:sym typeface="Arial"/>
                </a:rPr>
                <a:t>North</a:t>
              </a:r>
              <a:endParaRPr sz="1000" dirty="0"/>
            </a:p>
          </p:txBody>
        </p:sp>
        <p:sp>
          <p:nvSpPr>
            <p:cNvPr id="18" name="Shape 417">
              <a:extLst>
                <a:ext uri="{FF2B5EF4-FFF2-40B4-BE49-F238E27FC236}">
                  <a16:creationId xmlns:a16="http://schemas.microsoft.com/office/drawing/2014/main" id="{D285CE03-7726-D540-83A5-57065E2D4332}"/>
                </a:ext>
              </a:extLst>
            </p:cNvPr>
            <p:cNvSpPr txBox="1"/>
            <p:nvPr/>
          </p:nvSpPr>
          <p:spPr>
            <a:xfrm>
              <a:off x="3041327" y="3054151"/>
              <a:ext cx="739219" cy="464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2700"/>
                <a:buFont typeface="Arial"/>
                <a:buNone/>
              </a:pPr>
              <a:r>
                <a:rPr lang="en" sz="2700" b="1" i="0" u="none" strike="noStrike" cap="none" dirty="0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" sz="2700" b="1" i="0" u="none" strike="noStrike" cap="none" baseline="-25000" dirty="0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0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28C26D-1A40-D049-BFFF-0965E62CB813}"/>
              </a:ext>
            </a:extLst>
          </p:cNvPr>
          <p:cNvGrpSpPr/>
          <p:nvPr/>
        </p:nvGrpSpPr>
        <p:grpSpPr>
          <a:xfrm>
            <a:off x="5658557" y="4084637"/>
            <a:ext cx="1528207" cy="685936"/>
            <a:chOff x="5658557" y="4084637"/>
            <a:chExt cx="1528207" cy="685936"/>
          </a:xfrm>
        </p:grpSpPr>
        <p:sp>
          <p:nvSpPr>
            <p:cNvPr id="30" name="Line 1036">
              <a:extLst>
                <a:ext uri="{FF2B5EF4-FFF2-40B4-BE49-F238E27FC236}">
                  <a16:creationId xmlns:a16="http://schemas.microsoft.com/office/drawing/2014/main" id="{810A9B2A-AFCC-1644-86DB-236E6BE40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8849" y="4084637"/>
              <a:ext cx="1297096" cy="10654"/>
            </a:xfrm>
            <a:prstGeom prst="line">
              <a:avLst/>
            </a:prstGeom>
            <a:noFill/>
            <a:ln w="57150">
              <a:solidFill>
                <a:srgbClr val="FF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1037">
              <a:extLst>
                <a:ext uri="{FF2B5EF4-FFF2-40B4-BE49-F238E27FC236}">
                  <a16:creationId xmlns:a16="http://schemas.microsoft.com/office/drawing/2014/main" id="{210683A7-1238-7943-A937-12159A95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8557" y="4198621"/>
              <a:ext cx="1528207" cy="571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6363" tIns="42863" rIns="106363" bIns="42863">
              <a:spAutoFit/>
            </a:bodyPr>
            <a:lstStyle>
              <a:lvl1pPr defTabSz="2305050" eaLnBrk="0" hangingPunct="0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768350" defTabSz="2305050" eaLnBrk="0" hangingPunct="0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1536700" defTabSz="2305050" eaLnBrk="0" hangingPunct="0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2305050" defTabSz="2305050" eaLnBrk="0" hangingPunct="0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3071813" defTabSz="2305050" eaLnBrk="0" hangingPunct="0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3529013" defTabSz="23050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3986213" defTabSz="23050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4443413" defTabSz="23050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4900613" defTabSz="23050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lang="en-US" altLang="en-US" sz="1800" baseline="0" dirty="0">
                  <a:latin typeface="Helvetica" pitchFamily="2" charset="0"/>
                </a:rPr>
                <a:t>Applied B1 RF</a:t>
              </a:r>
              <a:r>
                <a:rPr lang="en-US" altLang="en-US" sz="1800" dirty="0">
                  <a:latin typeface="Helvetica" pitchFamily="2" charset="0"/>
                </a:rPr>
                <a:t> </a:t>
              </a:r>
              <a:r>
                <a:rPr lang="en-US" altLang="en-US" sz="1800" baseline="0" dirty="0">
                  <a:latin typeface="Helvetica" pitchFamily="2" charset="0"/>
                </a:rPr>
                <a:t>Field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BF5917-3350-0C4D-94EC-A97B26CF288A}"/>
              </a:ext>
            </a:extLst>
          </p:cNvPr>
          <p:cNvGrpSpPr/>
          <p:nvPr/>
        </p:nvGrpSpPr>
        <p:grpSpPr>
          <a:xfrm>
            <a:off x="5669994" y="3011282"/>
            <a:ext cx="1184895" cy="1002695"/>
            <a:chOff x="5669994" y="3011282"/>
            <a:chExt cx="1184895" cy="100269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1F1E2C-85E7-B543-9FE1-188882FCA291}"/>
                </a:ext>
              </a:extLst>
            </p:cNvPr>
            <p:cNvSpPr/>
            <p:nvPr/>
          </p:nvSpPr>
          <p:spPr>
            <a:xfrm>
              <a:off x="5695682" y="3054385"/>
              <a:ext cx="1159207" cy="8889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81C3CB-3781-8C43-A177-CA977ED4CDF6}"/>
                </a:ext>
              </a:extLst>
            </p:cNvPr>
            <p:cNvSpPr txBox="1"/>
            <p:nvPr/>
          </p:nvSpPr>
          <p:spPr>
            <a:xfrm>
              <a:off x="5669994" y="3011282"/>
              <a:ext cx="72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B1(t)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85DCE80-8B78-F540-A04B-3D49E0045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3899" y="3191017"/>
              <a:ext cx="1097280" cy="82296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223ABA-FF89-E64E-9D9D-CFB221898B91}"/>
              </a:ext>
            </a:extLst>
          </p:cNvPr>
          <p:cNvGrpSpPr/>
          <p:nvPr/>
        </p:nvGrpSpPr>
        <p:grpSpPr>
          <a:xfrm>
            <a:off x="7227561" y="2048902"/>
            <a:ext cx="3648674" cy="4104049"/>
            <a:chOff x="7227561" y="2048902"/>
            <a:chExt cx="3648674" cy="410404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2877EE9-5509-5E45-9DC4-E627FFF976F1}"/>
                </a:ext>
              </a:extLst>
            </p:cNvPr>
            <p:cNvGrpSpPr/>
            <p:nvPr/>
          </p:nvGrpSpPr>
          <p:grpSpPr>
            <a:xfrm>
              <a:off x="7227561" y="2048902"/>
              <a:ext cx="3648674" cy="4104049"/>
              <a:chOff x="7227561" y="2048902"/>
              <a:chExt cx="3648674" cy="410404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225BCE5-1BE2-9B46-9A33-0A6BFF1DE127}"/>
                  </a:ext>
                </a:extLst>
              </p:cNvPr>
              <p:cNvGrpSpPr/>
              <p:nvPr/>
            </p:nvGrpSpPr>
            <p:grpSpPr>
              <a:xfrm>
                <a:off x="7343311" y="2048902"/>
                <a:ext cx="3482691" cy="4071470"/>
                <a:chOff x="6460421" y="2109589"/>
                <a:chExt cx="3482691" cy="407147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C6F7ECE-1A67-8E46-B5B5-870B262A1360}"/>
                    </a:ext>
                  </a:extLst>
                </p:cNvPr>
                <p:cNvSpPr/>
                <p:nvPr/>
              </p:nvSpPr>
              <p:spPr>
                <a:xfrm>
                  <a:off x="6460421" y="2109589"/>
                  <a:ext cx="3482691" cy="407147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28A4F05-0B42-9E49-B750-AB3F42086A3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55773" y="2497646"/>
                  <a:ext cx="2286000" cy="2847490"/>
                  <a:chOff x="6392179" y="1625730"/>
                  <a:chExt cx="3412302" cy="4250440"/>
                </a:xfrm>
              </p:grpSpPr>
              <p:sp>
                <p:nvSpPr>
                  <p:cNvPr id="20" name="Line 1026">
                    <a:extLst>
                      <a:ext uri="{FF2B5EF4-FFF2-40B4-BE49-F238E27FC236}">
                        <a16:creationId xmlns:a16="http://schemas.microsoft.com/office/drawing/2014/main" id="{BFF7DF49-7A0C-594D-B8B7-C68A7E3493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85842" y="3768526"/>
                    <a:ext cx="3070225" cy="192405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Line 1027">
                    <a:extLst>
                      <a:ext uri="{FF2B5EF4-FFF2-40B4-BE49-F238E27FC236}">
                        <a16:creationId xmlns:a16="http://schemas.microsoft.com/office/drawing/2014/main" id="{543EEA4A-0CBA-C24F-83BB-4C737994E3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92179" y="3647876"/>
                    <a:ext cx="3182938" cy="2166937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Line 1028">
                    <a:extLst>
                      <a:ext uri="{FF2B5EF4-FFF2-40B4-BE49-F238E27FC236}">
                        <a16:creationId xmlns:a16="http://schemas.microsoft.com/office/drawing/2014/main" id="{B02700E9-A09E-A34E-9755-278F35CD0F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966215" y="2053582"/>
                    <a:ext cx="16639" cy="3275455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Rectangle 1029">
                    <a:extLst>
                      <a:ext uri="{FF2B5EF4-FFF2-40B4-BE49-F238E27FC236}">
                        <a16:creationId xmlns:a16="http://schemas.microsoft.com/office/drawing/2014/main" id="{2193069A-22DB-CE47-ABBB-D47BC49334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97317" y="5222676"/>
                    <a:ext cx="407164" cy="486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06363" tIns="42863" rIns="106363" bIns="42863">
                    <a:spAutoFit/>
                  </a:bodyPr>
                  <a:lstStyle>
                    <a:lvl1pPr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1pPr>
                    <a:lvl2pPr marL="76835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2pPr>
                    <a:lvl3pPr marL="153670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3pPr>
                    <a:lvl4pPr marL="230505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4pPr>
                    <a:lvl5pPr marL="3071813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5pPr>
                    <a:lvl6pPr marL="35290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6pPr>
                    <a:lvl7pPr marL="39862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7pPr>
                    <a:lvl8pPr marL="44434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8pPr>
                    <a:lvl9pPr marL="49006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9pPr>
                  </a:lstStyle>
                  <a:p>
                    <a:pPr>
                      <a:lnSpc>
                        <a:spcPct val="85000"/>
                      </a:lnSpc>
                    </a:pPr>
                    <a:r>
                      <a:rPr lang="en-US" altLang="en-US" sz="3000" baseline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Helvetica" pitchFamily="2" charset="0"/>
                      </a:rPr>
                      <a:t>x</a:t>
                    </a:r>
                  </a:p>
                </p:txBody>
              </p:sp>
              <p:sp>
                <p:nvSpPr>
                  <p:cNvPr id="24" name="Rectangle 1030">
                    <a:extLst>
                      <a:ext uri="{FF2B5EF4-FFF2-40B4-BE49-F238E27FC236}">
                        <a16:creationId xmlns:a16="http://schemas.microsoft.com/office/drawing/2014/main" id="{177AD3C0-1A8B-DC40-9C13-BD450F6F61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22704" y="3678038"/>
                    <a:ext cx="407164" cy="486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06363" tIns="42863" rIns="106363" bIns="42863">
                    <a:spAutoFit/>
                  </a:bodyPr>
                  <a:lstStyle>
                    <a:lvl1pPr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1pPr>
                    <a:lvl2pPr marL="76835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2pPr>
                    <a:lvl3pPr marL="153670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3pPr>
                    <a:lvl4pPr marL="230505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4pPr>
                    <a:lvl5pPr marL="3071813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5pPr>
                    <a:lvl6pPr marL="35290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6pPr>
                    <a:lvl7pPr marL="39862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7pPr>
                    <a:lvl8pPr marL="44434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8pPr>
                    <a:lvl9pPr marL="49006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9pPr>
                  </a:lstStyle>
                  <a:p>
                    <a:pPr>
                      <a:lnSpc>
                        <a:spcPct val="85000"/>
                      </a:lnSpc>
                    </a:pPr>
                    <a:r>
                      <a:rPr lang="en-US" altLang="en-US" sz="300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Helvetica" pitchFamily="2" charset="0"/>
                      </a:rPr>
                      <a:t>y</a:t>
                    </a:r>
                  </a:p>
                </p:txBody>
              </p:sp>
              <p:sp>
                <p:nvSpPr>
                  <p:cNvPr id="25" name="Rectangle 1031">
                    <a:extLst>
                      <a:ext uri="{FF2B5EF4-FFF2-40B4-BE49-F238E27FC236}">
                        <a16:creationId xmlns:a16="http://schemas.microsoft.com/office/drawing/2014/main" id="{B171F99A-A7AD-714A-9106-BF2B2DEC3B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82854" y="1625730"/>
                    <a:ext cx="407164" cy="486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06363" tIns="42863" rIns="106363" bIns="42863">
                    <a:spAutoFit/>
                  </a:bodyPr>
                  <a:lstStyle>
                    <a:lvl1pPr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1pPr>
                    <a:lvl2pPr marL="76835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2pPr>
                    <a:lvl3pPr marL="153670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3pPr>
                    <a:lvl4pPr marL="2305050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4pPr>
                    <a:lvl5pPr marL="3071813" defTabSz="2305050" eaLnBrk="0" hangingPunct="0"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5pPr>
                    <a:lvl6pPr marL="35290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6pPr>
                    <a:lvl7pPr marL="39862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7pPr>
                    <a:lvl8pPr marL="44434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8pPr>
                    <a:lvl9pPr marL="4900613" defTabSz="230505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</a:defRPr>
                    </a:lvl9pPr>
                  </a:lstStyle>
                  <a:p>
                    <a:pPr>
                      <a:lnSpc>
                        <a:spcPct val="85000"/>
                      </a:lnSpc>
                    </a:pPr>
                    <a:r>
                      <a:rPr lang="en-US" altLang="en-US" sz="3000" baseline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Helvetica" pitchFamily="2" charset="0"/>
                      </a:rPr>
                      <a:t>z</a:t>
                    </a:r>
                  </a:p>
                </p:txBody>
              </p:sp>
              <p:sp>
                <p:nvSpPr>
                  <p:cNvPr id="26" name="Line 1032">
                    <a:extLst>
                      <a:ext uri="{FF2B5EF4-FFF2-40B4-BE49-F238E27FC236}">
                        <a16:creationId xmlns:a16="http://schemas.microsoft.com/office/drawing/2014/main" id="{2C3E269B-8A7D-DA41-90A2-F4AF164E8D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001903" y="4773413"/>
                    <a:ext cx="1461322" cy="449263"/>
                  </a:xfrm>
                  <a:prstGeom prst="line">
                    <a:avLst/>
                  </a:prstGeom>
                  <a:noFill/>
                  <a:ln w="76200">
                    <a:solidFill>
                      <a:srgbClr val="C13909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9" name="Picture 1035">
                    <a:extLst>
                      <a:ext uri="{FF2B5EF4-FFF2-40B4-BE49-F238E27FC236}">
                        <a16:creationId xmlns:a16="http://schemas.microsoft.com/office/drawing/2014/main" id="{77BB92DD-1C48-EC42-8172-CA70E6FAD65E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20967" y="3698676"/>
                    <a:ext cx="868362" cy="10810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3" name="Rectangle 1040">
                    <a:extLst>
                      <a:ext uri="{FF2B5EF4-FFF2-40B4-BE49-F238E27FC236}">
                        <a16:creationId xmlns:a16="http://schemas.microsoft.com/office/drawing/2014/main" id="{307169E8-1754-924F-9D62-6A6F329E84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84504" y="5506838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baseline="0" dirty="0">
                        <a:solidFill>
                          <a:srgbClr val="C13909"/>
                        </a:solidFill>
                      </a:rPr>
                      <a:t>M</a:t>
                    </a:r>
                    <a:r>
                      <a:rPr lang="en-US" altLang="en-US" baseline="-25000" dirty="0">
                        <a:solidFill>
                          <a:srgbClr val="C13909"/>
                        </a:solidFill>
                      </a:rPr>
                      <a:t>0</a:t>
                    </a:r>
                  </a:p>
                </p:txBody>
              </p:sp>
            </p:grpSp>
          </p:grpSp>
          <p:sp>
            <p:nvSpPr>
              <p:cNvPr id="32" name="Text Box 1039">
                <a:extLst>
                  <a:ext uri="{FF2B5EF4-FFF2-40B4-BE49-F238E27FC236}">
                    <a16:creationId xmlns:a16="http://schemas.microsoft.com/office/drawing/2014/main" id="{0EB72298-F9E4-3445-8B27-EC67FF4B9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7561" y="5562020"/>
                <a:ext cx="3648674" cy="5909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en-US" baseline="0" dirty="0">
                    <a:solidFill>
                      <a:schemeClr val="bg1"/>
                    </a:solidFill>
                  </a:rPr>
                  <a:t>The RF pulse rotates Mo the about applied field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058F074-38C2-AE49-AAF7-B0A91CF6F299}"/>
                </a:ext>
              </a:extLst>
            </p:cNvPr>
            <p:cNvGrpSpPr/>
            <p:nvPr/>
          </p:nvGrpSpPr>
          <p:grpSpPr>
            <a:xfrm>
              <a:off x="9771095" y="3129518"/>
              <a:ext cx="855163" cy="786023"/>
              <a:chOff x="9771095" y="3129518"/>
              <a:chExt cx="855163" cy="786023"/>
            </a:xfrm>
          </p:grpSpPr>
          <p:sp>
            <p:nvSpPr>
              <p:cNvPr id="48" name="Line 1036">
                <a:extLst>
                  <a:ext uri="{FF2B5EF4-FFF2-40B4-BE49-F238E27FC236}">
                    <a16:creationId xmlns:a16="http://schemas.microsoft.com/office/drawing/2014/main" id="{47C90B86-1881-044C-8C7F-B96C7C696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71095" y="3411746"/>
                <a:ext cx="749813" cy="503795"/>
              </a:xfrm>
              <a:prstGeom prst="line">
                <a:avLst/>
              </a:prstGeom>
              <a:noFill/>
              <a:ln w="57150">
                <a:solidFill>
                  <a:srgbClr val="FF99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275DD81-931D-AD48-8F86-7D0B6ACFF074}"/>
                  </a:ext>
                </a:extLst>
              </p:cNvPr>
              <p:cNvSpPr/>
              <p:nvPr/>
            </p:nvSpPr>
            <p:spPr>
              <a:xfrm>
                <a:off x="10146640" y="3129518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>
                    <a:solidFill>
                      <a:schemeClr val="bg1"/>
                    </a:solidFill>
                    <a:latin typeface="Helvetica" pitchFamily="2" charset="0"/>
                  </a:rPr>
                  <a:t>B1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97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C397-6E79-1844-AA0D-FB8E6BD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RF Pulse Design: </a:t>
            </a:r>
            <a:r>
              <a:rPr lang="en-US" dirty="0" err="1"/>
              <a:t>Sinc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D4DC8-8F29-8744-981E-5C7338833A39}"/>
              </a:ext>
            </a:extLst>
          </p:cNvPr>
          <p:cNvSpPr/>
          <p:nvPr/>
        </p:nvSpPr>
        <p:spPr>
          <a:xfrm>
            <a:off x="0" y="6645757"/>
            <a:ext cx="27799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Handbook of MRI Pulse Sequences, Bernstein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D51896-7374-CC46-A101-19EE841529AE}"/>
              </a:ext>
            </a:extLst>
          </p:cNvPr>
          <p:cNvGrpSpPr/>
          <p:nvPr/>
        </p:nvGrpSpPr>
        <p:grpSpPr>
          <a:xfrm>
            <a:off x="317380" y="1990144"/>
            <a:ext cx="5695602" cy="2430180"/>
            <a:chOff x="317380" y="1990144"/>
            <a:chExt cx="5695602" cy="24301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8B6482-ADBD-534D-AA8E-CA64ADF8A1E3}"/>
                </a:ext>
              </a:extLst>
            </p:cNvPr>
            <p:cNvSpPr txBox="1"/>
            <p:nvPr/>
          </p:nvSpPr>
          <p:spPr>
            <a:xfrm>
              <a:off x="317380" y="1990144"/>
              <a:ext cx="27002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Sinc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 function: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99AFB0-3885-0A45-83D1-142AC0204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783" y="2560340"/>
              <a:ext cx="5359199" cy="11024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D7681E5-80A6-8E48-810F-2C1835F37834}"/>
                    </a:ext>
                  </a:extLst>
                </p:cNvPr>
                <p:cNvSpPr txBox="1"/>
                <p:nvPr/>
              </p:nvSpPr>
              <p:spPr>
                <a:xfrm>
                  <a:off x="838200" y="3712438"/>
                  <a:ext cx="50465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sz="2000" dirty="0"/>
                    <a:t>: Number of zeros crossing of the </a:t>
                  </a:r>
                  <a:r>
                    <a:rPr lang="en-US" sz="2000" dirty="0" err="1"/>
                    <a:t>sinc</a:t>
                  </a:r>
                  <a:endParaRPr lang="en-US" sz="2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:  first zero crossing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D7681E5-80A6-8E48-810F-2C1835F37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12438"/>
                  <a:ext cx="5046562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3509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220889-4B6C-564C-9CB4-04254AD139FD}"/>
                  </a:ext>
                </a:extLst>
              </p:cNvPr>
              <p:cNvSpPr txBox="1"/>
              <p:nvPr/>
            </p:nvSpPr>
            <p:spPr>
              <a:xfrm>
                <a:off x="2323156" y="4579560"/>
                <a:ext cx="1872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≈1/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220889-4B6C-564C-9CB4-04254AD13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156" y="4579560"/>
                <a:ext cx="1872750" cy="52322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9B143BA-E6D9-754E-A72D-90DFFB6FC508}"/>
              </a:ext>
            </a:extLst>
          </p:cNvPr>
          <p:cNvGrpSpPr/>
          <p:nvPr/>
        </p:nvGrpSpPr>
        <p:grpSpPr>
          <a:xfrm>
            <a:off x="317380" y="5373178"/>
            <a:ext cx="5134296" cy="973687"/>
            <a:chOff x="317380" y="5373178"/>
            <a:chExt cx="5134296" cy="9736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0D5EDF-DC4E-3948-AA7D-52FA266C138E}"/>
                </a:ext>
              </a:extLst>
            </p:cNvPr>
            <p:cNvSpPr txBox="1"/>
            <p:nvPr/>
          </p:nvSpPr>
          <p:spPr>
            <a:xfrm>
              <a:off x="317380" y="5373178"/>
              <a:ext cx="4011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Time-Bandwidth product: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C9D60CE-702F-F048-9F27-5D8AFF487340}"/>
                    </a:ext>
                  </a:extLst>
                </p:cNvPr>
                <p:cNvSpPr txBox="1"/>
                <p:nvPr/>
              </p:nvSpPr>
              <p:spPr>
                <a:xfrm>
                  <a:off x="1958470" y="5823645"/>
                  <a:ext cx="34932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C9D60CE-702F-F048-9F27-5D8AFF48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470" y="5823645"/>
                  <a:ext cx="349320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9AAA30-76FF-E946-8E56-9299596BE842}"/>
              </a:ext>
            </a:extLst>
          </p:cNvPr>
          <p:cNvGrpSpPr>
            <a:grpSpLocks noChangeAspect="1"/>
          </p:cNvGrpSpPr>
          <p:nvPr/>
        </p:nvGrpSpPr>
        <p:grpSpPr>
          <a:xfrm>
            <a:off x="6537723" y="1791210"/>
            <a:ext cx="5486400" cy="4125497"/>
            <a:chOff x="3900124" y="1489153"/>
            <a:chExt cx="3669892" cy="27595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A3AD37-74E0-4F48-A45D-04C134972000}"/>
                </a:ext>
              </a:extLst>
            </p:cNvPr>
            <p:cNvSpPr/>
            <p:nvPr/>
          </p:nvSpPr>
          <p:spPr>
            <a:xfrm>
              <a:off x="3900124" y="1489153"/>
              <a:ext cx="3454400" cy="2759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30A2B46-1F39-0F49-A28A-29302E83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14016" y="1489153"/>
              <a:ext cx="3556000" cy="2667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2306E2-2977-164B-936B-5F258546B907}"/>
              </a:ext>
            </a:extLst>
          </p:cNvPr>
          <p:cNvSpPr txBox="1"/>
          <p:nvPr/>
        </p:nvSpPr>
        <p:spPr>
          <a:xfrm>
            <a:off x="9299584" y="5999426"/>
            <a:ext cx="272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SLR Transform to generate slice profile</a:t>
            </a:r>
          </a:p>
        </p:txBody>
      </p:sp>
    </p:spTree>
    <p:extLst>
      <p:ext uri="{BB962C8B-B14F-4D97-AF65-F5344CB8AC3E}">
        <p14:creationId xmlns:p14="http://schemas.microsoft.com/office/powerpoint/2010/main" val="347619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C397-6E79-1844-AA0D-FB8E6BD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RF Pulse Design: </a:t>
            </a:r>
            <a:r>
              <a:rPr lang="en-US" dirty="0" err="1"/>
              <a:t>Sinc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B21FE6-CE78-C142-8238-AD4009B5E206}"/>
              </a:ext>
            </a:extLst>
          </p:cNvPr>
          <p:cNvGrpSpPr>
            <a:grpSpLocks noChangeAspect="1"/>
          </p:cNvGrpSpPr>
          <p:nvPr/>
        </p:nvGrpSpPr>
        <p:grpSpPr>
          <a:xfrm>
            <a:off x="8147235" y="4083501"/>
            <a:ext cx="2743200" cy="2056661"/>
            <a:chOff x="174661" y="4440418"/>
            <a:chExt cx="3209870" cy="24065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376793-A92A-DF45-A11C-FF0C2E55AC5C}"/>
                </a:ext>
              </a:extLst>
            </p:cNvPr>
            <p:cNvSpPr/>
            <p:nvPr/>
          </p:nvSpPr>
          <p:spPr>
            <a:xfrm>
              <a:off x="174661" y="4440418"/>
              <a:ext cx="3101078" cy="24065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2D7C98-99EB-C74F-B3BF-7F2EEC698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71" y="4493300"/>
              <a:ext cx="3108960" cy="233172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19F659-DFDD-CF4C-AF0C-5B86FBDDABDF}"/>
              </a:ext>
            </a:extLst>
          </p:cNvPr>
          <p:cNvGrpSpPr>
            <a:grpSpLocks noChangeAspect="1"/>
          </p:cNvGrpSpPr>
          <p:nvPr/>
        </p:nvGrpSpPr>
        <p:grpSpPr>
          <a:xfrm>
            <a:off x="8054260" y="1505275"/>
            <a:ext cx="2743200" cy="2115764"/>
            <a:chOff x="4105971" y="4098426"/>
            <a:chExt cx="3577937" cy="275957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42972-6E65-5549-AF81-0D46F098559C}"/>
                </a:ext>
              </a:extLst>
            </p:cNvPr>
            <p:cNvSpPr/>
            <p:nvPr/>
          </p:nvSpPr>
          <p:spPr>
            <a:xfrm>
              <a:off x="4105971" y="4098426"/>
              <a:ext cx="3454400" cy="27595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44DDEA1-29B5-8B44-9F0E-205785E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7908" y="4156153"/>
              <a:ext cx="3556000" cy="266700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2DE99E0-E18F-7848-87DB-0379A41C0FB9}"/>
              </a:ext>
            </a:extLst>
          </p:cNvPr>
          <p:cNvSpPr/>
          <p:nvPr/>
        </p:nvSpPr>
        <p:spPr>
          <a:xfrm>
            <a:off x="9016133" y="366529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RF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1E46F1-01EC-4843-B5B6-9EF8EC138345}"/>
              </a:ext>
            </a:extLst>
          </p:cNvPr>
          <p:cNvSpPr/>
          <p:nvPr/>
        </p:nvSpPr>
        <p:spPr>
          <a:xfrm>
            <a:off x="8445464" y="635027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D1095-B1DD-C244-B29C-416E1470355A}"/>
              </a:ext>
            </a:extLst>
          </p:cNvPr>
          <p:cNvSpPr txBox="1"/>
          <p:nvPr/>
        </p:nvSpPr>
        <p:spPr>
          <a:xfrm>
            <a:off x="168251" y="2005087"/>
            <a:ext cx="65727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Windowed RF Pulse: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Multiple the RF pulse function by an appropriate window function to taper the RF amplitude at the beginning and end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Enable smooth roll off in slice profile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9ECB82-452D-C34C-B43A-68EB36C55F13}"/>
              </a:ext>
            </a:extLst>
          </p:cNvPr>
          <p:cNvGrpSpPr>
            <a:grpSpLocks noChangeAspect="1"/>
          </p:cNvGrpSpPr>
          <p:nvPr/>
        </p:nvGrpSpPr>
        <p:grpSpPr>
          <a:xfrm>
            <a:off x="1264920" y="4585131"/>
            <a:ext cx="4754880" cy="2140502"/>
            <a:chOff x="5062272" y="2870567"/>
            <a:chExt cx="5236288" cy="23572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001BD-6E9B-A84C-8042-64136687646E}"/>
                </a:ext>
              </a:extLst>
            </p:cNvPr>
            <p:cNvSpPr/>
            <p:nvPr/>
          </p:nvSpPr>
          <p:spPr>
            <a:xfrm>
              <a:off x="5062272" y="2870567"/>
              <a:ext cx="5236288" cy="2357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2C23652-287C-BC4F-B776-24440AC22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62272" y="2870567"/>
              <a:ext cx="5236288" cy="1403350"/>
            </a:xfrm>
            <a:prstGeom prst="rect">
              <a:avLst/>
            </a:prstGeom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EE1D161F-FA94-344D-8AC9-4D6346A7BCEF}"/>
                </a:ext>
              </a:extLst>
            </p:cNvPr>
            <p:cNvSpPr/>
            <p:nvPr/>
          </p:nvSpPr>
          <p:spPr>
            <a:xfrm rot="5400000">
              <a:off x="7440415" y="3190861"/>
              <a:ext cx="518907" cy="1956285"/>
            </a:xfrm>
            <a:prstGeom prst="rightBrac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9F9B9C38-5533-BA42-A574-B5EC4E336C00}"/>
                </a:ext>
              </a:extLst>
            </p:cNvPr>
            <p:cNvSpPr/>
            <p:nvPr/>
          </p:nvSpPr>
          <p:spPr>
            <a:xfrm rot="5400000">
              <a:off x="9405782" y="3616499"/>
              <a:ext cx="463445" cy="963271"/>
            </a:xfrm>
            <a:prstGeom prst="rightBrac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339563-0D29-934B-B384-513C23B15109}"/>
                </a:ext>
              </a:extLst>
            </p:cNvPr>
            <p:cNvSpPr/>
            <p:nvPr/>
          </p:nvSpPr>
          <p:spPr>
            <a:xfrm>
              <a:off x="6721727" y="4425370"/>
              <a:ext cx="2274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 function w(t)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71EC1F-8039-DA46-9D44-FFC60BE8C214}"/>
                </a:ext>
              </a:extLst>
            </p:cNvPr>
            <p:cNvSpPr/>
            <p:nvPr/>
          </p:nvSpPr>
          <p:spPr>
            <a:xfrm>
              <a:off x="9243231" y="4381517"/>
              <a:ext cx="10553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sinc</a:t>
              </a: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82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C397-6E79-1844-AA0D-FB8E6BD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Simultaneous Multi-slice Excitation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76735-D144-5E46-BEB5-DA4B890BEA22}"/>
              </a:ext>
            </a:extLst>
          </p:cNvPr>
          <p:cNvSpPr txBox="1"/>
          <p:nvPr/>
        </p:nvSpPr>
        <p:spPr>
          <a:xfrm>
            <a:off x="585924" y="1874692"/>
            <a:ext cx="371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Hadamard</a:t>
            </a:r>
            <a:r>
              <a:rPr lang="en-US" sz="2800" dirty="0"/>
              <a:t> Encoding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CB609-3B81-C94E-BCF6-A232CEFB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874692"/>
            <a:ext cx="5792496" cy="4394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6B8A7-9BB7-B645-9095-AFC6DFA9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4" y="2568092"/>
            <a:ext cx="3861708" cy="937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FFF506-7C8D-B249-AF09-18BF7C330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80" y="4049486"/>
            <a:ext cx="4217814" cy="14197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4A2DB2-4FAA-6F4D-B411-B20635DF56B8}"/>
              </a:ext>
            </a:extLst>
          </p:cNvPr>
          <p:cNvSpPr/>
          <p:nvPr/>
        </p:nvSpPr>
        <p:spPr>
          <a:xfrm>
            <a:off x="0" y="6382713"/>
            <a:ext cx="6718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S. P. Souza, J. </a:t>
            </a:r>
            <a:r>
              <a:rPr lang="en-US" sz="1100" dirty="0" err="1"/>
              <a:t>Szumowski</a:t>
            </a:r>
            <a:r>
              <a:rPr lang="en-US" sz="1100" dirty="0"/>
              <a:t>, C. L. </a:t>
            </a:r>
            <a:r>
              <a:rPr lang="en-US" sz="1100" dirty="0" err="1"/>
              <a:t>Dumoulin</a:t>
            </a:r>
            <a:r>
              <a:rPr lang="en-US" sz="1100" dirty="0"/>
              <a:t>, D. P. Plewes, G. Glover, SIMA: simultaneous </a:t>
            </a:r>
            <a:r>
              <a:rPr lang="en-US" sz="1100" dirty="0" err="1"/>
              <a:t>multislice</a:t>
            </a:r>
            <a:r>
              <a:rPr lang="en-US" sz="1100" dirty="0"/>
              <a:t> acquisition of MR images by </a:t>
            </a:r>
            <a:r>
              <a:rPr lang="en-US" sz="1100" dirty="0" err="1"/>
              <a:t>Hadamard</a:t>
            </a:r>
            <a:r>
              <a:rPr lang="en-US" sz="1100" dirty="0"/>
              <a:t>-encoded excitation. J </a:t>
            </a:r>
            <a:r>
              <a:rPr lang="en-US" sz="1100" dirty="0" err="1"/>
              <a:t>Comput</a:t>
            </a:r>
            <a:r>
              <a:rPr lang="en-US" sz="1100" dirty="0"/>
              <a:t> Assist </a:t>
            </a:r>
            <a:r>
              <a:rPr lang="en-US" sz="1100" dirty="0" err="1"/>
              <a:t>Tomogr</a:t>
            </a:r>
            <a:r>
              <a:rPr lang="en-US" sz="1100" dirty="0"/>
              <a:t>. 1988 Nov-Dec; 12(6): 1026–1030 </a:t>
            </a:r>
          </a:p>
        </p:txBody>
      </p:sp>
    </p:spTree>
    <p:extLst>
      <p:ext uri="{BB962C8B-B14F-4D97-AF65-F5344CB8AC3E}">
        <p14:creationId xmlns:p14="http://schemas.microsoft.com/office/powerpoint/2010/main" val="7548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2716F-C755-A542-A00B-93F443C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172"/>
            <a:ext cx="8443302" cy="2548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4B480-1BD9-D742-9195-CAA9D9B7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688" y="4847719"/>
            <a:ext cx="8415528" cy="1138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A496B-6DE8-3141-8843-89181EADD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28" y="741273"/>
            <a:ext cx="3796160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D12CF-BE06-5D41-B74C-9A4AA0B5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" y="300228"/>
            <a:ext cx="10080873" cy="3243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742D0-7A23-ED40-8571-411B98B8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32" y="3864864"/>
            <a:ext cx="5051032" cy="26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5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609E4-A0E2-7943-84A6-B78BA120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" y="0"/>
            <a:ext cx="11767718" cy="1157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39BFF-46E5-204F-9992-5BE2B4A5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8" y="1722233"/>
            <a:ext cx="4916932" cy="2906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EE10C8-5775-C144-ADC9-FD0F7434F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232" y="1125333"/>
            <a:ext cx="9245600" cy="59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5819E-D0EB-E444-B155-5A553A86F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032" y="1722233"/>
            <a:ext cx="4353560" cy="299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96B1B9-4E0E-0A42-9AEC-DB41D8C0D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44" y="5392372"/>
            <a:ext cx="10462768" cy="14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9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8C24B-5876-AB41-9EBD-14DCE4EE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7536" cy="2572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3FED1-A499-2940-9714-6ACD47A6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5936"/>
            <a:ext cx="3188945" cy="3361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F64F9-DAD8-584B-A77C-A83F02D4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063" y="2572512"/>
            <a:ext cx="2917737" cy="3508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42091E-1013-E149-BE32-E0139D389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5861304"/>
            <a:ext cx="6229350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1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</TotalTime>
  <Words>218</Words>
  <Application>Microsoft Macintosh PowerPoint</Application>
  <PresentationFormat>Widescreen</PresentationFormat>
  <Paragraphs>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Helvetica Neue</vt:lpstr>
      <vt:lpstr>Helvetica Neue Light</vt:lpstr>
      <vt:lpstr>Times</vt:lpstr>
      <vt:lpstr>Office Theme</vt:lpstr>
      <vt:lpstr>Radiofrequency Pulses in MRI</vt:lpstr>
      <vt:lpstr>RF Excitation</vt:lpstr>
      <vt:lpstr>RF Pulse Design: Sinc</vt:lpstr>
      <vt:lpstr>RF Pulse Design: Sinc</vt:lpstr>
      <vt:lpstr>Simultaneous Multi-slice Excitation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Volume Imaging  - 2D RF Pulse </dc:title>
  <dc:creator>Mahesh B Keerthivasan</dc:creator>
  <cp:lastModifiedBy>Mahesh B Keerthivasan</cp:lastModifiedBy>
  <cp:revision>571</cp:revision>
  <dcterms:created xsi:type="dcterms:W3CDTF">2018-03-20T20:27:45Z</dcterms:created>
  <dcterms:modified xsi:type="dcterms:W3CDTF">2018-04-13T12:44:54Z</dcterms:modified>
</cp:coreProperties>
</file>