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82" r:id="rId3"/>
    <p:sldId id="277" r:id="rId4"/>
    <p:sldId id="296" r:id="rId5"/>
    <p:sldId id="278" r:id="rId6"/>
    <p:sldId id="297" r:id="rId7"/>
    <p:sldId id="298" r:id="rId8"/>
    <p:sldId id="299" r:id="rId9"/>
    <p:sldId id="300" r:id="rId10"/>
    <p:sldId id="302" r:id="rId11"/>
    <p:sldId id="305" r:id="rId12"/>
    <p:sldId id="307" r:id="rId13"/>
    <p:sldId id="306" r:id="rId14"/>
    <p:sldId id="308" r:id="rId15"/>
    <p:sldId id="309" r:id="rId16"/>
    <p:sldId id="380" r:id="rId17"/>
    <p:sldId id="381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40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9AFD-B840-4DEF-90DE-7DC7CF27B4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60FF-4B17-4132-8EE3-B9B4170A8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960FF-4B17-4132-8EE3-B9B4170A8E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1680-D936-4409-9718-048DD23DB698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F69-63E6-4459-83D4-14F152031FE3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  <a:lumOff val="75000"/>
                  </a:schemeClr>
                </a:solidFill>
                <a:latin typeface="Baskerville Old Fac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576939" cy="365125"/>
          </a:xfrm>
        </p:spPr>
        <p:txBody>
          <a:bodyPr/>
          <a:lstStyle/>
          <a:p>
            <a:fld id="{741B9EB9-ED73-41D1-B448-846D600C4E12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191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246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C8D-04EF-47CA-947B-5200BBA7452B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97E-B383-4AE3-9AF0-B8EABD50A750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1522562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02" y="2208362"/>
            <a:ext cx="7543800" cy="1676400"/>
          </a:xfrm>
        </p:spPr>
        <p:txBody>
          <a:bodyPr anchor="b" anchorCtr="0"/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831E-6CDF-400D-8FF7-DA3363E6A38F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35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208" y="12192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400800"/>
            <a:ext cx="1805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CB40BE8-A70F-464B-890C-5DBBA7D7193D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86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ITSC315 Session 19-20: web vulnerabilities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040" y="63246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168" y="0"/>
            <a:ext cx="6781800" cy="990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9" r:id="rId5"/>
    <p:sldLayoutId id="2147483672" r:id="rId6"/>
    <p:sldLayoutId id="2147483674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2">
              <a:lumMod val="25000"/>
              <a:lumOff val="75000"/>
            </a:schemeClr>
          </a:solidFill>
          <a:latin typeface="Baskerville Old Face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browsersec/wiki/Part2" TargetMode="External"/><Relationship Id="rId2" Type="http://schemas.openxmlformats.org/officeDocument/2006/relationships/hyperlink" Target="http://seclab.stanford.edu/websec/frames/post-message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ackertarget.com/xss-tutorial/" TargetMode="External"/><Relationship Id="rId4" Type="http://schemas.openxmlformats.org/officeDocument/2006/relationships/hyperlink" Target="http://users.ece.cmu.edu/~dbrumley/courses/18732-f09/2009-10-14-csrf-cmu-ece-18732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schools.com/htmldom/tryit.asp?filename=try_methods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962400"/>
            <a:ext cx="7620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Web Vulnerabilities: HTML &amp; 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6308" y="1295400"/>
            <a:ext cx="53981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Security for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Web Applications</a:t>
            </a:r>
          </a:p>
        </p:txBody>
      </p:sp>
      <p:pic>
        <p:nvPicPr>
          <p:cNvPr id="1026" name="Picture 2" descr="C:\Users\hahmadi\Desktop\SAIT_Logo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0" y="0"/>
            <a:ext cx="3143250" cy="1370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into HTML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in HTML page as SCRIPT:</a:t>
            </a:r>
          </a:p>
          <a:p>
            <a:pPr lvl="1"/>
            <a:r>
              <a:rPr lang="en-US" dirty="0"/>
              <a:t>directly inside: 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&lt;script&gt; alert("Hello World!") &lt;/script&gt;</a:t>
            </a:r>
          </a:p>
          <a:p>
            <a:pPr lvl="1"/>
            <a:r>
              <a:rPr lang="en-US" dirty="0"/>
              <a:t>Linked file as </a:t>
            </a:r>
            <a:r>
              <a:rPr lang="en-US" i="1" dirty="0" err="1">
                <a:solidFill>
                  <a:srgbClr val="002060"/>
                </a:solidFill>
                <a:latin typeface="Bodoni" pitchFamily="18" charset="0"/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attribute:</a:t>
            </a:r>
          </a:p>
          <a:p>
            <a:pPr marL="640080" lvl="2" indent="0">
              <a:buNone/>
            </a:pP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&lt;script type="text/JavaScript"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src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=“functions.js"&gt;&lt;/script&gt;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Event handler attribute:</a:t>
            </a:r>
          </a:p>
          <a:p>
            <a:pPr marL="320040" lvl="1" indent="0">
              <a:buNone/>
            </a:pPr>
            <a:r>
              <a:rPr lang="en-US" sz="2100" dirty="0">
                <a:solidFill>
                  <a:srgbClr val="002060"/>
                </a:solidFill>
                <a:latin typeface="Bodoni MT" pitchFamily="18" charset="0"/>
              </a:rPr>
              <a:t>&lt;a </a:t>
            </a:r>
            <a:r>
              <a:rPr lang="en-US" sz="2100" dirty="0" err="1">
                <a:solidFill>
                  <a:srgbClr val="002060"/>
                </a:solidFill>
                <a:latin typeface="Bodoni MT" pitchFamily="18" charset="0"/>
              </a:rPr>
              <a:t>href</a:t>
            </a:r>
            <a:r>
              <a:rPr lang="en-US" sz="2100" dirty="0">
                <a:solidFill>
                  <a:srgbClr val="002060"/>
                </a:solidFill>
                <a:latin typeface="Bodoni MT" pitchFamily="18" charset="0"/>
              </a:rPr>
              <a:t>=http://www.yahoo.com </a:t>
            </a:r>
            <a:r>
              <a:rPr lang="en-US" sz="2100" dirty="0" err="1">
                <a:solidFill>
                  <a:srgbClr val="002060"/>
                </a:solidFill>
                <a:latin typeface="Bodoni MT" pitchFamily="18" charset="0"/>
              </a:rPr>
              <a:t>OnMouseOver</a:t>
            </a:r>
            <a:r>
              <a:rPr lang="en-US" sz="2100" dirty="0">
                <a:solidFill>
                  <a:srgbClr val="002060"/>
                </a:solidFill>
                <a:latin typeface="Bodoni MT" pitchFamily="18" charset="0"/>
              </a:rPr>
              <a:t>=alert('hi');&gt;</a:t>
            </a:r>
          </a:p>
          <a:p>
            <a:endParaRPr lang="en-US" dirty="0">
              <a:solidFill>
                <a:srgbClr val="002060"/>
              </a:solidFill>
              <a:latin typeface="Bodoni" pitchFamily="18" charset="0"/>
            </a:endParaRPr>
          </a:p>
          <a:p>
            <a:pPr>
              <a:defRPr/>
            </a:pPr>
            <a:r>
              <a:rPr lang="en-US" dirty="0"/>
              <a:t>Pseudo-URL referenced by a link</a:t>
            </a:r>
          </a:p>
          <a:p>
            <a:pPr lvl="2">
              <a:buFontTx/>
              <a:buNone/>
              <a:defRPr/>
            </a:pP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&lt;a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</a:rPr>
              <a:t>=“JavaScript: alert(‘You clicked’);”&gt;Click me&lt;/a&gt;</a:t>
            </a:r>
          </a:p>
          <a:p>
            <a:endParaRPr lang="en-US" dirty="0">
              <a:solidFill>
                <a:srgbClr val="002060"/>
              </a:solidFill>
              <a:latin typeface="Bodoni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Structure: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990600"/>
            <a:ext cx="7543800" cy="2819400"/>
          </a:xfrm>
        </p:spPr>
        <p:txBody>
          <a:bodyPr/>
          <a:lstStyle/>
          <a:p>
            <a:r>
              <a:rPr lang="en-US" b="1" dirty="0"/>
              <a:t>Document Object Model (DOM):</a:t>
            </a:r>
          </a:p>
          <a:p>
            <a:pPr lvl="1"/>
            <a:r>
              <a:rPr lang="en-US" dirty="0"/>
              <a:t>Document nodes: elements, attributes, texts/comments</a:t>
            </a:r>
          </a:p>
          <a:p>
            <a:pPr lvl="1"/>
            <a:r>
              <a:rPr lang="en-US" dirty="0"/>
              <a:t>Elements defined as objects (accessed with JavaScript, etc.)</a:t>
            </a:r>
          </a:p>
          <a:p>
            <a:pPr lvl="2"/>
            <a:r>
              <a:rPr lang="en-US" dirty="0"/>
              <a:t>Via </a:t>
            </a:r>
            <a:r>
              <a:rPr lang="en-US" b="1" i="1" dirty="0"/>
              <a:t>method</a:t>
            </a:r>
            <a:r>
              <a:rPr lang="en-US" dirty="0"/>
              <a:t>: action like add, modify an object</a:t>
            </a:r>
          </a:p>
          <a:p>
            <a:pPr lvl="3"/>
            <a:r>
              <a:rPr lang="en-US" dirty="0" err="1"/>
              <a:t>getElementById</a:t>
            </a:r>
            <a:r>
              <a:rPr lang="en-US" dirty="0"/>
              <a:t>(), </a:t>
            </a:r>
            <a:r>
              <a:rPr lang="en-US" dirty="0" err="1"/>
              <a:t>createElement</a:t>
            </a:r>
            <a:r>
              <a:rPr lang="en-US" dirty="0"/>
              <a:t>(), </a:t>
            </a:r>
            <a:r>
              <a:rPr lang="en-US" dirty="0" err="1"/>
              <a:t>getAttribute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Via </a:t>
            </a:r>
            <a:r>
              <a:rPr lang="en-US" b="1" i="1" dirty="0"/>
              <a:t>property</a:t>
            </a:r>
            <a:r>
              <a:rPr lang="en-US" dirty="0"/>
              <a:t>: states like name, content</a:t>
            </a:r>
          </a:p>
          <a:p>
            <a:pPr lvl="3"/>
            <a:r>
              <a:rPr lang="en-US" dirty="0" err="1"/>
              <a:t>x.firstChild.nodeValue</a:t>
            </a:r>
            <a:r>
              <a:rPr lang="en-US" dirty="0"/>
              <a:t>, .</a:t>
            </a:r>
            <a:r>
              <a:rPr lang="en-US" dirty="0" err="1"/>
              <a:t>innerHTML</a:t>
            </a:r>
            <a:endParaRPr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810000"/>
            <a:ext cx="4191000" cy="22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Example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1600200"/>
            <a:ext cx="2514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ul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 id="t1"&gt;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li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&gt; Item 1 &lt;/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li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&gt;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&lt;/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ul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&gt;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75000" y="1219200"/>
            <a:ext cx="2235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Sample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33528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 &lt;</a:t>
            </a:r>
            <a:r>
              <a:rPr lang="en-US" b="1" dirty="0" err="1">
                <a:solidFill>
                  <a:schemeClr val="tx1"/>
                </a:solidFill>
              </a:rPr>
              <a:t>ul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44196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 &lt;li&gt;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5334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Text: Item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3352800"/>
            <a:ext cx="2057400" cy="6096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Attribute: id=“t1”</a:t>
            </a:r>
          </a:p>
        </p:txBody>
      </p:sp>
      <p:cxnSp>
        <p:nvCxnSpPr>
          <p:cNvPr id="14" name="Straight Connector 13"/>
          <p:cNvCxnSpPr>
            <a:stCxn id="8" idx="1"/>
            <a:endCxn id="12" idx="3"/>
          </p:cNvCxnSpPr>
          <p:nvPr/>
        </p:nvCxnSpPr>
        <p:spPr>
          <a:xfrm flipH="1">
            <a:off x="2895600" y="3657600"/>
            <a:ext cx="457200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10" idx="0"/>
          </p:cNvCxnSpPr>
          <p:nvPr/>
        </p:nvCxnSpPr>
        <p:spPr>
          <a:xfrm>
            <a:off x="4229100" y="3962400"/>
            <a:ext cx="0" cy="4572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0"/>
          </p:cNvCxnSpPr>
          <p:nvPr/>
        </p:nvCxnSpPr>
        <p:spPr>
          <a:xfrm>
            <a:off x="4229100" y="5029200"/>
            <a:ext cx="0" cy="3048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Script Read Access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96" y="1066800"/>
            <a:ext cx="6449704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1. 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nodeName</a:t>
            </a:r>
            <a:endParaRPr kumimoji="1" lang="en-US" sz="1800" dirty="0">
              <a:solidFill>
                <a:srgbClr val="002060"/>
              </a:solidFill>
              <a:latin typeface="Bodoni MT" pitchFamily="18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2. 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nodeValue</a:t>
            </a:r>
            <a:endParaRPr kumimoji="1" lang="en-US" sz="1800" dirty="0">
              <a:solidFill>
                <a:srgbClr val="002060"/>
              </a:solidFill>
              <a:latin typeface="Bodoni MT" pitchFamily="18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3. 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(‘l1').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nodeName</a:t>
            </a:r>
            <a:endParaRPr kumimoji="1" lang="en-US" sz="1800" dirty="0">
              <a:solidFill>
                <a:srgbClr val="002060"/>
              </a:solidFill>
              <a:latin typeface="Bodoni MT" pitchFamily="18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4. 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(‘l1').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firstChild.nodeName</a:t>
            </a:r>
            <a:endParaRPr kumimoji="1" lang="en-US" sz="1800" dirty="0">
              <a:solidFill>
                <a:srgbClr val="002060"/>
              </a:solidFill>
              <a:latin typeface="Bodoni MT" pitchFamily="18" charset="0"/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5. 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(‘l1').</a:t>
            </a:r>
            <a:r>
              <a:rPr kumimoji="1" lang="en-US" sz="1800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firstChild.nodeValue</a:t>
            </a:r>
            <a:endParaRPr kumimoji="1" lang="en-US" sz="1800" dirty="0">
              <a:solidFill>
                <a:srgbClr val="002060"/>
              </a:solidFill>
              <a:latin typeface="Bodoni MT" pitchFamily="18" charset="0"/>
              <a:cs typeface="Tahom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53200" y="1600200"/>
            <a:ext cx="2514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ul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 id=“t1”&gt;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&lt;li id=“l1”&gt; Item 1 &lt;/li&gt;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&lt;/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ul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&gt;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32600" y="1219200"/>
            <a:ext cx="2235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Sample HTML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66020"/>
              </p:ext>
            </p:extLst>
          </p:nvPr>
        </p:nvGraphicFramePr>
        <p:xfrm>
          <a:off x="457200" y="3276600"/>
          <a:ext cx="8229600" cy="228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“null”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“text” 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 (why?)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“Item 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Script Write Access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96" y="1066800"/>
            <a:ext cx="6449704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sz="1800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1.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var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list =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document.getElementById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('t1')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2.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var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newitem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=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document.createElement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('li')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3.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var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newtext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=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document.createTextNode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“I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tem 2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"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4.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list.appendChild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newitem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5.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newitem.appendChild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newtext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53200" y="1600200"/>
            <a:ext cx="2514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ul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 id="t1"&gt;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li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&gt; Item 1 &lt;/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li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&gt;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&lt;/</a:t>
            </a:r>
            <a:r>
              <a:rPr lang="en-US" b="1" dirty="0" err="1">
                <a:solidFill>
                  <a:srgbClr val="002060"/>
                </a:solidFill>
                <a:latin typeface="Bodoni MT" pitchFamily="18" charset="0"/>
              </a:rPr>
              <a:t>ul</a:t>
            </a:r>
            <a:r>
              <a:rPr lang="en-US" b="1" dirty="0">
                <a:solidFill>
                  <a:srgbClr val="002060"/>
                </a:solidFill>
                <a:latin typeface="Bodoni MT" pitchFamily="18" charset="0"/>
              </a:rPr>
              <a:t>&gt;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32600" y="1219200"/>
            <a:ext cx="2235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Sample HTML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35240"/>
              </p:ext>
            </p:extLst>
          </p:nvPr>
        </p:nvGraphicFramePr>
        <p:xfrm>
          <a:off x="457200" y="3429000"/>
          <a:ext cx="8229600" cy="228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Sets list = the “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”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= new “li”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Creates </a:t>
                      </a:r>
                      <a:r>
                        <a:rPr lang="en-US" dirty="0" err="1"/>
                        <a:t>newtext</a:t>
                      </a:r>
                      <a:r>
                        <a:rPr lang="en-US" dirty="0"/>
                        <a:t> = new “text”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at the end of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Puts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newtext</a:t>
                      </a:r>
                      <a:r>
                        <a:rPr lang="en-US" baseline="0" dirty="0"/>
                        <a:t> in </a:t>
                      </a:r>
                      <a:r>
                        <a:rPr lang="en-US" baseline="0" dirty="0" err="1"/>
                        <a:t>newitem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Script: Stealing Browser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2362200"/>
          </a:xfrm>
        </p:spPr>
        <p:txBody>
          <a:bodyPr>
            <a:normAutofit/>
          </a:bodyPr>
          <a:lstStyle/>
          <a:p>
            <a:r>
              <a:rPr lang="en-CA" sz="2600" dirty="0"/>
              <a:t>Script cannot directly access browsing history but …</a:t>
            </a:r>
          </a:p>
          <a:p>
            <a:pPr lvl="1"/>
            <a:r>
              <a:rPr lang="en-CA" dirty="0"/>
              <a:t>If you have visited a website, the link color is different</a:t>
            </a:r>
          </a:p>
          <a:p>
            <a:pPr lvl="1"/>
            <a:r>
              <a:rPr lang="en-CA" dirty="0"/>
              <a:t>Script can include an invisible link and check the color</a:t>
            </a:r>
          </a:p>
          <a:p>
            <a:pPr lvl="1"/>
            <a:r>
              <a:rPr lang="en-CA" dirty="0"/>
              <a:t>Check to see if user visited competitors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52800"/>
            <a:ext cx="822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var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link=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document.getElementById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("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myLink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");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alert(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window.getComputedStyle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(link, null).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getPropertyValue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("color"))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5716" y="4126173"/>
            <a:ext cx="8229600" cy="23508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function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getLinkColor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url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var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a =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document.createElement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('a');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a.href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=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a.textContent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=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url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document.body.appendChild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(a);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  return </a:t>
            </a:r>
            <a:r>
              <a:rPr kumimoji="1" lang="en-US" dirty="0" err="1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document.defaultView.getComputedStyle</a:t>
            </a: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(a, null).color;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kumimoji="1" lang="en-US" dirty="0">
                <a:solidFill>
                  <a:srgbClr val="002060"/>
                </a:solidFill>
                <a:latin typeface="Bodoni MT" pitchFamily="18" charset="0"/>
                <a:cs typeface="Tahoma" pitchFamily="34" charset="0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Script Code is Risky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Integrity</a:t>
            </a:r>
          </a:p>
          <a:p>
            <a:pPr lvl="1"/>
            <a:r>
              <a:rPr lang="en-US" dirty="0"/>
              <a:t>Compromise your machine</a:t>
            </a:r>
          </a:p>
          <a:p>
            <a:pPr lvl="1"/>
            <a:r>
              <a:rPr lang="en-US" dirty="0"/>
              <a:t>Install malware rootkit</a:t>
            </a:r>
          </a:p>
          <a:p>
            <a:pPr lvl="1"/>
            <a:r>
              <a:rPr lang="en-US" dirty="0"/>
              <a:t>Transact on your accounts</a:t>
            </a:r>
          </a:p>
          <a:p>
            <a:pPr lvl="1"/>
            <a:endParaRPr lang="en-US" dirty="0"/>
          </a:p>
          <a:p>
            <a:r>
              <a:rPr lang="en-US" b="1" dirty="0"/>
              <a:t>Confidentiality</a:t>
            </a:r>
          </a:p>
          <a:p>
            <a:pPr lvl="1"/>
            <a:r>
              <a:rPr lang="en-US" dirty="0"/>
              <a:t>Read your information</a:t>
            </a:r>
          </a:p>
          <a:p>
            <a:pPr lvl="1"/>
            <a:r>
              <a:rPr lang="en-US" dirty="0"/>
              <a:t>Steal passwords</a:t>
            </a:r>
          </a:p>
          <a:p>
            <a:pPr lvl="1"/>
            <a:r>
              <a:rPr lang="en-US" dirty="0"/>
              <a:t>Read your email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/>
          <a:lstStyle/>
          <a:p>
            <a:r>
              <a:rPr lang="en-US" b="1" dirty="0" err="1"/>
              <a:t>SandBox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Limited access to OS, network, and browser data.</a:t>
            </a:r>
          </a:p>
          <a:p>
            <a:pPr lvl="1"/>
            <a:r>
              <a:rPr lang="en-US" dirty="0"/>
              <a:t>Isolate sites in different security contexts.</a:t>
            </a:r>
          </a:p>
          <a:p>
            <a:pPr lvl="1"/>
            <a:r>
              <a:rPr lang="en-US" dirty="0"/>
              <a:t>Browser manages resources, like an OS.</a:t>
            </a:r>
          </a:p>
          <a:p>
            <a:pPr lvl="1"/>
            <a:r>
              <a:rPr lang="en-US" b="1" i="1" dirty="0"/>
              <a:t>Same Origin Policy:</a:t>
            </a:r>
          </a:p>
          <a:p>
            <a:pPr lvl="2"/>
            <a:r>
              <a:rPr lang="en-US" dirty="0"/>
              <a:t>Can only read properties of documents and windows from the same </a:t>
            </a:r>
            <a:r>
              <a:rPr lang="en-US" u="sng" dirty="0"/>
              <a:t>server</a:t>
            </a:r>
            <a:r>
              <a:rPr lang="en-US" dirty="0"/>
              <a:t>, </a:t>
            </a:r>
            <a:r>
              <a:rPr lang="en-US" u="sng" dirty="0"/>
              <a:t>protocol</a:t>
            </a:r>
            <a:r>
              <a:rPr lang="en-US" dirty="0"/>
              <a:t>, and </a:t>
            </a:r>
            <a:r>
              <a:rPr lang="en-US" u="sng" dirty="0"/>
              <a:t>port</a:t>
            </a:r>
          </a:p>
          <a:p>
            <a:pPr lvl="2"/>
            <a:r>
              <a:rPr lang="en-US" dirty="0"/>
              <a:t>What if same server BUT unrelated websites/scripts?</a:t>
            </a:r>
          </a:p>
          <a:p>
            <a:pPr lvl="3"/>
            <a:r>
              <a:rPr lang="en-US" i="1" dirty="0"/>
              <a:t>Does it matter where script refers to the same origin or NOT?!</a:t>
            </a:r>
          </a:p>
          <a:p>
            <a:pPr lvl="2"/>
            <a:r>
              <a:rPr lang="en-US" dirty="0"/>
              <a:t>What if the server is vulnerable?</a:t>
            </a:r>
          </a:p>
          <a:p>
            <a:pPr lvl="1"/>
            <a:r>
              <a:rPr lang="en-US" b="1" i="1" dirty="0"/>
              <a:t>Privileges to signed scripts:</a:t>
            </a:r>
          </a:p>
          <a:p>
            <a:pPr lvl="2"/>
            <a:r>
              <a:rPr lang="en-US" dirty="0"/>
              <a:t>Universal read, write, </a:t>
            </a:r>
            <a:r>
              <a:rPr lang="en-US" dirty="0" err="1"/>
              <a:t>sendMail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Same-Origin Policy</a:t>
            </a:r>
            <a:br>
              <a:rPr lang="en-US" dirty="0"/>
            </a:br>
            <a:r>
              <a:rPr lang="en-US" dirty="0"/>
              <a:t>(SOP)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4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SOP: Goals</a:t>
            </a:r>
          </a:p>
        </p:txBody>
      </p:sp>
      <p:sp>
        <p:nvSpPr>
          <p:cNvPr id="2765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114800"/>
          </a:xfrm>
        </p:spPr>
        <p:txBody>
          <a:bodyPr/>
          <a:lstStyle/>
          <a:p>
            <a:r>
              <a:rPr lang="en-US" dirty="0"/>
              <a:t>Safe to visit an evil web site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Safe to visit two pages at the same time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safe delegation</a:t>
            </a:r>
          </a:p>
          <a:p>
            <a:endParaRPr lang="en-US" dirty="0"/>
          </a:p>
        </p:txBody>
      </p:sp>
      <p:pic>
        <p:nvPicPr>
          <p:cNvPr id="27652" name="Picture 3" descr="a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40" y="121920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a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8135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 descr="b.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318135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6" descr="ifra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40" y="4648200"/>
            <a:ext cx="1854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00600"/>
          </a:xfrm>
        </p:spPr>
        <p:txBody>
          <a:bodyPr>
            <a:normAutofit/>
          </a:bodyPr>
          <a:lstStyle/>
          <a:p>
            <a:r>
              <a:rPr lang="en-US" i="1" dirty="0"/>
              <a:t>Securing Frame Communication in Browsers</a:t>
            </a:r>
            <a:r>
              <a:rPr lang="en-US" dirty="0"/>
              <a:t>. Adam Barth, Collin Jackson, and John C. Mitchell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http://seclab.stanford.edu/websec/frames/post-message.pdf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Same Origin Policy</a:t>
            </a:r>
          </a:p>
          <a:p>
            <a:pPr marL="0" indent="0" algn="ctr">
              <a:buNone/>
            </a:pPr>
            <a:r>
              <a:rPr lang="en-US" sz="1800" dirty="0">
                <a:hlinkClick r:id="rId3"/>
              </a:rPr>
              <a:t>http://code.google.com/p/browsersec/wiki/Part2#Same-origin_policy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Cross Site Request Forgery</a:t>
            </a:r>
          </a:p>
          <a:p>
            <a:pPr marL="0" indent="0" algn="ctr">
              <a:buNone/>
            </a:pPr>
            <a:r>
              <a:rPr lang="en-US" sz="1900" dirty="0">
                <a:hlinkClick r:id="rId4"/>
              </a:rPr>
              <a:t>http://users.ece.cmu.edu/~dbrumley/courses/18732-f09/2009-10-14-csrf-cmu-ece-18732.pdf</a:t>
            </a:r>
            <a:endParaRPr lang="en-US" sz="1900" dirty="0"/>
          </a:p>
          <a:p>
            <a:r>
              <a:rPr lang="en-US" dirty="0"/>
              <a:t>XSS Tutorial</a:t>
            </a:r>
          </a:p>
          <a:p>
            <a:pPr marL="0" indent="0" algn="ctr">
              <a:buNone/>
            </a:pPr>
            <a:r>
              <a:rPr lang="en-US" sz="2000" dirty="0">
                <a:hlinkClick r:id="rId5"/>
              </a:rPr>
              <a:t>http://hackertarget.com/xss-tutorial/</a:t>
            </a:r>
            <a:endParaRPr lang="en-US" sz="2000" dirty="0"/>
          </a:p>
          <a:p>
            <a:pPr marL="0" indent="0" algn="ctr">
              <a:buNone/>
            </a:pPr>
            <a:endParaRPr lang="en-US" sz="19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4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SOP: General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1701124"/>
          </a:xfrm>
        </p:spPr>
        <p:txBody>
          <a:bodyPr>
            <a:normAutofit fontScale="92500" lnSpcReduction="10000"/>
          </a:bodyPr>
          <a:lstStyle/>
          <a:p>
            <a:pPr marL="274320" lvl="1"/>
            <a:r>
              <a:rPr lang="en-US" sz="2800" dirty="0"/>
              <a:t>Can only read properties of documents and windows from the same </a:t>
            </a:r>
            <a:r>
              <a:rPr lang="en-US" sz="2800" u="sng" dirty="0"/>
              <a:t>server</a:t>
            </a:r>
            <a:r>
              <a:rPr lang="en-US" sz="2800" dirty="0"/>
              <a:t>, </a:t>
            </a:r>
            <a:r>
              <a:rPr lang="en-US" sz="2800" u="sng" dirty="0"/>
              <a:t>protocol</a:t>
            </a:r>
            <a:r>
              <a:rPr lang="en-US" sz="2800" dirty="0"/>
              <a:t>, and </a:t>
            </a:r>
            <a:r>
              <a:rPr lang="en-US" sz="2800" u="sng" dirty="0"/>
              <a:t>port</a:t>
            </a:r>
          </a:p>
          <a:p>
            <a:pPr marL="548640" lvl="2"/>
            <a:r>
              <a:rPr lang="en-US" sz="2400" dirty="0"/>
              <a:t>Prevent Cross-site issues!</a:t>
            </a:r>
          </a:p>
          <a:p>
            <a:pPr marL="274320" lvl="1"/>
            <a:r>
              <a:rPr lang="en-US" sz="2600" dirty="0"/>
              <a:t>Access from </a:t>
            </a:r>
            <a:r>
              <a:rPr lang="en-US" sz="2600" dirty="0">
                <a:solidFill>
                  <a:srgbClr val="00B0F0"/>
                </a:solidFill>
                <a:latin typeface="Bodoni" pitchFamily="18" charset="0"/>
              </a:rPr>
              <a:t>http://www.example.com/dir/test.html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2">
            <a:extLst/>
          </a:blip>
          <a:srcRect r="54471"/>
          <a:stretch/>
        </p:blipFill>
        <p:spPr bwMode="auto">
          <a:xfrm>
            <a:off x="228600" y="2920324"/>
            <a:ext cx="3920319" cy="3251876"/>
          </a:xfrm>
          <a:prstGeom prst="rect">
            <a:avLst/>
          </a:prstGeom>
          <a:ex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2">
            <a:extLst/>
          </a:blip>
          <a:srcRect l="56598"/>
          <a:stretch/>
        </p:blipFill>
        <p:spPr bwMode="auto">
          <a:xfrm>
            <a:off x="5131558" y="2920324"/>
            <a:ext cx="3737212" cy="3251876"/>
          </a:xfrm>
          <a:prstGeom prst="rect">
            <a:avLst/>
          </a:prstGeom>
          <a:ex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2">
            <a:extLst/>
          </a:blip>
          <a:srcRect l="45701" r="43059"/>
          <a:stretch/>
        </p:blipFill>
        <p:spPr bwMode="auto">
          <a:xfrm>
            <a:off x="4163704" y="2920324"/>
            <a:ext cx="967854" cy="3251876"/>
          </a:xfrm>
          <a:prstGeom prst="rect">
            <a:avLst/>
          </a:prstGeom>
          <a:ex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SOP: Get &amp; Post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1"/>
            <a:ext cx="7997792" cy="3124200"/>
          </a:xfrm>
        </p:spPr>
        <p:txBody>
          <a:bodyPr/>
          <a:lstStyle/>
          <a:p>
            <a:r>
              <a:rPr lang="en-US" dirty="0"/>
              <a:t>Get/Post </a:t>
            </a:r>
            <a:r>
              <a:rPr lang="en-US" b="1" i="1" dirty="0"/>
              <a:t>request</a:t>
            </a:r>
            <a:r>
              <a:rPr lang="en-US" dirty="0"/>
              <a:t> can be made from one domain to another.  </a:t>
            </a:r>
          </a:p>
          <a:p>
            <a:endParaRPr lang="en-US" dirty="0"/>
          </a:p>
          <a:p>
            <a:r>
              <a:rPr lang="en-US" dirty="0"/>
              <a:t>Get/Post </a:t>
            </a:r>
            <a:r>
              <a:rPr lang="en-US" b="1" i="1" dirty="0"/>
              <a:t>response</a:t>
            </a:r>
            <a:r>
              <a:rPr lang="en-US" dirty="0"/>
              <a:t> can only be read under these conditions:</a:t>
            </a:r>
          </a:p>
          <a:p>
            <a:pPr lvl="1"/>
            <a:r>
              <a:rPr lang="en-US" sz="2400" dirty="0"/>
              <a:t>If the ports match on both sites.</a:t>
            </a:r>
          </a:p>
          <a:p>
            <a:pPr lvl="1"/>
            <a:r>
              <a:rPr lang="en-US" sz="2400" dirty="0"/>
              <a:t>If the domain + subdomain match on both sites.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11350"/>
            <a:ext cx="61388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138863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Post/Get </a:t>
            </a:r>
            <a:r>
              <a:rPr lang="en-US" dirty="0">
                <a:solidFill>
                  <a:srgbClr val="00B0F0"/>
                </a:solidFill>
              </a:rPr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Two different subdomains (different origin) are under the same domain &amp; one is performing domain lowering (via </a:t>
            </a:r>
            <a:r>
              <a:rPr lang="en-US" sz="2600" dirty="0" err="1">
                <a:solidFill>
                  <a:srgbClr val="002060"/>
                </a:solidFill>
                <a:latin typeface="Bodoni MT" pitchFamily="18" charset="0"/>
              </a:rPr>
              <a:t>document.domain</a:t>
            </a:r>
            <a:r>
              <a:rPr lang="en-US" sz="2600" dirty="0"/>
              <a:t>)</a:t>
            </a:r>
          </a:p>
          <a:p>
            <a:pPr lvl="1"/>
            <a:endParaRPr lang="en-US" sz="2400" dirty="0"/>
          </a:p>
          <a:p>
            <a:r>
              <a:rPr lang="en-US" sz="2600" b="1" dirty="0"/>
              <a:t>Example: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b="1" dirty="0"/>
              <a:t>Clock.live.com</a:t>
            </a:r>
            <a:r>
              <a:rPr lang="en-US" dirty="0"/>
              <a:t> vs. </a:t>
            </a:r>
            <a:r>
              <a:rPr lang="en-US" b="1" dirty="0"/>
              <a:t>Vulnerable.live.com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b="1" dirty="0"/>
              <a:t>Clock.live.com</a:t>
            </a:r>
            <a:r>
              <a:rPr lang="en-US" dirty="0"/>
              <a:t> sets </a:t>
            </a:r>
            <a:r>
              <a:rPr lang="en-US" dirty="0" err="1">
                <a:solidFill>
                  <a:srgbClr val="002060"/>
                </a:solidFill>
                <a:latin typeface="Bodoni MT" pitchFamily="18" charset="0"/>
              </a:rPr>
              <a:t>document.domain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/>
              <a:t>live.com</a:t>
            </a:r>
            <a:r>
              <a:rPr lang="en-US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b="1" dirty="0"/>
              <a:t>Vulnerable.live.com</a:t>
            </a:r>
            <a:r>
              <a:rPr lang="en-US" dirty="0"/>
              <a:t> is corrupted by attacker, s/he can set domain to live.com and access clock.live.com!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/>
            <a:r>
              <a:rPr lang="en-US" sz="2400" b="1" dirty="0"/>
              <a:t>Threat:</a:t>
            </a:r>
          </a:p>
          <a:p>
            <a:pPr marL="548640" lvl="2"/>
            <a:r>
              <a:rPr lang="en-US" dirty="0"/>
              <a:t>All eggs in one basket (*.google.com or *.live.com). </a:t>
            </a:r>
          </a:p>
          <a:p>
            <a:pPr marL="548640" lvl="2"/>
            <a:r>
              <a:rPr lang="en-US" dirty="0"/>
              <a:t>Cross-subdomain communication.</a:t>
            </a:r>
            <a:endParaRPr lang="en-US" b="1" dirty="0"/>
          </a:p>
          <a:p>
            <a:pPr marL="548640" lvl="2"/>
            <a:r>
              <a:rPr lang="en-US" i="1" dirty="0"/>
              <a:t>Cross-Site Request Forgery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SOP: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2514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Grant access if: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domain is the same (Limited subdomain check)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Bodoni MT" pitchFamily="18" charset="0"/>
              </a:rPr>
              <a:t>Foo.bar.com </a:t>
            </a:r>
            <a:r>
              <a:rPr lang="en-US" sz="2400" dirty="0">
                <a:latin typeface="Bodoni MT" pitchFamily="18" charset="0"/>
                <a:sym typeface="Wingdings" pitchFamily="2" charset="2"/>
              </a:rPr>
              <a:t> bar.com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Bodoni MT" pitchFamily="18" charset="0"/>
                <a:sym typeface="Wingdings" pitchFamily="2" charset="2"/>
              </a:rPr>
              <a:t>bar.com  foo.bar.com </a:t>
            </a:r>
          </a:p>
          <a:p>
            <a:pPr lvl="2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Does not respect port numbers!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Does not respect scheme/protocol: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Unless you opt in to secure attribute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810000"/>
            <a:ext cx="61452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Foo.bar.com can steal/poison cookie on bar.com.</a:t>
            </a:r>
          </a:p>
          <a:p>
            <a:endParaRPr lang="en-US" dirty="0"/>
          </a:p>
          <a:p>
            <a:r>
              <a:rPr lang="en-US" dirty="0"/>
              <a:t>Foo.bar.com:1111 can steal/poison cookie on Foo.bar.com:2222.</a:t>
            </a:r>
          </a:p>
          <a:p>
            <a:endParaRPr lang="en-US" dirty="0"/>
          </a:p>
          <a:p>
            <a:r>
              <a:rPr lang="en-US" dirty="0"/>
              <a:t>With regards to cookie and subdomains and ports are of limited security boundary.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SOP: 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2819400"/>
          </a:xfrm>
        </p:spPr>
        <p:txBody>
          <a:bodyPr/>
          <a:lstStyle/>
          <a:p>
            <a:r>
              <a:rPr lang="en-US" sz="2800" dirty="0"/>
              <a:t>Does not use ports during origin calculation.</a:t>
            </a:r>
          </a:p>
          <a:p>
            <a:pPr lvl="1"/>
            <a:r>
              <a:rPr lang="en-US" sz="2400" dirty="0"/>
              <a:t>You can read/write/script between:</a:t>
            </a:r>
          </a:p>
          <a:p>
            <a:pPr lvl="2"/>
            <a:r>
              <a:rPr lang="en-US" dirty="0">
                <a:latin typeface="Bodoni MT" pitchFamily="18" charset="0"/>
              </a:rPr>
              <a:t>Bar.com:80 and Bar.com:1234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6138863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3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multiple web apps on different ports</a:t>
            </a:r>
          </a:p>
          <a:p>
            <a:pPr lvl="1"/>
            <a:r>
              <a:rPr lang="en-US" dirty="0"/>
              <a:t>Should be avoided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Ports are not a security boundary for IE</a:t>
            </a:r>
          </a:p>
          <a:p>
            <a:endParaRPr lang="en-US" dirty="0"/>
          </a:p>
          <a:p>
            <a:r>
              <a:rPr lang="en-US" dirty="0"/>
              <a:t>Host web apps on separate domains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</a:t>
            </a:r>
            <a:r>
              <a:rPr lang="en-US"/>
              <a:t>tools: NMAP </a:t>
            </a:r>
            <a:r>
              <a:rPr lang="en-US" dirty="0"/>
              <a:t>and Wireshark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&amp; </a:t>
            </a:r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Powerful open-source tools for:</a:t>
            </a:r>
          </a:p>
          <a:p>
            <a:pPr lvl="1"/>
            <a:r>
              <a:rPr lang="en-US" dirty="0"/>
              <a:t>Network analyzing</a:t>
            </a:r>
          </a:p>
          <a:p>
            <a:pPr lvl="1"/>
            <a:r>
              <a:rPr lang="en-US" dirty="0"/>
              <a:t>Security check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endParaRPr lang="en-US" dirty="0"/>
          </a:p>
          <a:p>
            <a:r>
              <a:rPr lang="en-US" b="1" dirty="0"/>
              <a:t>NMAP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Finds other alive systems and  their open services/ports over the network.</a:t>
            </a:r>
          </a:p>
          <a:p>
            <a:endParaRPr lang="en-US" dirty="0"/>
          </a:p>
          <a:p>
            <a:r>
              <a:rPr lang="en-US" b="1" dirty="0" err="1"/>
              <a:t>Wireshark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Analyzes accessible interface packets: headers, statistics, etc.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4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543800" cy="1141562"/>
          </a:xfrm>
        </p:spPr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Security: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</a:t>
            </a:r>
            <a:r>
              <a:rPr lang="en-US" dirty="0"/>
              <a:t>etwork </a:t>
            </a:r>
            <a:r>
              <a:rPr lang="en-US" b="1" dirty="0"/>
              <a:t>Map</a:t>
            </a:r>
            <a:r>
              <a:rPr lang="en-US" dirty="0"/>
              <a:t>per: Security scanner of hosts &amp; services on a computer network.</a:t>
            </a:r>
          </a:p>
          <a:p>
            <a:r>
              <a:rPr lang="en-US" dirty="0"/>
              <a:t>Written by Gordon Lyon (AKA Fyodor </a:t>
            </a:r>
            <a:r>
              <a:rPr lang="en-US" dirty="0" err="1"/>
              <a:t>Vaskovich</a:t>
            </a:r>
            <a:r>
              <a:rPr lang="en-US" dirty="0"/>
              <a:t>).</a:t>
            </a:r>
          </a:p>
          <a:p>
            <a:r>
              <a:rPr lang="en-US" dirty="0"/>
              <a:t>Runs on different platforms.</a:t>
            </a:r>
          </a:p>
          <a:p>
            <a:r>
              <a:rPr lang="en-US" b="1" dirty="0"/>
              <a:t>Services:</a:t>
            </a:r>
          </a:p>
          <a:p>
            <a:pPr lvl="1"/>
            <a:r>
              <a:rPr lang="en-US" dirty="0"/>
              <a:t>Host accessibility</a:t>
            </a:r>
          </a:p>
          <a:p>
            <a:pPr lvl="1"/>
            <a:r>
              <a:rPr lang="en-US" dirty="0"/>
              <a:t>Host OS</a:t>
            </a:r>
          </a:p>
          <a:p>
            <a:pPr lvl="1"/>
            <a:r>
              <a:rPr lang="en-US" dirty="0"/>
              <a:t>Open ports</a:t>
            </a:r>
          </a:p>
          <a:p>
            <a:pPr lvl="1"/>
            <a:r>
              <a:rPr lang="en-US" dirty="0"/>
              <a:t>Service names &amp; versions</a:t>
            </a:r>
          </a:p>
          <a:p>
            <a:pPr lvl="1"/>
            <a:r>
              <a:rPr lang="en-US" dirty="0"/>
              <a:t>Estimated uptime</a:t>
            </a:r>
          </a:p>
          <a:p>
            <a:pPr lvl="1"/>
            <a:r>
              <a:rPr lang="en-US" dirty="0"/>
              <a:t>Device type</a:t>
            </a:r>
          </a:p>
          <a:p>
            <a:pPr lvl="1"/>
            <a:r>
              <a:rPr lang="en-US" dirty="0"/>
              <a:t>Presence of a firewall</a:t>
            </a:r>
          </a:p>
          <a:p>
            <a:pPr lvl="1"/>
            <a:r>
              <a:rPr lang="en-US" dirty="0"/>
              <a:t>Scriptable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NMAP: 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Synopsis</a:t>
            </a:r>
          </a:p>
          <a:p>
            <a:pPr marL="0" lvl="1" indent="0">
              <a:buNone/>
            </a:pPr>
            <a:r>
              <a:rPr lang="en-US" dirty="0" err="1">
                <a:latin typeface="Bodoni MT" pitchFamily="18" charset="0"/>
              </a:rPr>
              <a:t>nmap</a:t>
            </a:r>
            <a:r>
              <a:rPr lang="en-US" dirty="0">
                <a:latin typeface="Bodoni MT" pitchFamily="18" charset="0"/>
              </a:rPr>
              <a:t> [ </a:t>
            </a:r>
            <a:r>
              <a:rPr lang="en-US" i="1" dirty="0">
                <a:latin typeface="Bodoni MT" pitchFamily="18" charset="0"/>
              </a:rPr>
              <a:t>&lt;Scan Type&gt;</a:t>
            </a:r>
            <a:r>
              <a:rPr lang="en-US" dirty="0">
                <a:latin typeface="Bodoni MT" pitchFamily="18" charset="0"/>
              </a:rPr>
              <a:t> ...] [ </a:t>
            </a:r>
            <a:r>
              <a:rPr lang="en-US" i="1" dirty="0">
                <a:latin typeface="Bodoni MT" pitchFamily="18" charset="0"/>
              </a:rPr>
              <a:t>&lt;Options&gt;</a:t>
            </a:r>
            <a:r>
              <a:rPr lang="en-US" dirty="0">
                <a:latin typeface="Bodoni MT" pitchFamily="18" charset="0"/>
              </a:rPr>
              <a:t> ] {</a:t>
            </a:r>
            <a:r>
              <a:rPr lang="en-US" i="1" dirty="0">
                <a:latin typeface="Bodoni MT" pitchFamily="18" charset="0"/>
              </a:rPr>
              <a:t>&lt;target specification&gt;</a:t>
            </a:r>
            <a:r>
              <a:rPr lang="en-US" dirty="0">
                <a:latin typeface="Bodoni MT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Scanning Protocols:</a:t>
            </a:r>
          </a:p>
          <a:p>
            <a:pPr lvl="1"/>
            <a:r>
              <a:rPr lang="en-US" dirty="0"/>
              <a:t>TCP</a:t>
            </a:r>
          </a:p>
          <a:p>
            <a:pPr lvl="1"/>
            <a:r>
              <a:rPr lang="en-US" dirty="0"/>
              <a:t>UDP</a:t>
            </a:r>
          </a:p>
          <a:p>
            <a:pPr lvl="1"/>
            <a:r>
              <a:rPr lang="en-US" dirty="0"/>
              <a:t>ICMP</a:t>
            </a:r>
          </a:p>
          <a:p>
            <a:pPr lvl="1"/>
            <a:r>
              <a:rPr lang="en-US" dirty="0"/>
              <a:t>Ping:</a:t>
            </a:r>
          </a:p>
          <a:p>
            <a:pPr lvl="2"/>
            <a:r>
              <a:rPr lang="en-US" dirty="0"/>
              <a:t>ICMP ping </a:t>
            </a:r>
          </a:p>
          <a:p>
            <a:pPr lvl="2"/>
            <a:r>
              <a:rPr lang="en-US" dirty="0"/>
              <a:t>TCP 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79255"/>
            <a:ext cx="4481512" cy="349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6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NMAP: Basic 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UDP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sU</a:t>
            </a:r>
            <a:endParaRPr lang="en-US" b="1" dirty="0">
              <a:latin typeface="Bodoni MT" pitchFamily="18" charset="0"/>
            </a:endParaRPr>
          </a:p>
          <a:p>
            <a:pPr lvl="1"/>
            <a:r>
              <a:rPr lang="en-US" dirty="0"/>
              <a:t>Sends 0-byte UDP packets to each port.</a:t>
            </a:r>
          </a:p>
          <a:p>
            <a:pPr lvl="2"/>
            <a:r>
              <a:rPr lang="en-US" dirty="0"/>
              <a:t>ICMP Port Unreachable </a:t>
            </a:r>
            <a:r>
              <a:rPr lang="en-US" dirty="0">
                <a:sym typeface="Wingdings" pitchFamily="2" charset="2"/>
              </a:rPr>
              <a:t> closed</a:t>
            </a:r>
          </a:p>
          <a:p>
            <a:pPr lvl="2"/>
            <a:r>
              <a:rPr lang="en-US" dirty="0">
                <a:sym typeface="Wingdings" pitchFamily="2" charset="2"/>
              </a:rPr>
              <a:t>Nothing  open</a:t>
            </a:r>
          </a:p>
          <a:p>
            <a:pPr lvl="1"/>
            <a:r>
              <a:rPr lang="en-US" dirty="0">
                <a:sym typeface="Wingdings" pitchFamily="2" charset="2"/>
              </a:rPr>
              <a:t>Slow due to ICMP frequency control [2</a:t>
            </a:r>
            <a:r>
              <a:rPr lang="en-US" baseline="30000" dirty="0">
                <a:sym typeface="Wingdings" pitchFamily="2" charset="2"/>
              </a:rPr>
              <a:t>16</a:t>
            </a:r>
            <a:r>
              <a:rPr lang="en-US" dirty="0">
                <a:sym typeface="Wingdings" pitchFamily="2" charset="2"/>
              </a:rPr>
              <a:t>!!] (but good on Windows  )</a:t>
            </a:r>
          </a:p>
          <a:p>
            <a:pPr lvl="1"/>
            <a:r>
              <a:rPr lang="en-US" dirty="0"/>
              <a:t>Useful for UDP services:</a:t>
            </a:r>
          </a:p>
          <a:p>
            <a:pPr lvl="2"/>
            <a:r>
              <a:rPr lang="en-US" dirty="0"/>
              <a:t>SNMP, NFS, the Back Orifice Trojan backdoor</a:t>
            </a:r>
          </a:p>
          <a:p>
            <a:pPr lvl="1"/>
            <a:endParaRPr lang="en-US" dirty="0"/>
          </a:p>
          <a:p>
            <a:r>
              <a:rPr lang="en-US" b="1" dirty="0"/>
              <a:t>TCP connect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sT</a:t>
            </a:r>
            <a:endParaRPr lang="en-US" b="1" dirty="0"/>
          </a:p>
          <a:p>
            <a:pPr lvl="1"/>
            <a:r>
              <a:rPr lang="en-US" dirty="0"/>
              <a:t>Begins TCP connection with SYN=1 on each port.</a:t>
            </a:r>
          </a:p>
          <a:p>
            <a:pPr lvl="1"/>
            <a:r>
              <a:rPr lang="en-US" dirty="0"/>
              <a:t>Follows SYN – ACK/SYN – SYN handshake.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Finds open/closed/filtered ports: (handshake / RST / ----)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Easy to detect by firewall or IDS.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SYN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sS</a:t>
            </a:r>
            <a:endParaRPr lang="en-US" dirty="0"/>
          </a:p>
          <a:p>
            <a:pPr lvl="1"/>
            <a:r>
              <a:rPr lang="en-US" dirty="0"/>
              <a:t>Follows SYN – ACK/SYN – RST to drop connection.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Typically does not appear in log files.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3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NMAP: Advanced Port Scanning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firewall and IDS can detect SYN (-</a:t>
            </a:r>
            <a:r>
              <a:rPr lang="en-US" dirty="0" err="1"/>
              <a:t>sS</a:t>
            </a:r>
            <a:r>
              <a:rPr lang="en-US" dirty="0"/>
              <a:t>) scan…</a:t>
            </a:r>
          </a:p>
          <a:p>
            <a:r>
              <a:rPr lang="en-US" dirty="0"/>
              <a:t>There are other scan types to help.</a:t>
            </a:r>
          </a:p>
          <a:p>
            <a:endParaRPr lang="en-US" dirty="0"/>
          </a:p>
          <a:p>
            <a:r>
              <a:rPr lang="en-US" b="1" dirty="0"/>
              <a:t>FIN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sF</a:t>
            </a:r>
            <a:endParaRPr lang="en-US" b="1" dirty="0"/>
          </a:p>
          <a:p>
            <a:pPr lvl="1"/>
            <a:r>
              <a:rPr lang="en-US" dirty="0"/>
              <a:t>Sends packet with FIN=1.</a:t>
            </a:r>
          </a:p>
          <a:p>
            <a:pPr lvl="1"/>
            <a:r>
              <a:rPr lang="en-US" dirty="0"/>
              <a:t>Notes whether or not the connection succeeded.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/>
              <a:t>XmassTree</a:t>
            </a:r>
            <a:r>
              <a:rPr lang="en-US" b="1" dirty="0"/>
              <a:t>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sX</a:t>
            </a:r>
            <a:endParaRPr lang="en-US" b="1" dirty="0">
              <a:latin typeface="Bodoni MT" pitchFamily="18" charset="0"/>
            </a:endParaRPr>
          </a:p>
          <a:p>
            <a:pPr lvl="1"/>
            <a:r>
              <a:rPr lang="en-US" dirty="0"/>
              <a:t>Sends packet with FIN=1, URG=1, PSH=1.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0">
              <a:buClr>
                <a:srgbClr val="AD0101"/>
              </a:buClr>
            </a:pPr>
            <a:r>
              <a:rPr lang="en-US" b="1" dirty="0">
                <a:solidFill>
                  <a:srgbClr val="303030"/>
                </a:solidFill>
              </a:rPr>
              <a:t>Null scan: </a:t>
            </a:r>
            <a:r>
              <a:rPr lang="en-US" b="1" dirty="0">
                <a:solidFill>
                  <a:srgbClr val="303030"/>
                </a:solidFill>
                <a:latin typeface="Bodoni MT" pitchFamily="18" charset="0"/>
              </a:rPr>
              <a:t>-</a:t>
            </a:r>
            <a:r>
              <a:rPr lang="en-US" b="1" dirty="0" err="1">
                <a:solidFill>
                  <a:srgbClr val="303030"/>
                </a:solidFill>
                <a:latin typeface="Bodoni MT" pitchFamily="18" charset="0"/>
              </a:rPr>
              <a:t>sN</a:t>
            </a:r>
            <a:endParaRPr lang="en-US" b="1" dirty="0">
              <a:solidFill>
                <a:srgbClr val="303030"/>
              </a:solidFill>
              <a:latin typeface="Bodoni MT" pitchFamily="18" charset="0"/>
            </a:endParaRPr>
          </a:p>
          <a:p>
            <a:pPr lvl="1"/>
            <a:r>
              <a:rPr lang="en-US" dirty="0"/>
              <a:t>Sends packet no flags set.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0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NMAP: Host/IP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Ping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sP</a:t>
            </a:r>
            <a:endParaRPr lang="en-US" b="1" dirty="0"/>
          </a:p>
          <a:p>
            <a:pPr lvl="2"/>
            <a:r>
              <a:rPr lang="en-US" dirty="0"/>
              <a:t>First ICMP; if not responded, SYN or ACK.</a:t>
            </a:r>
          </a:p>
          <a:p>
            <a:pPr lvl="2"/>
            <a:r>
              <a:rPr lang="en-US" dirty="0"/>
              <a:t>Using </a:t>
            </a:r>
            <a:r>
              <a:rPr lang="en-US" b="1" dirty="0">
                <a:latin typeface="Bodoni MT" pitchFamily="18" charset="0"/>
              </a:rPr>
              <a:t>-P0 </a:t>
            </a:r>
            <a:r>
              <a:rPr lang="en-US" dirty="0"/>
              <a:t>option removes ICMP ping.</a:t>
            </a:r>
          </a:p>
          <a:p>
            <a:pPr lvl="2"/>
            <a:endParaRPr lang="en-US" dirty="0"/>
          </a:p>
          <a:p>
            <a:r>
              <a:rPr lang="en-US" b="1" dirty="0"/>
              <a:t>IP protocols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sO</a:t>
            </a:r>
            <a:endParaRPr lang="en-US" b="1" dirty="0">
              <a:latin typeface="Bodoni MT" pitchFamily="18" charset="0"/>
            </a:endParaRPr>
          </a:p>
          <a:p>
            <a:pPr lvl="1"/>
            <a:r>
              <a:rPr lang="en-US" dirty="0"/>
              <a:t>Sends a raw IP packet to each protocol.</a:t>
            </a:r>
          </a:p>
          <a:p>
            <a:pPr lvl="2"/>
            <a:r>
              <a:rPr lang="en-US" dirty="0"/>
              <a:t>ICMP Port Unreachable </a:t>
            </a:r>
            <a:r>
              <a:rPr lang="en-US" dirty="0">
                <a:sym typeface="Wingdings" pitchFamily="2" charset="2"/>
              </a:rPr>
              <a:t> not in use.</a:t>
            </a:r>
          </a:p>
          <a:p>
            <a:pPr lvl="2"/>
            <a:r>
              <a:rPr lang="en-US" dirty="0">
                <a:sym typeface="Wingdings" pitchFamily="2" charset="2"/>
              </a:rPr>
              <a:t>Nothing  in use.</a:t>
            </a:r>
            <a:endParaRPr lang="en-US" dirty="0"/>
          </a:p>
          <a:p>
            <a:pPr lvl="1"/>
            <a:r>
              <a:rPr lang="en-US" dirty="0"/>
              <a:t>ICMP frequency problem, but OK! [</a:t>
            </a:r>
            <a:r>
              <a:rPr lang="en-US" dirty="0">
                <a:sym typeface="Wingdings" pitchFamily="2" charset="2"/>
              </a:rPr>
              <a:t>2</a:t>
            </a:r>
            <a:r>
              <a:rPr lang="en-US" baseline="30000" dirty="0">
                <a:sym typeface="Wingdings" pitchFamily="2" charset="2"/>
              </a:rPr>
              <a:t>8</a:t>
            </a:r>
            <a:r>
              <a:rPr lang="en-US" dirty="0"/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9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NMPA: Other Scan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Idle Scan: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sI</a:t>
            </a:r>
            <a:endParaRPr lang="en-US" b="1" dirty="0">
              <a:latin typeface="Bodoni MT" pitchFamily="18" charset="0"/>
            </a:endParaRPr>
          </a:p>
          <a:p>
            <a:pPr lvl="1"/>
            <a:r>
              <a:rPr lang="en-US" dirty="0"/>
              <a:t>Needs IP spoofing a Zombie!</a:t>
            </a:r>
          </a:p>
          <a:p>
            <a:pPr lvl="1"/>
            <a:r>
              <a:rPr lang="en-US" dirty="0"/>
              <a:t>Gets information from the Zombie’s IPID.</a:t>
            </a:r>
          </a:p>
          <a:p>
            <a:pPr lvl="1"/>
            <a:endParaRPr lang="en-US" dirty="0"/>
          </a:p>
          <a:p>
            <a:r>
              <a:rPr lang="en-US" b="1" dirty="0"/>
              <a:t>ACK Scan: -</a:t>
            </a:r>
            <a:r>
              <a:rPr lang="en-US" b="1" dirty="0" err="1"/>
              <a:t>sA</a:t>
            </a:r>
            <a:endParaRPr lang="en-US" b="1" dirty="0"/>
          </a:p>
          <a:p>
            <a:pPr lvl="1"/>
            <a:r>
              <a:rPr lang="en-US" dirty="0"/>
              <a:t>Sends ACK packet. </a:t>
            </a:r>
          </a:p>
          <a:p>
            <a:pPr lvl="2"/>
            <a:r>
              <a:rPr lang="en-US" dirty="0"/>
              <a:t>RST response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unfiltered</a:t>
            </a:r>
            <a:r>
              <a:rPr lang="en-US" dirty="0">
                <a:sym typeface="Wingdings" pitchFamily="2" charset="2"/>
              </a:rPr>
              <a:t>   OR  Nothing  </a:t>
            </a:r>
            <a:r>
              <a:rPr lang="en-US" i="1" dirty="0">
                <a:sym typeface="Wingdings" pitchFamily="2" charset="2"/>
              </a:rPr>
              <a:t>filtered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/>
              <a:t>If there is a firewall: can tell if stateless/</a:t>
            </a:r>
            <a:r>
              <a:rPr lang="en-US" dirty="0" err="1"/>
              <a:t>stateful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Usually used with other scan types</a:t>
            </a:r>
          </a:p>
          <a:p>
            <a:pPr lvl="1"/>
            <a:endParaRPr lang="en-US" dirty="0"/>
          </a:p>
          <a:p>
            <a:r>
              <a:rPr lang="en-US" b="1" dirty="0"/>
              <a:t>Window scan: -</a:t>
            </a:r>
            <a:r>
              <a:rPr lang="en-US" b="1" dirty="0" err="1"/>
              <a:t>sW</a:t>
            </a:r>
            <a:endParaRPr lang="en-US" b="1" dirty="0"/>
          </a:p>
          <a:p>
            <a:pPr lvl="1"/>
            <a:r>
              <a:rPr lang="en-US" dirty="0"/>
              <a:t>Sometimes infer open ports too!</a:t>
            </a:r>
          </a:p>
          <a:p>
            <a:pPr lvl="1"/>
            <a:endParaRPr lang="en-US" dirty="0"/>
          </a:p>
          <a:p>
            <a:r>
              <a:rPr lang="en-US" b="1" dirty="0"/>
              <a:t>RPC Scan: -</a:t>
            </a:r>
            <a:r>
              <a:rPr lang="en-US" b="1" dirty="0" err="1"/>
              <a:t>sR</a:t>
            </a:r>
            <a:endParaRPr lang="en-US" b="1" dirty="0"/>
          </a:p>
          <a:p>
            <a:pPr lvl="1"/>
            <a:r>
              <a:rPr lang="en-US" dirty="0"/>
              <a:t>Checks if a port is remote procedure call (RPC) service.</a:t>
            </a:r>
          </a:p>
          <a:p>
            <a:pPr lvl="1"/>
            <a:endParaRPr lang="en-US" dirty="0"/>
          </a:p>
          <a:p>
            <a:r>
              <a:rPr lang="en-US" b="1" dirty="0"/>
              <a:t>List Scan: -</a:t>
            </a:r>
            <a:r>
              <a:rPr lang="en-US" b="1" dirty="0" err="1"/>
              <a:t>sL</a:t>
            </a:r>
            <a:endParaRPr lang="en-US" b="1" dirty="0"/>
          </a:p>
          <a:p>
            <a:pPr lvl="1"/>
            <a:r>
              <a:rPr lang="en-US" dirty="0"/>
              <a:t>Just a list of IPs and DNS names.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NMAP: Basic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Verbosity: -v</a:t>
            </a:r>
          </a:p>
          <a:p>
            <a:endParaRPr lang="en-US" b="1" dirty="0"/>
          </a:p>
          <a:p>
            <a:r>
              <a:rPr lang="en-US" b="1" dirty="0"/>
              <a:t>Version detection: </a:t>
            </a:r>
            <a:r>
              <a:rPr lang="en-US" b="1" dirty="0">
                <a:latin typeface="Bodoni MT" pitchFamily="18" charset="0"/>
              </a:rPr>
              <a:t>-</a:t>
            </a:r>
            <a:r>
              <a:rPr lang="en-US" b="1" dirty="0" err="1">
                <a:latin typeface="Bodoni MT" pitchFamily="18" charset="0"/>
              </a:rPr>
              <a:t>sV</a:t>
            </a:r>
            <a:endParaRPr lang="en-US" b="1" dirty="0"/>
          </a:p>
          <a:p>
            <a:pPr lvl="1"/>
            <a:r>
              <a:rPr lang="en-US" dirty="0"/>
              <a:t>Service running on a port: product name &amp; version.</a:t>
            </a:r>
          </a:p>
          <a:p>
            <a:pPr lvl="2"/>
            <a:endParaRPr lang="en-US" dirty="0"/>
          </a:p>
          <a:p>
            <a:r>
              <a:rPr lang="en-US" b="1" dirty="0"/>
              <a:t>OS detection: </a:t>
            </a:r>
            <a:r>
              <a:rPr lang="en-US" b="1" dirty="0">
                <a:latin typeface="Bodoni MT" pitchFamily="18" charset="0"/>
              </a:rPr>
              <a:t>-O</a:t>
            </a:r>
          </a:p>
          <a:p>
            <a:pPr lvl="1"/>
            <a:r>
              <a:rPr lang="en-US" dirty="0"/>
              <a:t>Gets OS information of the target.</a:t>
            </a:r>
          </a:p>
          <a:p>
            <a:pPr lvl="1"/>
            <a:endParaRPr lang="en-US" dirty="0"/>
          </a:p>
          <a:p>
            <a:r>
              <a:rPr lang="en-US" b="1" dirty="0"/>
              <a:t>OS &amp; Version detection: </a:t>
            </a:r>
            <a:r>
              <a:rPr lang="en-US" b="1" dirty="0">
                <a:latin typeface="Bodoni MT" pitchFamily="18" charset="0"/>
              </a:rPr>
              <a:t>-A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NMAP: Other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Timing:</a:t>
            </a:r>
          </a:p>
          <a:p>
            <a:pPr lvl="1"/>
            <a:r>
              <a:rPr lang="en-US" dirty="0"/>
              <a:t>From -T0 (paranoid &gt; 5 </a:t>
            </a:r>
            <a:r>
              <a:rPr lang="en-US" dirty="0" err="1"/>
              <a:t>mins</a:t>
            </a:r>
            <a:r>
              <a:rPr lang="en-US" dirty="0"/>
              <a:t>) to -T5 (Insane ~ 0)</a:t>
            </a:r>
          </a:p>
          <a:p>
            <a:pPr lvl="1"/>
            <a:endParaRPr lang="en-US" dirty="0"/>
          </a:p>
          <a:p>
            <a:r>
              <a:rPr lang="en-US" b="1" dirty="0"/>
              <a:t>Decoy:</a:t>
            </a:r>
            <a:r>
              <a:rPr lang="en-US" dirty="0"/>
              <a:t> </a:t>
            </a:r>
            <a:r>
              <a:rPr lang="en-US" b="1" dirty="0"/>
              <a:t>-D</a:t>
            </a:r>
          </a:p>
          <a:p>
            <a:endParaRPr lang="en-US" dirty="0"/>
          </a:p>
          <a:p>
            <a:r>
              <a:rPr lang="en-US" b="1" dirty="0"/>
              <a:t>Output logging: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oN</a:t>
            </a:r>
            <a:r>
              <a:rPr lang="en-US" dirty="0"/>
              <a:t> (human), -</a:t>
            </a:r>
            <a:r>
              <a:rPr lang="en-US" dirty="0" err="1"/>
              <a:t>oX</a:t>
            </a:r>
            <a:r>
              <a:rPr lang="en-US" dirty="0"/>
              <a:t> (XML), -</a:t>
            </a:r>
            <a:r>
              <a:rPr lang="en-US" dirty="0" err="1"/>
              <a:t>oG</a:t>
            </a:r>
            <a:r>
              <a:rPr lang="en-US" dirty="0"/>
              <a:t> (</a:t>
            </a:r>
            <a:r>
              <a:rPr lang="en-US" dirty="0" err="1"/>
              <a:t>Grepable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Scan from a file: -</a:t>
            </a:r>
            <a:r>
              <a:rPr lang="en-US" b="1" dirty="0" err="1"/>
              <a:t>iL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IPV6: -6</a:t>
            </a:r>
          </a:p>
          <a:p>
            <a:endParaRPr lang="en-US" dirty="0"/>
          </a:p>
          <a:p>
            <a:r>
              <a:rPr lang="en-US" b="1" dirty="0"/>
              <a:t>Stop &amp; resume: </a:t>
            </a:r>
            <a:r>
              <a:rPr lang="en-US" b="1" dirty="0" err="1"/>
              <a:t>Cntrl+C</a:t>
            </a:r>
            <a:r>
              <a:rPr lang="en-US" b="1" dirty="0"/>
              <a:t>   &amp;  -resume</a:t>
            </a:r>
          </a:p>
          <a:p>
            <a:endParaRPr lang="en-US" dirty="0"/>
          </a:p>
          <a:p>
            <a:r>
              <a:rPr lang="en-US" b="1" dirty="0"/>
              <a:t>Fast scan: -F</a:t>
            </a:r>
          </a:p>
          <a:p>
            <a:pPr lvl="1"/>
            <a:r>
              <a:rPr lang="en-US" dirty="0" err="1"/>
              <a:t>nmap_services</a:t>
            </a:r>
            <a:r>
              <a:rPr lang="en-US" dirty="0"/>
              <a:t> ports</a:t>
            </a:r>
          </a:p>
          <a:p>
            <a:pPr lvl="1"/>
            <a:endParaRPr lang="en-US" dirty="0"/>
          </a:p>
          <a:p>
            <a:r>
              <a:rPr lang="en-US" b="1" dirty="0"/>
              <a:t>Setting TTL: -</a:t>
            </a:r>
            <a:r>
              <a:rPr lang="en-US" b="1" dirty="0" err="1"/>
              <a:t>ttl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6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NMAP: 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Ping scan of IPs: </a:t>
            </a:r>
            <a:r>
              <a:rPr lang="en-US" i="1" dirty="0"/>
              <a:t>which hosts are alive?</a:t>
            </a:r>
            <a:endParaRPr lang="en-US" dirty="0"/>
          </a:p>
          <a:p>
            <a:pPr marL="320040" lvl="1" indent="0">
              <a:buNone/>
            </a:pPr>
            <a:r>
              <a:rPr lang="en-US" dirty="0">
                <a:latin typeface="Bodoni MT" pitchFamily="18" charset="0"/>
              </a:rPr>
              <a:t>			</a:t>
            </a:r>
            <a:r>
              <a:rPr lang="en-US" dirty="0" err="1">
                <a:latin typeface="Bodoni MT" pitchFamily="18" charset="0"/>
              </a:rPr>
              <a:t>nmap</a:t>
            </a:r>
            <a:r>
              <a:rPr lang="en-US" dirty="0">
                <a:latin typeface="Bodoni MT" pitchFamily="18" charset="0"/>
              </a:rPr>
              <a:t> -</a:t>
            </a:r>
            <a:r>
              <a:rPr lang="en-US" dirty="0" err="1">
                <a:latin typeface="Bodoni MT" pitchFamily="18" charset="0"/>
              </a:rPr>
              <a:t>sP</a:t>
            </a:r>
            <a:r>
              <a:rPr lang="en-US" dirty="0">
                <a:latin typeface="Bodoni MT" pitchFamily="18" charset="0"/>
              </a:rPr>
              <a:t> 192.168.181.0/24</a:t>
            </a:r>
          </a:p>
          <a:p>
            <a:pPr marL="0" indent="0">
              <a:buNone/>
            </a:pPr>
            <a:r>
              <a:rPr lang="en-US" dirty="0">
                <a:latin typeface="Bodoni MT" pitchFamily="18" charset="0"/>
              </a:rPr>
              <a:t>  (</a:t>
            </a:r>
            <a:r>
              <a:rPr lang="en-US" dirty="0"/>
              <a:t>specific range) 	</a:t>
            </a:r>
            <a:r>
              <a:rPr lang="en-US" dirty="0" err="1">
                <a:latin typeface="Bodoni MT" pitchFamily="18" charset="0"/>
              </a:rPr>
              <a:t>nmap</a:t>
            </a:r>
            <a:r>
              <a:rPr lang="en-US" dirty="0">
                <a:latin typeface="Bodoni MT" pitchFamily="18" charset="0"/>
              </a:rPr>
              <a:t> -</a:t>
            </a:r>
            <a:r>
              <a:rPr lang="en-US" dirty="0" err="1">
                <a:latin typeface="Bodoni MT" pitchFamily="18" charset="0"/>
              </a:rPr>
              <a:t>sP</a:t>
            </a:r>
            <a:r>
              <a:rPr lang="en-US" dirty="0">
                <a:latin typeface="Bodoni MT" pitchFamily="18" charset="0"/>
              </a:rPr>
              <a:t> 192.168.181.90-100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Scan ports of an IP: </a:t>
            </a:r>
            <a:r>
              <a:rPr lang="en-US" i="1" dirty="0"/>
              <a:t>which ports are open</a:t>
            </a:r>
            <a:r>
              <a:rPr lang="en-US" dirty="0"/>
              <a:t>?</a:t>
            </a:r>
          </a:p>
          <a:p>
            <a:pPr marL="640080" lvl="2" indent="0">
              <a:buNone/>
            </a:pPr>
            <a:r>
              <a:rPr lang="en-US" sz="2200" dirty="0"/>
              <a:t>	 	</a:t>
            </a:r>
            <a:r>
              <a:rPr lang="en-US" sz="2200" dirty="0" err="1">
                <a:latin typeface="Bodoni MT" pitchFamily="18" charset="0"/>
              </a:rPr>
              <a:t>nmap</a:t>
            </a:r>
            <a:r>
              <a:rPr lang="en-US" sz="2200" dirty="0">
                <a:latin typeface="Bodoni MT" pitchFamily="18" charset="0"/>
              </a:rPr>
              <a:t> -</a:t>
            </a:r>
            <a:r>
              <a:rPr lang="en-US" sz="2200" dirty="0" err="1">
                <a:latin typeface="Bodoni MT" pitchFamily="18" charset="0"/>
              </a:rPr>
              <a:t>sS</a:t>
            </a:r>
            <a:r>
              <a:rPr lang="en-US" sz="2200" dirty="0">
                <a:latin typeface="Bodoni MT" pitchFamily="18" charset="0"/>
              </a:rPr>
              <a:t> 192.168.</a:t>
            </a:r>
            <a:r>
              <a:rPr lang="en-US" sz="2400" dirty="0">
                <a:latin typeface="Bodoni MT" pitchFamily="18" charset="0"/>
              </a:rPr>
              <a:t>181</a:t>
            </a:r>
            <a:r>
              <a:rPr lang="en-US" sz="2200" dirty="0">
                <a:latin typeface="Bodoni MT" pitchFamily="18" charset="0"/>
              </a:rPr>
              <a:t>.102</a:t>
            </a:r>
          </a:p>
          <a:p>
            <a:pPr marL="640080" lvl="2" indent="0">
              <a:buNone/>
            </a:pPr>
            <a:endParaRPr lang="en-US" sz="2200" dirty="0">
              <a:latin typeface="Bodoni MT" pitchFamily="18" charset="0"/>
            </a:endParaRPr>
          </a:p>
          <a:p>
            <a:r>
              <a:rPr lang="en-US" dirty="0"/>
              <a:t>Find OS of an IP: </a:t>
            </a:r>
            <a:r>
              <a:rPr lang="en-US" i="1" dirty="0"/>
              <a:t>what is its OS</a:t>
            </a:r>
            <a:r>
              <a:rPr lang="en-US" dirty="0"/>
              <a:t>?</a:t>
            </a:r>
          </a:p>
          <a:p>
            <a:pPr marL="320040" lvl="1" indent="0">
              <a:buNone/>
            </a:pPr>
            <a:r>
              <a:rPr lang="en-US" dirty="0"/>
              <a:t>		 </a:t>
            </a:r>
            <a:r>
              <a:rPr lang="en-US" dirty="0" err="1">
                <a:latin typeface="Bodoni MT" pitchFamily="18" charset="0"/>
              </a:rPr>
              <a:t>nmap</a:t>
            </a:r>
            <a:r>
              <a:rPr lang="en-US" dirty="0">
                <a:latin typeface="Bodoni MT" pitchFamily="18" charset="0"/>
              </a:rPr>
              <a:t> -O 192.168.</a:t>
            </a:r>
            <a:r>
              <a:rPr lang="en-US" sz="2000" dirty="0">
                <a:latin typeface="Bodoni MT" pitchFamily="18" charset="0"/>
              </a:rPr>
              <a:t>181</a:t>
            </a:r>
            <a:r>
              <a:rPr lang="en-US" dirty="0">
                <a:latin typeface="Bodoni MT" pitchFamily="18" charset="0"/>
              </a:rPr>
              <a:t>.102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Applications</a:t>
            </a:r>
          </a:p>
        </p:txBody>
      </p:sp>
      <p:sp>
        <p:nvSpPr>
          <p:cNvPr id="921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Software as a (Web-based) service:</a:t>
            </a:r>
          </a:p>
          <a:p>
            <a:pPr lvl="1">
              <a:defRPr/>
            </a:pPr>
            <a:r>
              <a:rPr lang="en-US" dirty="0"/>
              <a:t>Online banking, shopping, government, etc.</a:t>
            </a:r>
          </a:p>
          <a:p>
            <a:pPr lvl="1">
              <a:defRPr/>
            </a:pPr>
            <a:r>
              <a:rPr lang="en-US" dirty="0"/>
              <a:t>Cloud computing.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Languages for web applications:</a:t>
            </a:r>
          </a:p>
          <a:p>
            <a:pPr lvl="1">
              <a:defRPr/>
            </a:pPr>
            <a:r>
              <a:rPr lang="en-US" dirty="0"/>
              <a:t>A mixture of HTML, PHP, Java, Perl, Python, C, ASP.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Security is rarely the main concern:</a:t>
            </a:r>
          </a:p>
          <a:p>
            <a:pPr lvl="1">
              <a:defRPr/>
            </a:pPr>
            <a:r>
              <a:rPr lang="en-US" dirty="0"/>
              <a:t>Poorly written scripts with inadequate input validation</a:t>
            </a:r>
          </a:p>
          <a:p>
            <a:pPr lvl="1">
              <a:defRPr/>
            </a:pPr>
            <a:r>
              <a:rPr lang="en-US" dirty="0"/>
              <a:t>Sensitive data stored in world-readable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774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Wireshark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Open-source packet analyzer with GUI:</a:t>
            </a:r>
          </a:p>
          <a:p>
            <a:pPr lvl="1"/>
            <a:r>
              <a:rPr lang="en-US" dirty="0"/>
              <a:t>For network troubleshooting &amp; analysis.</a:t>
            </a:r>
          </a:p>
          <a:p>
            <a:pPr lvl="1"/>
            <a:r>
              <a:rPr lang="en-US" dirty="0"/>
              <a:t>The command-line version is called </a:t>
            </a:r>
            <a:r>
              <a:rPr lang="en-US" b="1" i="1" dirty="0" err="1"/>
              <a:t>tshark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Written by Gerald Combs: originally named </a:t>
            </a:r>
            <a:r>
              <a:rPr lang="en-US" i="1" dirty="0"/>
              <a:t>Ethereal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Runs on different platforms.</a:t>
            </a:r>
          </a:p>
          <a:p>
            <a:endParaRPr lang="en-US" dirty="0"/>
          </a:p>
          <a:p>
            <a:r>
              <a:rPr lang="en-US" b="1" dirty="0"/>
              <a:t>Features:</a:t>
            </a:r>
            <a:endParaRPr lang="en-US" dirty="0"/>
          </a:p>
          <a:p>
            <a:pPr lvl="1"/>
            <a:r>
              <a:rPr lang="en-US" dirty="0"/>
              <a:t>Data capturing: wire / network / USB traffic / file packets.</a:t>
            </a:r>
          </a:p>
          <a:p>
            <a:pPr lvl="1"/>
            <a:r>
              <a:rPr lang="en-US" dirty="0"/>
              <a:t>Ethernet, IEEE 802.11, PPP, and loopback.</a:t>
            </a:r>
          </a:p>
          <a:p>
            <a:pPr lvl="1"/>
            <a:r>
              <a:rPr lang="en-US" dirty="0"/>
              <a:t>Display filter.</a:t>
            </a:r>
          </a:p>
          <a:p>
            <a:pPr lvl="1"/>
            <a:r>
              <a:rPr lang="en-US" dirty="0"/>
              <a:t>Allowing for Plugins.</a:t>
            </a:r>
          </a:p>
          <a:p>
            <a:pPr lvl="1"/>
            <a:r>
              <a:rPr lang="en-US" dirty="0"/>
              <a:t>VoIP calls detection or even playing.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8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7184068" cy="9906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r>
              <a:rPr lang="en-US" dirty="0"/>
              <a:t>: </a:t>
            </a:r>
            <a:r>
              <a:rPr lang="en-US" b="0" dirty="0"/>
              <a:t>Graphical User Interface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62800" cy="470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393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: Command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676400"/>
            <a:ext cx="7543800" cy="4419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File:</a:t>
            </a:r>
          </a:p>
          <a:p>
            <a:pPr lvl="1"/>
            <a:r>
              <a:rPr lang="en-US" dirty="0"/>
              <a:t>Save &amp; load captured packet data.</a:t>
            </a:r>
          </a:p>
          <a:p>
            <a:pPr lvl="1"/>
            <a:endParaRPr lang="en-US" dirty="0"/>
          </a:p>
          <a:p>
            <a:r>
              <a:rPr lang="en-US" b="1" dirty="0"/>
              <a:t>Edit:</a:t>
            </a:r>
          </a:p>
          <a:p>
            <a:pPr lvl="1"/>
            <a:r>
              <a:rPr lang="en-US" dirty="0"/>
              <a:t>Find a packet, time reference or mark one or more packets,</a:t>
            </a:r>
          </a:p>
          <a:p>
            <a:pPr lvl="1"/>
            <a:endParaRPr lang="en-US" dirty="0"/>
          </a:p>
          <a:p>
            <a:r>
              <a:rPr lang="en-US" b="1" dirty="0"/>
              <a:t>View:</a:t>
            </a:r>
          </a:p>
          <a:p>
            <a:pPr lvl="1"/>
            <a:r>
              <a:rPr lang="en-US" dirty="0"/>
              <a:t>Display of the captured data: e.g., colors, font, expanding and collapsing trees.</a:t>
            </a:r>
          </a:p>
          <a:p>
            <a:pPr lvl="1"/>
            <a:endParaRPr lang="en-US" dirty="0"/>
          </a:p>
          <a:p>
            <a:r>
              <a:rPr lang="en-US" b="1" dirty="0"/>
              <a:t>Go:</a:t>
            </a:r>
          </a:p>
          <a:p>
            <a:pPr lvl="1"/>
            <a:r>
              <a:rPr lang="en-US" dirty="0"/>
              <a:t>Go to a specific packet.</a:t>
            </a:r>
          </a:p>
          <a:p>
            <a:pPr lvl="1"/>
            <a:endParaRPr lang="en-US" dirty="0"/>
          </a:p>
          <a:p>
            <a:r>
              <a:rPr lang="en-US" b="1" dirty="0"/>
              <a:t>Capture:</a:t>
            </a:r>
          </a:p>
          <a:p>
            <a:pPr lvl="1"/>
            <a:r>
              <a:rPr lang="en-US" dirty="0"/>
              <a:t>Begin packet capture.</a:t>
            </a:r>
          </a:p>
          <a:p>
            <a:pPr lvl="1"/>
            <a:endParaRPr lang="en-US" dirty="0"/>
          </a:p>
          <a:p>
            <a:r>
              <a:rPr lang="en-US" b="1" dirty="0"/>
              <a:t>Analyze:</a:t>
            </a:r>
          </a:p>
          <a:p>
            <a:pPr lvl="1"/>
            <a:r>
              <a:rPr lang="en-US" dirty="0"/>
              <a:t>Manipulate display filters, dissection of protocols, configure decodes.</a:t>
            </a:r>
          </a:p>
          <a:p>
            <a:pPr lvl="1"/>
            <a:endParaRPr lang="en-US" dirty="0"/>
          </a:p>
          <a:p>
            <a:r>
              <a:rPr lang="en-US" b="1" dirty="0"/>
              <a:t>Statistics:</a:t>
            </a:r>
          </a:p>
          <a:p>
            <a:pPr lvl="1"/>
            <a:r>
              <a:rPr lang="en-US" dirty="0"/>
              <a:t>Summary of captured packets, protocol hierarchy statistics,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5276850" cy="740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150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Wireshark</a:t>
            </a:r>
            <a:r>
              <a:rPr lang="en-US" dirty="0"/>
              <a:t>: Network Data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Notes:</a:t>
            </a:r>
          </a:p>
          <a:p>
            <a:pPr lvl="1"/>
            <a:r>
              <a:rPr lang="en-US" dirty="0"/>
              <a:t>Root / Administrator privileges.</a:t>
            </a:r>
          </a:p>
          <a:p>
            <a:pPr lvl="1"/>
            <a:r>
              <a:rPr lang="en-US" dirty="0"/>
              <a:t>Right network </a:t>
            </a:r>
            <a:r>
              <a:rPr lang="en-US" b="1" i="1" dirty="0"/>
              <a:t>interface</a:t>
            </a:r>
            <a:r>
              <a:rPr lang="en-US" dirty="0"/>
              <a:t> to capture packet data from.</a:t>
            </a:r>
          </a:p>
          <a:p>
            <a:pPr lvl="1"/>
            <a:r>
              <a:rPr lang="en-US" dirty="0"/>
              <a:t>Capture right place in the network to see the traffic.</a:t>
            </a:r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r>
              <a:rPr lang="en-US" b="1" dirty="0"/>
              <a:t>Four possible ways:</a:t>
            </a:r>
          </a:p>
          <a:p>
            <a:pPr lvl="1"/>
            <a:r>
              <a:rPr lang="en-US" dirty="0"/>
              <a:t>Using the “Capture Interfaces” dialog box.</a:t>
            </a:r>
          </a:p>
          <a:p>
            <a:pPr lvl="1"/>
            <a:r>
              <a:rPr lang="en-US" dirty="0"/>
              <a:t>Using the “Capture Options” dialog box.</a:t>
            </a:r>
          </a:p>
          <a:p>
            <a:pPr lvl="1"/>
            <a:r>
              <a:rPr lang="en-US" dirty="0"/>
              <a:t>Immediately using “Capture Start” item (if options are set).</a:t>
            </a:r>
          </a:p>
          <a:p>
            <a:pPr lvl="1"/>
            <a:r>
              <a:rPr lang="en-US" dirty="0"/>
              <a:t>Command line:</a:t>
            </a:r>
          </a:p>
          <a:p>
            <a:pPr lvl="2"/>
            <a:r>
              <a:rPr lang="en-US" dirty="0" err="1">
                <a:latin typeface="Bodoni MT" pitchFamily="18" charset="0"/>
              </a:rPr>
              <a:t>wireshark</a:t>
            </a:r>
            <a:r>
              <a:rPr lang="en-US" dirty="0">
                <a:latin typeface="Bodoni MT" pitchFamily="18" charset="0"/>
              </a:rPr>
              <a:t> -</a:t>
            </a:r>
            <a:r>
              <a:rPr lang="en-US" dirty="0" err="1">
                <a:latin typeface="Bodoni MT" pitchFamily="18" charset="0"/>
              </a:rPr>
              <a:t>i</a:t>
            </a:r>
            <a:r>
              <a:rPr lang="en-US" dirty="0">
                <a:latin typeface="Bodoni MT" pitchFamily="18" charset="0"/>
              </a:rPr>
              <a:t> eth0 -k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2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Wireshark</a:t>
            </a:r>
            <a:r>
              <a:rPr lang="en-US" dirty="0"/>
              <a:t>: Capture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menu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Interfaces</a:t>
            </a:r>
          </a:p>
          <a:p>
            <a:pPr lvl="1"/>
            <a:r>
              <a:rPr lang="en-US" dirty="0"/>
              <a:t>Possible to capture packets from multiple interfaces.</a:t>
            </a:r>
          </a:p>
          <a:p>
            <a:pPr lvl="1"/>
            <a:r>
              <a:rPr lang="en-US" dirty="0"/>
              <a:t>May Consume a lot of resource!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21" y="3435658"/>
            <a:ext cx="4505325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277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: Capture Options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4" y="1143000"/>
            <a:ext cx="6565232" cy="53791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246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: Capture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1143000"/>
          </a:xfrm>
        </p:spPr>
        <p:txBody>
          <a:bodyPr>
            <a:normAutofit fontScale="92500"/>
          </a:bodyPr>
          <a:lstStyle/>
          <a:p>
            <a:r>
              <a:rPr lang="en-US" dirty="0"/>
              <a:t>Shows the packets of various types that are being captured.</a:t>
            </a:r>
          </a:p>
          <a:p>
            <a:r>
              <a:rPr lang="en-US" dirty="0"/>
              <a:t>Stop the process when appropriate!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36" y="2209800"/>
            <a:ext cx="5562600" cy="417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7138" y="3596045"/>
            <a:ext cx="1542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Captured packets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3048000"/>
            <a:ext cx="117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Show HTTP </a:t>
            </a:r>
          </a:p>
          <a:p>
            <a:r>
              <a:rPr lang="en-CA" sz="1400" b="1" dirty="0"/>
              <a:t>packets only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3107" y="487680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Contents of selected</a:t>
            </a:r>
          </a:p>
          <a:p>
            <a:r>
              <a:rPr lang="en-CA" sz="1400" b="1" dirty="0"/>
              <a:t>packet above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6961971" y="3529129"/>
            <a:ext cx="152400" cy="441608"/>
          </a:xfrm>
          <a:prstGeom prst="downArrow">
            <a:avLst>
              <a:gd name="adj1" fmla="val 50000"/>
              <a:gd name="adj2" fmla="val 52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Down Arrow 12"/>
          <p:cNvSpPr/>
          <p:nvPr/>
        </p:nvSpPr>
        <p:spPr>
          <a:xfrm rot="5400000">
            <a:off x="6905404" y="4917606"/>
            <a:ext cx="152400" cy="441608"/>
          </a:xfrm>
          <a:prstGeom prst="downArrow">
            <a:avLst>
              <a:gd name="adj1" fmla="val 50000"/>
              <a:gd name="adj2" fmla="val 52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Down Arrow 13"/>
          <p:cNvSpPr/>
          <p:nvPr/>
        </p:nvSpPr>
        <p:spPr>
          <a:xfrm rot="3939785" flipV="1">
            <a:off x="1413233" y="2890064"/>
            <a:ext cx="105531" cy="526121"/>
          </a:xfrm>
          <a:prstGeom prst="downArrow">
            <a:avLst>
              <a:gd name="adj1" fmla="val 50000"/>
              <a:gd name="adj2" fmla="val 52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8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Web Application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Takes </a:t>
            </a:r>
            <a:r>
              <a:rPr lang="en-US" b="1" i="1" dirty="0"/>
              <a:t>input</a:t>
            </a:r>
            <a:r>
              <a:rPr lang="en-US" dirty="0"/>
              <a:t> from Web users (via Web server).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Interacts with back-end databases and third parties.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Prepares and </a:t>
            </a:r>
            <a:r>
              <a:rPr lang="en-US" b="1" i="1" dirty="0"/>
              <a:t>outputs</a:t>
            </a:r>
            <a:r>
              <a:rPr lang="en-US" dirty="0"/>
              <a:t> results for users (via Web server)</a:t>
            </a:r>
          </a:p>
          <a:p>
            <a:pPr lvl="1">
              <a:defRPr/>
            </a:pPr>
            <a:r>
              <a:rPr lang="en-US" dirty="0"/>
              <a:t>Dynamically generated HTML pages</a:t>
            </a:r>
          </a:p>
          <a:p>
            <a:pPr lvl="1">
              <a:defRPr/>
            </a:pPr>
            <a:r>
              <a:rPr lang="en-US" dirty="0"/>
              <a:t>Content from many different sources/registered users:</a:t>
            </a:r>
          </a:p>
          <a:p>
            <a:pPr lvl="2">
              <a:defRPr/>
            </a:pPr>
            <a:r>
              <a:rPr lang="en-US" dirty="0"/>
              <a:t>Blogs, social networks, photo-sharing websites…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Browser: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08" y="1219200"/>
            <a:ext cx="75438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between user and server.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Loads content (output from web server).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Renders:</a:t>
            </a:r>
          </a:p>
          <a:p>
            <a:pPr lvl="1"/>
            <a:r>
              <a:rPr lang="en-US" dirty="0"/>
              <a:t>Processes </a:t>
            </a:r>
            <a:r>
              <a:rPr lang="en-US" b="1" dirty="0"/>
              <a:t>HTML</a:t>
            </a:r>
            <a:r>
              <a:rPr lang="en-US" dirty="0"/>
              <a:t> and </a:t>
            </a:r>
            <a:r>
              <a:rPr lang="en-US" b="1" dirty="0"/>
              <a:t>Scripts </a:t>
            </a:r>
            <a:r>
              <a:rPr lang="en-US" dirty="0"/>
              <a:t>to display the page.</a:t>
            </a:r>
          </a:p>
          <a:p>
            <a:pPr lvl="1"/>
            <a:r>
              <a:rPr lang="en-US" dirty="0"/>
              <a:t>May involve images, </a:t>
            </a:r>
            <a:r>
              <a:rPr lang="en-US" dirty="0" err="1"/>
              <a:t>subframes</a:t>
            </a:r>
            <a:r>
              <a:rPr lang="en-US" dirty="0"/>
              <a:t>, etc. 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Responds to </a:t>
            </a:r>
            <a:r>
              <a:rPr lang="en-US" b="1" dirty="0">
                <a:solidFill>
                  <a:schemeClr val="tx1"/>
                </a:solidFill>
              </a:rPr>
              <a:t>events:</a:t>
            </a:r>
          </a:p>
          <a:p>
            <a:pPr lvl="1"/>
            <a:r>
              <a:rPr lang="en-US" dirty="0"/>
              <a:t>User actions: </a:t>
            </a:r>
          </a:p>
          <a:p>
            <a:pPr lvl="2"/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OnKeyPress</a:t>
            </a:r>
            <a:r>
              <a:rPr lang="en-US" dirty="0"/>
              <a:t>, </a:t>
            </a:r>
            <a:r>
              <a:rPr lang="en-US" dirty="0" err="1"/>
              <a:t>OnMouseDown</a:t>
            </a:r>
            <a:endParaRPr lang="en-US" dirty="0"/>
          </a:p>
          <a:p>
            <a:pPr lvl="1"/>
            <a:r>
              <a:rPr lang="en-US" dirty="0"/>
              <a:t>Rendering:</a:t>
            </a:r>
          </a:p>
          <a:p>
            <a:pPr lvl="2"/>
            <a:r>
              <a:rPr lang="en-US" dirty="0" err="1"/>
              <a:t>OnLoad</a:t>
            </a:r>
            <a:r>
              <a:rPr lang="en-US" dirty="0"/>
              <a:t>, </a:t>
            </a:r>
            <a:r>
              <a:rPr lang="en-US" dirty="0" err="1"/>
              <a:t>OnUnLoad</a:t>
            </a:r>
            <a:endParaRPr lang="en-US" dirty="0"/>
          </a:p>
          <a:p>
            <a:pPr lvl="1"/>
            <a:r>
              <a:rPr lang="en-US" dirty="0"/>
              <a:t>Timing:</a:t>
            </a:r>
          </a:p>
          <a:p>
            <a:pPr lvl="2"/>
            <a:r>
              <a:rPr lang="en-US" dirty="0" err="1"/>
              <a:t>setTimeout</a:t>
            </a:r>
            <a:r>
              <a:rPr lang="en-US" dirty="0"/>
              <a:t>,  </a:t>
            </a:r>
            <a:r>
              <a:rPr lang="en-US" dirty="0" err="1"/>
              <a:t>clearTimeout</a:t>
            </a: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HTML/Script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&lt;p&gt; The script on this page adds two numbers 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var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num1, num2, sum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	num1 = prompt("Enter first number")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	num2 = prompt("Enter second number")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	sum = 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parseInt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(num1) + 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parseInt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(num2)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	alert("Sum = " + sum)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&lt;/html&gt;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3825"/>
            <a:ext cx="5029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71825"/>
            <a:ext cx="5029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5425"/>
            <a:ext cx="46482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67225"/>
            <a:ext cx="21907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3400" y="6336268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Try on: </a:t>
            </a:r>
            <a:r>
              <a:rPr lang="en-US" dirty="0">
                <a:solidFill>
                  <a:srgbClr val="002060"/>
                </a:solidFill>
                <a:latin typeface="Bodoni MT" pitchFamily="18" charset="0"/>
                <a:hlinkClick r:id="rId5"/>
              </a:rPr>
              <a:t>http://www.w3schools.com/htmldom/tryit.asp?filename=try_methods</a:t>
            </a:r>
            <a:endParaRPr lang="en-US" dirty="0">
              <a:solidFill>
                <a:srgbClr val="002060"/>
              </a:solidFill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Script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7608" y="1371600"/>
            <a:ext cx="7543800" cy="4648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&lt;script type="text/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javascript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 function 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whichButton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(event)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if (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event.which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==1) alert("You clicked the left mouse button!")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	else  alert("You clicked the right mouse button!")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&lt;body 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OnMouseDown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Bodoni" pitchFamily="18" charset="0"/>
              </a:rPr>
              <a:t>whichButton</a:t>
            </a: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(event)"&gt;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doni" pitchFamily="18" charset="0"/>
              </a:rPr>
              <a:t>&lt;/body&gt;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11880</TotalTime>
  <Words>2537</Words>
  <Application>Microsoft Office PowerPoint</Application>
  <PresentationFormat>On-screen Show (4:3)</PresentationFormat>
  <Paragraphs>493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MS PGothic</vt:lpstr>
      <vt:lpstr>Arial</vt:lpstr>
      <vt:lpstr>Baskerville Old Face</vt:lpstr>
      <vt:lpstr>Bodoni</vt:lpstr>
      <vt:lpstr>Bodoni MT</vt:lpstr>
      <vt:lpstr>Calibri</vt:lpstr>
      <vt:lpstr>Tahoma</vt:lpstr>
      <vt:lpstr>Times New Roman</vt:lpstr>
      <vt:lpstr>Wingdings</vt:lpstr>
      <vt:lpstr>NewsPrint</vt:lpstr>
      <vt:lpstr>PowerPoint Presentation</vt:lpstr>
      <vt:lpstr>References</vt:lpstr>
      <vt:lpstr>Web Security: Overview</vt:lpstr>
      <vt:lpstr>Web Applications</vt:lpstr>
      <vt:lpstr>Typical Web Application Design</vt:lpstr>
      <vt:lpstr>Browser: Execution</vt:lpstr>
      <vt:lpstr>HTML/Script Example</vt:lpstr>
      <vt:lpstr>PowerPoint Presentation</vt:lpstr>
      <vt:lpstr>Event-Driven Script</vt:lpstr>
      <vt:lpstr>JavaScript into HTML pages</vt:lpstr>
      <vt:lpstr>HTML Structure: DOM</vt:lpstr>
      <vt:lpstr>DOM: Example</vt:lpstr>
      <vt:lpstr>Examples: Script Read Access</vt:lpstr>
      <vt:lpstr>Examples: Script Write Access</vt:lpstr>
      <vt:lpstr>Script: Stealing Browser History</vt:lpstr>
      <vt:lpstr>Remote Script Code is Risky</vt:lpstr>
      <vt:lpstr>Security Solution</vt:lpstr>
      <vt:lpstr>Same-Origin Policy (SOP)</vt:lpstr>
      <vt:lpstr>SOP: Goals</vt:lpstr>
      <vt:lpstr>SOP: General Access</vt:lpstr>
      <vt:lpstr>SOP: Get &amp; Post Requests</vt:lpstr>
      <vt:lpstr>Post/Get Exception</vt:lpstr>
      <vt:lpstr>SOP: Cookies</vt:lpstr>
      <vt:lpstr>Risks</vt:lpstr>
      <vt:lpstr>SOP: IE</vt:lpstr>
      <vt:lpstr>Risks</vt:lpstr>
      <vt:lpstr>Network tools: NMAP and Wireshark</vt:lpstr>
      <vt:lpstr>NMAP &amp; Wireshark</vt:lpstr>
      <vt:lpstr>NMAP</vt:lpstr>
      <vt:lpstr>What is NMAP?</vt:lpstr>
      <vt:lpstr>NMAP: Synopsis</vt:lpstr>
      <vt:lpstr>NMAP: Basic Port Scanning</vt:lpstr>
      <vt:lpstr>NMAP: Advanced Port Scanning </vt:lpstr>
      <vt:lpstr>NMAP: Host/IP Scanning</vt:lpstr>
      <vt:lpstr>NMPA: Other Scan Types</vt:lpstr>
      <vt:lpstr>NMAP: Basic Options</vt:lpstr>
      <vt:lpstr>NMAP: Other Options</vt:lpstr>
      <vt:lpstr>NMAP: A few examples</vt:lpstr>
      <vt:lpstr>Wireshark</vt:lpstr>
      <vt:lpstr>What is Wireshark?</vt:lpstr>
      <vt:lpstr>Wireshark: Graphical User Interface</vt:lpstr>
      <vt:lpstr>Wireshark: Command Menus</vt:lpstr>
      <vt:lpstr>Wireshark: Network Data Capture</vt:lpstr>
      <vt:lpstr>Wireshark: Capture Interface</vt:lpstr>
      <vt:lpstr>Wireshark: Capture Options</vt:lpstr>
      <vt:lpstr>Wireshark: Capture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Software Development</dc:title>
  <dc:creator>Hadi Ahmadi</dc:creator>
  <cp:lastModifiedBy>Derek Yadlowski</cp:lastModifiedBy>
  <cp:revision>1463</cp:revision>
  <dcterms:created xsi:type="dcterms:W3CDTF">2006-08-16T00:00:00Z</dcterms:created>
  <dcterms:modified xsi:type="dcterms:W3CDTF">2020-09-28T01:16:31Z</dcterms:modified>
</cp:coreProperties>
</file>