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7" r:id="rId3"/>
    <p:sldId id="288" r:id="rId4"/>
    <p:sldId id="299" r:id="rId5"/>
    <p:sldId id="285" r:id="rId6"/>
    <p:sldId id="289" r:id="rId7"/>
    <p:sldId id="278" r:id="rId8"/>
    <p:sldId id="279" r:id="rId9"/>
    <p:sldId id="293" r:id="rId10"/>
    <p:sldId id="294" r:id="rId11"/>
    <p:sldId id="295" r:id="rId12"/>
    <p:sldId id="296" r:id="rId13"/>
    <p:sldId id="297" r:id="rId14"/>
    <p:sldId id="301" r:id="rId15"/>
    <p:sldId id="307" r:id="rId16"/>
    <p:sldId id="309" r:id="rId17"/>
    <p:sldId id="282" r:id="rId18"/>
    <p:sldId id="280" r:id="rId19"/>
    <p:sldId id="303" r:id="rId20"/>
    <p:sldId id="292" r:id="rId21"/>
    <p:sldId id="305" r:id="rId22"/>
    <p:sldId id="290" r:id="rId23"/>
    <p:sldId id="284"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2FF6"/>
    <a:srgbClr val="24F4F4"/>
    <a:srgbClr val="5D2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54" d="100"/>
          <a:sy n="154" d="100"/>
        </p:scale>
        <p:origin x="120"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3BD8E-5236-45D1-A5AF-BEE493DE65F0}" type="datetimeFigureOut">
              <a:rPr lang="en-CA" smtClean="0"/>
              <a:t>2021-02-03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BC002-B217-44F4-824C-9F0263D3F14B}" type="slidenum">
              <a:rPr lang="en-CA" smtClean="0"/>
              <a:t>‹#›</a:t>
            </a:fld>
            <a:endParaRPr lang="en-CA"/>
          </a:p>
        </p:txBody>
      </p:sp>
    </p:spTree>
    <p:extLst>
      <p:ext uri="{BB962C8B-B14F-4D97-AF65-F5344CB8AC3E}">
        <p14:creationId xmlns:p14="http://schemas.microsoft.com/office/powerpoint/2010/main" val="176433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FB5105-1F0C-4364-A15A-8097D3BCEFF9}" type="slidenum">
              <a:rPr lang="en-CA" smtClean="0"/>
              <a:t>1</a:t>
            </a:fld>
            <a:endParaRPr lang="en-CA"/>
          </a:p>
        </p:txBody>
      </p:sp>
    </p:spTree>
    <p:extLst>
      <p:ext uri="{BB962C8B-B14F-4D97-AF65-F5344CB8AC3E}">
        <p14:creationId xmlns:p14="http://schemas.microsoft.com/office/powerpoint/2010/main" val="293977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63CC85-921E-49BD-B23F-D0A024AF26A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299007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3CC85-921E-49BD-B23F-D0A024AF26A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2105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3CC85-921E-49BD-B23F-D0A024AF26A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5885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3CC85-921E-49BD-B23F-D0A024AF26A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272598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3CC85-921E-49BD-B23F-D0A024AF26A5}"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429218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3CC85-921E-49BD-B23F-D0A024AF26A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15115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63CC85-921E-49BD-B23F-D0A024AF26A5}"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59463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63CC85-921E-49BD-B23F-D0A024AF26A5}"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237966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3CC85-921E-49BD-B23F-D0A024AF26A5}"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146202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63CC85-921E-49BD-B23F-D0A024AF26A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356901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63CC85-921E-49BD-B23F-D0A024AF26A5}"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F082F-4535-4F23-97B9-AE51E99363BD}" type="slidenum">
              <a:rPr lang="en-US" smtClean="0"/>
              <a:t>‹#›</a:t>
            </a:fld>
            <a:endParaRPr lang="en-US"/>
          </a:p>
        </p:txBody>
      </p:sp>
    </p:spTree>
    <p:extLst>
      <p:ext uri="{BB962C8B-B14F-4D97-AF65-F5344CB8AC3E}">
        <p14:creationId xmlns:p14="http://schemas.microsoft.com/office/powerpoint/2010/main" val="115302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CC85-921E-49BD-B23F-D0A024AF26A5}" type="datetimeFigureOut">
              <a:rPr lang="en-US" smtClean="0"/>
              <a:t>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082F-4535-4F23-97B9-AE51E99363BD}" type="slidenum">
              <a:rPr lang="en-US" smtClean="0"/>
              <a:t>‹#›</a:t>
            </a:fld>
            <a:endParaRPr lang="en-US"/>
          </a:p>
        </p:txBody>
      </p:sp>
    </p:spTree>
    <p:extLst>
      <p:ext uri="{BB962C8B-B14F-4D97-AF65-F5344CB8AC3E}">
        <p14:creationId xmlns:p14="http://schemas.microsoft.com/office/powerpoint/2010/main" val="5922338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445-3540-4F89-808D-F545B2C06EF9}"/>
              </a:ext>
            </a:extLst>
          </p:cNvPr>
          <p:cNvSpPr>
            <a:spLocks noGrp="1"/>
          </p:cNvSpPr>
          <p:nvPr>
            <p:ph type="ctrTitle"/>
          </p:nvPr>
        </p:nvSpPr>
        <p:spPr>
          <a:xfrm>
            <a:off x="1583391" y="1167093"/>
            <a:ext cx="9280712" cy="2494896"/>
          </a:xfrm>
        </p:spPr>
        <p:txBody>
          <a:bodyPr>
            <a:noAutofit/>
          </a:bodyPr>
          <a:lstStyle/>
          <a:p>
            <a:r>
              <a:rPr lang="en-CA" sz="5400" dirty="0">
                <a:latin typeface="Titillium Bd" panose="00000800000000000000" pitchFamily="50" charset="0"/>
              </a:rPr>
              <a:t>Citing in APA (7</a:t>
            </a:r>
            <a:r>
              <a:rPr lang="en-CA" sz="5400" baseline="30000" dirty="0">
                <a:latin typeface="Titillium Bd" panose="00000800000000000000" pitchFamily="50" charset="0"/>
              </a:rPr>
              <a:t>th</a:t>
            </a:r>
            <a:r>
              <a:rPr lang="en-CA" sz="5400" dirty="0">
                <a:latin typeface="Titillium Bd" panose="00000800000000000000" pitchFamily="50" charset="0"/>
              </a:rPr>
              <a:t> ed) Format</a:t>
            </a:r>
          </a:p>
        </p:txBody>
      </p:sp>
      <p:sp>
        <p:nvSpPr>
          <p:cNvPr id="3" name="Title 1">
            <a:extLst>
              <a:ext uri="{FF2B5EF4-FFF2-40B4-BE49-F238E27FC236}">
                <a16:creationId xmlns:a16="http://schemas.microsoft.com/office/drawing/2014/main" id="{BEC6C387-CA87-4969-BD01-7937E3C10E6A}"/>
              </a:ext>
            </a:extLst>
          </p:cNvPr>
          <p:cNvSpPr txBox="1">
            <a:spLocks/>
          </p:cNvSpPr>
          <p:nvPr/>
        </p:nvSpPr>
        <p:spPr>
          <a:xfrm>
            <a:off x="1524000" y="4286904"/>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Titillium" panose="00000500000000000000" pitchFamily="50" charset="0"/>
                <a:ea typeface="+mj-ea"/>
                <a:cs typeface="+mj-cs"/>
              </a:defRPr>
            </a:lvl1pPr>
          </a:lstStyle>
          <a:p>
            <a:r>
              <a:rPr lang="en-US" sz="1400" dirty="0">
                <a:latin typeface="Titillium Bd" panose="00000800000000000000" pitchFamily="50" charset="0"/>
              </a:rPr>
              <a:t>Kevin Tanner - kevin.tanner@sait.ca</a:t>
            </a:r>
            <a:endParaRPr lang="en-CA" sz="1400" dirty="0">
              <a:latin typeface="Titillium Bd" panose="00000800000000000000" pitchFamily="50" charset="0"/>
            </a:endParaRPr>
          </a:p>
        </p:txBody>
      </p:sp>
      <p:sp>
        <p:nvSpPr>
          <p:cNvPr id="4" name="Title 1">
            <a:extLst>
              <a:ext uri="{FF2B5EF4-FFF2-40B4-BE49-F238E27FC236}">
                <a16:creationId xmlns:a16="http://schemas.microsoft.com/office/drawing/2014/main" id="{3C280BF9-8CBB-41BC-89CB-F4539932EC90}"/>
              </a:ext>
            </a:extLst>
          </p:cNvPr>
          <p:cNvSpPr txBox="1">
            <a:spLocks/>
          </p:cNvSpPr>
          <p:nvPr/>
        </p:nvSpPr>
        <p:spPr>
          <a:xfrm>
            <a:off x="571500" y="3037074"/>
            <a:ext cx="11524130" cy="23706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Titillium" panose="00000500000000000000" pitchFamily="50" charset="0"/>
                <a:ea typeface="+mj-ea"/>
                <a:cs typeface="+mj-cs"/>
              </a:defRPr>
            </a:lvl1pPr>
          </a:lstStyle>
          <a:p>
            <a:endParaRPr lang="en-CA" sz="2400" dirty="0">
              <a:latin typeface="Titillium Bd" panose="00000800000000000000" pitchFamily="50" charset="0"/>
            </a:endParaRPr>
          </a:p>
        </p:txBody>
      </p:sp>
    </p:spTree>
    <p:extLst>
      <p:ext uri="{BB962C8B-B14F-4D97-AF65-F5344CB8AC3E}">
        <p14:creationId xmlns:p14="http://schemas.microsoft.com/office/powerpoint/2010/main" val="66126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t>(Year). Article title: Subtitle. </a:t>
            </a:r>
            <a:r>
              <a:rPr lang="en-US" i="1" dirty="0"/>
              <a:t>Periodical Title, Volume</a:t>
            </a:r>
            <a:r>
              <a:rPr lang="en-US" dirty="0"/>
              <a:t>(issue), page range.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3022406" y="1696177"/>
            <a:ext cx="3015426" cy="411829"/>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9545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highlight>
                  <a:srgbClr val="008080"/>
                </a:highlight>
              </a:rPr>
              <a:t>(</a:t>
            </a:r>
            <a:r>
              <a:rPr lang="en-US" dirty="0">
                <a:highlight>
                  <a:srgbClr val="008000"/>
                </a:highlight>
              </a:rPr>
              <a:t>Year). </a:t>
            </a:r>
            <a:r>
              <a:rPr lang="en-US" dirty="0"/>
              <a:t>Article title: Subtitle. </a:t>
            </a:r>
            <a:r>
              <a:rPr lang="en-US" i="1" dirty="0"/>
              <a:t>Periodical Title, Volume</a:t>
            </a:r>
            <a:r>
              <a:rPr lang="en-US" dirty="0"/>
              <a:t>(issue), page range.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3022406" y="1696177"/>
            <a:ext cx="3015426" cy="411829"/>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276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highlight>
                  <a:srgbClr val="008000"/>
                </a:highlight>
              </a:rPr>
              <a:t>(Year). </a:t>
            </a:r>
            <a:r>
              <a:rPr lang="en-US" dirty="0"/>
              <a:t>Article title: Subtitle. </a:t>
            </a:r>
            <a:r>
              <a:rPr lang="en-US" i="1" dirty="0"/>
              <a:t>Periodical Title, Volume</a:t>
            </a:r>
            <a:r>
              <a:rPr lang="en-US" dirty="0"/>
              <a:t>(issue), page range.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3022406" y="1696177"/>
            <a:ext cx="3015426" cy="411829"/>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Single Corner Rounded 5">
            <a:extLst>
              <a:ext uri="{FF2B5EF4-FFF2-40B4-BE49-F238E27FC236}">
                <a16:creationId xmlns:a16="http://schemas.microsoft.com/office/drawing/2014/main" id="{2558775E-A38E-4CC6-B6D2-214A993499D2}"/>
              </a:ext>
            </a:extLst>
          </p:cNvPr>
          <p:cNvSpPr/>
          <p:nvPr/>
        </p:nvSpPr>
        <p:spPr>
          <a:xfrm>
            <a:off x="4968705" y="2247027"/>
            <a:ext cx="364132" cy="154727"/>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9" name="Rectangle 8">
            <a:extLst>
              <a:ext uri="{FF2B5EF4-FFF2-40B4-BE49-F238E27FC236}">
                <a16:creationId xmlns:a16="http://schemas.microsoft.com/office/drawing/2014/main" id="{1AF8778D-4552-4FD0-9293-47E2E65B8671}"/>
              </a:ext>
            </a:extLst>
          </p:cNvPr>
          <p:cNvSpPr/>
          <p:nvPr/>
        </p:nvSpPr>
        <p:spPr>
          <a:xfrm>
            <a:off x="5494676" y="3003220"/>
            <a:ext cx="3991351" cy="1384995"/>
          </a:xfrm>
          <a:prstGeom prst="rect">
            <a:avLst/>
          </a:prstGeom>
        </p:spPr>
        <p:txBody>
          <a:bodyPr wrap="square">
            <a:spAutoFit/>
          </a:bodyPr>
          <a:lstStyle/>
          <a:p>
            <a:r>
              <a:rPr lang="en-US" sz="1400" dirty="0">
                <a:highlight>
                  <a:srgbClr val="000000"/>
                </a:highlight>
              </a:rPr>
              <a:t>Month and day are typically only required for newspapers/magazines – things that are published monthly, weekly, daily.  </a:t>
            </a:r>
          </a:p>
          <a:p>
            <a:endParaRPr lang="en-US" sz="1400" dirty="0">
              <a:highlight>
                <a:srgbClr val="000000"/>
              </a:highlight>
            </a:endParaRPr>
          </a:p>
          <a:p>
            <a:r>
              <a:rPr lang="en-US" sz="1400" dirty="0">
                <a:highlight>
                  <a:srgbClr val="000000"/>
                </a:highlight>
              </a:rPr>
              <a:t>Tip  = no volume? You probably need at least the month in addition to the year</a:t>
            </a:r>
          </a:p>
        </p:txBody>
      </p:sp>
    </p:spTree>
    <p:extLst>
      <p:ext uri="{BB962C8B-B14F-4D97-AF65-F5344CB8AC3E}">
        <p14:creationId xmlns:p14="http://schemas.microsoft.com/office/powerpoint/2010/main" val="125189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highlight>
                  <a:srgbClr val="008000"/>
                </a:highlight>
              </a:rPr>
              <a:t>(Year). </a:t>
            </a:r>
            <a:r>
              <a:rPr lang="en-US" dirty="0">
                <a:highlight>
                  <a:srgbClr val="808080"/>
                </a:highlight>
              </a:rPr>
              <a:t>Article title: Subtitle.</a:t>
            </a:r>
            <a:r>
              <a:rPr lang="en-US" dirty="0"/>
              <a:t> </a:t>
            </a:r>
            <a:r>
              <a:rPr lang="en-US" i="1" dirty="0">
                <a:highlight>
                  <a:srgbClr val="800080"/>
                </a:highlight>
              </a:rPr>
              <a:t>Periodical Title</a:t>
            </a:r>
            <a:r>
              <a:rPr lang="en-US" i="1" dirty="0"/>
              <a:t>, </a:t>
            </a:r>
            <a:r>
              <a:rPr lang="en-US" i="1" dirty="0">
                <a:highlight>
                  <a:srgbClr val="FF00FF"/>
                </a:highlight>
              </a:rPr>
              <a:t>Volume</a:t>
            </a:r>
            <a:r>
              <a:rPr lang="en-US" dirty="0">
                <a:highlight>
                  <a:srgbClr val="00FFFF"/>
                </a:highlight>
              </a:rPr>
              <a:t>(issue)</a:t>
            </a:r>
            <a:r>
              <a:rPr lang="en-US" dirty="0"/>
              <a:t>, </a:t>
            </a:r>
            <a:r>
              <a:rPr lang="en-US" dirty="0">
                <a:solidFill>
                  <a:schemeClr val="bg1"/>
                </a:solidFill>
                <a:highlight>
                  <a:srgbClr val="FFFF00"/>
                </a:highlight>
              </a:rPr>
              <a:t>page range.</a:t>
            </a:r>
            <a:r>
              <a:rPr lang="en-US" dirty="0">
                <a:highlight>
                  <a:srgbClr val="FFFF00"/>
                </a:highlight>
              </a:rPr>
              <a:t>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3022406" y="1696177"/>
            <a:ext cx="3015426" cy="411829"/>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Single Corner Rounded 5">
            <a:extLst>
              <a:ext uri="{FF2B5EF4-FFF2-40B4-BE49-F238E27FC236}">
                <a16:creationId xmlns:a16="http://schemas.microsoft.com/office/drawing/2014/main" id="{2558775E-A38E-4CC6-B6D2-214A993499D2}"/>
              </a:ext>
            </a:extLst>
          </p:cNvPr>
          <p:cNvSpPr/>
          <p:nvPr/>
        </p:nvSpPr>
        <p:spPr>
          <a:xfrm>
            <a:off x="4968705" y="2247027"/>
            <a:ext cx="364132" cy="154727"/>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D5906A65-D48F-4CEF-AAB3-3FEBC07B231E}"/>
              </a:ext>
            </a:extLst>
          </p:cNvPr>
          <p:cNvSpPr/>
          <p:nvPr/>
        </p:nvSpPr>
        <p:spPr>
          <a:xfrm>
            <a:off x="3020393" y="2239005"/>
            <a:ext cx="1717118" cy="154727"/>
          </a:xfrm>
          <a:prstGeom prst="round1Rect">
            <a:avLst/>
          </a:prstGeom>
          <a:solidFill>
            <a:srgbClr val="5D288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1" name="Rectangle: Single Corner Rounded 10">
            <a:extLst>
              <a:ext uri="{FF2B5EF4-FFF2-40B4-BE49-F238E27FC236}">
                <a16:creationId xmlns:a16="http://schemas.microsoft.com/office/drawing/2014/main" id="{72DA91EB-7DF1-4409-A90F-5C3E4BA577BE}"/>
              </a:ext>
            </a:extLst>
          </p:cNvPr>
          <p:cNvSpPr/>
          <p:nvPr/>
        </p:nvSpPr>
        <p:spPr>
          <a:xfrm>
            <a:off x="5363088" y="2230984"/>
            <a:ext cx="496753" cy="162748"/>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2" name="Rectangle: Single Corner Rounded 11">
            <a:extLst>
              <a:ext uri="{FF2B5EF4-FFF2-40B4-BE49-F238E27FC236}">
                <a16:creationId xmlns:a16="http://schemas.microsoft.com/office/drawing/2014/main" id="{25F18CD6-AA5D-49D9-B6A4-536BD71CD81F}"/>
              </a:ext>
            </a:extLst>
          </p:cNvPr>
          <p:cNvSpPr/>
          <p:nvPr/>
        </p:nvSpPr>
        <p:spPr>
          <a:xfrm>
            <a:off x="5859841" y="2230984"/>
            <a:ext cx="496753" cy="162748"/>
          </a:xfrm>
          <a:prstGeom prst="round1Rect">
            <a:avLst/>
          </a:prstGeom>
          <a:solidFill>
            <a:srgbClr val="24F4F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4" name="Rectangle: Single Corner Rounded 13">
            <a:extLst>
              <a:ext uri="{FF2B5EF4-FFF2-40B4-BE49-F238E27FC236}">
                <a16:creationId xmlns:a16="http://schemas.microsoft.com/office/drawing/2014/main" id="{AEB80790-5179-4C27-B099-A9EF8A795BE2}"/>
              </a:ext>
            </a:extLst>
          </p:cNvPr>
          <p:cNvSpPr/>
          <p:nvPr/>
        </p:nvSpPr>
        <p:spPr>
          <a:xfrm>
            <a:off x="6383891" y="2247027"/>
            <a:ext cx="496753" cy="162748"/>
          </a:xfrm>
          <a:prstGeom prst="round1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5" name="Rectangle: Single Corner Rounded 14">
            <a:extLst>
              <a:ext uri="{FF2B5EF4-FFF2-40B4-BE49-F238E27FC236}">
                <a16:creationId xmlns:a16="http://schemas.microsoft.com/office/drawing/2014/main" id="{B1779057-BC23-4E92-98B1-EF2F8FADDBBA}"/>
              </a:ext>
            </a:extLst>
          </p:cNvPr>
          <p:cNvSpPr/>
          <p:nvPr/>
        </p:nvSpPr>
        <p:spPr>
          <a:xfrm>
            <a:off x="1563553" y="936885"/>
            <a:ext cx="6138013" cy="466126"/>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Tree>
    <p:extLst>
      <p:ext uri="{BB962C8B-B14F-4D97-AF65-F5344CB8AC3E}">
        <p14:creationId xmlns:p14="http://schemas.microsoft.com/office/powerpoint/2010/main" val="9081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8" name="Rectangle 7"/>
          <p:cNvSpPr/>
          <p:nvPr/>
        </p:nvSpPr>
        <p:spPr>
          <a:xfrm>
            <a:off x="7701567" y="5952066"/>
            <a:ext cx="6096000" cy="646331"/>
          </a:xfrm>
          <a:prstGeom prst="rect">
            <a:avLst/>
          </a:prstGeom>
        </p:spPr>
        <p:txBody>
          <a:bodyPr>
            <a:spAutoFit/>
          </a:bodyPr>
          <a:lstStyle/>
          <a:p>
            <a:r>
              <a:rPr lang="en-US" dirty="0"/>
              <a:t>(Ahmad &amp; Khan, 2019)</a:t>
            </a:r>
          </a:p>
          <a:p>
            <a:r>
              <a:rPr lang="en-US" dirty="0"/>
              <a:t>Ahmad and Khan (2019)</a:t>
            </a:r>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3022406" y="1696177"/>
            <a:ext cx="3015426" cy="411829"/>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Single Corner Rounded 5">
            <a:extLst>
              <a:ext uri="{FF2B5EF4-FFF2-40B4-BE49-F238E27FC236}">
                <a16:creationId xmlns:a16="http://schemas.microsoft.com/office/drawing/2014/main" id="{2558775E-A38E-4CC6-B6D2-214A993499D2}"/>
              </a:ext>
            </a:extLst>
          </p:cNvPr>
          <p:cNvSpPr/>
          <p:nvPr/>
        </p:nvSpPr>
        <p:spPr>
          <a:xfrm>
            <a:off x="4968705" y="2247027"/>
            <a:ext cx="364132" cy="154727"/>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D5906A65-D48F-4CEF-AAB3-3FEBC07B231E}"/>
              </a:ext>
            </a:extLst>
          </p:cNvPr>
          <p:cNvSpPr/>
          <p:nvPr/>
        </p:nvSpPr>
        <p:spPr>
          <a:xfrm>
            <a:off x="3020393" y="2239005"/>
            <a:ext cx="1717118" cy="154727"/>
          </a:xfrm>
          <a:prstGeom prst="round1Rect">
            <a:avLst/>
          </a:prstGeom>
          <a:solidFill>
            <a:srgbClr val="5D288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1" name="Rectangle: Single Corner Rounded 10">
            <a:extLst>
              <a:ext uri="{FF2B5EF4-FFF2-40B4-BE49-F238E27FC236}">
                <a16:creationId xmlns:a16="http://schemas.microsoft.com/office/drawing/2014/main" id="{72DA91EB-7DF1-4409-A90F-5C3E4BA577BE}"/>
              </a:ext>
            </a:extLst>
          </p:cNvPr>
          <p:cNvSpPr/>
          <p:nvPr/>
        </p:nvSpPr>
        <p:spPr>
          <a:xfrm>
            <a:off x="5363088" y="2230984"/>
            <a:ext cx="496753" cy="162748"/>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2" name="Rectangle: Single Corner Rounded 11">
            <a:extLst>
              <a:ext uri="{FF2B5EF4-FFF2-40B4-BE49-F238E27FC236}">
                <a16:creationId xmlns:a16="http://schemas.microsoft.com/office/drawing/2014/main" id="{25F18CD6-AA5D-49D9-B6A4-536BD71CD81F}"/>
              </a:ext>
            </a:extLst>
          </p:cNvPr>
          <p:cNvSpPr/>
          <p:nvPr/>
        </p:nvSpPr>
        <p:spPr>
          <a:xfrm>
            <a:off x="5859841" y="2230984"/>
            <a:ext cx="496753" cy="162748"/>
          </a:xfrm>
          <a:prstGeom prst="round1Rect">
            <a:avLst/>
          </a:prstGeom>
          <a:solidFill>
            <a:srgbClr val="24F4F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4" name="Rectangle: Single Corner Rounded 13">
            <a:extLst>
              <a:ext uri="{FF2B5EF4-FFF2-40B4-BE49-F238E27FC236}">
                <a16:creationId xmlns:a16="http://schemas.microsoft.com/office/drawing/2014/main" id="{AEB80790-5179-4C27-B099-A9EF8A795BE2}"/>
              </a:ext>
            </a:extLst>
          </p:cNvPr>
          <p:cNvSpPr/>
          <p:nvPr/>
        </p:nvSpPr>
        <p:spPr>
          <a:xfrm>
            <a:off x="6383891" y="2247027"/>
            <a:ext cx="496753" cy="162748"/>
          </a:xfrm>
          <a:prstGeom prst="round1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5" name="Rectangle: Single Corner Rounded 14">
            <a:extLst>
              <a:ext uri="{FF2B5EF4-FFF2-40B4-BE49-F238E27FC236}">
                <a16:creationId xmlns:a16="http://schemas.microsoft.com/office/drawing/2014/main" id="{B1779057-BC23-4E92-98B1-EF2F8FADDBBA}"/>
              </a:ext>
            </a:extLst>
          </p:cNvPr>
          <p:cNvSpPr/>
          <p:nvPr/>
        </p:nvSpPr>
        <p:spPr>
          <a:xfrm>
            <a:off x="1563553" y="936885"/>
            <a:ext cx="6138013" cy="466126"/>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
        <p:nvSpPr>
          <p:cNvPr id="17" name="Rectangle 16">
            <a:extLst>
              <a:ext uri="{FF2B5EF4-FFF2-40B4-BE49-F238E27FC236}">
                <a16:creationId xmlns:a16="http://schemas.microsoft.com/office/drawing/2014/main" id="{01B704E4-250E-4319-8F31-3613844AF68A}"/>
              </a:ext>
            </a:extLst>
          </p:cNvPr>
          <p:cNvSpPr/>
          <p:nvPr/>
        </p:nvSpPr>
        <p:spPr>
          <a:xfrm>
            <a:off x="4942655" y="2840737"/>
            <a:ext cx="6096000" cy="2062103"/>
          </a:xfrm>
          <a:prstGeom prst="rect">
            <a:avLst/>
          </a:prstGeom>
          <a:ln w="38100">
            <a:solidFill>
              <a:srgbClr val="FF0000"/>
            </a:solidFill>
            <a:prstDash val="dash"/>
          </a:ln>
        </p:spPr>
        <p:txBody>
          <a:bodyPr>
            <a:spAutoFit/>
          </a:bodyPr>
          <a:lstStyle/>
          <a:p>
            <a:r>
              <a:rPr lang="en-US" sz="1600" dirty="0">
                <a:solidFill>
                  <a:schemeClr val="bg1"/>
                </a:solidFill>
                <a:latin typeface="Titillium" panose="00000500000000000000" pitchFamily="50" charset="0"/>
              </a:rPr>
              <a:t>Pay close attention to capitalization, punctuation, and formatting.</a:t>
            </a:r>
          </a:p>
          <a:p>
            <a:endParaRPr lang="en-US" sz="1600" dirty="0">
              <a:solidFill>
                <a:schemeClr val="bg1"/>
              </a:solidFill>
              <a:latin typeface="Titillium" panose="00000500000000000000" pitchFamily="50" charset="0"/>
            </a:endParaRPr>
          </a:p>
          <a:p>
            <a:r>
              <a:rPr lang="en-US" sz="1600" dirty="0">
                <a:solidFill>
                  <a:schemeClr val="bg1"/>
                </a:solidFill>
                <a:latin typeface="Titillium" panose="00000500000000000000" pitchFamily="50" charset="0"/>
              </a:rPr>
              <a:t>Note how volume and issue are written in the citation</a:t>
            </a:r>
          </a:p>
          <a:p>
            <a:endParaRPr lang="en-US" sz="1600" dirty="0">
              <a:solidFill>
                <a:schemeClr val="bg1"/>
              </a:solidFill>
              <a:latin typeface="Titillium" panose="00000500000000000000" pitchFamily="50" charset="0"/>
            </a:endParaRPr>
          </a:p>
          <a:p>
            <a:r>
              <a:rPr lang="en-US" sz="1600" dirty="0">
                <a:solidFill>
                  <a:schemeClr val="bg1"/>
                </a:solidFill>
                <a:latin typeface="Titillium" panose="00000500000000000000" pitchFamily="50" charset="0"/>
              </a:rPr>
              <a:t>Note how the article title is in sentence case but the periodical title is in title case and italicized </a:t>
            </a:r>
          </a:p>
          <a:p>
            <a:endParaRPr lang="en-US" sz="1600" dirty="0">
              <a:solidFill>
                <a:schemeClr val="bg1"/>
              </a:solidFill>
              <a:latin typeface="Titillium" panose="00000500000000000000" pitchFamily="50" charset="0"/>
            </a:endParaRPr>
          </a:p>
          <a:p>
            <a:r>
              <a:rPr lang="en-US" sz="1600" dirty="0">
                <a:solidFill>
                  <a:schemeClr val="bg1"/>
                </a:solidFill>
                <a:latin typeface="Titillium" panose="00000500000000000000" pitchFamily="50" charset="0"/>
              </a:rPr>
              <a:t>Note how the letter ‘p’ is taken out of the page range </a:t>
            </a:r>
          </a:p>
        </p:txBody>
      </p:sp>
      <p:sp>
        <p:nvSpPr>
          <p:cNvPr id="19" name="Rectangle 18">
            <a:extLst>
              <a:ext uri="{FF2B5EF4-FFF2-40B4-BE49-F238E27FC236}">
                <a16:creationId xmlns:a16="http://schemas.microsoft.com/office/drawing/2014/main" id="{16F8D88E-F305-43C4-BEF8-11F1C215A44C}"/>
              </a:ext>
            </a:extLst>
          </p:cNvPr>
          <p:cNvSpPr/>
          <p:nvPr/>
        </p:nvSpPr>
        <p:spPr>
          <a:xfrm>
            <a:off x="287891" y="5952066"/>
            <a:ext cx="6096000" cy="1200329"/>
          </a:xfrm>
          <a:prstGeom prst="rect">
            <a:avLst/>
          </a:prstGeom>
        </p:spPr>
        <p:txBody>
          <a:bodyPr>
            <a:spAutoFit/>
          </a:bodyPr>
          <a:lstStyle/>
          <a:p>
            <a:r>
              <a:rPr lang="en-US" dirty="0">
                <a:highlight>
                  <a:srgbClr val="FF0000"/>
                </a:highlight>
              </a:rPr>
              <a:t>Ahmad, S. &amp; Khan, M. A. </a:t>
            </a:r>
            <a:r>
              <a:rPr lang="en-US" dirty="0">
                <a:highlight>
                  <a:srgbClr val="008000"/>
                </a:highlight>
              </a:rPr>
              <a:t>(2019). </a:t>
            </a:r>
            <a:r>
              <a:rPr lang="en-US" dirty="0">
                <a:highlight>
                  <a:srgbClr val="808080"/>
                </a:highlight>
              </a:rPr>
              <a:t>Tesla: Disruptor or sustaining innovator</a:t>
            </a:r>
            <a:r>
              <a:rPr lang="en-US" dirty="0"/>
              <a:t>.</a:t>
            </a:r>
            <a:r>
              <a:rPr lang="en-US" dirty="0">
                <a:highlight>
                  <a:srgbClr val="5D2884"/>
                </a:highlight>
              </a:rPr>
              <a:t> </a:t>
            </a:r>
            <a:r>
              <a:rPr lang="en-US" i="1" dirty="0">
                <a:highlight>
                  <a:srgbClr val="5D2884"/>
                </a:highlight>
              </a:rPr>
              <a:t>Journal of Case Research</a:t>
            </a:r>
            <a:r>
              <a:rPr lang="en-US" i="1" dirty="0"/>
              <a:t>, </a:t>
            </a:r>
            <a:r>
              <a:rPr lang="en-US" i="1" dirty="0">
                <a:highlight>
                  <a:srgbClr val="F12FF6"/>
                </a:highlight>
              </a:rPr>
              <a:t>10</a:t>
            </a:r>
            <a:r>
              <a:rPr lang="en-US" dirty="0">
                <a:highlight>
                  <a:srgbClr val="24F4F4"/>
                </a:highlight>
              </a:rPr>
              <a:t>(</a:t>
            </a:r>
            <a:r>
              <a:rPr lang="en-US" dirty="0">
                <a:highlight>
                  <a:srgbClr val="00FFFF"/>
                </a:highlight>
              </a:rPr>
              <a:t>1)</a:t>
            </a:r>
            <a:r>
              <a:rPr lang="en-US" dirty="0"/>
              <a:t>, </a:t>
            </a:r>
            <a:r>
              <a:rPr lang="en-US" dirty="0">
                <a:solidFill>
                  <a:schemeClr val="bg1"/>
                </a:solidFill>
                <a:highlight>
                  <a:srgbClr val="FFFF00"/>
                </a:highlight>
              </a:rPr>
              <a:t>12-24.</a:t>
            </a:r>
          </a:p>
          <a:p>
            <a:endParaRPr lang="en-US" dirty="0"/>
          </a:p>
          <a:p>
            <a:r>
              <a:rPr lang="en-US" dirty="0"/>
              <a:t> </a:t>
            </a:r>
          </a:p>
        </p:txBody>
      </p:sp>
    </p:spTree>
    <p:extLst>
      <p:ext uri="{BB962C8B-B14F-4D97-AF65-F5344CB8AC3E}">
        <p14:creationId xmlns:p14="http://schemas.microsoft.com/office/powerpoint/2010/main" val="270564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233E4-4DBC-4F7F-BDF0-F08E1C292046}"/>
              </a:ext>
            </a:extLst>
          </p:cNvPr>
          <p:cNvPicPr>
            <a:picLocks noChangeAspect="1"/>
          </p:cNvPicPr>
          <p:nvPr/>
        </p:nvPicPr>
        <p:blipFill>
          <a:blip r:embed="rId2"/>
          <a:stretch>
            <a:fillRect/>
          </a:stretch>
        </p:blipFill>
        <p:spPr>
          <a:xfrm>
            <a:off x="1158475" y="970309"/>
            <a:ext cx="8428912" cy="4917381"/>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highlight>
                  <a:srgbClr val="008000"/>
                </a:highlight>
              </a:rPr>
              <a:t>(Year). </a:t>
            </a:r>
            <a:r>
              <a:rPr lang="en-US" dirty="0">
                <a:highlight>
                  <a:srgbClr val="808080"/>
                </a:highlight>
              </a:rPr>
              <a:t>Article title: Subtitle.</a:t>
            </a:r>
            <a:r>
              <a:rPr lang="en-US" dirty="0"/>
              <a:t> </a:t>
            </a:r>
            <a:r>
              <a:rPr lang="en-US" i="1" dirty="0">
                <a:highlight>
                  <a:srgbClr val="800080"/>
                </a:highlight>
              </a:rPr>
              <a:t>Periodical Title</a:t>
            </a:r>
            <a:r>
              <a:rPr lang="en-US" i="1" dirty="0"/>
              <a:t>, </a:t>
            </a:r>
            <a:r>
              <a:rPr lang="en-US" i="1" dirty="0">
                <a:highlight>
                  <a:srgbClr val="FF00FF"/>
                </a:highlight>
              </a:rPr>
              <a:t>Volume</a:t>
            </a:r>
            <a:r>
              <a:rPr lang="en-US" dirty="0">
                <a:highlight>
                  <a:srgbClr val="00FFFF"/>
                </a:highlight>
              </a:rPr>
              <a:t>(issue)</a:t>
            </a:r>
            <a:r>
              <a:rPr lang="en-US" dirty="0"/>
              <a:t>, </a:t>
            </a:r>
            <a:r>
              <a:rPr lang="en-US" dirty="0">
                <a:solidFill>
                  <a:schemeClr val="bg1"/>
                </a:solidFill>
                <a:highlight>
                  <a:srgbClr val="FFFF00"/>
                </a:highlight>
              </a:rPr>
              <a:t>page range.</a:t>
            </a:r>
            <a:r>
              <a:rPr lang="en-US" dirty="0">
                <a:highlight>
                  <a:srgbClr val="FFFF00"/>
                </a:highlight>
              </a:rPr>
              <a:t> </a:t>
            </a:r>
          </a:p>
        </p:txBody>
      </p:sp>
      <p:sp>
        <p:nvSpPr>
          <p:cNvPr id="8" name="Rectangle 7"/>
          <p:cNvSpPr/>
          <p:nvPr/>
        </p:nvSpPr>
        <p:spPr>
          <a:xfrm>
            <a:off x="7701567" y="5952066"/>
            <a:ext cx="6096000" cy="646331"/>
          </a:xfrm>
          <a:prstGeom prst="rect">
            <a:avLst/>
          </a:prstGeom>
        </p:spPr>
        <p:txBody>
          <a:bodyPr>
            <a:spAutoFit/>
          </a:bodyPr>
          <a:lstStyle/>
          <a:p>
            <a:r>
              <a:rPr lang="en-US" dirty="0"/>
              <a:t>(Last name(s), year)</a:t>
            </a:r>
          </a:p>
          <a:p>
            <a:endParaRPr lang="en-US" dirty="0"/>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1214316" y="2483373"/>
            <a:ext cx="5256286" cy="266808"/>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Single Corner Rounded 5">
            <a:extLst>
              <a:ext uri="{FF2B5EF4-FFF2-40B4-BE49-F238E27FC236}">
                <a16:creationId xmlns:a16="http://schemas.microsoft.com/office/drawing/2014/main" id="{2558775E-A38E-4CC6-B6D2-214A993499D2}"/>
              </a:ext>
            </a:extLst>
          </p:cNvPr>
          <p:cNvSpPr/>
          <p:nvPr/>
        </p:nvSpPr>
        <p:spPr>
          <a:xfrm>
            <a:off x="8891550" y="1195565"/>
            <a:ext cx="364132" cy="154727"/>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D5906A65-D48F-4CEF-AAB3-3FEBC07B231E}"/>
              </a:ext>
            </a:extLst>
          </p:cNvPr>
          <p:cNvSpPr/>
          <p:nvPr/>
        </p:nvSpPr>
        <p:spPr>
          <a:xfrm>
            <a:off x="2022231" y="1272929"/>
            <a:ext cx="3987680" cy="646613"/>
          </a:xfrm>
          <a:prstGeom prst="round1Rect">
            <a:avLst/>
          </a:prstGeom>
          <a:solidFill>
            <a:srgbClr val="5D288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1" name="Rectangle: Single Corner Rounded 10">
            <a:extLst>
              <a:ext uri="{FF2B5EF4-FFF2-40B4-BE49-F238E27FC236}">
                <a16:creationId xmlns:a16="http://schemas.microsoft.com/office/drawing/2014/main" id="{72DA91EB-7DF1-4409-A90F-5C3E4BA577BE}"/>
              </a:ext>
            </a:extLst>
          </p:cNvPr>
          <p:cNvSpPr/>
          <p:nvPr/>
        </p:nvSpPr>
        <p:spPr>
          <a:xfrm>
            <a:off x="9251419" y="1195565"/>
            <a:ext cx="149299" cy="154727"/>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2" name="Rectangle: Single Corner Rounded 11">
            <a:extLst>
              <a:ext uri="{FF2B5EF4-FFF2-40B4-BE49-F238E27FC236}">
                <a16:creationId xmlns:a16="http://schemas.microsoft.com/office/drawing/2014/main" id="{25F18CD6-AA5D-49D9-B6A4-536BD71CD81F}"/>
              </a:ext>
            </a:extLst>
          </p:cNvPr>
          <p:cNvSpPr/>
          <p:nvPr/>
        </p:nvSpPr>
        <p:spPr>
          <a:xfrm>
            <a:off x="9400718" y="1195565"/>
            <a:ext cx="85309" cy="154727"/>
          </a:xfrm>
          <a:prstGeom prst="round1Rect">
            <a:avLst/>
          </a:prstGeom>
          <a:solidFill>
            <a:srgbClr val="24F4F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6" name="Rectangle: Single Corner Rounded 15">
            <a:extLst>
              <a:ext uri="{FF2B5EF4-FFF2-40B4-BE49-F238E27FC236}">
                <a16:creationId xmlns:a16="http://schemas.microsoft.com/office/drawing/2014/main" id="{B5C444E9-0CCE-412A-932E-CE5759421EAF}"/>
              </a:ext>
            </a:extLst>
          </p:cNvPr>
          <p:cNvSpPr/>
          <p:nvPr/>
        </p:nvSpPr>
        <p:spPr>
          <a:xfrm>
            <a:off x="1158475" y="2048652"/>
            <a:ext cx="4425647" cy="486069"/>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Tree>
    <p:extLst>
      <p:ext uri="{BB962C8B-B14F-4D97-AF65-F5344CB8AC3E}">
        <p14:creationId xmlns:p14="http://schemas.microsoft.com/office/powerpoint/2010/main" val="278028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233E4-4DBC-4F7F-BDF0-F08E1C292046}"/>
              </a:ext>
            </a:extLst>
          </p:cNvPr>
          <p:cNvPicPr>
            <a:picLocks noChangeAspect="1"/>
          </p:cNvPicPr>
          <p:nvPr/>
        </p:nvPicPr>
        <p:blipFill>
          <a:blip r:embed="rId2"/>
          <a:stretch>
            <a:fillRect/>
          </a:stretch>
        </p:blipFill>
        <p:spPr>
          <a:xfrm>
            <a:off x="1158475" y="970309"/>
            <a:ext cx="8428912" cy="4917381"/>
          </a:xfrm>
          <a:prstGeom prst="rect">
            <a:avLst/>
          </a:prstGeom>
        </p:spPr>
      </p:pic>
      <p:sp>
        <p:nvSpPr>
          <p:cNvPr id="7" name="Rectangle 6"/>
          <p:cNvSpPr/>
          <p:nvPr/>
        </p:nvSpPr>
        <p:spPr>
          <a:xfrm>
            <a:off x="279914" y="5952066"/>
            <a:ext cx="7112068" cy="923330"/>
          </a:xfrm>
          <a:prstGeom prst="rect">
            <a:avLst/>
          </a:prstGeom>
        </p:spPr>
        <p:txBody>
          <a:bodyPr wrap="square">
            <a:spAutoFit/>
          </a:bodyPr>
          <a:lstStyle/>
          <a:p>
            <a:r>
              <a:rPr lang="en-US" dirty="0" err="1">
                <a:highlight>
                  <a:srgbClr val="FF0000"/>
                </a:highlight>
              </a:rPr>
              <a:t>Kardasz</a:t>
            </a:r>
            <a:r>
              <a:rPr lang="en-US" dirty="0">
                <a:highlight>
                  <a:srgbClr val="FF0000"/>
                </a:highlight>
              </a:rPr>
              <a:t>, P., </a:t>
            </a:r>
            <a:r>
              <a:rPr lang="en-US" dirty="0" err="1">
                <a:highlight>
                  <a:srgbClr val="FF0000"/>
                </a:highlight>
              </a:rPr>
              <a:t>Doskocz</a:t>
            </a:r>
            <a:r>
              <a:rPr lang="en-US" dirty="0">
                <a:highlight>
                  <a:srgbClr val="FF0000"/>
                </a:highlight>
              </a:rPr>
              <a:t>, J., </a:t>
            </a:r>
            <a:r>
              <a:rPr lang="en-US" dirty="0" err="1">
                <a:highlight>
                  <a:srgbClr val="FF0000"/>
                </a:highlight>
              </a:rPr>
              <a:t>Hejduk</a:t>
            </a:r>
            <a:r>
              <a:rPr lang="en-US" dirty="0">
                <a:highlight>
                  <a:srgbClr val="FF0000"/>
                </a:highlight>
              </a:rPr>
              <a:t>, M., </a:t>
            </a:r>
            <a:r>
              <a:rPr lang="en-US" dirty="0" err="1">
                <a:highlight>
                  <a:srgbClr val="FF0000"/>
                </a:highlight>
              </a:rPr>
              <a:t>Wiejkut</a:t>
            </a:r>
            <a:r>
              <a:rPr lang="en-US" dirty="0">
                <a:highlight>
                  <a:srgbClr val="FF0000"/>
                </a:highlight>
              </a:rPr>
              <a:t>, P., &amp; </a:t>
            </a:r>
            <a:r>
              <a:rPr lang="en-US" dirty="0" err="1">
                <a:highlight>
                  <a:srgbClr val="FF0000"/>
                </a:highlight>
              </a:rPr>
              <a:t>Zarzycki</a:t>
            </a:r>
            <a:r>
              <a:rPr lang="en-US" dirty="0">
                <a:highlight>
                  <a:srgbClr val="FF0000"/>
                </a:highlight>
              </a:rPr>
              <a:t>, H. </a:t>
            </a:r>
            <a:r>
              <a:rPr lang="en-US" dirty="0">
                <a:highlight>
                  <a:srgbClr val="008000"/>
                </a:highlight>
              </a:rPr>
              <a:t>(2016). </a:t>
            </a:r>
            <a:r>
              <a:rPr lang="en-US" dirty="0">
                <a:highlight>
                  <a:srgbClr val="808080"/>
                </a:highlight>
              </a:rPr>
              <a:t>Drones and possibilities of their using.</a:t>
            </a:r>
            <a:r>
              <a:rPr lang="en-US" dirty="0"/>
              <a:t> </a:t>
            </a:r>
            <a:r>
              <a:rPr lang="en-US" i="1" dirty="0">
                <a:highlight>
                  <a:srgbClr val="800080"/>
                </a:highlight>
              </a:rPr>
              <a:t>Journal of Civil &amp; Environmental Engineering</a:t>
            </a:r>
            <a:r>
              <a:rPr lang="en-US" i="1" dirty="0"/>
              <a:t>, </a:t>
            </a:r>
            <a:r>
              <a:rPr lang="en-US" i="1" dirty="0">
                <a:highlight>
                  <a:srgbClr val="FF00FF"/>
                </a:highlight>
              </a:rPr>
              <a:t>6</a:t>
            </a:r>
            <a:r>
              <a:rPr lang="en-US" dirty="0">
                <a:highlight>
                  <a:srgbClr val="00FFFF"/>
                </a:highlight>
              </a:rPr>
              <a:t>(1).</a:t>
            </a:r>
            <a:r>
              <a:rPr lang="en-US" dirty="0"/>
              <a:t> </a:t>
            </a:r>
            <a:r>
              <a:rPr lang="en-CA" dirty="0">
                <a:solidFill>
                  <a:schemeClr val="bg1"/>
                </a:solidFill>
                <a:highlight>
                  <a:srgbClr val="FFFF00"/>
                </a:highlight>
              </a:rPr>
              <a:t>http://dx.doi.org/10.4172/2165-784X.1000233</a:t>
            </a:r>
            <a:endParaRPr lang="en-US" dirty="0">
              <a:solidFill>
                <a:schemeClr val="bg1"/>
              </a:solidFill>
              <a:highlight>
                <a:srgbClr val="FFFF00"/>
              </a:highlight>
            </a:endParaRPr>
          </a:p>
        </p:txBody>
      </p:sp>
      <p:sp>
        <p:nvSpPr>
          <p:cNvPr id="8" name="Rectangle 7"/>
          <p:cNvSpPr/>
          <p:nvPr/>
        </p:nvSpPr>
        <p:spPr>
          <a:xfrm>
            <a:off x="7701567" y="5952066"/>
            <a:ext cx="6096000" cy="646331"/>
          </a:xfrm>
          <a:prstGeom prst="rect">
            <a:avLst/>
          </a:prstGeom>
        </p:spPr>
        <p:txBody>
          <a:bodyPr>
            <a:spAutoFit/>
          </a:bodyPr>
          <a:lstStyle/>
          <a:p>
            <a:r>
              <a:rPr lang="en-US" dirty="0"/>
              <a:t>(</a:t>
            </a:r>
            <a:r>
              <a:rPr lang="en-US" dirty="0" err="1"/>
              <a:t>Kardasz</a:t>
            </a:r>
            <a:r>
              <a:rPr lang="en-US" dirty="0"/>
              <a:t> et al., 2016)</a:t>
            </a:r>
          </a:p>
          <a:p>
            <a:endParaRPr lang="en-US" dirty="0"/>
          </a:p>
        </p:txBody>
      </p:sp>
      <p:sp>
        <p:nvSpPr>
          <p:cNvPr id="2" name="Rectangle: Single Corner Rounded 1">
            <a:extLst>
              <a:ext uri="{FF2B5EF4-FFF2-40B4-BE49-F238E27FC236}">
                <a16:creationId xmlns:a16="http://schemas.microsoft.com/office/drawing/2014/main" id="{0790DC01-7BCB-4F48-B108-62D1257BF81C}"/>
              </a:ext>
            </a:extLst>
          </p:cNvPr>
          <p:cNvSpPr/>
          <p:nvPr/>
        </p:nvSpPr>
        <p:spPr>
          <a:xfrm>
            <a:off x="1214316" y="2483373"/>
            <a:ext cx="5256286" cy="266808"/>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Single Corner Rounded 5">
            <a:extLst>
              <a:ext uri="{FF2B5EF4-FFF2-40B4-BE49-F238E27FC236}">
                <a16:creationId xmlns:a16="http://schemas.microsoft.com/office/drawing/2014/main" id="{2558775E-A38E-4CC6-B6D2-214A993499D2}"/>
              </a:ext>
            </a:extLst>
          </p:cNvPr>
          <p:cNvSpPr/>
          <p:nvPr/>
        </p:nvSpPr>
        <p:spPr>
          <a:xfrm>
            <a:off x="8891550" y="1195565"/>
            <a:ext cx="364132" cy="154727"/>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D5906A65-D48F-4CEF-AAB3-3FEBC07B231E}"/>
              </a:ext>
            </a:extLst>
          </p:cNvPr>
          <p:cNvSpPr/>
          <p:nvPr/>
        </p:nvSpPr>
        <p:spPr>
          <a:xfrm>
            <a:off x="2022231" y="1272929"/>
            <a:ext cx="3987680" cy="660573"/>
          </a:xfrm>
          <a:prstGeom prst="round1Rect">
            <a:avLst/>
          </a:prstGeom>
          <a:solidFill>
            <a:srgbClr val="5D288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1" name="Rectangle: Single Corner Rounded 10">
            <a:extLst>
              <a:ext uri="{FF2B5EF4-FFF2-40B4-BE49-F238E27FC236}">
                <a16:creationId xmlns:a16="http://schemas.microsoft.com/office/drawing/2014/main" id="{72DA91EB-7DF1-4409-A90F-5C3E4BA577BE}"/>
              </a:ext>
            </a:extLst>
          </p:cNvPr>
          <p:cNvSpPr/>
          <p:nvPr/>
        </p:nvSpPr>
        <p:spPr>
          <a:xfrm>
            <a:off x="9251419" y="1195565"/>
            <a:ext cx="149299" cy="154727"/>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2" name="Rectangle: Single Corner Rounded 11">
            <a:extLst>
              <a:ext uri="{FF2B5EF4-FFF2-40B4-BE49-F238E27FC236}">
                <a16:creationId xmlns:a16="http://schemas.microsoft.com/office/drawing/2014/main" id="{25F18CD6-AA5D-49D9-B6A4-536BD71CD81F}"/>
              </a:ext>
            </a:extLst>
          </p:cNvPr>
          <p:cNvSpPr/>
          <p:nvPr/>
        </p:nvSpPr>
        <p:spPr>
          <a:xfrm>
            <a:off x="9400718" y="1195565"/>
            <a:ext cx="85309" cy="154727"/>
          </a:xfrm>
          <a:prstGeom prst="round1Rect">
            <a:avLst/>
          </a:prstGeom>
          <a:solidFill>
            <a:srgbClr val="24F4F4">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4" name="Rectangle: Single Corner Rounded 13">
            <a:extLst>
              <a:ext uri="{FF2B5EF4-FFF2-40B4-BE49-F238E27FC236}">
                <a16:creationId xmlns:a16="http://schemas.microsoft.com/office/drawing/2014/main" id="{AEB80790-5179-4C27-B099-A9EF8A795BE2}"/>
              </a:ext>
            </a:extLst>
          </p:cNvPr>
          <p:cNvSpPr/>
          <p:nvPr/>
        </p:nvSpPr>
        <p:spPr>
          <a:xfrm>
            <a:off x="6282136" y="3238791"/>
            <a:ext cx="3118582" cy="1598455"/>
          </a:xfrm>
          <a:prstGeom prst="round1Rect">
            <a:avLst>
              <a:gd name="adj" fmla="val 5667"/>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highlight>
                  <a:srgbClr val="000000"/>
                </a:highlight>
              </a:rPr>
              <a:t>No page range available, but add </a:t>
            </a:r>
            <a:r>
              <a:rPr lang="en-CA" dirty="0" err="1">
                <a:highlight>
                  <a:srgbClr val="000000"/>
                </a:highlight>
              </a:rPr>
              <a:t>doi</a:t>
            </a:r>
            <a:r>
              <a:rPr lang="en-CA" dirty="0">
                <a:highlight>
                  <a:srgbClr val="000000"/>
                </a:highlight>
              </a:rPr>
              <a:t> at the end, listed in the top right. Lowercase the letters “</a:t>
            </a:r>
            <a:r>
              <a:rPr lang="en-CA" dirty="0" err="1">
                <a:highlight>
                  <a:srgbClr val="000000"/>
                </a:highlight>
              </a:rPr>
              <a:t>doi</a:t>
            </a:r>
            <a:r>
              <a:rPr lang="en-CA" dirty="0">
                <a:highlight>
                  <a:srgbClr val="000000"/>
                </a:highlight>
              </a:rPr>
              <a:t>” in your citation</a:t>
            </a:r>
          </a:p>
          <a:p>
            <a:pPr algn="ctr"/>
            <a:endParaRPr lang="en-CA" dirty="0">
              <a:highlight>
                <a:srgbClr val="000000"/>
              </a:highlight>
            </a:endParaRPr>
          </a:p>
          <a:p>
            <a:pPr algn="ctr"/>
            <a:r>
              <a:rPr lang="en-CA" dirty="0">
                <a:highlight>
                  <a:srgbClr val="000000"/>
                </a:highlight>
              </a:rPr>
              <a:t>See example below</a:t>
            </a:r>
          </a:p>
        </p:txBody>
      </p:sp>
      <p:sp>
        <p:nvSpPr>
          <p:cNvPr id="16" name="Rectangle: Single Corner Rounded 15">
            <a:extLst>
              <a:ext uri="{FF2B5EF4-FFF2-40B4-BE49-F238E27FC236}">
                <a16:creationId xmlns:a16="http://schemas.microsoft.com/office/drawing/2014/main" id="{B5C444E9-0CCE-412A-932E-CE5759421EAF}"/>
              </a:ext>
            </a:extLst>
          </p:cNvPr>
          <p:cNvSpPr/>
          <p:nvPr/>
        </p:nvSpPr>
        <p:spPr>
          <a:xfrm>
            <a:off x="1158475" y="2048652"/>
            <a:ext cx="4425647" cy="486069"/>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Tree>
    <p:extLst>
      <p:ext uri="{BB962C8B-B14F-4D97-AF65-F5344CB8AC3E}">
        <p14:creationId xmlns:p14="http://schemas.microsoft.com/office/powerpoint/2010/main" val="170195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Citation – Webpage</a:t>
            </a:r>
          </a:p>
        </p:txBody>
      </p:sp>
      <p:sp>
        <p:nvSpPr>
          <p:cNvPr id="3" name="Content Placeholder 2"/>
          <p:cNvSpPr>
            <a:spLocks noGrp="1"/>
          </p:cNvSpPr>
          <p:nvPr>
            <p:ph idx="1"/>
          </p:nvPr>
        </p:nvSpPr>
        <p:spPr/>
        <p:txBody>
          <a:bodyPr>
            <a:normAutofit lnSpcReduction="10000"/>
          </a:bodyPr>
          <a:lstStyle/>
          <a:p>
            <a:pPr marL="0" indent="0">
              <a:buNone/>
            </a:pPr>
            <a:r>
              <a:rPr lang="en-US" dirty="0"/>
              <a:t>Personal or Corporate Author. (creation date). Title of 	webpage</a:t>
            </a:r>
            <a:r>
              <a:rPr lang="en-US" i="1" dirty="0"/>
              <a:t>.</a:t>
            </a:r>
            <a:r>
              <a:rPr lang="en-US" dirty="0"/>
              <a:t> Retrieved from URL.</a:t>
            </a:r>
            <a:br>
              <a:rPr lang="en-US" dirty="0"/>
            </a:br>
            <a:endParaRPr lang="en-US" dirty="0"/>
          </a:p>
          <a:p>
            <a:pPr marL="0" indent="0">
              <a:buNone/>
            </a:pPr>
            <a:endParaRPr lang="en-US" dirty="0"/>
          </a:p>
          <a:p>
            <a:pPr marL="0" indent="0">
              <a:buNone/>
            </a:pPr>
            <a:endParaRPr lang="en-US" dirty="0"/>
          </a:p>
          <a:p>
            <a:pPr marL="0" indent="0">
              <a:buNone/>
            </a:pPr>
            <a:r>
              <a:rPr lang="en-US" dirty="0"/>
              <a:t>NOTE: Include date in “Retrieved from” statement if website may be updated in the future</a:t>
            </a:r>
          </a:p>
          <a:p>
            <a:pPr marL="0" indent="0">
              <a:buNone/>
            </a:pPr>
            <a:endParaRPr lang="en-US" dirty="0"/>
          </a:p>
          <a:p>
            <a:pPr marL="0" indent="0">
              <a:buNone/>
            </a:pPr>
            <a:r>
              <a:rPr lang="en-US" dirty="0"/>
              <a:t>NOTE: Never use the copyright date as the “creation date”. If no date can be found, list </a:t>
            </a:r>
            <a:r>
              <a:rPr lang="en-US" dirty="0" err="1"/>
              <a:t>n.d.</a:t>
            </a:r>
            <a:r>
              <a:rPr lang="en-US" dirty="0"/>
              <a:t> in place of the date</a:t>
            </a:r>
          </a:p>
        </p:txBody>
      </p:sp>
    </p:spTree>
    <p:extLst>
      <p:ext uri="{BB962C8B-B14F-4D97-AF65-F5344CB8AC3E}">
        <p14:creationId xmlns:p14="http://schemas.microsoft.com/office/powerpoint/2010/main" val="290070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7386" y="2105762"/>
            <a:ext cx="8277225" cy="2981325"/>
          </a:xfrm>
          <a:prstGeom prst="rect">
            <a:avLst/>
          </a:prstGeom>
        </p:spPr>
      </p:pic>
      <p:pic>
        <p:nvPicPr>
          <p:cNvPr id="5" name="Picture 4"/>
          <p:cNvPicPr>
            <a:picLocks noChangeAspect="1"/>
          </p:cNvPicPr>
          <p:nvPr/>
        </p:nvPicPr>
        <p:blipFill>
          <a:blip r:embed="rId3"/>
          <a:stretch>
            <a:fillRect/>
          </a:stretch>
        </p:blipFill>
        <p:spPr>
          <a:xfrm>
            <a:off x="1457324" y="1623342"/>
            <a:ext cx="9277350" cy="314325"/>
          </a:xfrm>
          <a:prstGeom prst="rect">
            <a:avLst/>
          </a:prstGeom>
        </p:spPr>
      </p:pic>
      <p:sp>
        <p:nvSpPr>
          <p:cNvPr id="6" name="Rectangle 5"/>
          <p:cNvSpPr/>
          <p:nvPr/>
        </p:nvSpPr>
        <p:spPr>
          <a:xfrm>
            <a:off x="742682" y="5555989"/>
            <a:ext cx="6096000" cy="923330"/>
          </a:xfrm>
          <a:prstGeom prst="rect">
            <a:avLst/>
          </a:prstGeom>
        </p:spPr>
        <p:txBody>
          <a:bodyPr>
            <a:spAutoFit/>
          </a:bodyPr>
          <a:lstStyle/>
          <a:p>
            <a:r>
              <a:rPr lang="en-US" dirty="0">
                <a:highlight>
                  <a:srgbClr val="FF0000"/>
                </a:highlight>
              </a:rPr>
              <a:t>Personal or Corporate Author. </a:t>
            </a:r>
            <a:r>
              <a:rPr lang="en-US" dirty="0">
                <a:highlight>
                  <a:srgbClr val="008000"/>
                </a:highlight>
              </a:rPr>
              <a:t>(creation date).</a:t>
            </a:r>
            <a:r>
              <a:rPr lang="en-US" dirty="0"/>
              <a:t> </a:t>
            </a:r>
            <a:r>
              <a:rPr lang="en-US" dirty="0">
                <a:highlight>
                  <a:srgbClr val="808080"/>
                </a:highlight>
              </a:rPr>
              <a:t>Title of webpage</a:t>
            </a:r>
            <a:r>
              <a:rPr lang="en-US" i="1" dirty="0">
                <a:highlight>
                  <a:srgbClr val="808080"/>
                </a:highlight>
              </a:rPr>
              <a:t>.</a:t>
            </a:r>
            <a:r>
              <a:rPr lang="en-US" dirty="0"/>
              <a:t> </a:t>
            </a:r>
            <a:r>
              <a:rPr lang="en-US" dirty="0">
                <a:highlight>
                  <a:srgbClr val="FF00FF"/>
                </a:highlight>
              </a:rPr>
              <a:t>Retrieved from URL.</a:t>
            </a:r>
            <a:br>
              <a:rPr lang="en-US" dirty="0"/>
            </a:br>
            <a:endParaRPr lang="en-US" dirty="0"/>
          </a:p>
        </p:txBody>
      </p:sp>
      <p:sp>
        <p:nvSpPr>
          <p:cNvPr id="7" name="Rectangle 6"/>
          <p:cNvSpPr/>
          <p:nvPr/>
        </p:nvSpPr>
        <p:spPr>
          <a:xfrm>
            <a:off x="7495505" y="5555989"/>
            <a:ext cx="6096000" cy="369332"/>
          </a:xfrm>
          <a:prstGeom prst="rect">
            <a:avLst/>
          </a:prstGeom>
        </p:spPr>
        <p:txBody>
          <a:bodyPr>
            <a:spAutoFit/>
          </a:bodyPr>
          <a:lstStyle/>
          <a:p>
            <a:r>
              <a:rPr lang="en-US" dirty="0"/>
              <a:t>(Last name(s), year)</a:t>
            </a:r>
          </a:p>
        </p:txBody>
      </p:sp>
      <p:sp>
        <p:nvSpPr>
          <p:cNvPr id="8" name="Rectangle: Single Corner Rounded 7">
            <a:extLst>
              <a:ext uri="{FF2B5EF4-FFF2-40B4-BE49-F238E27FC236}">
                <a16:creationId xmlns:a16="http://schemas.microsoft.com/office/drawing/2014/main" id="{1F296431-C1BB-4F74-86AC-88FFDBD59273}"/>
              </a:ext>
            </a:extLst>
          </p:cNvPr>
          <p:cNvSpPr/>
          <p:nvPr/>
        </p:nvSpPr>
        <p:spPr>
          <a:xfrm>
            <a:off x="2463994" y="4271853"/>
            <a:ext cx="711975" cy="265246"/>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Single Corner Rounded 8">
            <a:extLst>
              <a:ext uri="{FF2B5EF4-FFF2-40B4-BE49-F238E27FC236}">
                <a16:creationId xmlns:a16="http://schemas.microsoft.com/office/drawing/2014/main" id="{5C52236D-9EFF-4301-B94D-F1FF0695DB04}"/>
              </a:ext>
            </a:extLst>
          </p:cNvPr>
          <p:cNvSpPr/>
          <p:nvPr/>
        </p:nvSpPr>
        <p:spPr>
          <a:xfrm>
            <a:off x="3308593" y="4271853"/>
            <a:ext cx="786308" cy="153564"/>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73802E76-834F-47A7-BDC0-F280B18F9A4A}"/>
              </a:ext>
            </a:extLst>
          </p:cNvPr>
          <p:cNvSpPr/>
          <p:nvPr/>
        </p:nvSpPr>
        <p:spPr>
          <a:xfrm>
            <a:off x="2240628" y="2772665"/>
            <a:ext cx="7768911" cy="1030285"/>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
        <p:nvSpPr>
          <p:cNvPr id="11" name="Rectangle: Single Corner Rounded 10">
            <a:extLst>
              <a:ext uri="{FF2B5EF4-FFF2-40B4-BE49-F238E27FC236}">
                <a16:creationId xmlns:a16="http://schemas.microsoft.com/office/drawing/2014/main" id="{EC0D6431-14D9-42D4-BE94-6DDB07121FB8}"/>
              </a:ext>
            </a:extLst>
          </p:cNvPr>
          <p:cNvSpPr/>
          <p:nvPr/>
        </p:nvSpPr>
        <p:spPr>
          <a:xfrm>
            <a:off x="2644315" y="1708563"/>
            <a:ext cx="6157657" cy="229104"/>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Tree>
    <p:extLst>
      <p:ext uri="{BB962C8B-B14F-4D97-AF65-F5344CB8AC3E}">
        <p14:creationId xmlns:p14="http://schemas.microsoft.com/office/powerpoint/2010/main" val="386431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7386" y="2105762"/>
            <a:ext cx="8277225" cy="2981325"/>
          </a:xfrm>
          <a:prstGeom prst="rect">
            <a:avLst/>
          </a:prstGeom>
        </p:spPr>
      </p:pic>
      <p:pic>
        <p:nvPicPr>
          <p:cNvPr id="5" name="Picture 4"/>
          <p:cNvPicPr>
            <a:picLocks noChangeAspect="1"/>
          </p:cNvPicPr>
          <p:nvPr/>
        </p:nvPicPr>
        <p:blipFill>
          <a:blip r:embed="rId3"/>
          <a:stretch>
            <a:fillRect/>
          </a:stretch>
        </p:blipFill>
        <p:spPr>
          <a:xfrm>
            <a:off x="1457324" y="1623342"/>
            <a:ext cx="9277350" cy="314325"/>
          </a:xfrm>
          <a:prstGeom prst="rect">
            <a:avLst/>
          </a:prstGeom>
        </p:spPr>
      </p:pic>
      <p:sp>
        <p:nvSpPr>
          <p:cNvPr id="6" name="Rectangle 5"/>
          <p:cNvSpPr/>
          <p:nvPr/>
        </p:nvSpPr>
        <p:spPr>
          <a:xfrm>
            <a:off x="742682" y="5555989"/>
            <a:ext cx="6096000" cy="1477328"/>
          </a:xfrm>
          <a:prstGeom prst="rect">
            <a:avLst/>
          </a:prstGeom>
        </p:spPr>
        <p:txBody>
          <a:bodyPr>
            <a:spAutoFit/>
          </a:bodyPr>
          <a:lstStyle/>
          <a:p>
            <a:r>
              <a:rPr lang="en-US" dirty="0" err="1">
                <a:highlight>
                  <a:srgbClr val="FF0000"/>
                </a:highlight>
              </a:rPr>
              <a:t>Sottek</a:t>
            </a:r>
            <a:r>
              <a:rPr lang="en-US" dirty="0">
                <a:highlight>
                  <a:srgbClr val="FF0000"/>
                </a:highlight>
              </a:rPr>
              <a:t>, T.C. </a:t>
            </a:r>
            <a:r>
              <a:rPr lang="en-US" dirty="0">
                <a:highlight>
                  <a:srgbClr val="008000"/>
                </a:highlight>
              </a:rPr>
              <a:t>(2020, January 20).</a:t>
            </a:r>
            <a:r>
              <a:rPr lang="en-US" dirty="0">
                <a:highlight>
                  <a:srgbClr val="808080"/>
                </a:highlight>
              </a:rPr>
              <a:t> Tesla says faulty acceleration allegation is ‘completely false’.</a:t>
            </a:r>
            <a:r>
              <a:rPr lang="en-US" dirty="0">
                <a:highlight>
                  <a:srgbClr val="008000"/>
                </a:highlight>
              </a:rPr>
              <a:t> </a:t>
            </a:r>
            <a:r>
              <a:rPr lang="en-US" dirty="0">
                <a:highlight>
                  <a:srgbClr val="FF0000"/>
                </a:highlight>
              </a:rPr>
              <a:t>Retrieved January 22, 2020, from </a:t>
            </a:r>
            <a:r>
              <a:rPr lang="en-US" dirty="0">
                <a:highlight>
                  <a:srgbClr val="F12FF6"/>
                </a:highlight>
              </a:rPr>
              <a:t>https://www.theverge.com/2020/1/20/21074318/tesla-says-faulty-acceleration-allegation-is-completely-false</a:t>
            </a:r>
            <a:br>
              <a:rPr lang="en-US" dirty="0"/>
            </a:br>
            <a:endParaRPr lang="en-US" dirty="0"/>
          </a:p>
        </p:txBody>
      </p:sp>
      <p:sp>
        <p:nvSpPr>
          <p:cNvPr id="8" name="Rectangle: Single Corner Rounded 7">
            <a:extLst>
              <a:ext uri="{FF2B5EF4-FFF2-40B4-BE49-F238E27FC236}">
                <a16:creationId xmlns:a16="http://schemas.microsoft.com/office/drawing/2014/main" id="{1F296431-C1BB-4F74-86AC-88FFDBD59273}"/>
              </a:ext>
            </a:extLst>
          </p:cNvPr>
          <p:cNvSpPr/>
          <p:nvPr/>
        </p:nvSpPr>
        <p:spPr>
          <a:xfrm>
            <a:off x="2463994" y="4271853"/>
            <a:ext cx="711975" cy="265246"/>
          </a:xfrm>
          <a:prstGeom prst="round1Rect">
            <a:avLst/>
          </a:prstGeom>
          <a:solidFill>
            <a:srgbClr val="FF0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Single Corner Rounded 8">
            <a:extLst>
              <a:ext uri="{FF2B5EF4-FFF2-40B4-BE49-F238E27FC236}">
                <a16:creationId xmlns:a16="http://schemas.microsoft.com/office/drawing/2014/main" id="{5C52236D-9EFF-4301-B94D-F1FF0695DB04}"/>
              </a:ext>
            </a:extLst>
          </p:cNvPr>
          <p:cNvSpPr/>
          <p:nvPr/>
        </p:nvSpPr>
        <p:spPr>
          <a:xfrm>
            <a:off x="3289423" y="4292793"/>
            <a:ext cx="786308" cy="153564"/>
          </a:xfrm>
          <a:prstGeom prst="round1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0" name="Rectangle: Single Corner Rounded 9">
            <a:extLst>
              <a:ext uri="{FF2B5EF4-FFF2-40B4-BE49-F238E27FC236}">
                <a16:creationId xmlns:a16="http://schemas.microsoft.com/office/drawing/2014/main" id="{73802E76-834F-47A7-BDC0-F280B18F9A4A}"/>
              </a:ext>
            </a:extLst>
          </p:cNvPr>
          <p:cNvSpPr/>
          <p:nvPr/>
        </p:nvSpPr>
        <p:spPr>
          <a:xfrm>
            <a:off x="2240628" y="2772665"/>
            <a:ext cx="7768911" cy="1030285"/>
          </a:xfrm>
          <a:prstGeom prst="round1Rect">
            <a:avLst/>
          </a:prstGeom>
          <a:solidFill>
            <a:schemeClr val="bg1">
              <a:lumMod val="75000"/>
              <a:lumOff val="2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FFFF00"/>
              </a:highlight>
            </a:endParaRPr>
          </a:p>
        </p:txBody>
      </p:sp>
      <p:sp>
        <p:nvSpPr>
          <p:cNvPr id="11" name="Rectangle: Single Corner Rounded 10">
            <a:extLst>
              <a:ext uri="{FF2B5EF4-FFF2-40B4-BE49-F238E27FC236}">
                <a16:creationId xmlns:a16="http://schemas.microsoft.com/office/drawing/2014/main" id="{EC0D6431-14D9-42D4-BE94-6DDB07121FB8}"/>
              </a:ext>
            </a:extLst>
          </p:cNvPr>
          <p:cNvSpPr/>
          <p:nvPr/>
        </p:nvSpPr>
        <p:spPr>
          <a:xfrm>
            <a:off x="2644315" y="1708563"/>
            <a:ext cx="6157657" cy="229104"/>
          </a:xfrm>
          <a:prstGeom prst="round1Rect">
            <a:avLst/>
          </a:prstGeom>
          <a:solidFill>
            <a:srgbClr val="F12FF6">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8080"/>
              </a:highlight>
            </a:endParaRPr>
          </a:p>
        </p:txBody>
      </p:sp>
      <p:sp>
        <p:nvSpPr>
          <p:cNvPr id="12" name="Rectangle 11">
            <a:extLst>
              <a:ext uri="{FF2B5EF4-FFF2-40B4-BE49-F238E27FC236}">
                <a16:creationId xmlns:a16="http://schemas.microsoft.com/office/drawing/2014/main" id="{E975C515-97BD-476A-A06B-B7457D05D5F9}"/>
              </a:ext>
            </a:extLst>
          </p:cNvPr>
          <p:cNvSpPr/>
          <p:nvPr/>
        </p:nvSpPr>
        <p:spPr>
          <a:xfrm>
            <a:off x="7614167" y="5555989"/>
            <a:ext cx="6096000" cy="646331"/>
          </a:xfrm>
          <a:prstGeom prst="rect">
            <a:avLst/>
          </a:prstGeom>
        </p:spPr>
        <p:txBody>
          <a:bodyPr>
            <a:spAutoFit/>
          </a:bodyPr>
          <a:lstStyle/>
          <a:p>
            <a:r>
              <a:rPr lang="en-US" dirty="0"/>
              <a:t>(</a:t>
            </a:r>
            <a:r>
              <a:rPr lang="en-US" dirty="0" err="1"/>
              <a:t>Sottek</a:t>
            </a:r>
            <a:r>
              <a:rPr lang="en-US" dirty="0"/>
              <a:t>, 2020)</a:t>
            </a:r>
          </a:p>
          <a:p>
            <a:r>
              <a:rPr lang="en-US" dirty="0" err="1"/>
              <a:t>Sottek</a:t>
            </a:r>
            <a:r>
              <a:rPr lang="en-US" dirty="0"/>
              <a:t> (2020)</a:t>
            </a:r>
          </a:p>
        </p:txBody>
      </p:sp>
    </p:spTree>
    <p:extLst>
      <p:ext uri="{BB962C8B-B14F-4D97-AF65-F5344CB8AC3E}">
        <p14:creationId xmlns:p14="http://schemas.microsoft.com/office/powerpoint/2010/main" val="282320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5730-76F5-4CD8-B7BE-F0D13EC16FD8}"/>
              </a:ext>
            </a:extLst>
          </p:cNvPr>
          <p:cNvSpPr>
            <a:spLocks noGrp="1"/>
          </p:cNvSpPr>
          <p:nvPr>
            <p:ph type="title"/>
          </p:nvPr>
        </p:nvSpPr>
        <p:spPr/>
        <p:txBody>
          <a:bodyPr/>
          <a:lstStyle/>
          <a:p>
            <a:r>
              <a:rPr lang="en-CA" dirty="0"/>
              <a:t>Why do we cite? </a:t>
            </a:r>
          </a:p>
        </p:txBody>
      </p:sp>
      <p:sp>
        <p:nvSpPr>
          <p:cNvPr id="3" name="Content Placeholder 2">
            <a:extLst>
              <a:ext uri="{FF2B5EF4-FFF2-40B4-BE49-F238E27FC236}">
                <a16:creationId xmlns:a16="http://schemas.microsoft.com/office/drawing/2014/main" id="{041B9171-221B-4E0E-AF5C-171D551BA361}"/>
              </a:ext>
            </a:extLst>
          </p:cNvPr>
          <p:cNvSpPr>
            <a:spLocks noGrp="1"/>
          </p:cNvSpPr>
          <p:nvPr>
            <p:ph idx="1"/>
          </p:nvPr>
        </p:nvSpPr>
        <p:spPr/>
        <p:txBody>
          <a:bodyPr/>
          <a:lstStyle/>
          <a:p>
            <a:r>
              <a:rPr lang="en-US" dirty="0"/>
              <a:t>To help your reader (your instructor) identify and locate the source that you used</a:t>
            </a:r>
          </a:p>
          <a:p>
            <a:pPr lvl="1">
              <a:buFont typeface="Courier New" panose="02070309020205020404" pitchFamily="49" charset="0"/>
              <a:buChar char="o"/>
            </a:pPr>
            <a:r>
              <a:rPr lang="en-US" dirty="0"/>
              <a:t>Different sources have different required components, and not every source will have every component </a:t>
            </a:r>
          </a:p>
          <a:p>
            <a:r>
              <a:rPr lang="en-US" dirty="0"/>
              <a:t>To provide evidence that your assignment/position is well-researched</a:t>
            </a:r>
          </a:p>
          <a:p>
            <a:pPr lvl="1">
              <a:buFont typeface="Courier New" panose="02070309020205020404" pitchFamily="49" charset="0"/>
              <a:buChar char="o"/>
            </a:pPr>
            <a:r>
              <a:rPr lang="en-US" dirty="0"/>
              <a:t>Your reader will judge you if your research is bad</a:t>
            </a:r>
          </a:p>
          <a:p>
            <a:r>
              <a:rPr lang="en-US" dirty="0"/>
              <a:t>To give credit to the author of ideas which are not your own, and thereby avoid plagiarism </a:t>
            </a:r>
          </a:p>
          <a:p>
            <a:pPr lvl="1">
              <a:buFont typeface="Courier New" panose="02070309020205020404" pitchFamily="49" charset="0"/>
              <a:buChar char="o"/>
            </a:pPr>
            <a:r>
              <a:rPr lang="en-US" dirty="0"/>
              <a:t>It’s okay to use others ideas and words as support or evidence, as long as you appropriately attribute them using citations</a:t>
            </a:r>
          </a:p>
          <a:p>
            <a:endParaRPr lang="en-CA" dirty="0"/>
          </a:p>
        </p:txBody>
      </p:sp>
    </p:spTree>
    <p:extLst>
      <p:ext uri="{BB962C8B-B14F-4D97-AF65-F5344CB8AC3E}">
        <p14:creationId xmlns:p14="http://schemas.microsoft.com/office/powerpoint/2010/main" val="60326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DDC4-186D-4BE3-BA4A-8545EA3C21AC}"/>
              </a:ext>
            </a:extLst>
          </p:cNvPr>
          <p:cNvSpPr>
            <a:spLocks noGrp="1"/>
          </p:cNvSpPr>
          <p:nvPr>
            <p:ph type="title"/>
          </p:nvPr>
        </p:nvSpPr>
        <p:spPr>
          <a:xfrm>
            <a:off x="838200" y="316264"/>
            <a:ext cx="10958258" cy="1325563"/>
          </a:xfrm>
        </p:spPr>
        <p:txBody>
          <a:bodyPr/>
          <a:lstStyle/>
          <a:p>
            <a:r>
              <a:rPr lang="en-CA" dirty="0"/>
              <a:t>What kind of source is this?</a:t>
            </a:r>
          </a:p>
        </p:txBody>
      </p:sp>
      <p:pic>
        <p:nvPicPr>
          <p:cNvPr id="7" name="Picture 6">
            <a:extLst>
              <a:ext uri="{FF2B5EF4-FFF2-40B4-BE49-F238E27FC236}">
                <a16:creationId xmlns:a16="http://schemas.microsoft.com/office/drawing/2014/main" id="{FE1484E4-4010-49CB-99FD-AE4064E3A3BA}"/>
              </a:ext>
            </a:extLst>
          </p:cNvPr>
          <p:cNvPicPr>
            <a:picLocks noChangeAspect="1"/>
          </p:cNvPicPr>
          <p:nvPr/>
        </p:nvPicPr>
        <p:blipFill>
          <a:blip r:embed="rId2"/>
          <a:stretch>
            <a:fillRect/>
          </a:stretch>
        </p:blipFill>
        <p:spPr>
          <a:xfrm>
            <a:off x="2319354" y="1690688"/>
            <a:ext cx="7553292" cy="4694272"/>
          </a:xfrm>
          <a:prstGeom prst="rect">
            <a:avLst/>
          </a:prstGeom>
        </p:spPr>
      </p:pic>
    </p:spTree>
    <p:extLst>
      <p:ext uri="{BB962C8B-B14F-4D97-AF65-F5344CB8AC3E}">
        <p14:creationId xmlns:p14="http://schemas.microsoft.com/office/powerpoint/2010/main" val="20290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D0E9-C2B1-4658-8884-90F7F6DBB9EE}"/>
              </a:ext>
            </a:extLst>
          </p:cNvPr>
          <p:cNvSpPr>
            <a:spLocks noGrp="1"/>
          </p:cNvSpPr>
          <p:nvPr>
            <p:ph type="title"/>
          </p:nvPr>
        </p:nvSpPr>
        <p:spPr/>
        <p:txBody>
          <a:bodyPr/>
          <a:lstStyle/>
          <a:p>
            <a:r>
              <a:rPr lang="en-CA" dirty="0"/>
              <a:t>What are the problems with this citation?</a:t>
            </a:r>
          </a:p>
        </p:txBody>
      </p:sp>
      <p:sp>
        <p:nvSpPr>
          <p:cNvPr id="3" name="Content Placeholder 2">
            <a:extLst>
              <a:ext uri="{FF2B5EF4-FFF2-40B4-BE49-F238E27FC236}">
                <a16:creationId xmlns:a16="http://schemas.microsoft.com/office/drawing/2014/main" id="{1A28DE2C-BF84-4127-9556-E165E07A1264}"/>
              </a:ext>
            </a:extLst>
          </p:cNvPr>
          <p:cNvSpPr>
            <a:spLocks noGrp="1"/>
          </p:cNvSpPr>
          <p:nvPr>
            <p:ph idx="1"/>
          </p:nvPr>
        </p:nvSpPr>
        <p:spPr/>
        <p:txBody>
          <a:bodyPr/>
          <a:lstStyle/>
          <a:p>
            <a:pPr marL="0" indent="0">
              <a:buNone/>
            </a:pPr>
            <a:r>
              <a:rPr lang="en-CA" dirty="0"/>
              <a:t>ELIZABETH WEST (no date). Steve </a:t>
            </a:r>
            <a:r>
              <a:rPr lang="en-CA" dirty="0" err="1"/>
              <a:t>Sitto</a:t>
            </a:r>
            <a:r>
              <a:rPr lang="en-CA" dirty="0"/>
              <a:t>: Tesla senior Manager of global travel, meetings &amp; mobility. Business Travel News, volume 36, issue 13. page 15-16.</a:t>
            </a:r>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94359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D0E9-C2B1-4658-8884-90F7F6DBB9EE}"/>
              </a:ext>
            </a:extLst>
          </p:cNvPr>
          <p:cNvSpPr>
            <a:spLocks noGrp="1"/>
          </p:cNvSpPr>
          <p:nvPr>
            <p:ph type="title"/>
          </p:nvPr>
        </p:nvSpPr>
        <p:spPr/>
        <p:txBody>
          <a:bodyPr/>
          <a:lstStyle/>
          <a:p>
            <a:r>
              <a:rPr lang="en-CA" dirty="0"/>
              <a:t>What are the problems with this citation?</a:t>
            </a:r>
          </a:p>
        </p:txBody>
      </p:sp>
      <p:sp>
        <p:nvSpPr>
          <p:cNvPr id="3" name="Content Placeholder 2">
            <a:extLst>
              <a:ext uri="{FF2B5EF4-FFF2-40B4-BE49-F238E27FC236}">
                <a16:creationId xmlns:a16="http://schemas.microsoft.com/office/drawing/2014/main" id="{1A28DE2C-BF84-4127-9556-E165E07A1264}"/>
              </a:ext>
            </a:extLst>
          </p:cNvPr>
          <p:cNvSpPr>
            <a:spLocks noGrp="1"/>
          </p:cNvSpPr>
          <p:nvPr>
            <p:ph idx="1"/>
          </p:nvPr>
        </p:nvSpPr>
        <p:spPr/>
        <p:txBody>
          <a:bodyPr>
            <a:normAutofit lnSpcReduction="10000"/>
          </a:bodyPr>
          <a:lstStyle/>
          <a:p>
            <a:pPr marL="0" indent="0">
              <a:buNone/>
            </a:pPr>
            <a:r>
              <a:rPr lang="en-CA" dirty="0"/>
              <a:t>ELIZABETH WEST (no date). Steve </a:t>
            </a:r>
            <a:r>
              <a:rPr lang="en-CA" dirty="0" err="1"/>
              <a:t>Sitto</a:t>
            </a:r>
            <a:r>
              <a:rPr lang="en-CA" dirty="0"/>
              <a:t>: Tesla senior Manager of global travel, meetings &amp; mobility. Business Travel News, volume 36, issue 13. page 15-16.</a:t>
            </a:r>
          </a:p>
          <a:p>
            <a:pPr marL="0" indent="0">
              <a:buNone/>
            </a:pPr>
            <a:endParaRPr lang="en-CA" dirty="0"/>
          </a:p>
          <a:p>
            <a:pPr marL="0" indent="0">
              <a:buNone/>
            </a:pPr>
            <a:r>
              <a:rPr lang="en-US" dirty="0"/>
              <a:t>West, E. (2019). Steve </a:t>
            </a:r>
            <a:r>
              <a:rPr lang="en-US" dirty="0" err="1"/>
              <a:t>Sitto</a:t>
            </a:r>
            <a:r>
              <a:rPr lang="en-US" dirty="0"/>
              <a:t>: Tesla Senior Manager of Global Travel, Meetings &amp; Mobility. </a:t>
            </a:r>
            <a:r>
              <a:rPr lang="en-US" i="1" dirty="0"/>
              <a:t>Business Travel News</a:t>
            </a:r>
            <a:r>
              <a:rPr lang="en-US" dirty="0"/>
              <a:t>, </a:t>
            </a:r>
            <a:r>
              <a:rPr lang="en-US" i="1" dirty="0"/>
              <a:t>36</a:t>
            </a:r>
            <a:r>
              <a:rPr lang="en-US" dirty="0"/>
              <a:t>(13), 15–16. </a:t>
            </a:r>
          </a:p>
          <a:p>
            <a:pPr marL="0" indent="0">
              <a:buNone/>
            </a:pPr>
            <a:endParaRPr lang="en-CA" dirty="0"/>
          </a:p>
          <a:p>
            <a:pPr marL="0" indent="0">
              <a:buNone/>
            </a:pPr>
            <a:r>
              <a:rPr lang="en-CA" b="1" dirty="0">
                <a:solidFill>
                  <a:srgbClr val="FF0000"/>
                </a:solidFill>
              </a:rPr>
              <a:t>1. </a:t>
            </a:r>
            <a:r>
              <a:rPr lang="en-CA" dirty="0"/>
              <a:t>author</a:t>
            </a:r>
            <a:r>
              <a:rPr lang="en-CA" b="1" dirty="0"/>
              <a:t> </a:t>
            </a:r>
            <a:r>
              <a:rPr lang="en-CA" b="1" dirty="0">
                <a:solidFill>
                  <a:srgbClr val="FF0000"/>
                </a:solidFill>
              </a:rPr>
              <a:t>2. </a:t>
            </a:r>
            <a:r>
              <a:rPr lang="en-CA" dirty="0"/>
              <a:t>year </a:t>
            </a:r>
            <a:r>
              <a:rPr lang="en-CA" b="1" dirty="0">
                <a:solidFill>
                  <a:srgbClr val="FF0000"/>
                </a:solidFill>
              </a:rPr>
              <a:t>3. </a:t>
            </a:r>
            <a:r>
              <a:rPr lang="en-CA" dirty="0"/>
              <a:t>capitalization of article title </a:t>
            </a:r>
            <a:r>
              <a:rPr lang="en-CA" b="1" dirty="0">
                <a:solidFill>
                  <a:srgbClr val="FF0000"/>
                </a:solidFill>
              </a:rPr>
              <a:t>4. </a:t>
            </a:r>
            <a:r>
              <a:rPr lang="en-CA" dirty="0"/>
              <a:t>italicization of periodical title</a:t>
            </a:r>
            <a:r>
              <a:rPr lang="en-CA" dirty="0">
                <a:solidFill>
                  <a:srgbClr val="FF0000"/>
                </a:solidFill>
              </a:rPr>
              <a:t> </a:t>
            </a:r>
            <a:r>
              <a:rPr lang="en-CA" b="1" dirty="0">
                <a:solidFill>
                  <a:srgbClr val="FF0000"/>
                </a:solidFill>
              </a:rPr>
              <a:t>5. </a:t>
            </a:r>
            <a:r>
              <a:rPr lang="en-CA" dirty="0"/>
              <a:t>incorrect volume and issue formatting </a:t>
            </a:r>
            <a:r>
              <a:rPr lang="en-CA" b="1" dirty="0">
                <a:solidFill>
                  <a:srgbClr val="FF0000"/>
                </a:solidFill>
              </a:rPr>
              <a:t>6. </a:t>
            </a:r>
            <a:r>
              <a:rPr lang="en-CA" dirty="0"/>
              <a:t>incorrect page range formatting</a:t>
            </a:r>
          </a:p>
        </p:txBody>
      </p:sp>
    </p:spTree>
    <p:extLst>
      <p:ext uri="{BB962C8B-B14F-4D97-AF65-F5344CB8AC3E}">
        <p14:creationId xmlns:p14="http://schemas.microsoft.com/office/powerpoint/2010/main" val="259049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a:t>
            </a:r>
          </a:p>
        </p:txBody>
      </p:sp>
      <p:sp>
        <p:nvSpPr>
          <p:cNvPr id="3" name="Content Placeholder 2"/>
          <p:cNvSpPr>
            <a:spLocks noGrp="1"/>
          </p:cNvSpPr>
          <p:nvPr>
            <p:ph idx="1"/>
          </p:nvPr>
        </p:nvSpPr>
        <p:spPr/>
        <p:txBody>
          <a:bodyPr/>
          <a:lstStyle/>
          <a:p>
            <a:r>
              <a:rPr lang="en-CA" dirty="0"/>
              <a:t>Can I use the Word reference manager?</a:t>
            </a:r>
          </a:p>
          <a:p>
            <a:pPr lvl="1">
              <a:buFont typeface="Courier New" panose="02070309020205020404" pitchFamily="49" charset="0"/>
              <a:buChar char="o"/>
            </a:pPr>
            <a:r>
              <a:rPr lang="en-CA" dirty="0"/>
              <a:t>You can but I really recommend against it. It’s not accurate most of the time, and if you put incorrect info in it will spit incorrect info out. You should learn how to do this from scratch before you rely on it. Also, Zotero or Mendeley are much better</a:t>
            </a:r>
          </a:p>
          <a:p>
            <a:r>
              <a:rPr lang="en-CA" dirty="0"/>
              <a:t>Can I use an online generator?</a:t>
            </a:r>
          </a:p>
          <a:p>
            <a:pPr lvl="1">
              <a:buFont typeface="Courier New" panose="02070309020205020404" pitchFamily="49" charset="0"/>
              <a:buChar char="o"/>
            </a:pPr>
            <a:r>
              <a:rPr lang="en-CA" dirty="0"/>
              <a:t>Again, it is your life to live. They are more accurate than Word, but see above and learn how the style works first</a:t>
            </a:r>
          </a:p>
          <a:p>
            <a:r>
              <a:rPr lang="en-CA" dirty="0"/>
              <a:t>What do I do if I have an exception?</a:t>
            </a:r>
          </a:p>
          <a:p>
            <a:pPr lvl="1">
              <a:buFont typeface="Courier New" panose="02070309020205020404" pitchFamily="49" charset="0"/>
              <a:buChar char="o"/>
            </a:pPr>
            <a:r>
              <a:rPr lang="en-CA" dirty="0"/>
              <a:t>Check the homepage of the APA Guide or OWL Purdue – if you’re still not sure, ask us</a:t>
            </a:r>
          </a:p>
          <a:p>
            <a:endParaRPr lang="en-US" b="1" dirty="0"/>
          </a:p>
          <a:p>
            <a:endParaRPr lang="en-US" b="1" dirty="0"/>
          </a:p>
        </p:txBody>
      </p:sp>
    </p:spTree>
    <p:extLst>
      <p:ext uri="{BB962C8B-B14F-4D97-AF65-F5344CB8AC3E}">
        <p14:creationId xmlns:p14="http://schemas.microsoft.com/office/powerpoint/2010/main" val="1881011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D350-0FE7-4E09-AF6C-B14A50402F24}"/>
              </a:ext>
            </a:extLst>
          </p:cNvPr>
          <p:cNvSpPr>
            <a:spLocks noGrp="1"/>
          </p:cNvSpPr>
          <p:nvPr>
            <p:ph type="title"/>
          </p:nvPr>
        </p:nvSpPr>
        <p:spPr/>
        <p:txBody>
          <a:bodyPr/>
          <a:lstStyle/>
          <a:p>
            <a:r>
              <a:rPr lang="en-CA" dirty="0"/>
              <a:t>Research Skills Assignment		</a:t>
            </a:r>
          </a:p>
        </p:txBody>
      </p:sp>
      <p:sp>
        <p:nvSpPr>
          <p:cNvPr id="3" name="Content Placeholder 2">
            <a:extLst>
              <a:ext uri="{FF2B5EF4-FFF2-40B4-BE49-F238E27FC236}">
                <a16:creationId xmlns:a16="http://schemas.microsoft.com/office/drawing/2014/main" id="{6E10F783-B220-44BE-A24B-3FA58DF96AE7}"/>
              </a:ext>
            </a:extLst>
          </p:cNvPr>
          <p:cNvSpPr>
            <a:spLocks noGrp="1"/>
          </p:cNvSpPr>
          <p:nvPr>
            <p:ph idx="1"/>
          </p:nvPr>
        </p:nvSpPr>
        <p:spPr/>
        <p:txBody>
          <a:bodyPr/>
          <a:lstStyle/>
          <a:p>
            <a:r>
              <a:rPr lang="en-CA" dirty="0"/>
              <a:t>Find and evaluate one source from the LIBRARY (must be from Library)</a:t>
            </a:r>
          </a:p>
          <a:p>
            <a:r>
              <a:rPr lang="en-CA" dirty="0"/>
              <a:t>Due at the deadline posted on Brightspace</a:t>
            </a:r>
          </a:p>
          <a:p>
            <a:r>
              <a:rPr lang="en-CA" dirty="0"/>
              <a:t>Questions? Let me know! </a:t>
            </a:r>
          </a:p>
          <a:p>
            <a:endParaRPr lang="en-CA" dirty="0"/>
          </a:p>
          <a:p>
            <a:endParaRPr lang="en-CA" dirty="0"/>
          </a:p>
          <a:p>
            <a:pPr marL="0" indent="0">
              <a:buNone/>
            </a:pPr>
            <a:r>
              <a:rPr lang="en-CA" dirty="0"/>
              <a:t>Kevin.tanner@sait.ca </a:t>
            </a:r>
          </a:p>
        </p:txBody>
      </p:sp>
    </p:spTree>
    <p:extLst>
      <p:ext uri="{BB962C8B-B14F-4D97-AF65-F5344CB8AC3E}">
        <p14:creationId xmlns:p14="http://schemas.microsoft.com/office/powerpoint/2010/main" val="261122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5730-76F5-4CD8-B7BE-F0D13EC16FD8}"/>
              </a:ext>
            </a:extLst>
          </p:cNvPr>
          <p:cNvSpPr>
            <a:spLocks noGrp="1"/>
          </p:cNvSpPr>
          <p:nvPr>
            <p:ph type="title"/>
          </p:nvPr>
        </p:nvSpPr>
        <p:spPr/>
        <p:txBody>
          <a:bodyPr/>
          <a:lstStyle/>
          <a:p>
            <a:r>
              <a:rPr lang="en-CA" dirty="0"/>
              <a:t>Why are we using APA* style?</a:t>
            </a:r>
          </a:p>
        </p:txBody>
      </p:sp>
      <p:sp>
        <p:nvSpPr>
          <p:cNvPr id="3" name="Content Placeholder 2">
            <a:extLst>
              <a:ext uri="{FF2B5EF4-FFF2-40B4-BE49-F238E27FC236}">
                <a16:creationId xmlns:a16="http://schemas.microsoft.com/office/drawing/2014/main" id="{041B9171-221B-4E0E-AF5C-171D551BA361}"/>
              </a:ext>
            </a:extLst>
          </p:cNvPr>
          <p:cNvSpPr>
            <a:spLocks noGrp="1"/>
          </p:cNvSpPr>
          <p:nvPr>
            <p:ph idx="1"/>
          </p:nvPr>
        </p:nvSpPr>
        <p:spPr>
          <a:xfrm>
            <a:off x="707571" y="1690688"/>
            <a:ext cx="10515600" cy="4351338"/>
          </a:xfrm>
        </p:spPr>
        <p:txBody>
          <a:bodyPr>
            <a:normAutofit/>
          </a:bodyPr>
          <a:lstStyle/>
          <a:p>
            <a:r>
              <a:rPr lang="en-CA" dirty="0"/>
              <a:t>One of the more commonly used citation styles</a:t>
            </a:r>
          </a:p>
          <a:p>
            <a:r>
              <a:rPr lang="en-CA" dirty="0"/>
              <a:t>Easy(</a:t>
            </a:r>
            <a:r>
              <a:rPr lang="en-CA" dirty="0" err="1"/>
              <a:t>ish</a:t>
            </a:r>
            <a:r>
              <a:rPr lang="en-CA" dirty="0"/>
              <a:t>) to use </a:t>
            </a:r>
          </a:p>
          <a:p>
            <a:r>
              <a:rPr lang="en-CA" dirty="0"/>
              <a:t>Because we said so!!!</a:t>
            </a:r>
          </a:p>
          <a:p>
            <a:endParaRPr lang="en-CA" dirty="0"/>
          </a:p>
          <a:p>
            <a:endParaRPr lang="en-CA" dirty="0"/>
          </a:p>
          <a:p>
            <a:endParaRPr lang="en-CA" dirty="0"/>
          </a:p>
          <a:p>
            <a:endParaRPr lang="en-CA" dirty="0"/>
          </a:p>
          <a:p>
            <a:pPr marL="0" indent="0">
              <a:buNone/>
            </a:pPr>
            <a:endParaRPr lang="en-CA" sz="1800" dirty="0"/>
          </a:p>
          <a:p>
            <a:pPr marL="0" indent="0">
              <a:buNone/>
            </a:pPr>
            <a:r>
              <a:rPr lang="en-CA" sz="1800" dirty="0"/>
              <a:t>*APA = American Psychological Association </a:t>
            </a:r>
          </a:p>
        </p:txBody>
      </p:sp>
    </p:spTree>
    <p:extLst>
      <p:ext uri="{BB962C8B-B14F-4D97-AF65-F5344CB8AC3E}">
        <p14:creationId xmlns:p14="http://schemas.microsoft.com/office/powerpoint/2010/main" val="360029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B35F-0AF8-4AC6-996F-FF2E94718748}"/>
              </a:ext>
            </a:extLst>
          </p:cNvPr>
          <p:cNvSpPr>
            <a:spLocks noGrp="1"/>
          </p:cNvSpPr>
          <p:nvPr>
            <p:ph type="title"/>
          </p:nvPr>
        </p:nvSpPr>
        <p:spPr>
          <a:xfrm>
            <a:off x="1452454" y="197601"/>
            <a:ext cx="10515600" cy="1325563"/>
          </a:xfrm>
        </p:spPr>
        <p:txBody>
          <a:bodyPr/>
          <a:lstStyle/>
          <a:p>
            <a:r>
              <a:rPr lang="en-CA" dirty="0"/>
              <a:t>APA Guide – http://libguides.sait</a:t>
            </a:r>
            <a:r>
              <a:rPr lang="en-CA"/>
              <a:t>.ca/apa</a:t>
            </a:r>
            <a:endParaRPr lang="en-CA" dirty="0"/>
          </a:p>
        </p:txBody>
      </p:sp>
      <p:pic>
        <p:nvPicPr>
          <p:cNvPr id="3" name="Picture 2">
            <a:extLst>
              <a:ext uri="{FF2B5EF4-FFF2-40B4-BE49-F238E27FC236}">
                <a16:creationId xmlns:a16="http://schemas.microsoft.com/office/drawing/2014/main" id="{DE2DD5EA-FF22-4785-96C3-2A9DECA0F068}"/>
              </a:ext>
            </a:extLst>
          </p:cNvPr>
          <p:cNvPicPr>
            <a:picLocks noChangeAspect="1"/>
          </p:cNvPicPr>
          <p:nvPr/>
        </p:nvPicPr>
        <p:blipFill>
          <a:blip r:embed="rId2"/>
          <a:stretch>
            <a:fillRect/>
          </a:stretch>
        </p:blipFill>
        <p:spPr>
          <a:xfrm>
            <a:off x="2397480" y="1213658"/>
            <a:ext cx="7661564" cy="5644342"/>
          </a:xfrm>
          <a:prstGeom prst="rect">
            <a:avLst/>
          </a:prstGeom>
        </p:spPr>
      </p:pic>
    </p:spTree>
    <p:extLst>
      <p:ext uri="{BB962C8B-B14F-4D97-AF65-F5344CB8AC3E}">
        <p14:creationId xmlns:p14="http://schemas.microsoft.com/office/powerpoint/2010/main" val="406081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parts to an APA citation</a:t>
            </a:r>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b="1" dirty="0"/>
              <a:t>In-text citation</a:t>
            </a:r>
          </a:p>
          <a:p>
            <a:pPr marL="457200" indent="-457200">
              <a:buAutoNum type="arabicPeriod"/>
            </a:pPr>
            <a:r>
              <a:rPr lang="en-US" b="1" dirty="0"/>
              <a:t>Reference list entry</a:t>
            </a:r>
          </a:p>
          <a:p>
            <a:pPr marL="0" indent="0">
              <a:buNone/>
            </a:pPr>
            <a:endParaRPr lang="en-US" dirty="0"/>
          </a:p>
          <a:p>
            <a:pPr marL="0" indent="0">
              <a:buNone/>
            </a:pPr>
            <a:r>
              <a:rPr lang="en-US" dirty="0"/>
              <a:t>Anytime you use someone else’s words, ideas, or opinions, you must cite it. You can  </a:t>
            </a:r>
            <a:r>
              <a:rPr lang="en-US" b="1" dirty="0"/>
              <a:t>paraphrase</a:t>
            </a:r>
            <a:r>
              <a:rPr lang="en-US" dirty="0"/>
              <a:t> (</a:t>
            </a:r>
            <a:r>
              <a:rPr lang="en-US" i="1" dirty="0"/>
              <a:t>put in your words</a:t>
            </a:r>
            <a:r>
              <a:rPr lang="en-US" dirty="0"/>
              <a:t>) or </a:t>
            </a:r>
            <a:r>
              <a:rPr lang="en-US" b="1" dirty="0"/>
              <a:t>directly quote </a:t>
            </a:r>
            <a:r>
              <a:rPr lang="en-US" dirty="0"/>
              <a:t>(</a:t>
            </a:r>
            <a:r>
              <a:rPr lang="en-US" i="1" dirty="0"/>
              <a:t>copy it word-for-word and place quotation marks around it</a:t>
            </a:r>
            <a:r>
              <a:rPr lang="en-US" dirty="0"/>
              <a:t>) from a source, you must cite it. </a:t>
            </a:r>
          </a:p>
          <a:p>
            <a:pPr marL="0" indent="0">
              <a:buNone/>
            </a:pPr>
            <a:r>
              <a:rPr lang="en-US" dirty="0"/>
              <a:t>To properly cite a source, there must be an in-text citation wherever it is used in your assignment and a reference list entry at the end of your assignment.</a:t>
            </a:r>
          </a:p>
        </p:txBody>
      </p:sp>
    </p:spTree>
    <p:extLst>
      <p:ext uri="{BB962C8B-B14F-4D97-AF65-F5344CB8AC3E}">
        <p14:creationId xmlns:p14="http://schemas.microsoft.com/office/powerpoint/2010/main" val="120464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parts to an APA citation</a:t>
            </a:r>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pPr marL="0" indent="0">
              <a:buNone/>
            </a:pPr>
            <a:r>
              <a:rPr lang="en-US" dirty="0"/>
              <a:t>This is the most common way of providing an in-text citation (Doe, 2019).</a:t>
            </a:r>
          </a:p>
          <a:p>
            <a:pPr marL="0" indent="0">
              <a:buNone/>
            </a:pPr>
            <a:r>
              <a:rPr lang="en-US" dirty="0"/>
              <a:t>Doe (2019) provides several examples of in-text citations.</a:t>
            </a:r>
          </a:p>
          <a:p>
            <a:pPr marL="0" indent="0">
              <a:buNone/>
            </a:pPr>
            <a:r>
              <a:rPr lang="en-US" dirty="0"/>
              <a:t>“There are many ways to do in-text citations, like direct quoting” (Doe, 2019). </a:t>
            </a:r>
          </a:p>
          <a:p>
            <a:pPr marL="0" indent="0">
              <a:buNone/>
            </a:pPr>
            <a:r>
              <a:rPr lang="en-US" dirty="0"/>
              <a:t>You can direct quote as Doe (2019) suggests, but you can also paraphrase.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References</a:t>
            </a:r>
          </a:p>
          <a:p>
            <a:pPr marL="0" indent="0">
              <a:buNone/>
            </a:pPr>
            <a:endParaRPr lang="en-US" dirty="0"/>
          </a:p>
          <a:p>
            <a:pPr marL="0" indent="0">
              <a:buNone/>
            </a:pPr>
            <a:r>
              <a:rPr lang="en-US" dirty="0"/>
              <a:t>Doe, J. (2019). Example of a reference list citation. Retrieved 	</a:t>
            </a:r>
          </a:p>
          <a:p>
            <a:pPr marL="0" indent="0">
              <a:buNone/>
            </a:pPr>
            <a:r>
              <a:rPr lang="en-US" dirty="0"/>
              <a:t>	July 1, 2020, from </a:t>
            </a:r>
            <a:r>
              <a:rPr lang="en-US" dirty="0">
                <a:hlinkClick r:id="rId2"/>
              </a:rPr>
              <a:t>http://sait.ca/library</a:t>
            </a:r>
            <a:r>
              <a:rPr lang="en-US" dirty="0"/>
              <a:t> </a:t>
            </a:r>
          </a:p>
        </p:txBody>
      </p:sp>
    </p:spTree>
    <p:extLst>
      <p:ext uri="{BB962C8B-B14F-4D97-AF65-F5344CB8AC3E}">
        <p14:creationId xmlns:p14="http://schemas.microsoft.com/office/powerpoint/2010/main" val="10446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Citation – Article </a:t>
            </a:r>
          </a:p>
        </p:txBody>
      </p:sp>
      <p:sp>
        <p:nvSpPr>
          <p:cNvPr id="3" name="Content Placeholder 2"/>
          <p:cNvSpPr>
            <a:spLocks noGrp="1"/>
          </p:cNvSpPr>
          <p:nvPr>
            <p:ph idx="1"/>
          </p:nvPr>
        </p:nvSpPr>
        <p:spPr/>
        <p:txBody>
          <a:bodyPr/>
          <a:lstStyle/>
          <a:p>
            <a:pPr marL="0" indent="0">
              <a:buNone/>
            </a:pPr>
            <a:r>
              <a:rPr lang="en-US" dirty="0"/>
              <a:t>Author Surname, First Initial. Second Initial. (Year). Article title: 	Subtitle. </a:t>
            </a:r>
            <a:r>
              <a:rPr lang="en-US" i="1" dirty="0"/>
              <a:t>Periodical Title, Volume</a:t>
            </a:r>
            <a:r>
              <a:rPr lang="en-US" dirty="0"/>
              <a:t>(issue), page range. </a:t>
            </a:r>
          </a:p>
          <a:p>
            <a:pPr marL="0" indent="0">
              <a:buNone/>
            </a:pPr>
            <a:endParaRPr lang="en-US" dirty="0"/>
          </a:p>
          <a:p>
            <a:pPr marL="0" indent="0">
              <a:buNone/>
            </a:pPr>
            <a:endParaRPr lang="en-US" dirty="0"/>
          </a:p>
          <a:p>
            <a:pPr marL="0" indent="0">
              <a:buNone/>
            </a:pPr>
            <a:endParaRPr lang="en-US" dirty="0"/>
          </a:p>
          <a:p>
            <a:pPr marL="0" indent="0">
              <a:buNone/>
            </a:pPr>
            <a:r>
              <a:rPr lang="en-US" dirty="0"/>
              <a:t>NOTE: Capitalization, italicization, and punctuation all matter</a:t>
            </a:r>
          </a:p>
        </p:txBody>
      </p:sp>
    </p:spTree>
    <p:extLst>
      <p:ext uri="{BB962C8B-B14F-4D97-AF65-F5344CB8AC3E}">
        <p14:creationId xmlns:p14="http://schemas.microsoft.com/office/powerpoint/2010/main" val="97618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t>Author Surname, First Initial. Second Initial. (Year). Article title: Subtitle. </a:t>
            </a:r>
            <a:r>
              <a:rPr lang="en-US" i="1" dirty="0"/>
              <a:t>Periodical Title, Volume</a:t>
            </a:r>
            <a:r>
              <a:rPr lang="en-US" dirty="0"/>
              <a:t>(issue), page range.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Tree>
    <p:extLst>
      <p:ext uri="{BB962C8B-B14F-4D97-AF65-F5344CB8AC3E}">
        <p14:creationId xmlns:p14="http://schemas.microsoft.com/office/powerpoint/2010/main" val="135304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8039" y="413005"/>
            <a:ext cx="9995750" cy="5302195"/>
          </a:xfrm>
          <a:prstGeom prst="rect">
            <a:avLst/>
          </a:prstGeom>
        </p:spPr>
      </p:pic>
      <p:sp>
        <p:nvSpPr>
          <p:cNvPr id="7" name="Rectangle 6"/>
          <p:cNvSpPr/>
          <p:nvPr/>
        </p:nvSpPr>
        <p:spPr>
          <a:xfrm>
            <a:off x="279914" y="5952066"/>
            <a:ext cx="6096000" cy="646331"/>
          </a:xfrm>
          <a:prstGeom prst="rect">
            <a:avLst/>
          </a:prstGeom>
        </p:spPr>
        <p:txBody>
          <a:bodyPr>
            <a:spAutoFit/>
          </a:bodyPr>
          <a:lstStyle/>
          <a:p>
            <a:r>
              <a:rPr lang="en-US" dirty="0">
                <a:highlight>
                  <a:srgbClr val="FF0000"/>
                </a:highlight>
              </a:rPr>
              <a:t>Author Surname, First Initial. Second Initial. </a:t>
            </a:r>
            <a:r>
              <a:rPr lang="en-US" dirty="0"/>
              <a:t>(Year). Article title: Subtitle. </a:t>
            </a:r>
            <a:r>
              <a:rPr lang="en-US" i="1" dirty="0"/>
              <a:t>Periodical Title, Volume</a:t>
            </a:r>
            <a:r>
              <a:rPr lang="en-US" dirty="0"/>
              <a:t>(issue), page range. </a:t>
            </a:r>
          </a:p>
        </p:txBody>
      </p:sp>
      <p:sp>
        <p:nvSpPr>
          <p:cNvPr id="8" name="Rectangle 7"/>
          <p:cNvSpPr/>
          <p:nvPr/>
        </p:nvSpPr>
        <p:spPr>
          <a:xfrm>
            <a:off x="7701567" y="5952066"/>
            <a:ext cx="6096000" cy="369332"/>
          </a:xfrm>
          <a:prstGeom prst="rect">
            <a:avLst/>
          </a:prstGeom>
        </p:spPr>
        <p:txBody>
          <a:bodyPr>
            <a:spAutoFit/>
          </a:bodyPr>
          <a:lstStyle/>
          <a:p>
            <a:r>
              <a:rPr lang="en-US" dirty="0"/>
              <a:t>(Last name(s), year)</a:t>
            </a:r>
          </a:p>
        </p:txBody>
      </p:sp>
    </p:spTree>
    <p:extLst>
      <p:ext uri="{BB962C8B-B14F-4D97-AF65-F5344CB8AC3E}">
        <p14:creationId xmlns:p14="http://schemas.microsoft.com/office/powerpoint/2010/main" val="3583789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5541</TotalTime>
  <Words>1327</Words>
  <Application>Microsoft Office PowerPoint</Application>
  <PresentationFormat>Widescreen</PresentationFormat>
  <Paragraphs>117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Titillium</vt:lpstr>
      <vt:lpstr>Titillium Bd</vt:lpstr>
      <vt:lpstr>Office Theme</vt:lpstr>
      <vt:lpstr>Citing in APA (7th ed) Format</vt:lpstr>
      <vt:lpstr>Why do we cite? </vt:lpstr>
      <vt:lpstr>Why are we using APA* style?</vt:lpstr>
      <vt:lpstr>APA Guide – http://libguides.sait.ca/apa</vt:lpstr>
      <vt:lpstr>Two parts to an APA citation</vt:lpstr>
      <vt:lpstr>Two parts to an APA citation</vt:lpstr>
      <vt:lpstr>Example Citation – Article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Citation – Webpage</vt:lpstr>
      <vt:lpstr>PowerPoint Presentation</vt:lpstr>
      <vt:lpstr>PowerPoint Presentation</vt:lpstr>
      <vt:lpstr>What kind of source is this?</vt:lpstr>
      <vt:lpstr>What are the problems with this citation?</vt:lpstr>
      <vt:lpstr>What are the problems with this citation?</vt:lpstr>
      <vt:lpstr>FAQ</vt:lpstr>
      <vt:lpstr>Research Skills Assignment  </vt:lpstr>
    </vt:vector>
  </TitlesOfParts>
  <Company>CALS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Communications 256</dc:title>
  <dc:creator>Kevin Tanner</dc:creator>
  <cp:lastModifiedBy>Frank Riley</cp:lastModifiedBy>
  <cp:revision>88</cp:revision>
  <dcterms:created xsi:type="dcterms:W3CDTF">2016-09-19T14:26:24Z</dcterms:created>
  <dcterms:modified xsi:type="dcterms:W3CDTF">2021-02-03T22:05:06Z</dcterms:modified>
</cp:coreProperties>
</file>