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0"/>
  </p:notesMasterIdLst>
  <p:sldIdLst>
    <p:sldId id="256" r:id="rId3"/>
    <p:sldId id="288" r:id="rId4"/>
    <p:sldId id="305" r:id="rId5"/>
    <p:sldId id="302" r:id="rId6"/>
    <p:sldId id="303" r:id="rId7"/>
    <p:sldId id="301" r:id="rId8"/>
    <p:sldId id="304" r:id="rId9"/>
    <p:sldId id="309" r:id="rId10"/>
    <p:sldId id="333" r:id="rId11"/>
    <p:sldId id="337" r:id="rId12"/>
    <p:sldId id="362" r:id="rId13"/>
    <p:sldId id="365" r:id="rId14"/>
    <p:sldId id="366" r:id="rId15"/>
    <p:sldId id="363" r:id="rId16"/>
    <p:sldId id="340" r:id="rId17"/>
    <p:sldId id="343" r:id="rId18"/>
    <p:sldId id="392" r:id="rId19"/>
    <p:sldId id="360" r:id="rId20"/>
    <p:sldId id="361" r:id="rId21"/>
    <p:sldId id="341" r:id="rId22"/>
    <p:sldId id="342" r:id="rId23"/>
    <p:sldId id="344" r:id="rId24"/>
    <p:sldId id="326" r:id="rId25"/>
    <p:sldId id="310" r:id="rId26"/>
    <p:sldId id="331" r:id="rId27"/>
    <p:sldId id="311" r:id="rId28"/>
    <p:sldId id="375" r:id="rId29"/>
    <p:sldId id="377" r:id="rId30"/>
    <p:sldId id="379" r:id="rId31"/>
    <p:sldId id="370" r:id="rId32"/>
    <p:sldId id="380" r:id="rId33"/>
    <p:sldId id="371" r:id="rId34"/>
    <p:sldId id="381" r:id="rId35"/>
    <p:sldId id="382" r:id="rId36"/>
    <p:sldId id="383" r:id="rId37"/>
    <p:sldId id="384" r:id="rId38"/>
    <p:sldId id="385" r:id="rId39"/>
    <p:sldId id="386" r:id="rId40"/>
    <p:sldId id="312" r:id="rId41"/>
    <p:sldId id="313" r:id="rId42"/>
    <p:sldId id="314" r:id="rId43"/>
    <p:sldId id="315" r:id="rId44"/>
    <p:sldId id="316" r:id="rId45"/>
    <p:sldId id="393" r:id="rId46"/>
    <p:sldId id="317" r:id="rId47"/>
    <p:sldId id="318" r:id="rId48"/>
    <p:sldId id="321" r:id="rId49"/>
    <p:sldId id="320" r:id="rId50"/>
    <p:sldId id="349" r:id="rId51"/>
    <p:sldId id="324" r:id="rId52"/>
    <p:sldId id="394" r:id="rId53"/>
    <p:sldId id="325" r:id="rId54"/>
    <p:sldId id="323" r:id="rId55"/>
    <p:sldId id="334" r:id="rId56"/>
    <p:sldId id="364" r:id="rId57"/>
    <p:sldId id="350" r:id="rId58"/>
    <p:sldId id="352" r:id="rId59"/>
    <p:sldId id="353" r:id="rId60"/>
    <p:sldId id="354" r:id="rId61"/>
    <p:sldId id="336" r:id="rId62"/>
    <p:sldId id="388" r:id="rId63"/>
    <p:sldId id="391" r:id="rId64"/>
    <p:sldId id="389" r:id="rId65"/>
    <p:sldId id="390" r:id="rId66"/>
    <p:sldId id="387" r:id="rId67"/>
    <p:sldId id="355" r:id="rId68"/>
    <p:sldId id="328" r:id="rId69"/>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66FF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400" autoAdjust="0"/>
  </p:normalViewPr>
  <p:slideViewPr>
    <p:cSldViewPr>
      <p:cViewPr varScale="1">
        <p:scale>
          <a:sx n="86" d="100"/>
          <a:sy n="86" d="100"/>
        </p:scale>
        <p:origin x="1464" y="58"/>
      </p:cViewPr>
      <p:guideLst>
        <p:guide orient="horz" pos="2160"/>
        <p:guide pos="2880"/>
      </p:guideLst>
    </p:cSldViewPr>
  </p:slideViewPr>
  <p:outlineViewPr>
    <p:cViewPr varScale="1">
      <p:scale>
        <a:sx n="170" d="200"/>
        <a:sy n="170" d="200"/>
      </p:scale>
      <p:origin x="0" y="0"/>
    </p:cViewPr>
  </p:outlineViewPr>
  <p:notesTextViewPr>
    <p:cViewPr>
      <p:scale>
        <a:sx n="75" d="100"/>
        <a:sy n="75" d="100"/>
      </p:scale>
      <p:origin x="0" y="0"/>
    </p:cViewPr>
  </p:notesTextViewPr>
  <p:sorterViewPr>
    <p:cViewPr>
      <p:scale>
        <a:sx n="100" d="100"/>
        <a:sy n="100" d="100"/>
      </p:scale>
      <p:origin x="0" y="-7866"/>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182936326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77019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Abstraction</a:t>
            </a:r>
          </a:p>
        </p:txBody>
      </p:sp>
      <p:sp>
        <p:nvSpPr>
          <p:cNvPr id="4" name="Slide Number Placeholder 3"/>
          <p:cNvSpPr>
            <a:spLocks noGrp="1"/>
          </p:cNvSpPr>
          <p:nvPr>
            <p:ph type="sldNum"/>
          </p:nvPr>
        </p:nvSpPr>
        <p:spPr/>
        <p:txBody>
          <a:bodyPr/>
          <a:lstStyle/>
          <a:p>
            <a:fld id="{FEAE7070-0CA8-4432-AC85-558746FA80FD}" type="slidenum">
              <a:rPr lang="en-CA" altLang="en-US" smtClean="0"/>
              <a:pPr/>
              <a:t>4</a:t>
            </a:fld>
            <a:endParaRPr lang="en-CA" altLang="en-US"/>
          </a:p>
        </p:txBody>
      </p:sp>
    </p:spTree>
    <p:extLst>
      <p:ext uri="{BB962C8B-B14F-4D97-AF65-F5344CB8AC3E}">
        <p14:creationId xmlns:p14="http://schemas.microsoft.com/office/powerpoint/2010/main" val="317852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Abstraction</a:t>
            </a:r>
          </a:p>
        </p:txBody>
      </p:sp>
      <p:sp>
        <p:nvSpPr>
          <p:cNvPr id="4" name="Slide Number Placeholder 3"/>
          <p:cNvSpPr>
            <a:spLocks noGrp="1"/>
          </p:cNvSpPr>
          <p:nvPr>
            <p:ph type="sldNum"/>
          </p:nvPr>
        </p:nvSpPr>
        <p:spPr/>
        <p:txBody>
          <a:bodyPr/>
          <a:lstStyle/>
          <a:p>
            <a:fld id="{FEAE7070-0CA8-4432-AC85-558746FA80FD}" type="slidenum">
              <a:rPr lang="en-CA" altLang="en-US" smtClean="0"/>
              <a:pPr/>
              <a:t>5</a:t>
            </a:fld>
            <a:endParaRPr lang="en-CA" altLang="en-US"/>
          </a:p>
        </p:txBody>
      </p:sp>
    </p:spTree>
    <p:extLst>
      <p:ext uri="{BB962C8B-B14F-4D97-AF65-F5344CB8AC3E}">
        <p14:creationId xmlns:p14="http://schemas.microsoft.com/office/powerpoint/2010/main" val="56788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The negative sign can’t be stored in memory with the number, so how does the system quantify that data?</a:t>
            </a:r>
          </a:p>
          <a:p>
            <a:r>
              <a:rPr lang="en-US" dirty="0"/>
              <a:t>The binary number represents a number you found in memory and want to know what negative number is represented </a:t>
            </a:r>
          </a:p>
        </p:txBody>
      </p:sp>
      <p:sp>
        <p:nvSpPr>
          <p:cNvPr id="4" name="Slide Number Placeholder 3"/>
          <p:cNvSpPr>
            <a:spLocks noGrp="1"/>
          </p:cNvSpPr>
          <p:nvPr>
            <p:ph type="sldNum"/>
          </p:nvPr>
        </p:nvSpPr>
        <p:spPr/>
        <p:txBody>
          <a:bodyPr/>
          <a:lstStyle/>
          <a:p>
            <a:fld id="{FEAE7070-0CA8-4432-AC85-558746FA80FD}" type="slidenum">
              <a:rPr lang="en-CA" altLang="en-US" smtClean="0"/>
              <a:pPr/>
              <a:t>12</a:t>
            </a:fld>
            <a:endParaRPr lang="en-CA" altLang="en-US"/>
          </a:p>
        </p:txBody>
      </p:sp>
    </p:spTree>
    <p:extLst>
      <p:ext uri="{BB962C8B-B14F-4D97-AF65-F5344CB8AC3E}">
        <p14:creationId xmlns:p14="http://schemas.microsoft.com/office/powerpoint/2010/main" val="134959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fld id="{FEAE7070-0CA8-4432-AC85-558746FA80FD}" type="slidenum">
              <a:rPr lang="en-CA" altLang="en-US" smtClean="0"/>
              <a:pPr/>
              <a:t>59</a:t>
            </a:fld>
            <a:endParaRPr lang="en-CA" altLang="en-US"/>
          </a:p>
        </p:txBody>
      </p:sp>
    </p:spTree>
    <p:extLst>
      <p:ext uri="{BB962C8B-B14F-4D97-AF65-F5344CB8AC3E}">
        <p14:creationId xmlns:p14="http://schemas.microsoft.com/office/powerpoint/2010/main" val="90135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idx="10"/>
          </p:nvPr>
        </p:nvSpPr>
        <p:spPr/>
        <p:txBody>
          <a:bodyPr/>
          <a:lstStyle/>
          <a:p>
            <a:fld id="{FEAE7070-0CA8-4432-AC85-558746FA80FD}" type="slidenum">
              <a:rPr lang="en-CA" altLang="en-US" smtClean="0"/>
              <a:pPr/>
              <a:t>65</a:t>
            </a:fld>
            <a:endParaRPr lang="en-CA" altLang="en-US"/>
          </a:p>
        </p:txBody>
      </p:sp>
    </p:spTree>
    <p:extLst>
      <p:ext uri="{BB962C8B-B14F-4D97-AF65-F5344CB8AC3E}">
        <p14:creationId xmlns:p14="http://schemas.microsoft.com/office/powerpoint/2010/main" val="101393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thrx3SBEpL8"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digikey.ca/en/articles/techzone/2017/dec/transistor-basics" TargetMode="External"/><Relationship Id="rId7" Type="http://schemas.openxmlformats.org/officeDocument/2006/relationships/hyperlink" Target="https://creativecommons.org/licenses/by-sa/3.0/" TargetMode="External"/><Relationship Id="rId2" Type="http://schemas.openxmlformats.org/officeDocument/2006/relationships/hyperlink" Target="https://en.wikipedia.org/wiki/Transistor" TargetMode="External"/><Relationship Id="rId1" Type="http://schemas.openxmlformats.org/officeDocument/2006/relationships/slideLayout" Target="../slideLayouts/slideLayout18.xml"/><Relationship Id="rId6" Type="http://schemas.openxmlformats.org/officeDocument/2006/relationships/hyperlink" Target="http://en.wikibooks.org/wiki/electronics/transistors" TargetMode="External"/><Relationship Id="rId5" Type="http://schemas.openxmlformats.org/officeDocument/2006/relationships/image" Target="../media/image10.png"/><Relationship Id="rId10" Type="http://schemas.openxmlformats.org/officeDocument/2006/relationships/hyperlink" Target="https://commons.wikimedia.org/wiki/File:BC548_NPN_Transistor.svg" TargetMode="External"/><Relationship Id="rId4" Type="http://schemas.openxmlformats.org/officeDocument/2006/relationships/hyperlink" Target="https://www.youtube.com/watch?v=qUeK7pHe0rI" TargetMode="Externa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ommons.wikimedia.org/wiki/File:TransistorANDgate.png" TargetMode="External"/><Relationship Id="rId7" Type="http://schemas.openxmlformats.org/officeDocument/2006/relationships/hyperlink" Target="https://commons.wikimedia.org/wiki/File:Transistor_OR_Gate.png" TargetMode="External"/><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ndex.php?title=User:EBatlleP&amp;action=edit&amp;redlink=1" TargetMode="External"/><Relationship Id="rId9" Type="http://schemas.openxmlformats.org/officeDocument/2006/relationships/hyperlink" Target="https://commons.wikimedia.org/wiki/User:Aumar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ommons.wikimedia.org/wiki/File:Intel_A80386DX-20_CPU_Die_Image.jpg" TargetMode="External"/><Relationship Id="rId3" Type="http://schemas.openxmlformats.org/officeDocument/2006/relationships/hyperlink" Target="https://commons.wikimedia.org/wiki/User:Inductiveload" TargetMode="External"/><Relationship Id="rId7"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18.xml"/><Relationship Id="rId6" Type="http://schemas.openxmlformats.org/officeDocument/2006/relationships/hyperlink" Target="https://creativecommons.org/licenses/by-sa/3.0/" TargetMode="External"/><Relationship Id="rId11" Type="http://schemas.openxmlformats.org/officeDocument/2006/relationships/image" Target="../media/image20.jpg"/><Relationship Id="rId5" Type="http://schemas.openxmlformats.org/officeDocument/2006/relationships/hyperlink" Target="https://commons.wikimedia.org/wiki/User:Lambtron" TargetMode="External"/><Relationship Id="rId10" Type="http://schemas.openxmlformats.org/officeDocument/2006/relationships/image" Target="../media/image19.jpg"/><Relationship Id="rId4" Type="http://schemas.openxmlformats.org/officeDocument/2006/relationships/hyperlink" Target="https://commons.wikimedia.org/wiki/File:ALU_block.gif" TargetMode="External"/><Relationship Id="rId9" Type="http://schemas.openxmlformats.org/officeDocument/2006/relationships/hyperlink" Target="https://commons.wikimedia.org/w/index.php?title=User:Pdesousa359&amp;action=edit&amp;redlink=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el.com/content/www/us/en/history/museum-gordon-moore-law.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User:Inductiveload" TargetMode="External"/><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hyperlink" Target="https://commons.wikimedia.org/w/index.php?title=User:Pdesousa359&amp;action=edit&amp;redlink=1" TargetMode="External"/><Relationship Id="rId4" Type="http://schemas.openxmlformats.org/officeDocument/2006/relationships/hyperlink" Target="https://i.stack.imgur.com/PTmFD.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commons.wikimedia.org/wiki/File:TransistorANDgate.png" TargetMode="External"/><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25.jpg"/><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ndex.php?title=User:EBatlleP&amp;action=edit&amp;redlink=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ommons.wikimedia.org/w/index.php?title=User:EBatlleP&amp;action=edit&amp;redlink=1" TargetMode="External"/><Relationship Id="rId2" Type="http://schemas.openxmlformats.org/officeDocument/2006/relationships/hyperlink" Target="https://commons.wikimedia.org/wiki/File:TransistorANDgate.png" TargetMode="External"/><Relationship Id="rId1" Type="http://schemas.openxmlformats.org/officeDocument/2006/relationships/slideLayout" Target="../slideLayouts/slideLayout18.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commons.wikimedia.org/w/index.php?title=User:EBatlleP&amp;action=edit&amp;redlink=1" TargetMode="External"/><Relationship Id="rId2" Type="http://schemas.openxmlformats.org/officeDocument/2006/relationships/hyperlink" Target="https://commons.wikimedia.org/wiki/File:TransistorANDgate.png" TargetMode="External"/><Relationship Id="rId1" Type="http://schemas.openxmlformats.org/officeDocument/2006/relationships/slideLayout" Target="../slideLayouts/slideLayout18.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hyperlink" Target="https://creativecommons.org/licenses/by-sa/3.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hyperlink" Target="https://commons.wikimedia.org/w/index.php?title=User:EBatlleP&amp;action=edit&amp;redlink=1" TargetMode="External"/><Relationship Id="rId7" Type="http://schemas.openxmlformats.org/officeDocument/2006/relationships/image" Target="../media/image38.png"/><Relationship Id="rId2" Type="http://schemas.openxmlformats.org/officeDocument/2006/relationships/hyperlink" Target="https://commons.wikimedia.org/wiki/File:TransistorANDgate.png" TargetMode="External"/><Relationship Id="rId1" Type="http://schemas.openxmlformats.org/officeDocument/2006/relationships/slideLayout" Target="../slideLayouts/slideLayout18.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hyperlink" Target="https://creativecommons.org/licenses/by-sa/3.0/"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jpg"/><Relationship Id="rId7" Type="http://schemas.openxmlformats.org/officeDocument/2006/relationships/image" Target="../media/image41.png"/><Relationship Id="rId2" Type="http://schemas.openxmlformats.org/officeDocument/2006/relationships/image" Target="../media/image39.jpg"/><Relationship Id="rId1" Type="http://schemas.openxmlformats.org/officeDocument/2006/relationships/slideLayout" Target="../slideLayouts/slideLayout18.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File:Full-adder_logic_diagram.svg" TargetMode="External"/><Relationship Id="rId4" Type="http://schemas.openxmlformats.org/officeDocument/2006/relationships/hyperlink" Target="https://commons.wikimedia.org/wiki/User:Inductiveload" TargetMode="External"/><Relationship Id="rId9" Type="http://schemas.openxmlformats.org/officeDocument/2006/relationships/hyperlink" Target="https://vi.m.wikipedia.org/wiki/T%E1%BA%ADp_tin:4-Bit_Full_Adder.sv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youtube.com/watch?v=VBDoT8o4q00"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3.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File:Full-adder_logic_diagram.svg" TargetMode="External"/><Relationship Id="rId4" Type="http://schemas.openxmlformats.org/officeDocument/2006/relationships/hyperlink" Target="https://commons.wikimedia.org/wiki/User:Inductiveload"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cNN_tTXABUA" TargetMode="Externa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creativecommons.org/licenses/by-sa/3.0/"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commons.wikimedia.org/w/index.php?title=User:Kapooht&amp;action=edit&amp;redlink=1" TargetMode="External"/><Relationship Id="rId5" Type="http://schemas.openxmlformats.org/officeDocument/2006/relationships/hyperlink" Target="https://commons.wikimedia.org/wiki/File:Von_Neumann_Architecture.svg" TargetMode="External"/><Relationship Id="rId4" Type="http://schemas.openxmlformats.org/officeDocument/2006/relationships/hyperlink" Target="https://commons.wikimedia.org/wiki/User:Inductiveload"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s://cs.stanford.edu/people/eroberts/courses/soco/projects/risc/risccisc/" TargetMode="External"/><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commons.wikimedia.org/wiki/File" TargetMode="External"/><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s://en.wikipedia.org/wiki/Instruction_pipelining" TargetMode="External"/><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hyperlink" Target="https://www.youtube.com/watch?v=1KTW32xSs_k"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User:Inductiveload" TargetMode="External"/><Relationship Id="rId7" Type="http://schemas.openxmlformats.org/officeDocument/2006/relationships/hyperlink" Target="https://en.wikipedia.org/wiki/Harvard_architecture" TargetMode="External"/><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User:https:/commons.wikimedia.org/wiki/User:Nessa_los" TargetMode="External"/><Relationship Id="rId4" Type="http://schemas.openxmlformats.org/officeDocument/2006/relationships/hyperlink" Target="https://commons.wikimedia.org/wiki/File:Harvard_architecture.sv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md.com/" TargetMode="External"/><Relationship Id="rId2" Type="http://schemas.openxmlformats.org/officeDocument/2006/relationships/hyperlink" Target="https://www.intel.ca/" TargetMode="External"/><Relationship Id="rId1" Type="http://schemas.openxmlformats.org/officeDocument/2006/relationships/slideLayout" Target="../slideLayouts/slideLayout13.xml"/><Relationship Id="rId5" Type="http://schemas.openxmlformats.org/officeDocument/2006/relationships/hyperlink" Target="https://www.broadcom.com/" TargetMode="External"/><Relationship Id="rId4" Type="http://schemas.openxmlformats.org/officeDocument/2006/relationships/hyperlink" Target="https://www.arm.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ntel.ca/"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1: Architecture of General Purpose Processor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descr="Large confetti"/>
          <p:cNvSpPr>
            <a:spLocks noGrp="1" noChangeArrowheads="1"/>
          </p:cNvSpPr>
          <p:nvPr>
            <p:ph type="title"/>
          </p:nvPr>
        </p:nvSpPr>
        <p:spPr>
          <a:xfrm>
            <a:off x="-457200" y="152400"/>
            <a:ext cx="7886700" cy="1325563"/>
          </a:xfrm>
        </p:spPr>
        <p:txBody>
          <a:bodyPr>
            <a:normAutofit/>
          </a:bodyPr>
          <a:lstStyle/>
          <a:p>
            <a:pPr algn="ctr" eaLnBrk="1" hangingPunct="1"/>
            <a:r>
              <a:rPr lang="en-US" dirty="0">
                <a:solidFill>
                  <a:schemeClr val="tx1"/>
                </a:solidFill>
              </a:rPr>
              <a:t>Why Number Systems ?</a:t>
            </a:r>
          </a:p>
        </p:txBody>
      </p:sp>
      <p:sp>
        <p:nvSpPr>
          <p:cNvPr id="48134" name="Rectangle 3"/>
          <p:cNvSpPr>
            <a:spLocks noGrp="1" noChangeArrowheads="1"/>
          </p:cNvSpPr>
          <p:nvPr>
            <p:ph type="body" idx="1"/>
          </p:nvPr>
        </p:nvSpPr>
        <p:spPr>
          <a:xfrm>
            <a:off x="683568" y="990600"/>
            <a:ext cx="7772400" cy="5486400"/>
          </a:xfrm>
        </p:spPr>
        <p:txBody>
          <a:bodyPr>
            <a:normAutofit fontScale="47500" lnSpcReduction="20000"/>
          </a:bodyPr>
          <a:lstStyle/>
          <a:p>
            <a:pPr marL="0" indent="0">
              <a:lnSpc>
                <a:spcPct val="150000"/>
              </a:lnSpc>
              <a:spcBef>
                <a:spcPts val="0"/>
              </a:spcBef>
            </a:pPr>
            <a:r>
              <a:rPr lang="en-US" sz="3600" dirty="0"/>
              <a:t>Throughout human existence there have been many attempts made to create a way to quantify the world around us. That has led to the creation of many number systems. </a:t>
            </a:r>
            <a:r>
              <a:rPr lang="en-US" sz="3300" dirty="0"/>
              <a:t>Numbers are especially relevant in the computer world where the machine only understands numbers. They are an important primitive that is foundational to identifying what is data and instructions used within the computer logic.</a:t>
            </a:r>
          </a:p>
          <a:p>
            <a:pPr marL="0" indent="0" eaLnBrk="1" hangingPunct="1">
              <a:lnSpc>
                <a:spcPct val="90000"/>
              </a:lnSpc>
              <a:buNone/>
            </a:pPr>
            <a:r>
              <a:rPr lang="en-US" sz="3300" dirty="0">
                <a:latin typeface="Arial" panose="020B0604020202020204" pitchFamily="34" charset="0"/>
                <a:cs typeface="Arial" panose="020B0604020202020204" pitchFamily="34" charset="0"/>
              </a:rPr>
              <a:t>The most common </a:t>
            </a:r>
            <a:r>
              <a:rPr lang="en-US" sz="3300" dirty="0">
                <a:solidFill>
                  <a:srgbClr val="FF0000"/>
                </a:solidFill>
                <a:latin typeface="Arial" panose="020B0604020202020204" pitchFamily="34" charset="0"/>
                <a:cs typeface="Arial" panose="020B0604020202020204" pitchFamily="34" charset="0"/>
              </a:rPr>
              <a:t>numerical systems </a:t>
            </a:r>
            <a:r>
              <a:rPr lang="en-US" sz="3300" dirty="0">
                <a:latin typeface="Arial" panose="020B0604020202020204" pitchFamily="34" charset="0"/>
                <a:cs typeface="Arial" panose="020B0604020202020204" pitchFamily="34" charset="0"/>
              </a:rPr>
              <a:t>are:</a:t>
            </a:r>
          </a:p>
          <a:p>
            <a:pPr lvl="1" eaLnBrk="1" hangingPunct="1">
              <a:lnSpc>
                <a:spcPct val="90000"/>
              </a:lnSpc>
              <a:buFont typeface="Wingdings" panose="05000000000000000000" pitchFamily="2" charset="2"/>
              <a:buChar char="Ø"/>
            </a:pPr>
            <a:r>
              <a:rPr lang="en-US" sz="3300" b="1" dirty="0">
                <a:latin typeface="Arial" panose="020B0604020202020204" pitchFamily="34" charset="0"/>
                <a:cs typeface="Arial" panose="020B0604020202020204" pitchFamily="34" charset="0"/>
              </a:rPr>
              <a:t>Decimal system</a:t>
            </a:r>
          </a:p>
          <a:p>
            <a:pPr lvl="2"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0,1,2,3,4,5,6,7,8,9</a:t>
            </a:r>
          </a:p>
          <a:p>
            <a:pPr lvl="2"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Power of 10</a:t>
            </a:r>
          </a:p>
          <a:p>
            <a:pPr lvl="1" eaLnBrk="1" hangingPunct="1">
              <a:lnSpc>
                <a:spcPct val="90000"/>
              </a:lnSpc>
              <a:buFont typeface="Wingdings" panose="05000000000000000000" pitchFamily="2" charset="2"/>
              <a:buChar char="Ø"/>
            </a:pPr>
            <a:r>
              <a:rPr lang="en-US" sz="3300" dirty="0">
                <a:latin typeface="Arial" panose="020B0604020202020204" pitchFamily="34" charset="0"/>
                <a:cs typeface="Arial" panose="020B0604020202020204" pitchFamily="34" charset="0"/>
              </a:rPr>
              <a:t>Computers implement  </a:t>
            </a:r>
            <a:r>
              <a:rPr lang="en-US" sz="3300" b="1" dirty="0">
                <a:latin typeface="Arial" panose="020B0604020202020204" pitchFamily="34" charset="0"/>
                <a:cs typeface="Arial" panose="020B0604020202020204" pitchFamily="34" charset="0"/>
              </a:rPr>
              <a:t>binary</a:t>
            </a:r>
            <a:r>
              <a:rPr lang="en-US" sz="3300" dirty="0">
                <a:latin typeface="Arial" panose="020B0604020202020204" pitchFamily="34" charset="0"/>
                <a:cs typeface="Arial" panose="020B0604020202020204" pitchFamily="34" charset="0"/>
              </a:rPr>
              <a:t> , </a:t>
            </a:r>
            <a:r>
              <a:rPr lang="en-US" sz="3300" b="1" dirty="0">
                <a:latin typeface="Arial" panose="020B0604020202020204" pitchFamily="34" charset="0"/>
                <a:cs typeface="Arial" panose="020B0604020202020204" pitchFamily="34" charset="0"/>
              </a:rPr>
              <a:t>hexadecimal</a:t>
            </a:r>
            <a:r>
              <a:rPr lang="en-US" sz="3300" dirty="0">
                <a:latin typeface="Arial" panose="020B0604020202020204" pitchFamily="34" charset="0"/>
                <a:cs typeface="Arial" panose="020B0604020202020204" pitchFamily="34" charset="0"/>
              </a:rPr>
              <a:t> and </a:t>
            </a:r>
            <a:r>
              <a:rPr lang="en-US" sz="3300" b="1" dirty="0">
                <a:latin typeface="Arial" panose="020B0604020202020204" pitchFamily="34" charset="0"/>
                <a:cs typeface="Arial" panose="020B0604020202020204" pitchFamily="34" charset="0"/>
              </a:rPr>
              <a:t>Octal</a:t>
            </a:r>
            <a:r>
              <a:rPr lang="en-US" sz="3300" dirty="0">
                <a:latin typeface="Arial" panose="020B0604020202020204" pitchFamily="34" charset="0"/>
                <a:cs typeface="Arial" panose="020B0604020202020204" pitchFamily="34" charset="0"/>
              </a:rPr>
              <a:t> systems</a:t>
            </a:r>
          </a:p>
          <a:p>
            <a:pPr lvl="2" eaLnBrk="1" hangingPunct="1">
              <a:lnSpc>
                <a:spcPct val="90000"/>
              </a:lnSpc>
              <a:buFont typeface="Wingdings" panose="05000000000000000000" pitchFamily="2" charset="2"/>
              <a:buChar char="Ø"/>
            </a:pPr>
            <a:r>
              <a:rPr lang="en-US" sz="3300" dirty="0">
                <a:latin typeface="Arial" panose="020B0604020202020204" pitchFamily="34" charset="0"/>
                <a:cs typeface="Arial" panose="020B0604020202020204" pitchFamily="34" charset="0"/>
              </a:rPr>
              <a:t>1. </a:t>
            </a:r>
            <a:r>
              <a:rPr lang="en-US" sz="3300" dirty="0">
                <a:solidFill>
                  <a:srgbClr val="FF0000"/>
                </a:solidFill>
                <a:latin typeface="Arial" panose="020B0604020202020204" pitchFamily="34" charset="0"/>
                <a:cs typeface="Arial" panose="020B0604020202020204" pitchFamily="34" charset="0"/>
              </a:rPr>
              <a:t>Binary system </a:t>
            </a:r>
            <a:r>
              <a:rPr lang="en-US" sz="3300" dirty="0">
                <a:latin typeface="Arial" panose="020B0604020202020204" pitchFamily="34" charset="0"/>
                <a:cs typeface="Arial" panose="020B0604020202020204" pitchFamily="34" charset="0"/>
              </a:rPr>
              <a:t>- Base 2</a:t>
            </a:r>
          </a:p>
          <a:p>
            <a:pPr lvl="3"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0,1</a:t>
            </a:r>
          </a:p>
          <a:p>
            <a:pPr lvl="3"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Powers of  2</a:t>
            </a:r>
          </a:p>
          <a:p>
            <a:pPr lvl="2" eaLnBrk="1" hangingPunct="1">
              <a:lnSpc>
                <a:spcPct val="90000"/>
              </a:lnSpc>
              <a:buFont typeface="Wingdings" panose="05000000000000000000" pitchFamily="2" charset="2"/>
              <a:buChar char="Ø"/>
            </a:pPr>
            <a:r>
              <a:rPr lang="en-US" sz="3300" dirty="0">
                <a:latin typeface="Arial" panose="020B0604020202020204" pitchFamily="34" charset="0"/>
                <a:cs typeface="Arial" panose="020B0604020202020204" pitchFamily="34" charset="0"/>
              </a:rPr>
              <a:t>2. </a:t>
            </a:r>
            <a:r>
              <a:rPr lang="en-US" sz="3300" dirty="0">
                <a:solidFill>
                  <a:srgbClr val="FF0000"/>
                </a:solidFill>
                <a:latin typeface="Arial" panose="020B0604020202020204" pitchFamily="34" charset="0"/>
                <a:cs typeface="Arial" panose="020B0604020202020204" pitchFamily="34" charset="0"/>
              </a:rPr>
              <a:t>Hexadecimal system </a:t>
            </a:r>
            <a:endParaRPr lang="en-US" sz="3300" dirty="0">
              <a:latin typeface="Arial" panose="020B0604020202020204" pitchFamily="34" charset="0"/>
              <a:cs typeface="Arial" panose="020B0604020202020204" pitchFamily="34" charset="0"/>
            </a:endParaRPr>
          </a:p>
          <a:p>
            <a:pPr lvl="3"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0,1,2,3,4,5,6,7,8,9,A,B,C,D,E,F</a:t>
            </a:r>
          </a:p>
          <a:p>
            <a:pPr lvl="3" eaLnBrk="1" hangingPunct="1">
              <a:lnSpc>
                <a:spcPct val="90000"/>
              </a:lnSpc>
              <a:buFont typeface="Wingdings" pitchFamily="2" charset="2"/>
              <a:buChar char="Ø"/>
            </a:pPr>
            <a:r>
              <a:rPr lang="en-US" sz="3300" dirty="0">
                <a:latin typeface="Arial" panose="020B0604020202020204" pitchFamily="34" charset="0"/>
                <a:cs typeface="Arial" panose="020B0604020202020204" pitchFamily="34" charset="0"/>
              </a:rPr>
              <a:t>Powers of  16</a:t>
            </a:r>
          </a:p>
          <a:p>
            <a:pPr lvl="2" hangingPunct="1">
              <a:lnSpc>
                <a:spcPct val="90000"/>
              </a:lnSpc>
              <a:buFont typeface="Wingdings" pitchFamily="2" charset="2"/>
              <a:buChar char="Ø"/>
            </a:pPr>
            <a:r>
              <a:rPr lang="en-US" sz="3700" dirty="0">
                <a:latin typeface="Arial" panose="020B0604020202020204" pitchFamily="34" charset="0"/>
                <a:cs typeface="Arial" panose="020B0604020202020204" pitchFamily="34" charset="0"/>
              </a:rPr>
              <a:t>3. </a:t>
            </a:r>
            <a:r>
              <a:rPr lang="en-US" sz="3700" dirty="0">
                <a:solidFill>
                  <a:srgbClr val="FF0000"/>
                </a:solidFill>
                <a:latin typeface="Arial" panose="020B0604020202020204" pitchFamily="34" charset="0"/>
                <a:cs typeface="Arial" panose="020B0604020202020204" pitchFamily="34" charset="0"/>
              </a:rPr>
              <a:t>Octal</a:t>
            </a:r>
            <a:r>
              <a:rPr lang="en-US" sz="3700" dirty="0">
                <a:latin typeface="Arial" panose="020B0604020202020204" pitchFamily="34" charset="0"/>
                <a:cs typeface="Arial" panose="020B0604020202020204" pitchFamily="34" charset="0"/>
              </a:rPr>
              <a:t> is not often seen or used beyond theory.</a:t>
            </a:r>
          </a:p>
          <a:p>
            <a:pPr marL="457200" lvl="1" indent="0">
              <a:lnSpc>
                <a:spcPct val="90000"/>
              </a:lnSpc>
              <a:buNone/>
            </a:pPr>
            <a:endParaRPr lang="en-US" sz="2200" dirty="0"/>
          </a:p>
        </p:txBody>
      </p:sp>
    </p:spTree>
    <p:extLst>
      <p:ext uri="{BB962C8B-B14F-4D97-AF65-F5344CB8AC3E}">
        <p14:creationId xmlns:p14="http://schemas.microsoft.com/office/powerpoint/2010/main" val="300995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Counting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56535"/>
          </a:xfrm>
          <a:prstGeom prst="rect">
            <a:avLst/>
          </a:prstGeom>
          <a:noFill/>
        </p:spPr>
        <p:txBody>
          <a:bodyPr wrap="square" rtlCol="0">
            <a:spAutoFit/>
          </a:bodyPr>
          <a:lstStyle/>
          <a:p>
            <a:pPr>
              <a:lnSpc>
                <a:spcPct val="150000"/>
              </a:lnSpc>
            </a:pPr>
            <a:r>
              <a:rPr lang="en-US" dirty="0"/>
              <a:t>Below is an example of counting within various number systems.</a:t>
            </a:r>
          </a:p>
        </p:txBody>
      </p:sp>
      <p:graphicFrame>
        <p:nvGraphicFramePr>
          <p:cNvPr id="9" name="Table 8">
            <a:extLst>
              <a:ext uri="{FF2B5EF4-FFF2-40B4-BE49-F238E27FC236}">
                <a16:creationId xmlns:a16="http://schemas.microsoft.com/office/drawing/2014/main" id="{E2987A64-7678-4857-8C64-6162500F0DBF}"/>
              </a:ext>
            </a:extLst>
          </p:cNvPr>
          <p:cNvGraphicFramePr>
            <a:graphicFrameLocks noGrp="1"/>
          </p:cNvGraphicFramePr>
          <p:nvPr>
            <p:extLst/>
          </p:nvPr>
        </p:nvGraphicFramePr>
        <p:xfrm>
          <a:off x="1296042" y="1517396"/>
          <a:ext cx="6551915" cy="4883142"/>
        </p:xfrm>
        <a:graphic>
          <a:graphicData uri="http://schemas.openxmlformats.org/drawingml/2006/table">
            <a:tbl>
              <a:tblPr firstRow="1" bandRow="1">
                <a:tableStyleId>{5940675A-B579-460E-94D1-54222C63F5DA}</a:tableStyleId>
              </a:tblPr>
              <a:tblGrid>
                <a:gridCol w="1064686">
                  <a:extLst>
                    <a:ext uri="{9D8B030D-6E8A-4147-A177-3AD203B41FA5}">
                      <a16:colId xmlns:a16="http://schemas.microsoft.com/office/drawing/2014/main" val="2559265359"/>
                    </a:ext>
                  </a:extLst>
                </a:gridCol>
                <a:gridCol w="1556080">
                  <a:extLst>
                    <a:ext uri="{9D8B030D-6E8A-4147-A177-3AD203B41FA5}">
                      <a16:colId xmlns:a16="http://schemas.microsoft.com/office/drawing/2014/main" val="1392746091"/>
                    </a:ext>
                  </a:extLst>
                </a:gridCol>
                <a:gridCol w="1310383">
                  <a:extLst>
                    <a:ext uri="{9D8B030D-6E8A-4147-A177-3AD203B41FA5}">
                      <a16:colId xmlns:a16="http://schemas.microsoft.com/office/drawing/2014/main" val="1009854806"/>
                    </a:ext>
                  </a:extLst>
                </a:gridCol>
                <a:gridCol w="1310383">
                  <a:extLst>
                    <a:ext uri="{9D8B030D-6E8A-4147-A177-3AD203B41FA5}">
                      <a16:colId xmlns:a16="http://schemas.microsoft.com/office/drawing/2014/main" val="4073074655"/>
                    </a:ext>
                  </a:extLst>
                </a:gridCol>
                <a:gridCol w="1310383">
                  <a:extLst>
                    <a:ext uri="{9D8B030D-6E8A-4147-A177-3AD203B41FA5}">
                      <a16:colId xmlns:a16="http://schemas.microsoft.com/office/drawing/2014/main" val="2713347765"/>
                    </a:ext>
                  </a:extLst>
                </a:gridCol>
              </a:tblGrid>
              <a:tr h="507848">
                <a:tc>
                  <a:txBody>
                    <a:bodyPr/>
                    <a:lstStyle/>
                    <a:p>
                      <a:pPr algn="ctr"/>
                      <a:r>
                        <a:rPr lang="en-US" sz="1100" b="1" dirty="0">
                          <a:solidFill>
                            <a:schemeClr val="bg1"/>
                          </a:solidFill>
                        </a:rPr>
                        <a:t>Decimal (base 10)</a:t>
                      </a:r>
                    </a:p>
                  </a:txBody>
                  <a:tcPr>
                    <a:solidFill>
                      <a:srgbClr val="C00000"/>
                    </a:solidFill>
                  </a:tcPr>
                </a:tc>
                <a:tc>
                  <a:txBody>
                    <a:bodyPr/>
                    <a:lstStyle/>
                    <a:p>
                      <a:pPr algn="ctr"/>
                      <a:r>
                        <a:rPr lang="en-US" sz="1100" b="1" dirty="0">
                          <a:solidFill>
                            <a:schemeClr val="bg1"/>
                          </a:solidFill>
                        </a:rPr>
                        <a:t>Binary (base 2)</a:t>
                      </a:r>
                    </a:p>
                  </a:txBody>
                  <a:tcPr>
                    <a:solidFill>
                      <a:srgbClr val="C00000"/>
                    </a:solidFill>
                  </a:tcPr>
                </a:tc>
                <a:tc>
                  <a:txBody>
                    <a:bodyPr/>
                    <a:lstStyle/>
                    <a:p>
                      <a:pPr algn="ctr"/>
                      <a:r>
                        <a:rPr lang="en-US" sz="1100" b="1" dirty="0">
                          <a:solidFill>
                            <a:schemeClr val="bg1"/>
                          </a:solidFill>
                        </a:rPr>
                        <a:t>Hexadecimal (base 16)</a:t>
                      </a:r>
                    </a:p>
                  </a:txBody>
                  <a:tcPr>
                    <a:solidFill>
                      <a:srgbClr val="C00000"/>
                    </a:solidFill>
                  </a:tcPr>
                </a:tc>
                <a:tc>
                  <a:txBody>
                    <a:bodyPr/>
                    <a:lstStyle/>
                    <a:p>
                      <a:pPr algn="ctr"/>
                      <a:r>
                        <a:rPr lang="en-US" sz="1100" b="1" dirty="0">
                          <a:solidFill>
                            <a:schemeClr val="bg1"/>
                          </a:solidFill>
                        </a:rPr>
                        <a:t>Octal (base 8)</a:t>
                      </a:r>
                    </a:p>
                  </a:txBody>
                  <a:tcP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Gray Code</a:t>
                      </a:r>
                    </a:p>
                    <a:p>
                      <a:pPr algn="ctr"/>
                      <a:endParaRPr lang="en-US" sz="1100" b="1" dirty="0">
                        <a:solidFill>
                          <a:schemeClr val="bg1"/>
                        </a:solidFill>
                      </a:endParaRPr>
                    </a:p>
                  </a:txBody>
                  <a:tcPr>
                    <a:solidFill>
                      <a:srgbClr val="C00000"/>
                    </a:solidFill>
                  </a:tcPr>
                </a:tc>
                <a:extLst>
                  <a:ext uri="{0D108BD9-81ED-4DB2-BD59-A6C34878D82A}">
                    <a16:rowId xmlns:a16="http://schemas.microsoft.com/office/drawing/2014/main" val="2550307886"/>
                  </a:ext>
                </a:extLst>
              </a:tr>
              <a:tr h="312521">
                <a:tc>
                  <a:txBody>
                    <a:bodyPr/>
                    <a:lstStyle/>
                    <a:p>
                      <a:pPr algn="ctr"/>
                      <a:r>
                        <a:rPr lang="en-US" sz="1400" dirty="0"/>
                        <a:t>0</a:t>
                      </a:r>
                    </a:p>
                  </a:txBody>
                  <a:tcPr/>
                </a:tc>
                <a:tc>
                  <a:txBody>
                    <a:bodyPr/>
                    <a:lstStyle/>
                    <a:p>
                      <a:pPr algn="ctr"/>
                      <a:r>
                        <a:rPr lang="en-US" sz="1400" dirty="0"/>
                        <a:t>0000 0000</a:t>
                      </a:r>
                    </a:p>
                  </a:txBody>
                  <a:tcPr/>
                </a:tc>
                <a:tc>
                  <a:txBody>
                    <a:bodyPr/>
                    <a:lstStyle/>
                    <a:p>
                      <a:pPr algn="ctr"/>
                      <a:r>
                        <a:rPr lang="en-US" sz="1400" dirty="0"/>
                        <a:t>0x00</a:t>
                      </a:r>
                    </a:p>
                  </a:txBody>
                  <a:tcPr/>
                </a:tc>
                <a:tc>
                  <a:txBody>
                    <a:bodyPr/>
                    <a:lstStyle/>
                    <a:p>
                      <a:pPr algn="ctr"/>
                      <a:r>
                        <a:rPr lang="en-US" sz="1400" dirty="0"/>
                        <a:t>000</a:t>
                      </a:r>
                    </a:p>
                  </a:txBody>
                  <a:tcPr/>
                </a:tc>
                <a:tc>
                  <a:txBody>
                    <a:bodyPr/>
                    <a:lstStyle/>
                    <a:p>
                      <a:pPr algn="ctr"/>
                      <a:r>
                        <a:rPr lang="en-US" sz="1400" dirty="0"/>
                        <a:t>00000</a:t>
                      </a:r>
                    </a:p>
                  </a:txBody>
                  <a:tcPr/>
                </a:tc>
                <a:extLst>
                  <a:ext uri="{0D108BD9-81ED-4DB2-BD59-A6C34878D82A}">
                    <a16:rowId xmlns:a16="http://schemas.microsoft.com/office/drawing/2014/main" val="997881604"/>
                  </a:ext>
                </a:extLst>
              </a:tr>
              <a:tr h="312521">
                <a:tc>
                  <a:txBody>
                    <a:bodyPr/>
                    <a:lstStyle/>
                    <a:p>
                      <a:pPr algn="ctr"/>
                      <a:r>
                        <a:rPr lang="en-US" sz="1400" dirty="0"/>
                        <a:t>1</a:t>
                      </a:r>
                    </a:p>
                  </a:txBody>
                  <a:tcPr/>
                </a:tc>
                <a:tc>
                  <a:txBody>
                    <a:bodyPr/>
                    <a:lstStyle/>
                    <a:p>
                      <a:pPr algn="ctr"/>
                      <a:r>
                        <a:rPr lang="en-US" sz="1400" dirty="0"/>
                        <a:t>0000 0001</a:t>
                      </a:r>
                    </a:p>
                  </a:txBody>
                  <a:tcPr/>
                </a:tc>
                <a:tc>
                  <a:txBody>
                    <a:bodyPr/>
                    <a:lstStyle/>
                    <a:p>
                      <a:pPr algn="ctr"/>
                      <a:r>
                        <a:rPr lang="en-US" sz="1400" dirty="0"/>
                        <a:t>0x01</a:t>
                      </a:r>
                    </a:p>
                  </a:txBody>
                  <a:tcPr/>
                </a:tc>
                <a:tc>
                  <a:txBody>
                    <a:bodyPr/>
                    <a:lstStyle/>
                    <a:p>
                      <a:pPr algn="ctr"/>
                      <a:r>
                        <a:rPr lang="en-US" sz="1400" dirty="0"/>
                        <a:t>001</a:t>
                      </a:r>
                    </a:p>
                  </a:txBody>
                  <a:tcPr/>
                </a:tc>
                <a:tc>
                  <a:txBody>
                    <a:bodyPr/>
                    <a:lstStyle/>
                    <a:p>
                      <a:pPr algn="ctr"/>
                      <a:r>
                        <a:rPr lang="en-US" sz="1400" dirty="0"/>
                        <a:t>00001</a:t>
                      </a:r>
                    </a:p>
                  </a:txBody>
                  <a:tcPr/>
                </a:tc>
                <a:extLst>
                  <a:ext uri="{0D108BD9-81ED-4DB2-BD59-A6C34878D82A}">
                    <a16:rowId xmlns:a16="http://schemas.microsoft.com/office/drawing/2014/main" val="2956870857"/>
                  </a:ext>
                </a:extLst>
              </a:tr>
              <a:tr h="312521">
                <a:tc>
                  <a:txBody>
                    <a:bodyPr/>
                    <a:lstStyle/>
                    <a:p>
                      <a:pPr algn="ctr"/>
                      <a:r>
                        <a:rPr lang="en-US" sz="1400" dirty="0"/>
                        <a:t>2</a:t>
                      </a:r>
                    </a:p>
                  </a:txBody>
                  <a:tcPr/>
                </a:tc>
                <a:tc>
                  <a:txBody>
                    <a:bodyPr/>
                    <a:lstStyle/>
                    <a:p>
                      <a:pPr algn="ctr"/>
                      <a:r>
                        <a:rPr lang="en-US" sz="1400" dirty="0"/>
                        <a:t>0000 0010</a:t>
                      </a:r>
                    </a:p>
                  </a:txBody>
                  <a:tcPr/>
                </a:tc>
                <a:tc>
                  <a:txBody>
                    <a:bodyPr/>
                    <a:lstStyle/>
                    <a:p>
                      <a:pPr algn="ctr"/>
                      <a:r>
                        <a:rPr lang="en-US" sz="1400" dirty="0"/>
                        <a:t>0x02</a:t>
                      </a:r>
                    </a:p>
                  </a:txBody>
                  <a:tcPr/>
                </a:tc>
                <a:tc>
                  <a:txBody>
                    <a:bodyPr/>
                    <a:lstStyle/>
                    <a:p>
                      <a:pPr algn="ctr"/>
                      <a:r>
                        <a:rPr lang="en-US" sz="1400" dirty="0"/>
                        <a:t>002</a:t>
                      </a:r>
                    </a:p>
                  </a:txBody>
                  <a:tcPr/>
                </a:tc>
                <a:tc>
                  <a:txBody>
                    <a:bodyPr/>
                    <a:lstStyle/>
                    <a:p>
                      <a:pPr algn="ctr"/>
                      <a:r>
                        <a:rPr lang="en-US" sz="1400" dirty="0"/>
                        <a:t>00011</a:t>
                      </a:r>
                    </a:p>
                  </a:txBody>
                  <a:tcPr/>
                </a:tc>
                <a:extLst>
                  <a:ext uri="{0D108BD9-81ED-4DB2-BD59-A6C34878D82A}">
                    <a16:rowId xmlns:a16="http://schemas.microsoft.com/office/drawing/2014/main" val="2072525213"/>
                  </a:ext>
                </a:extLst>
              </a:tr>
              <a:tr h="312521">
                <a:tc>
                  <a:txBody>
                    <a:bodyPr/>
                    <a:lstStyle/>
                    <a:p>
                      <a:pPr algn="ctr"/>
                      <a:r>
                        <a:rPr lang="en-US" sz="1400" dirty="0"/>
                        <a:t>3</a:t>
                      </a:r>
                    </a:p>
                  </a:txBody>
                  <a:tcPr/>
                </a:tc>
                <a:tc>
                  <a:txBody>
                    <a:bodyPr/>
                    <a:lstStyle/>
                    <a:p>
                      <a:pPr algn="ctr"/>
                      <a:r>
                        <a:rPr lang="en-US" sz="1400" dirty="0"/>
                        <a:t>0000 0011</a:t>
                      </a:r>
                    </a:p>
                  </a:txBody>
                  <a:tcPr/>
                </a:tc>
                <a:tc>
                  <a:txBody>
                    <a:bodyPr/>
                    <a:lstStyle/>
                    <a:p>
                      <a:pPr algn="ctr"/>
                      <a:r>
                        <a:rPr lang="en-US" sz="1400" dirty="0"/>
                        <a:t>0x03</a:t>
                      </a:r>
                    </a:p>
                  </a:txBody>
                  <a:tcPr/>
                </a:tc>
                <a:tc>
                  <a:txBody>
                    <a:bodyPr/>
                    <a:lstStyle/>
                    <a:p>
                      <a:pPr algn="ctr"/>
                      <a:r>
                        <a:rPr lang="en-US" sz="1400" dirty="0"/>
                        <a:t>003</a:t>
                      </a:r>
                    </a:p>
                  </a:txBody>
                  <a:tcPr/>
                </a:tc>
                <a:tc>
                  <a:txBody>
                    <a:bodyPr/>
                    <a:lstStyle/>
                    <a:p>
                      <a:pPr algn="ctr"/>
                      <a:r>
                        <a:rPr lang="en-US" sz="1400" dirty="0"/>
                        <a:t>00010</a:t>
                      </a:r>
                    </a:p>
                  </a:txBody>
                  <a:tcPr/>
                </a:tc>
                <a:extLst>
                  <a:ext uri="{0D108BD9-81ED-4DB2-BD59-A6C34878D82A}">
                    <a16:rowId xmlns:a16="http://schemas.microsoft.com/office/drawing/2014/main" val="2900391480"/>
                  </a:ext>
                </a:extLst>
              </a:tr>
              <a:tr h="312521">
                <a:tc>
                  <a:txBody>
                    <a:bodyPr/>
                    <a:lstStyle/>
                    <a:p>
                      <a:pPr algn="ctr"/>
                      <a:r>
                        <a:rPr lang="en-US" sz="1400" dirty="0"/>
                        <a:t>4</a:t>
                      </a:r>
                    </a:p>
                  </a:txBody>
                  <a:tcPr/>
                </a:tc>
                <a:tc>
                  <a:txBody>
                    <a:bodyPr/>
                    <a:lstStyle/>
                    <a:p>
                      <a:pPr algn="ctr"/>
                      <a:r>
                        <a:rPr lang="en-US" sz="1400" dirty="0"/>
                        <a:t>0000 0100</a:t>
                      </a:r>
                    </a:p>
                  </a:txBody>
                  <a:tcPr/>
                </a:tc>
                <a:tc>
                  <a:txBody>
                    <a:bodyPr/>
                    <a:lstStyle/>
                    <a:p>
                      <a:pPr algn="ctr"/>
                      <a:r>
                        <a:rPr lang="en-US" sz="1400" dirty="0"/>
                        <a:t>0x04</a:t>
                      </a:r>
                    </a:p>
                  </a:txBody>
                  <a:tcPr/>
                </a:tc>
                <a:tc>
                  <a:txBody>
                    <a:bodyPr/>
                    <a:lstStyle/>
                    <a:p>
                      <a:pPr algn="ctr"/>
                      <a:r>
                        <a:rPr lang="en-US" sz="1400" dirty="0"/>
                        <a:t>004</a:t>
                      </a:r>
                    </a:p>
                  </a:txBody>
                  <a:tcPr/>
                </a:tc>
                <a:tc>
                  <a:txBody>
                    <a:bodyPr/>
                    <a:lstStyle/>
                    <a:p>
                      <a:pPr algn="ctr"/>
                      <a:r>
                        <a:rPr lang="en-US" sz="1400" dirty="0"/>
                        <a:t>00110</a:t>
                      </a:r>
                    </a:p>
                  </a:txBody>
                  <a:tcPr/>
                </a:tc>
                <a:extLst>
                  <a:ext uri="{0D108BD9-81ED-4DB2-BD59-A6C34878D82A}">
                    <a16:rowId xmlns:a16="http://schemas.microsoft.com/office/drawing/2014/main" val="1937652137"/>
                  </a:ext>
                </a:extLst>
              </a:tr>
              <a:tr h="312521">
                <a:tc>
                  <a:txBody>
                    <a:bodyPr/>
                    <a:lstStyle/>
                    <a:p>
                      <a:pPr algn="ctr"/>
                      <a:r>
                        <a:rPr lang="en-US" sz="1400" dirty="0"/>
                        <a:t>5</a:t>
                      </a:r>
                    </a:p>
                  </a:txBody>
                  <a:tcPr/>
                </a:tc>
                <a:tc>
                  <a:txBody>
                    <a:bodyPr/>
                    <a:lstStyle/>
                    <a:p>
                      <a:pPr algn="ctr"/>
                      <a:r>
                        <a:rPr lang="en-US" sz="1400" dirty="0"/>
                        <a:t>0000 0101</a:t>
                      </a:r>
                    </a:p>
                  </a:txBody>
                  <a:tcPr/>
                </a:tc>
                <a:tc>
                  <a:txBody>
                    <a:bodyPr/>
                    <a:lstStyle/>
                    <a:p>
                      <a:pPr algn="ctr"/>
                      <a:r>
                        <a:rPr lang="en-US" sz="1400" dirty="0"/>
                        <a:t>0x05</a:t>
                      </a:r>
                    </a:p>
                  </a:txBody>
                  <a:tcPr/>
                </a:tc>
                <a:tc>
                  <a:txBody>
                    <a:bodyPr/>
                    <a:lstStyle/>
                    <a:p>
                      <a:pPr algn="ctr"/>
                      <a:r>
                        <a:rPr lang="en-US" sz="1400" dirty="0"/>
                        <a:t>005</a:t>
                      </a:r>
                    </a:p>
                  </a:txBody>
                  <a:tcPr/>
                </a:tc>
                <a:tc>
                  <a:txBody>
                    <a:bodyPr/>
                    <a:lstStyle/>
                    <a:p>
                      <a:pPr algn="ctr"/>
                      <a:r>
                        <a:rPr lang="en-US" sz="1400" dirty="0"/>
                        <a:t>00111</a:t>
                      </a:r>
                    </a:p>
                  </a:txBody>
                  <a:tcPr/>
                </a:tc>
                <a:extLst>
                  <a:ext uri="{0D108BD9-81ED-4DB2-BD59-A6C34878D82A}">
                    <a16:rowId xmlns:a16="http://schemas.microsoft.com/office/drawing/2014/main" val="4086594334"/>
                  </a:ext>
                </a:extLst>
              </a:tr>
              <a:tr h="312521">
                <a:tc>
                  <a:txBody>
                    <a:bodyPr/>
                    <a:lstStyle/>
                    <a:p>
                      <a:pPr algn="ctr"/>
                      <a:r>
                        <a:rPr lang="en-US" sz="1400" dirty="0"/>
                        <a:t>6</a:t>
                      </a:r>
                    </a:p>
                  </a:txBody>
                  <a:tcPr/>
                </a:tc>
                <a:tc>
                  <a:txBody>
                    <a:bodyPr/>
                    <a:lstStyle/>
                    <a:p>
                      <a:pPr algn="ctr"/>
                      <a:r>
                        <a:rPr lang="en-US" sz="1400" dirty="0"/>
                        <a:t>0000 0110</a:t>
                      </a:r>
                    </a:p>
                  </a:txBody>
                  <a:tcPr/>
                </a:tc>
                <a:tc>
                  <a:txBody>
                    <a:bodyPr/>
                    <a:lstStyle/>
                    <a:p>
                      <a:pPr algn="ctr"/>
                      <a:r>
                        <a:rPr lang="en-US" sz="1400" dirty="0"/>
                        <a:t>0x06</a:t>
                      </a:r>
                    </a:p>
                  </a:txBody>
                  <a:tcPr/>
                </a:tc>
                <a:tc>
                  <a:txBody>
                    <a:bodyPr/>
                    <a:lstStyle/>
                    <a:p>
                      <a:pPr algn="ctr"/>
                      <a:r>
                        <a:rPr lang="en-US" sz="1400" dirty="0"/>
                        <a:t>006</a:t>
                      </a:r>
                    </a:p>
                  </a:txBody>
                  <a:tcPr/>
                </a:tc>
                <a:tc>
                  <a:txBody>
                    <a:bodyPr/>
                    <a:lstStyle/>
                    <a:p>
                      <a:pPr algn="ctr"/>
                      <a:r>
                        <a:rPr lang="en-US" sz="1400" dirty="0"/>
                        <a:t>00101</a:t>
                      </a:r>
                    </a:p>
                  </a:txBody>
                  <a:tcPr/>
                </a:tc>
                <a:extLst>
                  <a:ext uri="{0D108BD9-81ED-4DB2-BD59-A6C34878D82A}">
                    <a16:rowId xmlns:a16="http://schemas.microsoft.com/office/drawing/2014/main" val="1530741944"/>
                  </a:ext>
                </a:extLst>
              </a:tr>
              <a:tr h="312521">
                <a:tc>
                  <a:txBody>
                    <a:bodyPr/>
                    <a:lstStyle/>
                    <a:p>
                      <a:pPr algn="ctr"/>
                      <a:r>
                        <a:rPr lang="en-US" sz="1400" dirty="0"/>
                        <a:t>10</a:t>
                      </a:r>
                    </a:p>
                  </a:txBody>
                  <a:tcPr/>
                </a:tc>
                <a:tc>
                  <a:txBody>
                    <a:bodyPr/>
                    <a:lstStyle/>
                    <a:p>
                      <a:pPr algn="ctr"/>
                      <a:r>
                        <a:rPr lang="en-US" sz="1400" dirty="0"/>
                        <a:t>0000 1010</a:t>
                      </a:r>
                    </a:p>
                  </a:txBody>
                  <a:tcPr/>
                </a:tc>
                <a:tc>
                  <a:txBody>
                    <a:bodyPr/>
                    <a:lstStyle/>
                    <a:p>
                      <a:pPr algn="ctr"/>
                      <a:r>
                        <a:rPr lang="en-US" sz="1400" dirty="0"/>
                        <a:t>0x0A</a:t>
                      </a:r>
                    </a:p>
                  </a:txBody>
                  <a:tcPr/>
                </a:tc>
                <a:tc>
                  <a:txBody>
                    <a:bodyPr/>
                    <a:lstStyle/>
                    <a:p>
                      <a:pPr algn="ctr"/>
                      <a:r>
                        <a:rPr lang="en-US" sz="1400" dirty="0"/>
                        <a:t>012</a:t>
                      </a:r>
                    </a:p>
                  </a:txBody>
                  <a:tcPr/>
                </a:tc>
                <a:tc>
                  <a:txBody>
                    <a:bodyPr/>
                    <a:lstStyle/>
                    <a:p>
                      <a:pPr algn="ctr"/>
                      <a:r>
                        <a:rPr lang="en-US" sz="1400" dirty="0"/>
                        <a:t>01111</a:t>
                      </a:r>
                    </a:p>
                  </a:txBody>
                  <a:tcPr/>
                </a:tc>
                <a:extLst>
                  <a:ext uri="{0D108BD9-81ED-4DB2-BD59-A6C34878D82A}">
                    <a16:rowId xmlns:a16="http://schemas.microsoft.com/office/drawing/2014/main" val="2803892495"/>
                  </a:ext>
                </a:extLst>
              </a:tr>
              <a:tr h="312521">
                <a:tc>
                  <a:txBody>
                    <a:bodyPr/>
                    <a:lstStyle/>
                    <a:p>
                      <a:pPr algn="ctr"/>
                      <a:r>
                        <a:rPr lang="en-US" sz="1400" dirty="0"/>
                        <a:t>11</a:t>
                      </a:r>
                    </a:p>
                  </a:txBody>
                  <a:tcPr/>
                </a:tc>
                <a:tc>
                  <a:txBody>
                    <a:bodyPr/>
                    <a:lstStyle/>
                    <a:p>
                      <a:pPr algn="ctr"/>
                      <a:r>
                        <a:rPr lang="en-US" sz="1400" dirty="0"/>
                        <a:t>0000 1011</a:t>
                      </a:r>
                    </a:p>
                  </a:txBody>
                  <a:tcPr/>
                </a:tc>
                <a:tc>
                  <a:txBody>
                    <a:bodyPr/>
                    <a:lstStyle/>
                    <a:p>
                      <a:pPr algn="ctr"/>
                      <a:r>
                        <a:rPr lang="en-US" sz="1400" dirty="0"/>
                        <a:t>0x0B</a:t>
                      </a:r>
                    </a:p>
                  </a:txBody>
                  <a:tcPr/>
                </a:tc>
                <a:tc>
                  <a:txBody>
                    <a:bodyPr/>
                    <a:lstStyle/>
                    <a:p>
                      <a:pPr algn="ctr"/>
                      <a:r>
                        <a:rPr lang="en-US" sz="1400" dirty="0"/>
                        <a:t>013</a:t>
                      </a:r>
                    </a:p>
                  </a:txBody>
                  <a:tcPr/>
                </a:tc>
                <a:tc>
                  <a:txBody>
                    <a:bodyPr/>
                    <a:lstStyle/>
                    <a:p>
                      <a:pPr algn="ctr"/>
                      <a:r>
                        <a:rPr lang="en-US" sz="1400" dirty="0"/>
                        <a:t>01110</a:t>
                      </a:r>
                    </a:p>
                  </a:txBody>
                  <a:tcPr/>
                </a:tc>
                <a:extLst>
                  <a:ext uri="{0D108BD9-81ED-4DB2-BD59-A6C34878D82A}">
                    <a16:rowId xmlns:a16="http://schemas.microsoft.com/office/drawing/2014/main" val="235027188"/>
                  </a:ext>
                </a:extLst>
              </a:tr>
              <a:tr h="312521">
                <a:tc>
                  <a:txBody>
                    <a:bodyPr/>
                    <a:lstStyle/>
                    <a:p>
                      <a:pPr algn="ctr"/>
                      <a:r>
                        <a:rPr lang="en-US" sz="1400" dirty="0"/>
                        <a:t>12</a:t>
                      </a:r>
                    </a:p>
                  </a:txBody>
                  <a:tcPr/>
                </a:tc>
                <a:tc>
                  <a:txBody>
                    <a:bodyPr/>
                    <a:lstStyle/>
                    <a:p>
                      <a:pPr algn="ctr"/>
                      <a:r>
                        <a:rPr lang="en-US" sz="1400" dirty="0"/>
                        <a:t>0000 1100</a:t>
                      </a:r>
                    </a:p>
                  </a:txBody>
                  <a:tcPr/>
                </a:tc>
                <a:tc>
                  <a:txBody>
                    <a:bodyPr/>
                    <a:lstStyle/>
                    <a:p>
                      <a:pPr algn="ctr"/>
                      <a:r>
                        <a:rPr lang="en-US" sz="1400" dirty="0"/>
                        <a:t>0x0C</a:t>
                      </a:r>
                    </a:p>
                  </a:txBody>
                  <a:tcPr/>
                </a:tc>
                <a:tc>
                  <a:txBody>
                    <a:bodyPr/>
                    <a:lstStyle/>
                    <a:p>
                      <a:pPr algn="ctr"/>
                      <a:r>
                        <a:rPr lang="en-US" sz="1400" dirty="0"/>
                        <a:t>014</a:t>
                      </a:r>
                    </a:p>
                  </a:txBody>
                  <a:tcPr/>
                </a:tc>
                <a:tc>
                  <a:txBody>
                    <a:bodyPr/>
                    <a:lstStyle/>
                    <a:p>
                      <a:pPr algn="ctr"/>
                      <a:r>
                        <a:rPr lang="en-US" sz="1400" dirty="0"/>
                        <a:t>01010</a:t>
                      </a:r>
                    </a:p>
                  </a:txBody>
                  <a:tcPr/>
                </a:tc>
                <a:extLst>
                  <a:ext uri="{0D108BD9-81ED-4DB2-BD59-A6C34878D82A}">
                    <a16:rowId xmlns:a16="http://schemas.microsoft.com/office/drawing/2014/main" val="3638225524"/>
                  </a:ext>
                </a:extLst>
              </a:tr>
              <a:tr h="312521">
                <a:tc>
                  <a:txBody>
                    <a:bodyPr/>
                    <a:lstStyle/>
                    <a:p>
                      <a:pPr algn="ctr"/>
                      <a:r>
                        <a:rPr lang="en-US" sz="1400" dirty="0"/>
                        <a:t>13</a:t>
                      </a:r>
                    </a:p>
                  </a:txBody>
                  <a:tcPr/>
                </a:tc>
                <a:tc>
                  <a:txBody>
                    <a:bodyPr/>
                    <a:lstStyle/>
                    <a:p>
                      <a:pPr algn="ctr"/>
                      <a:r>
                        <a:rPr lang="en-US" sz="1400" dirty="0"/>
                        <a:t>0000 1101</a:t>
                      </a:r>
                    </a:p>
                  </a:txBody>
                  <a:tcPr/>
                </a:tc>
                <a:tc>
                  <a:txBody>
                    <a:bodyPr/>
                    <a:lstStyle/>
                    <a:p>
                      <a:pPr algn="ctr"/>
                      <a:r>
                        <a:rPr lang="en-US" sz="1400" dirty="0"/>
                        <a:t>0x0D</a:t>
                      </a:r>
                    </a:p>
                  </a:txBody>
                  <a:tcPr/>
                </a:tc>
                <a:tc>
                  <a:txBody>
                    <a:bodyPr/>
                    <a:lstStyle/>
                    <a:p>
                      <a:pPr algn="ctr"/>
                      <a:r>
                        <a:rPr lang="en-US" sz="1400" dirty="0"/>
                        <a:t>015</a:t>
                      </a:r>
                    </a:p>
                  </a:txBody>
                  <a:tcPr/>
                </a:tc>
                <a:tc>
                  <a:txBody>
                    <a:bodyPr/>
                    <a:lstStyle/>
                    <a:p>
                      <a:pPr algn="ctr"/>
                      <a:r>
                        <a:rPr lang="en-US" sz="1400" dirty="0"/>
                        <a:t>01011</a:t>
                      </a:r>
                    </a:p>
                  </a:txBody>
                  <a:tcPr/>
                </a:tc>
                <a:extLst>
                  <a:ext uri="{0D108BD9-81ED-4DB2-BD59-A6C34878D82A}">
                    <a16:rowId xmlns:a16="http://schemas.microsoft.com/office/drawing/2014/main" val="4218033571"/>
                  </a:ext>
                </a:extLst>
              </a:tr>
              <a:tr h="312521">
                <a:tc>
                  <a:txBody>
                    <a:bodyPr/>
                    <a:lstStyle/>
                    <a:p>
                      <a:pPr algn="ctr"/>
                      <a:r>
                        <a:rPr lang="en-US" sz="1400" dirty="0"/>
                        <a:t>14</a:t>
                      </a:r>
                    </a:p>
                  </a:txBody>
                  <a:tcPr/>
                </a:tc>
                <a:tc>
                  <a:txBody>
                    <a:bodyPr/>
                    <a:lstStyle/>
                    <a:p>
                      <a:pPr algn="ctr"/>
                      <a:r>
                        <a:rPr lang="en-US" sz="1400" dirty="0"/>
                        <a:t>0000 1110</a:t>
                      </a:r>
                    </a:p>
                  </a:txBody>
                  <a:tcPr/>
                </a:tc>
                <a:tc>
                  <a:txBody>
                    <a:bodyPr/>
                    <a:lstStyle/>
                    <a:p>
                      <a:pPr algn="ctr"/>
                      <a:r>
                        <a:rPr lang="en-US" sz="1400" dirty="0"/>
                        <a:t>0x0E</a:t>
                      </a:r>
                    </a:p>
                  </a:txBody>
                  <a:tcPr/>
                </a:tc>
                <a:tc>
                  <a:txBody>
                    <a:bodyPr/>
                    <a:lstStyle/>
                    <a:p>
                      <a:pPr algn="ctr"/>
                      <a:r>
                        <a:rPr lang="en-US" sz="1400" dirty="0"/>
                        <a:t>016</a:t>
                      </a:r>
                    </a:p>
                  </a:txBody>
                  <a:tcPr/>
                </a:tc>
                <a:tc>
                  <a:txBody>
                    <a:bodyPr/>
                    <a:lstStyle/>
                    <a:p>
                      <a:pPr algn="ctr"/>
                      <a:r>
                        <a:rPr lang="en-US" sz="1400" dirty="0"/>
                        <a:t>01001</a:t>
                      </a:r>
                    </a:p>
                  </a:txBody>
                  <a:tcPr/>
                </a:tc>
                <a:extLst>
                  <a:ext uri="{0D108BD9-81ED-4DB2-BD59-A6C34878D82A}">
                    <a16:rowId xmlns:a16="http://schemas.microsoft.com/office/drawing/2014/main" val="1656612146"/>
                  </a:ext>
                </a:extLst>
              </a:tr>
              <a:tr h="312521">
                <a:tc>
                  <a:txBody>
                    <a:bodyPr/>
                    <a:lstStyle/>
                    <a:p>
                      <a:pPr algn="ctr"/>
                      <a:r>
                        <a:rPr lang="en-US" sz="1400" dirty="0"/>
                        <a:t>15</a:t>
                      </a:r>
                    </a:p>
                  </a:txBody>
                  <a:tcPr/>
                </a:tc>
                <a:tc>
                  <a:txBody>
                    <a:bodyPr/>
                    <a:lstStyle/>
                    <a:p>
                      <a:pPr algn="ctr"/>
                      <a:r>
                        <a:rPr lang="en-US" sz="1400" dirty="0"/>
                        <a:t>0000 1111</a:t>
                      </a:r>
                    </a:p>
                  </a:txBody>
                  <a:tcPr/>
                </a:tc>
                <a:tc>
                  <a:txBody>
                    <a:bodyPr/>
                    <a:lstStyle/>
                    <a:p>
                      <a:pPr algn="ctr"/>
                      <a:r>
                        <a:rPr lang="en-US" sz="1400" dirty="0"/>
                        <a:t>0x0F</a:t>
                      </a:r>
                    </a:p>
                  </a:txBody>
                  <a:tcPr/>
                </a:tc>
                <a:tc>
                  <a:txBody>
                    <a:bodyPr/>
                    <a:lstStyle/>
                    <a:p>
                      <a:pPr algn="ctr"/>
                      <a:r>
                        <a:rPr lang="en-US" sz="1400" dirty="0"/>
                        <a:t>017</a:t>
                      </a:r>
                    </a:p>
                  </a:txBody>
                  <a:tcPr/>
                </a:tc>
                <a:tc>
                  <a:txBody>
                    <a:bodyPr/>
                    <a:lstStyle/>
                    <a:p>
                      <a:pPr algn="ctr"/>
                      <a:r>
                        <a:rPr lang="en-US" sz="1400" dirty="0"/>
                        <a:t>01000</a:t>
                      </a:r>
                    </a:p>
                  </a:txBody>
                  <a:tcPr/>
                </a:tc>
                <a:extLst>
                  <a:ext uri="{0D108BD9-81ED-4DB2-BD59-A6C34878D82A}">
                    <a16:rowId xmlns:a16="http://schemas.microsoft.com/office/drawing/2014/main" val="3754461310"/>
                  </a:ext>
                </a:extLst>
              </a:tr>
              <a:tr h="312521">
                <a:tc>
                  <a:txBody>
                    <a:bodyPr/>
                    <a:lstStyle/>
                    <a:p>
                      <a:pPr algn="ctr"/>
                      <a:r>
                        <a:rPr lang="en-US" sz="1400" dirty="0"/>
                        <a:t>16</a:t>
                      </a:r>
                    </a:p>
                  </a:txBody>
                  <a:tcPr/>
                </a:tc>
                <a:tc>
                  <a:txBody>
                    <a:bodyPr/>
                    <a:lstStyle/>
                    <a:p>
                      <a:pPr algn="ctr"/>
                      <a:r>
                        <a:rPr lang="en-US" sz="1400" dirty="0"/>
                        <a:t>0001 0000</a:t>
                      </a:r>
                    </a:p>
                  </a:txBody>
                  <a:tcPr/>
                </a:tc>
                <a:tc>
                  <a:txBody>
                    <a:bodyPr/>
                    <a:lstStyle/>
                    <a:p>
                      <a:pPr algn="ctr"/>
                      <a:r>
                        <a:rPr lang="en-US" sz="1400" dirty="0"/>
                        <a:t>0x10</a:t>
                      </a:r>
                    </a:p>
                  </a:txBody>
                  <a:tcPr/>
                </a:tc>
                <a:tc>
                  <a:txBody>
                    <a:bodyPr/>
                    <a:lstStyle/>
                    <a:p>
                      <a:pPr algn="ctr"/>
                      <a:r>
                        <a:rPr lang="en-US" sz="1400" dirty="0"/>
                        <a:t>020</a:t>
                      </a:r>
                    </a:p>
                  </a:txBody>
                  <a:tcPr/>
                </a:tc>
                <a:tc>
                  <a:txBody>
                    <a:bodyPr/>
                    <a:lstStyle/>
                    <a:p>
                      <a:pPr algn="ctr"/>
                      <a:r>
                        <a:rPr lang="en-US" sz="1400" dirty="0"/>
                        <a:t>11000</a:t>
                      </a:r>
                    </a:p>
                  </a:txBody>
                  <a:tcPr/>
                </a:tc>
                <a:extLst>
                  <a:ext uri="{0D108BD9-81ED-4DB2-BD59-A6C34878D82A}">
                    <a16:rowId xmlns:a16="http://schemas.microsoft.com/office/drawing/2014/main" val="2995559999"/>
                  </a:ext>
                </a:extLst>
              </a:tr>
            </a:tbl>
          </a:graphicData>
        </a:graphic>
      </p:graphicFrame>
    </p:spTree>
    <p:extLst>
      <p:ext uri="{BB962C8B-B14F-4D97-AF65-F5344CB8AC3E}">
        <p14:creationId xmlns:p14="http://schemas.microsoft.com/office/powerpoint/2010/main" val="299080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4465453" cy="584775"/>
          </a:xfrm>
          <a:prstGeom prst="rect">
            <a:avLst/>
          </a:prstGeom>
        </p:spPr>
        <p:txBody>
          <a:bodyPr wrap="none">
            <a:spAutoFit/>
          </a:bodyPr>
          <a:lstStyle/>
          <a:p>
            <a:pPr>
              <a:lnSpc>
                <a:spcPct val="100000"/>
              </a:lnSpc>
            </a:pPr>
            <a:r>
              <a:rPr lang="en-CA" altLang="en-US" sz="3200" b="1" dirty="0">
                <a:cs typeface="DejaVu Sans" charset="0"/>
              </a:rPr>
              <a:t>2’s Twos Complement</a:t>
            </a:r>
          </a:p>
        </p:txBody>
      </p:sp>
      <p:sp>
        <p:nvSpPr>
          <p:cNvPr id="4" name="Content Placeholder 3"/>
          <p:cNvSpPr>
            <a:spLocks noGrp="1"/>
          </p:cNvSpPr>
          <p:nvPr>
            <p:ph idx="1"/>
          </p:nvPr>
        </p:nvSpPr>
        <p:spPr>
          <a:xfrm>
            <a:off x="457200" y="990600"/>
            <a:ext cx="8153400" cy="5410200"/>
          </a:xfrm>
        </p:spPr>
        <p:txBody>
          <a:bodyPr/>
          <a:lstStyle/>
          <a:p>
            <a:pPr marL="0" indent="0"/>
            <a:r>
              <a:rPr lang="en-CA" sz="1600" dirty="0">
                <a:latin typeface="Arial" panose="020B0604020202020204" pitchFamily="34" charset="0"/>
                <a:cs typeface="Arial" panose="020B0604020202020204" pitchFamily="34" charset="0"/>
              </a:rPr>
              <a:t>The 2’s complement is a technique used to simplify </a:t>
            </a:r>
            <a:r>
              <a:rPr lang="en-CA" sz="1600" b="1" dirty="0">
                <a:latin typeface="Arial" panose="020B0604020202020204" pitchFamily="34" charset="0"/>
                <a:cs typeface="Arial" panose="020B0604020202020204" pitchFamily="34" charset="0"/>
              </a:rPr>
              <a:t>ADD</a:t>
            </a:r>
            <a:r>
              <a:rPr lang="en-CA" sz="1600" dirty="0">
                <a:latin typeface="Arial" panose="020B0604020202020204" pitchFamily="34" charset="0"/>
                <a:cs typeface="Arial" panose="020B0604020202020204" pitchFamily="34" charset="0"/>
              </a:rPr>
              <a:t> and </a:t>
            </a:r>
            <a:r>
              <a:rPr lang="en-CA" sz="1600" b="1" dirty="0">
                <a:latin typeface="Arial" panose="020B0604020202020204" pitchFamily="34" charset="0"/>
                <a:cs typeface="Arial" panose="020B0604020202020204" pitchFamily="34" charset="0"/>
              </a:rPr>
              <a:t>SUB</a:t>
            </a:r>
            <a:r>
              <a:rPr lang="en-CA" sz="1600" dirty="0">
                <a:latin typeface="Arial" panose="020B0604020202020204" pitchFamily="34" charset="0"/>
                <a:cs typeface="Arial" panose="020B0604020202020204" pitchFamily="34" charset="0"/>
              </a:rPr>
              <a:t> arithmetic operations. The problem being solved is how to deal with signed numbers (</a:t>
            </a:r>
            <a:r>
              <a:rPr lang="en-CA" sz="1600" b="1" dirty="0">
                <a:latin typeface="Arial" panose="020B0604020202020204" pitchFamily="34" charset="0"/>
                <a:cs typeface="Arial" panose="020B0604020202020204" pitchFamily="34" charset="0"/>
              </a:rPr>
              <a:t>positive 0 and negative 1</a:t>
            </a:r>
            <a:r>
              <a:rPr lang="en-CA" sz="1600" dirty="0">
                <a:latin typeface="Arial" panose="020B0604020202020204" pitchFamily="34" charset="0"/>
                <a:cs typeface="Arial" panose="020B0604020202020204" pitchFamily="34" charset="0"/>
              </a:rPr>
              <a:t>). </a:t>
            </a:r>
          </a:p>
          <a:p>
            <a:pPr marL="0" indent="0"/>
            <a:r>
              <a:rPr lang="en-CA" sz="1600" dirty="0">
                <a:latin typeface="Arial" panose="020B0604020202020204" pitchFamily="34" charset="0"/>
                <a:cs typeface="Arial" panose="020B0604020202020204" pitchFamily="34" charset="0"/>
              </a:rPr>
              <a:t>By convention the most significant bit represents the sign. Adding and subtracting binary negative numbers can generate an error by the carry or overflow bit </a:t>
            </a:r>
          </a:p>
          <a:p>
            <a:pPr marL="0" indent="0"/>
            <a:r>
              <a:rPr lang="en-CA" sz="1600" dirty="0">
                <a:latin typeface="Arial" panose="020B0604020202020204" pitchFamily="34" charset="0"/>
                <a:cs typeface="Arial" panose="020B0604020202020204" pitchFamily="34" charset="0"/>
              </a:rPr>
              <a:t>So how does one find the negative value of a binary number - </a:t>
            </a:r>
            <a:r>
              <a:rPr lang="en-CA" sz="1600" b="1" i="1" dirty="0">
                <a:solidFill>
                  <a:srgbClr val="3333FF"/>
                </a:solidFill>
                <a:latin typeface="Arial" panose="020B0604020202020204" pitchFamily="34" charset="0"/>
                <a:cs typeface="Arial" panose="020B0604020202020204" pitchFamily="34" charset="0"/>
              </a:rPr>
              <a:t>2’s complement. </a:t>
            </a:r>
          </a:p>
          <a:p>
            <a:pPr marL="0" indent="0"/>
            <a:endParaRPr lang="en-CA" sz="1100" dirty="0">
              <a:latin typeface="Arial" panose="020B0604020202020204" pitchFamily="34" charset="0"/>
              <a:cs typeface="Arial" panose="020B0604020202020204" pitchFamily="34" charset="0"/>
            </a:endParaRPr>
          </a:p>
          <a:p>
            <a:pPr>
              <a:buAutoNum type="arabicPeriod"/>
            </a:pPr>
            <a:r>
              <a:rPr lang="en-CA" sz="1600" b="1" dirty="0">
                <a:solidFill>
                  <a:srgbClr val="3333FF"/>
                </a:solidFill>
                <a:latin typeface="Arial" panose="020B0604020202020204" pitchFamily="34" charset="0"/>
                <a:cs typeface="Arial" panose="020B0604020202020204" pitchFamily="34" charset="0"/>
              </a:rPr>
              <a:t>Find 1’s first complement which is the negation of the bit.</a:t>
            </a:r>
            <a:r>
              <a:rPr lang="en-CA" sz="1600" b="1" dirty="0">
                <a:solidFill>
                  <a:srgbClr val="0070C0"/>
                </a:solidFill>
                <a:latin typeface="Arial" panose="020B0604020202020204" pitchFamily="34" charset="0"/>
                <a:cs typeface="Arial" panose="020B0604020202020204" pitchFamily="34" charset="0"/>
              </a:rPr>
              <a:t> </a:t>
            </a:r>
          </a:p>
          <a:p>
            <a:pPr marL="0" indent="0"/>
            <a:r>
              <a:rPr lang="en-CA" sz="1600" dirty="0">
                <a:latin typeface="Arial" panose="020B0604020202020204" pitchFamily="34" charset="0"/>
                <a:cs typeface="Arial" panose="020B0604020202020204" pitchFamily="34" charset="0"/>
              </a:rPr>
              <a:t>      </a:t>
            </a:r>
            <a:r>
              <a:rPr lang="en-CA" sz="1400" dirty="0">
                <a:latin typeface="Arial" panose="020B0604020202020204" pitchFamily="34" charset="0"/>
                <a:cs typeface="Arial" panose="020B0604020202020204" pitchFamily="34" charset="0"/>
              </a:rPr>
              <a:t>1’s complement flips or inverts the individual bits in a number; such that:   </a:t>
            </a:r>
          </a:p>
          <a:p>
            <a:pPr marL="0" indent="0"/>
            <a:r>
              <a:rPr lang="en-CA" sz="1400" dirty="0">
                <a:latin typeface="Arial" panose="020B0604020202020204" pitchFamily="34" charset="0"/>
                <a:cs typeface="Arial" panose="020B0604020202020204" pitchFamily="34" charset="0"/>
              </a:rPr>
              <a:t>	</a:t>
            </a:r>
            <a:r>
              <a:rPr lang="en-CA" sz="1400" b="1" dirty="0">
                <a:latin typeface="Arial" panose="020B0604020202020204" pitchFamily="34" charset="0"/>
                <a:cs typeface="Arial" panose="020B0604020202020204" pitchFamily="34" charset="0"/>
              </a:rPr>
              <a:t>   </a:t>
            </a:r>
            <a:r>
              <a:rPr lang="en-CA" sz="1600" b="1" i="1" u="sng" dirty="0">
                <a:latin typeface="Calibri" panose="020F0502020204030204" pitchFamily="34" charset="0"/>
                <a:cs typeface="Calibri" panose="020F0502020204030204" pitchFamily="34" charset="0"/>
              </a:rPr>
              <a:t>0 becomes </a:t>
            </a:r>
            <a:r>
              <a:rPr lang="en-CA" sz="1600" b="1" i="1" u="sng" dirty="0">
                <a:solidFill>
                  <a:srgbClr val="FF0000"/>
                </a:solidFill>
                <a:latin typeface="Calibri" panose="020F0502020204030204" pitchFamily="34" charset="0"/>
                <a:cs typeface="Calibri" panose="020F0502020204030204" pitchFamily="34" charset="0"/>
              </a:rPr>
              <a:t>1</a:t>
            </a:r>
            <a:r>
              <a:rPr lang="en-CA" sz="1600" b="1" i="1" dirty="0">
                <a:solidFill>
                  <a:srgbClr val="FF0000"/>
                </a:solidFill>
                <a:latin typeface="Calibri" panose="020F0502020204030204" pitchFamily="34" charset="0"/>
                <a:cs typeface="Calibri" panose="020F0502020204030204" pitchFamily="34" charset="0"/>
              </a:rPr>
              <a:t> </a:t>
            </a:r>
            <a:r>
              <a:rPr lang="en-CA" sz="1400" dirty="0">
                <a:latin typeface="Arial" panose="020B0604020202020204" pitchFamily="34" charset="0"/>
                <a:cs typeface="Arial" panose="020B0604020202020204" pitchFamily="34" charset="0"/>
              </a:rPr>
              <a:t>and </a:t>
            </a:r>
            <a:r>
              <a:rPr lang="en-CA" sz="1600" b="1" i="1" u="sng" dirty="0">
                <a:latin typeface="Calibri" panose="020F0502020204030204" pitchFamily="34" charset="0"/>
                <a:cs typeface="Calibri" panose="020F0502020204030204" pitchFamily="34" charset="0"/>
              </a:rPr>
              <a:t>1 becomes </a:t>
            </a:r>
            <a:r>
              <a:rPr lang="en-CA" sz="1600" b="1" i="1" u="sng" dirty="0">
                <a:solidFill>
                  <a:srgbClr val="FF0000"/>
                </a:solidFill>
                <a:latin typeface="Calibri" panose="020F0502020204030204" pitchFamily="34" charset="0"/>
                <a:cs typeface="Calibri" panose="020F0502020204030204" pitchFamily="34" charset="0"/>
              </a:rPr>
              <a:t>0</a:t>
            </a:r>
            <a:r>
              <a:rPr lang="en-CA" sz="1600" b="1" i="1" u="sng" dirty="0">
                <a:latin typeface="Calibri" panose="020F0502020204030204" pitchFamily="34" charset="0"/>
                <a:cs typeface="Calibri" panose="020F0502020204030204" pitchFamily="34" charset="0"/>
              </a:rPr>
              <a:t> </a:t>
            </a:r>
          </a:p>
          <a:p>
            <a:pPr marL="0" indent="0"/>
            <a:r>
              <a:rPr lang="en-CA" sz="1600" dirty="0">
                <a:solidFill>
                  <a:schemeClr val="tx1"/>
                </a:solidFill>
                <a:latin typeface="Arial" panose="020B0604020202020204" pitchFamily="34" charset="0"/>
                <a:cs typeface="Arial" panose="020B0604020202020204" pitchFamily="34" charset="0"/>
              </a:rPr>
              <a:t>       </a:t>
            </a:r>
            <a:r>
              <a:rPr lang="en-CA" sz="1400" b="1" dirty="0">
                <a:latin typeface="Arial" panose="020B0604020202020204" pitchFamily="34" charset="0"/>
                <a:cs typeface="Arial" panose="020B0604020202020204" pitchFamily="34" charset="0"/>
              </a:rPr>
              <a:t>See example calculation to the right is for </a:t>
            </a:r>
            <a:r>
              <a:rPr lang="en-CA" sz="1400" b="1" i="1" u="sng" dirty="0">
                <a:solidFill>
                  <a:srgbClr val="0070C0"/>
                </a:solidFill>
                <a:latin typeface="Arial" panose="020B0604020202020204" pitchFamily="34" charset="0"/>
                <a:cs typeface="Arial" panose="020B0604020202020204" pitchFamily="34" charset="0"/>
              </a:rPr>
              <a:t>1110 0110</a:t>
            </a:r>
          </a:p>
          <a:p>
            <a:pPr>
              <a:buFont typeface="+mj-lt"/>
              <a:buAutoNum type="arabicPeriod" startAt="2"/>
            </a:pPr>
            <a:r>
              <a:rPr lang="en-CA" sz="1600" b="1" dirty="0">
                <a:solidFill>
                  <a:srgbClr val="3333FF"/>
                </a:solidFill>
                <a:latin typeface="Arial" panose="020B0604020202020204" pitchFamily="34" charset="0"/>
                <a:cs typeface="Arial" panose="020B0604020202020204" pitchFamily="34" charset="0"/>
              </a:rPr>
              <a:t>Finally, add 1 to the 1’s first complement</a:t>
            </a:r>
          </a:p>
          <a:p>
            <a:pPr marL="0" indent="0"/>
            <a:r>
              <a:rPr lang="en-CA" sz="1600" dirty="0">
                <a:solidFill>
                  <a:schemeClr val="tx1"/>
                </a:solidFill>
                <a:latin typeface="Arial" panose="020B0604020202020204" pitchFamily="34" charset="0"/>
                <a:cs typeface="Arial" panose="020B0604020202020204" pitchFamily="34" charset="0"/>
              </a:rPr>
              <a:t>                                                    </a:t>
            </a:r>
            <a:r>
              <a:rPr lang="en-CA" sz="1400" b="1" dirty="0">
                <a:solidFill>
                  <a:srgbClr val="3333FF"/>
                </a:solidFill>
                <a:latin typeface="Arial" panose="020B0604020202020204" pitchFamily="34" charset="0"/>
                <a:cs typeface="Arial" panose="020B0604020202020204" pitchFamily="34" charset="0"/>
              </a:rPr>
              <a:t>The binary number 0001 1010 is decimal 26.</a:t>
            </a:r>
          </a:p>
          <a:p>
            <a:pPr marL="0" indent="0"/>
            <a:r>
              <a:rPr lang="en-CA" sz="1400" b="1" dirty="0">
                <a:solidFill>
                  <a:srgbClr val="3333FF"/>
                </a:solidFill>
                <a:latin typeface="Arial" panose="020B0604020202020204" pitchFamily="34" charset="0"/>
                <a:cs typeface="Arial" panose="020B0604020202020204" pitchFamily="34" charset="0"/>
              </a:rPr>
              <a:t>                                                            The MSB from the original number was 1 therefore the  </a:t>
            </a:r>
          </a:p>
          <a:p>
            <a:pPr marL="0" indent="0"/>
            <a:r>
              <a:rPr lang="en-CA" sz="1400" b="1" dirty="0">
                <a:solidFill>
                  <a:srgbClr val="3333FF"/>
                </a:solidFill>
                <a:latin typeface="Arial" panose="020B0604020202020204" pitchFamily="34" charset="0"/>
                <a:cs typeface="Arial" panose="020B0604020202020204" pitchFamily="34" charset="0"/>
              </a:rPr>
              <a:t>                                                                final number is -26.</a:t>
            </a:r>
            <a:endParaRPr lang="en-CA" sz="1600" b="1" dirty="0">
              <a:solidFill>
                <a:srgbClr val="3333FF"/>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93DB19B-DDF2-4285-972B-C4B16012F706}"/>
              </a:ext>
            </a:extLst>
          </p:cNvPr>
          <p:cNvPicPr>
            <a:picLocks noChangeAspect="1"/>
          </p:cNvPicPr>
          <p:nvPr/>
        </p:nvPicPr>
        <p:blipFill>
          <a:blip r:embed="rId3"/>
          <a:stretch>
            <a:fillRect/>
          </a:stretch>
        </p:blipFill>
        <p:spPr>
          <a:xfrm>
            <a:off x="6324600" y="3962400"/>
            <a:ext cx="2165724" cy="990600"/>
          </a:xfrm>
          <a:prstGeom prst="roundRect">
            <a:avLst>
              <a:gd name="adj" fmla="val 4167"/>
            </a:avLst>
          </a:prstGeom>
          <a:solidFill>
            <a:srgbClr val="FFFFFF"/>
          </a:solidFill>
          <a:ln w="952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6F580F7B-3758-4D49-BD03-F4AD9876644D}"/>
              </a:ext>
            </a:extLst>
          </p:cNvPr>
          <p:cNvPicPr>
            <a:picLocks noChangeAspect="1"/>
          </p:cNvPicPr>
          <p:nvPr/>
        </p:nvPicPr>
        <p:blipFill>
          <a:blip r:embed="rId4"/>
          <a:stretch>
            <a:fillRect/>
          </a:stretch>
        </p:blipFill>
        <p:spPr>
          <a:xfrm>
            <a:off x="914400" y="5181600"/>
            <a:ext cx="2375141" cy="1066800"/>
          </a:xfrm>
          <a:prstGeom prst="roundRect">
            <a:avLst>
              <a:gd name="adj" fmla="val 4167"/>
            </a:avLst>
          </a:prstGeom>
          <a:solidFill>
            <a:srgbClr val="FFFFFF"/>
          </a:solidFill>
          <a:ln w="952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708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37" y="1143000"/>
            <a:ext cx="7886700" cy="4351338"/>
          </a:xfrm>
        </p:spPr>
        <p:txBody>
          <a:bodyPr/>
          <a:lstStyle/>
          <a:p>
            <a:r>
              <a:rPr lang="en-CA" sz="2400" dirty="0"/>
              <a:t>Nibble - Signed numbers</a:t>
            </a:r>
          </a:p>
          <a:p>
            <a:r>
              <a:rPr lang="en-CA" sz="2400" dirty="0">
                <a:solidFill>
                  <a:srgbClr val="FF0000"/>
                </a:solidFill>
              </a:rPr>
              <a:t>       Positive</a:t>
            </a:r>
            <a:r>
              <a:rPr lang="en-CA" sz="2400" dirty="0"/>
              <a:t>							</a:t>
            </a:r>
            <a:r>
              <a:rPr lang="en-CA" sz="2400" dirty="0">
                <a:solidFill>
                  <a:srgbClr val="FF0000"/>
                </a:solidFill>
              </a:rPr>
              <a:t>Negative           </a:t>
            </a:r>
            <a:endParaRPr lang="en-CA" sz="1800" dirty="0"/>
          </a:p>
          <a:p>
            <a:r>
              <a:rPr lang="en-CA" sz="1800" dirty="0"/>
              <a:t>1           	</a:t>
            </a:r>
            <a:r>
              <a:rPr lang="en-CA" sz="1800" dirty="0">
                <a:solidFill>
                  <a:srgbClr val="FF0000"/>
                </a:solidFill>
              </a:rPr>
              <a:t>0</a:t>
            </a:r>
            <a:r>
              <a:rPr lang="en-CA" sz="1800" dirty="0"/>
              <a:t>001                                       	-1        </a:t>
            </a:r>
            <a:r>
              <a:rPr lang="en-CA" sz="1800" dirty="0">
                <a:solidFill>
                  <a:srgbClr val="FF0000"/>
                </a:solidFill>
              </a:rPr>
              <a:t>1</a:t>
            </a:r>
            <a:r>
              <a:rPr lang="en-CA" sz="1800" dirty="0"/>
              <a:t>111					</a:t>
            </a:r>
          </a:p>
          <a:p>
            <a:r>
              <a:rPr lang="en-CA" sz="1800" dirty="0"/>
              <a:t>2   			</a:t>
            </a:r>
            <a:r>
              <a:rPr lang="en-CA" sz="1800" dirty="0">
                <a:solidFill>
                  <a:srgbClr val="FF0000"/>
                </a:solidFill>
              </a:rPr>
              <a:t>0</a:t>
            </a:r>
            <a:r>
              <a:rPr lang="en-CA" sz="1800" dirty="0"/>
              <a:t>010					    	-2	    </a:t>
            </a:r>
            <a:r>
              <a:rPr lang="en-CA" sz="1800" dirty="0">
                <a:solidFill>
                  <a:srgbClr val="FF0000"/>
                </a:solidFill>
              </a:rPr>
              <a:t>1</a:t>
            </a:r>
            <a:r>
              <a:rPr lang="en-CA" sz="1800" dirty="0"/>
              <a:t>110	 </a:t>
            </a:r>
          </a:p>
          <a:p>
            <a:r>
              <a:rPr lang="en-CA" sz="1800" dirty="0"/>
              <a:t>3			</a:t>
            </a:r>
            <a:r>
              <a:rPr lang="en-CA" sz="1800" dirty="0">
                <a:solidFill>
                  <a:srgbClr val="FF0000"/>
                </a:solidFill>
              </a:rPr>
              <a:t>0</a:t>
            </a:r>
            <a:r>
              <a:rPr lang="en-CA" sz="1800" dirty="0"/>
              <a:t>011					    	-3        </a:t>
            </a:r>
            <a:r>
              <a:rPr lang="en-CA" sz="1800" dirty="0">
                <a:solidFill>
                  <a:srgbClr val="FF0000"/>
                </a:solidFill>
              </a:rPr>
              <a:t>1</a:t>
            </a:r>
            <a:r>
              <a:rPr lang="en-CA" sz="1800" dirty="0"/>
              <a:t>101</a:t>
            </a:r>
          </a:p>
          <a:p>
            <a:r>
              <a:rPr lang="en-CA" sz="1800" dirty="0"/>
              <a:t>4			</a:t>
            </a:r>
            <a:r>
              <a:rPr lang="en-CA" sz="1800" dirty="0">
                <a:solidFill>
                  <a:srgbClr val="FF0000"/>
                </a:solidFill>
              </a:rPr>
              <a:t>0</a:t>
            </a:r>
            <a:r>
              <a:rPr lang="en-CA" sz="1800" dirty="0"/>
              <a:t>100						-4        </a:t>
            </a:r>
            <a:r>
              <a:rPr lang="en-CA" sz="1800" dirty="0">
                <a:solidFill>
                  <a:srgbClr val="FF0000"/>
                </a:solidFill>
              </a:rPr>
              <a:t>1</a:t>
            </a:r>
            <a:r>
              <a:rPr lang="en-CA" sz="1800" dirty="0"/>
              <a:t>100</a:t>
            </a:r>
          </a:p>
          <a:p>
            <a:r>
              <a:rPr lang="en-CA" sz="1800" dirty="0"/>
              <a:t>5			</a:t>
            </a:r>
            <a:r>
              <a:rPr lang="en-CA" sz="1800" dirty="0">
                <a:solidFill>
                  <a:srgbClr val="FF0000"/>
                </a:solidFill>
              </a:rPr>
              <a:t>0</a:t>
            </a:r>
            <a:r>
              <a:rPr lang="en-CA" sz="1800" dirty="0"/>
              <a:t>101					       -5        </a:t>
            </a:r>
            <a:r>
              <a:rPr lang="en-CA" sz="1800" dirty="0">
                <a:solidFill>
                  <a:srgbClr val="FF0000"/>
                </a:solidFill>
              </a:rPr>
              <a:t>1</a:t>
            </a:r>
            <a:r>
              <a:rPr lang="en-CA" sz="1800" dirty="0"/>
              <a:t>011</a:t>
            </a:r>
          </a:p>
          <a:p>
            <a:r>
              <a:rPr lang="en-CA" sz="1800" dirty="0"/>
              <a:t>6			</a:t>
            </a:r>
            <a:r>
              <a:rPr lang="en-CA" sz="1800" dirty="0">
                <a:solidFill>
                  <a:srgbClr val="FF0000"/>
                </a:solidFill>
              </a:rPr>
              <a:t>0</a:t>
            </a:r>
            <a:r>
              <a:rPr lang="en-CA" sz="1800" dirty="0"/>
              <a:t>100						-6        </a:t>
            </a:r>
            <a:r>
              <a:rPr lang="en-CA" sz="1800" dirty="0">
                <a:solidFill>
                  <a:srgbClr val="FF0000"/>
                </a:solidFill>
              </a:rPr>
              <a:t>1</a:t>
            </a:r>
            <a:r>
              <a:rPr lang="en-CA" sz="1800" dirty="0"/>
              <a:t>010</a:t>
            </a:r>
          </a:p>
          <a:p>
            <a:r>
              <a:rPr lang="en-CA" sz="1800" dirty="0"/>
              <a:t>7			</a:t>
            </a:r>
            <a:r>
              <a:rPr lang="en-CA" sz="1800" dirty="0">
                <a:solidFill>
                  <a:srgbClr val="FF0000"/>
                </a:solidFill>
              </a:rPr>
              <a:t>0</a:t>
            </a:r>
            <a:r>
              <a:rPr lang="en-CA" sz="1800" dirty="0"/>
              <a:t>111						-7	     </a:t>
            </a:r>
            <a:r>
              <a:rPr lang="en-CA" sz="1800" dirty="0">
                <a:solidFill>
                  <a:srgbClr val="FF0000"/>
                </a:solidFill>
              </a:rPr>
              <a:t>1</a:t>
            </a:r>
            <a:r>
              <a:rPr lang="en-CA" sz="1800" dirty="0"/>
              <a:t>001	</a:t>
            </a:r>
          </a:p>
          <a:p>
            <a:r>
              <a:rPr lang="en-CA" sz="1800" dirty="0"/>
              <a:t>0			</a:t>
            </a:r>
            <a:r>
              <a:rPr lang="en-CA" sz="1800" dirty="0">
                <a:solidFill>
                  <a:srgbClr val="FF0000"/>
                </a:solidFill>
              </a:rPr>
              <a:t>0</a:t>
            </a:r>
            <a:r>
              <a:rPr lang="en-CA" sz="1800" dirty="0"/>
              <a:t>000						-8	     </a:t>
            </a:r>
            <a:r>
              <a:rPr lang="en-CA" sz="1800" dirty="0">
                <a:solidFill>
                  <a:srgbClr val="FF0000"/>
                </a:solidFill>
              </a:rPr>
              <a:t>1</a:t>
            </a:r>
            <a:r>
              <a:rPr lang="en-CA" sz="1800" dirty="0"/>
              <a:t>000</a:t>
            </a:r>
          </a:p>
          <a:p>
            <a:r>
              <a:rPr lang="en-CA" sz="1800" dirty="0"/>
              <a:t>         Sign Magnitude</a:t>
            </a:r>
          </a:p>
        </p:txBody>
      </p:sp>
      <p:sp>
        <p:nvSpPr>
          <p:cNvPr id="4" name="Rectangle 3"/>
          <p:cNvSpPr/>
          <p:nvPr/>
        </p:nvSpPr>
        <p:spPr>
          <a:xfrm>
            <a:off x="606137" y="304800"/>
            <a:ext cx="5173211" cy="584775"/>
          </a:xfrm>
          <a:prstGeom prst="rect">
            <a:avLst/>
          </a:prstGeom>
        </p:spPr>
        <p:txBody>
          <a:bodyPr wrap="none">
            <a:spAutoFit/>
          </a:bodyPr>
          <a:lstStyle/>
          <a:p>
            <a:pPr>
              <a:lnSpc>
                <a:spcPct val="100000"/>
              </a:lnSpc>
            </a:pPr>
            <a:r>
              <a:rPr lang="en-CA" altLang="en-US" sz="3200" b="1" dirty="0">
                <a:cs typeface="DejaVu Sans" charset="0"/>
              </a:rPr>
              <a:t>Binary Negative Numbers</a:t>
            </a:r>
          </a:p>
        </p:txBody>
      </p:sp>
      <p:cxnSp>
        <p:nvCxnSpPr>
          <p:cNvPr id="5" name="Straight Arrow Connector 4"/>
          <p:cNvCxnSpPr/>
          <p:nvPr/>
        </p:nvCxnSpPr>
        <p:spPr bwMode="auto">
          <a:xfrm flipH="1">
            <a:off x="1600200" y="5486400"/>
            <a:ext cx="76200" cy="22860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905000" y="5494338"/>
            <a:ext cx="304800" cy="14446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1204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Binary System Grouping</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90600"/>
            <a:ext cx="7914669" cy="1287532"/>
          </a:xfrm>
          <a:prstGeom prst="rect">
            <a:avLst/>
          </a:prstGeom>
          <a:noFill/>
        </p:spPr>
        <p:txBody>
          <a:bodyPr wrap="square" rtlCol="0">
            <a:spAutoFit/>
          </a:bodyPr>
          <a:lstStyle/>
          <a:p>
            <a:pPr>
              <a:lnSpc>
                <a:spcPct val="150000"/>
              </a:lnSpc>
            </a:pPr>
            <a:r>
              <a:rPr lang="en-US" dirty="0"/>
              <a:t>To make sense of the number we deal with on an ongoing basis we need to have units that we will refer to. Common data sizes often encountered are as follows:</a:t>
            </a:r>
          </a:p>
        </p:txBody>
      </p:sp>
      <p:pic>
        <p:nvPicPr>
          <p:cNvPr id="19" name="Picture 18">
            <a:extLst>
              <a:ext uri="{FF2B5EF4-FFF2-40B4-BE49-F238E27FC236}">
                <a16:creationId xmlns:a16="http://schemas.microsoft.com/office/drawing/2014/main" id="{92B02835-66A3-4AB4-B03C-BB36EC2353FA}"/>
              </a:ext>
            </a:extLst>
          </p:cNvPr>
          <p:cNvPicPr>
            <a:picLocks noChangeAspect="1"/>
          </p:cNvPicPr>
          <p:nvPr/>
        </p:nvPicPr>
        <p:blipFill>
          <a:blip r:embed="rId2"/>
          <a:stretch>
            <a:fillRect/>
          </a:stretch>
        </p:blipFill>
        <p:spPr>
          <a:xfrm>
            <a:off x="946452" y="3124200"/>
            <a:ext cx="7248525" cy="2657475"/>
          </a:xfrm>
          <a:prstGeom prst="rect">
            <a:avLst/>
          </a:prstGeom>
        </p:spPr>
      </p:pic>
    </p:spTree>
    <p:extLst>
      <p:ext uri="{BB962C8B-B14F-4D97-AF65-F5344CB8AC3E}">
        <p14:creationId xmlns:p14="http://schemas.microsoft.com/office/powerpoint/2010/main" val="158665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Why Binary?</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838200"/>
            <a:ext cx="7914669" cy="3831818"/>
          </a:xfrm>
          <a:prstGeom prst="rect">
            <a:avLst/>
          </a:prstGeom>
          <a:noFill/>
        </p:spPr>
        <p:txBody>
          <a:bodyPr wrap="square" rtlCol="0">
            <a:spAutoFit/>
          </a:bodyPr>
          <a:lstStyle/>
          <a:p>
            <a:pPr>
              <a:lnSpc>
                <a:spcPct val="150000"/>
              </a:lnSpc>
            </a:pPr>
            <a:r>
              <a:rPr lang="en-US" dirty="0"/>
              <a:t>Could the early researchers (Physicist and Engineers) have used the common number system known to everyone?</a:t>
            </a:r>
          </a:p>
          <a:p>
            <a:pPr>
              <a:lnSpc>
                <a:spcPct val="150000"/>
              </a:lnSpc>
            </a:pPr>
            <a:r>
              <a:rPr lang="en-US" dirty="0"/>
              <a:t>Some arguments exist that yes it would have been possible, but the cost to do so may have been prohibitive. As well it may have cost us in terms of our ability to miniaturize our electronics. Binary numbers, from the perspective of the circuits used to create the computers, allow for a </a:t>
            </a:r>
            <a:r>
              <a:rPr lang="en-US" dirty="0">
                <a:solidFill>
                  <a:srgbClr val="FF0000"/>
                </a:solidFill>
              </a:rPr>
              <a:t>fraction of the power </a:t>
            </a:r>
            <a:r>
              <a:rPr lang="en-US" dirty="0"/>
              <a:t>previously used. The reason for that is the invention of the transistor.</a:t>
            </a:r>
          </a:p>
          <a:p>
            <a:pPr>
              <a:lnSpc>
                <a:spcPct val="150000"/>
              </a:lnSpc>
            </a:pPr>
            <a:r>
              <a:rPr lang="en-US" dirty="0"/>
              <a:t>Watch </a:t>
            </a:r>
            <a:r>
              <a:rPr lang="en-US" u="sng" dirty="0">
                <a:solidFill>
                  <a:srgbClr val="3333FF"/>
                </a:solidFill>
                <a:cs typeface="Arial" panose="020B0604020202020204" pitchFamily="34" charset="0"/>
                <a:hlinkClick r:id="rId2">
                  <a:extLst>
                    <a:ext uri="{A12FA001-AC4F-418D-AE19-62706E023703}">
                      <ahyp:hlinkClr xmlns:ahyp="http://schemas.microsoft.com/office/drawing/2018/hyperlinkcolor" val="tx"/>
                    </a:ext>
                  </a:extLst>
                </a:hlinkClick>
              </a:rPr>
              <a:t>https://www.youtube.com/watch?v=thrx3SBEpL8</a:t>
            </a:r>
            <a:r>
              <a:rPr lang="en-US" u="sng" dirty="0">
                <a:solidFill>
                  <a:srgbClr val="3333FF"/>
                </a:solidFill>
                <a:cs typeface="Arial" panose="020B0604020202020204" pitchFamily="34" charset="0"/>
              </a:rPr>
              <a:t> </a:t>
            </a:r>
          </a:p>
          <a:p>
            <a:pPr>
              <a:lnSpc>
                <a:spcPct val="150000"/>
              </a:lnSpc>
            </a:pPr>
            <a:endParaRPr lang="en-US" dirty="0"/>
          </a:p>
        </p:txBody>
      </p:sp>
    </p:spTree>
    <p:extLst>
      <p:ext uri="{BB962C8B-B14F-4D97-AF65-F5344CB8AC3E}">
        <p14:creationId xmlns:p14="http://schemas.microsoft.com/office/powerpoint/2010/main" val="171172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What is a transistor?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165517"/>
          </a:xfrm>
          <a:prstGeom prst="rect">
            <a:avLst/>
          </a:prstGeom>
          <a:noFill/>
        </p:spPr>
        <p:txBody>
          <a:bodyPr wrap="square" rtlCol="0">
            <a:spAutoFit/>
          </a:bodyPr>
          <a:lstStyle/>
          <a:p>
            <a:pPr>
              <a:lnSpc>
                <a:spcPct val="150000"/>
              </a:lnSpc>
            </a:pPr>
            <a:r>
              <a:rPr lang="en-US" sz="2000" dirty="0"/>
              <a:t>Transistor - a semiconductor device used to amplify or switch electronic signals and power. The transistor </a:t>
            </a:r>
            <a:r>
              <a:rPr lang="en-US" sz="2000" b="1" dirty="0"/>
              <a:t>turns on and off</a:t>
            </a:r>
            <a:r>
              <a:rPr lang="en-US" sz="2000" dirty="0"/>
              <a:t>, based on a voltage applied to one of its inputs. </a:t>
            </a:r>
            <a:endParaRPr lang="en-US"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dirty="0"/>
          </a:p>
          <a:p>
            <a:pPr>
              <a:lnSpc>
                <a:spcPct val="150000"/>
              </a:lnSpc>
            </a:pPr>
            <a:endParaRPr lang="en-US" dirty="0"/>
          </a:p>
          <a:p>
            <a:pPr>
              <a:lnSpc>
                <a:spcPct val="150000"/>
              </a:lnSpc>
            </a:pPr>
            <a:r>
              <a:rPr lang="en-US" dirty="0"/>
              <a:t>For more details read: </a:t>
            </a:r>
            <a:r>
              <a:rPr lang="en-US" dirty="0">
                <a:solidFill>
                  <a:srgbClr val="3333FF"/>
                </a:solidFill>
                <a:hlinkClick r:id="rId2">
                  <a:extLst>
                    <a:ext uri="{A12FA001-AC4F-418D-AE19-62706E023703}">
                      <ahyp:hlinkClr xmlns:ahyp="http://schemas.microsoft.com/office/drawing/2018/hyperlinkcolor" val="tx"/>
                    </a:ext>
                  </a:extLst>
                </a:hlinkClick>
              </a:rPr>
              <a:t>https://en.wikipedia.org/wiki/Transistor</a:t>
            </a:r>
            <a:r>
              <a:rPr lang="en-US" dirty="0">
                <a:solidFill>
                  <a:srgbClr val="3333FF"/>
                </a:solidFill>
              </a:rPr>
              <a:t> </a:t>
            </a:r>
            <a:r>
              <a:rPr lang="en-US" dirty="0"/>
              <a:t>and</a:t>
            </a:r>
          </a:p>
          <a:p>
            <a:pPr>
              <a:lnSpc>
                <a:spcPct val="150000"/>
              </a:lnSpc>
            </a:pPr>
            <a:r>
              <a:rPr lang="en-US" u="sng" dirty="0">
                <a:solidFill>
                  <a:srgbClr val="3333FF"/>
                </a:solidFill>
                <a:cs typeface="Arial" panose="020B0604020202020204" pitchFamily="34" charset="0"/>
                <a:hlinkClick r:id="rId3">
                  <a:extLst>
                    <a:ext uri="{A12FA001-AC4F-418D-AE19-62706E023703}">
                      <ahyp:hlinkClr xmlns:ahyp="http://schemas.microsoft.com/office/drawing/2018/hyperlinkcolor" val="tx"/>
                    </a:ext>
                  </a:extLst>
                </a:hlinkClick>
              </a:rPr>
              <a:t>https://www.digikey.ca/en/articles/techzone/2017/dec/transistor-basics</a:t>
            </a:r>
            <a:endParaRPr lang="en-US" u="sng" dirty="0">
              <a:solidFill>
                <a:srgbClr val="3333FF"/>
              </a:solidFill>
              <a:cs typeface="Arial" panose="020B0604020202020204" pitchFamily="34" charset="0"/>
            </a:endParaRPr>
          </a:p>
          <a:p>
            <a:pPr>
              <a:lnSpc>
                <a:spcPct val="150000"/>
              </a:lnSpc>
            </a:pPr>
            <a:r>
              <a:rPr lang="en-US" dirty="0"/>
              <a:t>watch: </a:t>
            </a:r>
            <a:r>
              <a:rPr lang="en-US" dirty="0">
                <a:solidFill>
                  <a:srgbClr val="3333FF"/>
                </a:solidFill>
                <a:hlinkClick r:id="rId4">
                  <a:extLst>
                    <a:ext uri="{A12FA001-AC4F-418D-AE19-62706E023703}">
                      <ahyp:hlinkClr xmlns:ahyp="http://schemas.microsoft.com/office/drawing/2018/hyperlinkcolor" val="tx"/>
                    </a:ext>
                  </a:extLst>
                </a:hlinkClick>
              </a:rPr>
              <a:t>https://www.youtube.com/watch?v=qUeK7pHe0rI</a:t>
            </a:r>
            <a:endParaRPr lang="en-US" dirty="0">
              <a:solidFill>
                <a:srgbClr val="3333FF"/>
              </a:solidFill>
            </a:endParaRPr>
          </a:p>
          <a:p>
            <a:pPr>
              <a:lnSpc>
                <a:spcPct val="150000"/>
              </a:lnSpc>
            </a:pPr>
            <a:endParaRPr lang="en-US" b="1" dirty="0">
              <a:solidFill>
                <a:srgbClr val="C00000"/>
              </a:solidFill>
              <a:highlight>
                <a:srgbClr val="FFFF00"/>
              </a:highlight>
            </a:endParaRPr>
          </a:p>
        </p:txBody>
      </p:sp>
      <p:pic>
        <p:nvPicPr>
          <p:cNvPr id="5" name="Picture 4">
            <a:extLst>
              <a:ext uri="{FF2B5EF4-FFF2-40B4-BE49-F238E27FC236}">
                <a16:creationId xmlns:a16="http://schemas.microsoft.com/office/drawing/2014/main" id="{FA239571-2A98-4A18-8A16-267A8F042C8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58318" y="2532386"/>
            <a:ext cx="3447847" cy="1448095"/>
          </a:xfrm>
          <a:prstGeom prst="rect">
            <a:avLst/>
          </a:prstGeom>
        </p:spPr>
      </p:pic>
      <p:sp>
        <p:nvSpPr>
          <p:cNvPr id="6" name="TextBox 5">
            <a:extLst>
              <a:ext uri="{FF2B5EF4-FFF2-40B4-BE49-F238E27FC236}">
                <a16:creationId xmlns:a16="http://schemas.microsoft.com/office/drawing/2014/main" id="{4173B6E4-85D1-475B-A105-E96BB793B0BB}"/>
              </a:ext>
            </a:extLst>
          </p:cNvPr>
          <p:cNvSpPr txBox="1"/>
          <p:nvPr/>
        </p:nvSpPr>
        <p:spPr>
          <a:xfrm>
            <a:off x="641090" y="4073767"/>
            <a:ext cx="2857500" cy="221151"/>
          </a:xfrm>
          <a:prstGeom prst="rect">
            <a:avLst/>
          </a:prstGeom>
          <a:noFill/>
        </p:spPr>
        <p:txBody>
          <a:bodyPr wrap="square" rtlCol="0">
            <a:spAutoFit/>
          </a:bodyPr>
          <a:lstStyle/>
          <a:p>
            <a:r>
              <a:rPr lang="en-US" sz="900" dirty="0">
                <a:hlinkClick r:id="rId6" tooltip="http://en.wikibooks.org/wiki/electronics/transistors"/>
              </a:rPr>
              <a:t>This Photo</a:t>
            </a:r>
            <a:r>
              <a:rPr lang="en-US" sz="900" dirty="0"/>
              <a:t> is licensed under </a:t>
            </a:r>
            <a:r>
              <a:rPr lang="en-US" sz="900" dirty="0">
                <a:hlinkClick r:id="rId7" tooltip="https://creativecommons.org/licenses/by-sa/3.0/"/>
              </a:rPr>
              <a:t>CC BY-SA</a:t>
            </a:r>
            <a:endParaRPr lang="en-US" sz="900" dirty="0"/>
          </a:p>
        </p:txBody>
      </p:sp>
      <p:pic>
        <p:nvPicPr>
          <p:cNvPr id="7" name="Picture 6">
            <a:extLst>
              <a:ext uri="{FF2B5EF4-FFF2-40B4-BE49-F238E27FC236}">
                <a16:creationId xmlns:a16="http://schemas.microsoft.com/office/drawing/2014/main" id="{B3BDE864-8A54-4EF6-AE43-E70E35C9F51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a:xfrm>
            <a:off x="4061228" y="2341640"/>
            <a:ext cx="1732127" cy="1732127"/>
          </a:xfrm>
          <a:prstGeom prst="rect">
            <a:avLst/>
          </a:prstGeom>
        </p:spPr>
      </p:pic>
      <p:pic>
        <p:nvPicPr>
          <p:cNvPr id="8" name="Picture 6" descr="File:BC548 NPN Transistor.svg">
            <a:extLst>
              <a:ext uri="{FF2B5EF4-FFF2-40B4-BE49-F238E27FC236}">
                <a16:creationId xmlns:a16="http://schemas.microsoft.com/office/drawing/2014/main" id="{1F640976-097F-4D8B-AA2C-D23422C4F8C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10742" y="2377926"/>
            <a:ext cx="2118325" cy="13836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CD9CAAE-D0F6-4185-A1B6-E7352BF916F4}"/>
              </a:ext>
            </a:extLst>
          </p:cNvPr>
          <p:cNvSpPr txBox="1"/>
          <p:nvPr/>
        </p:nvSpPr>
        <p:spPr>
          <a:xfrm>
            <a:off x="3526299" y="3980481"/>
            <a:ext cx="2355332" cy="221151"/>
          </a:xfrm>
          <a:prstGeom prst="rect">
            <a:avLst/>
          </a:prstGeom>
          <a:noFill/>
        </p:spPr>
        <p:txBody>
          <a:bodyPr wrap="square" rtlCol="0">
            <a:spAutoFit/>
          </a:bodyPr>
          <a:lstStyle/>
          <a:p>
            <a:r>
              <a:rPr lang="en-US" sz="900" dirty="0">
                <a:hlinkClick r:id="rId2" tooltip="https://en.wikipedia.org/wiki/Transistor"/>
              </a:rPr>
              <a:t>This Photo</a:t>
            </a:r>
            <a:r>
              <a:rPr lang="en-US" sz="900" dirty="0"/>
              <a:t> is licensed under </a:t>
            </a:r>
            <a:r>
              <a:rPr lang="en-US" sz="900" dirty="0">
                <a:hlinkClick r:id="rId7" tooltip="https://creativecommons.org/licenses/by-sa/3.0/"/>
              </a:rPr>
              <a:t>CC BY-SA</a:t>
            </a:r>
            <a:endParaRPr lang="en-US" sz="900" dirty="0"/>
          </a:p>
        </p:txBody>
      </p:sp>
      <p:sp>
        <p:nvSpPr>
          <p:cNvPr id="10" name="TextBox 9">
            <a:extLst>
              <a:ext uri="{FF2B5EF4-FFF2-40B4-BE49-F238E27FC236}">
                <a16:creationId xmlns:a16="http://schemas.microsoft.com/office/drawing/2014/main" id="{81352AA0-C377-454E-A57F-9D8383F88C59}"/>
              </a:ext>
            </a:extLst>
          </p:cNvPr>
          <p:cNvSpPr txBox="1"/>
          <p:nvPr/>
        </p:nvSpPr>
        <p:spPr>
          <a:xfrm>
            <a:off x="6006392" y="3943834"/>
            <a:ext cx="2355332" cy="221151"/>
          </a:xfrm>
          <a:prstGeom prst="rect">
            <a:avLst/>
          </a:prstGeom>
          <a:noFill/>
        </p:spPr>
        <p:txBody>
          <a:bodyPr wrap="square" rtlCol="0">
            <a:spAutoFit/>
          </a:bodyPr>
          <a:lstStyle/>
          <a:p>
            <a:r>
              <a:rPr lang="en-US" sz="900" dirty="0">
                <a:hlinkClick r:id="rId10" tooltip="https://en.wikipedia.org/wiki/Transistor"/>
              </a:rPr>
              <a:t>This Photo</a:t>
            </a:r>
            <a:r>
              <a:rPr lang="en-US" sz="900" dirty="0"/>
              <a:t> is licensed under </a:t>
            </a:r>
            <a:r>
              <a:rPr lang="en-US" sz="900" dirty="0">
                <a:hlinkClick r:id="rId7" tooltip="https://creativecommons.org/licenses/by-sa/3.0/"/>
              </a:rPr>
              <a:t>CC BY-SA</a:t>
            </a:r>
            <a:endParaRPr lang="en-US" sz="900" dirty="0"/>
          </a:p>
        </p:txBody>
      </p:sp>
    </p:spTree>
    <p:extLst>
      <p:ext uri="{BB962C8B-B14F-4D97-AF65-F5344CB8AC3E}">
        <p14:creationId xmlns:p14="http://schemas.microsoft.com/office/powerpoint/2010/main" val="412426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4216026" cy="584775"/>
          </a:xfrm>
          <a:prstGeom prst="rect">
            <a:avLst/>
          </a:prstGeom>
        </p:spPr>
        <p:txBody>
          <a:bodyPr wrap="none">
            <a:spAutoFit/>
          </a:bodyPr>
          <a:lstStyle/>
          <a:p>
            <a:pPr>
              <a:lnSpc>
                <a:spcPct val="100000"/>
              </a:lnSpc>
            </a:pPr>
            <a:r>
              <a:rPr lang="en-CA" altLang="en-US" sz="3200" b="1" dirty="0">
                <a:cs typeface="DejaVu Sans" charset="0"/>
              </a:rPr>
              <a:t>MOSFET Transistors</a:t>
            </a:r>
          </a:p>
        </p:txBody>
      </p:sp>
      <p:sp>
        <p:nvSpPr>
          <p:cNvPr id="6" name="Content Placeholder 5"/>
          <p:cNvSpPr>
            <a:spLocks noGrp="1"/>
          </p:cNvSpPr>
          <p:nvPr>
            <p:ph idx="1"/>
          </p:nvPr>
        </p:nvSpPr>
        <p:spPr>
          <a:xfrm>
            <a:off x="533400" y="1066800"/>
            <a:ext cx="7886700" cy="4351338"/>
          </a:xfrm>
        </p:spPr>
        <p:txBody>
          <a:bodyPr/>
          <a:lstStyle/>
          <a:p>
            <a:pPr>
              <a:buFont typeface="Arial" panose="020B0604020202020204" pitchFamily="34" charset="0"/>
              <a:buChar char="•"/>
            </a:pPr>
            <a:r>
              <a:rPr lang="en-CA" sz="2000" dirty="0"/>
              <a:t>Metal </a:t>
            </a:r>
            <a:r>
              <a:rPr lang="en-CA" sz="2000" dirty="0" err="1"/>
              <a:t>Oxid</a:t>
            </a:r>
            <a:r>
              <a:rPr lang="en-CA" sz="2000" dirty="0"/>
              <a:t> Semiconductor Field-Effect Transistor (MOSFET) is the compact silicon transistor that has been miniaturised and mass-produced for many applications. It is implemented It has four pins Source(S), Gate(G) and Drain(D) and Body(B)</a:t>
            </a:r>
          </a:p>
          <a:p>
            <a:pPr>
              <a:buFont typeface="Arial" panose="020B0604020202020204" pitchFamily="34" charset="0"/>
              <a:buChar char="•"/>
            </a:pPr>
            <a:r>
              <a:rPr lang="en-CA" sz="2000" dirty="0"/>
              <a:t>It can be made with either p-type or n-type then it can be use to make switching circuits with very low power. </a:t>
            </a:r>
          </a:p>
          <a:p>
            <a:pPr>
              <a:buFont typeface="Arial" panose="020B0604020202020204" pitchFamily="34" charset="0"/>
              <a:buChar char="•"/>
            </a:pPr>
            <a:r>
              <a:rPr lang="en-CA" sz="2000" dirty="0"/>
              <a:t>It is the most widely manufactured device in history. How many of this transistor had been manufactured?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4024805"/>
            <a:ext cx="2093415" cy="1393333"/>
          </a:xfrm>
          <a:prstGeom prst="rect">
            <a:avLst/>
          </a:prstGeom>
        </p:spPr>
      </p:pic>
    </p:spTree>
    <p:extLst>
      <p:ext uri="{BB962C8B-B14F-4D97-AF65-F5344CB8AC3E}">
        <p14:creationId xmlns:p14="http://schemas.microsoft.com/office/powerpoint/2010/main" val="94230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Transistors Transform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416320"/>
          </a:xfrm>
          <a:prstGeom prst="rect">
            <a:avLst/>
          </a:prstGeom>
          <a:noFill/>
        </p:spPr>
        <p:txBody>
          <a:bodyPr wrap="square" rtlCol="0">
            <a:spAutoFit/>
          </a:bodyPr>
          <a:lstStyle/>
          <a:p>
            <a:pPr>
              <a:lnSpc>
                <a:spcPct val="150000"/>
              </a:lnSpc>
            </a:pPr>
            <a:r>
              <a:rPr lang="en-US" dirty="0"/>
              <a:t>What would happen if a single transistor was combined with other transistors?</a:t>
            </a:r>
          </a:p>
          <a:p>
            <a:pPr>
              <a:lnSpc>
                <a:spcPct val="150000"/>
              </a:lnSpc>
            </a:pPr>
            <a:r>
              <a:rPr lang="en-US" dirty="0"/>
              <a:t>Expanding on the idea of a single transistor seemed to be the next logical step. Placing them in different configurations allowed for the creation of complex circuits which could perform far more operations than simply switching on and off.</a:t>
            </a:r>
          </a:p>
          <a:p>
            <a:pPr>
              <a:lnSpc>
                <a:spcPct val="150000"/>
              </a:lnSpc>
            </a:pPr>
            <a:endParaRPr lang="en-US" dirty="0"/>
          </a:p>
          <a:p>
            <a:pPr>
              <a:lnSpc>
                <a:spcPct val="150000"/>
              </a:lnSpc>
            </a:pPr>
            <a:endParaRPr lang="en-US" dirty="0"/>
          </a:p>
        </p:txBody>
      </p:sp>
      <p:pic>
        <p:nvPicPr>
          <p:cNvPr id="2050" name="Picture 2" descr="File:TransistorANDgate.png">
            <a:extLst>
              <a:ext uri="{FF2B5EF4-FFF2-40B4-BE49-F238E27FC236}">
                <a16:creationId xmlns:a16="http://schemas.microsoft.com/office/drawing/2014/main" id="{80140D96-98BD-42EC-8E55-23A17A6FF2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3412323"/>
            <a:ext cx="1293100" cy="1881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A0EAA0-C038-439E-BE93-8A9A46D8B8DF}"/>
              </a:ext>
            </a:extLst>
          </p:cNvPr>
          <p:cNvSpPr txBox="1"/>
          <p:nvPr/>
        </p:nvSpPr>
        <p:spPr>
          <a:xfrm>
            <a:off x="613381" y="5503910"/>
            <a:ext cx="2023757" cy="521681"/>
          </a:xfrm>
          <a:prstGeom prst="rect">
            <a:avLst/>
          </a:prstGeom>
          <a:noFill/>
        </p:spPr>
        <p:txBody>
          <a:bodyPr wrap="square" rtlCol="0">
            <a:spAutoFit/>
          </a:bodyPr>
          <a:lstStyle/>
          <a:p>
            <a:r>
              <a:rPr lang="en-US" sz="1000" dirty="0">
                <a:hlinkClick r:id="rId3" tooltip="http://en.wikibooks.org/wiki/electronics/transistors"/>
              </a:rPr>
              <a:t>This Photo</a:t>
            </a:r>
            <a:r>
              <a:rPr lang="en-US" sz="1000" dirty="0"/>
              <a:t> by </a:t>
            </a:r>
            <a:r>
              <a:rPr lang="en-US" sz="1000" u="sng" dirty="0" err="1">
                <a:hlinkClick r:id="rId4" tooltip="User:EBatlleP (page does not exist)"/>
              </a:rPr>
              <a:t>EBatlleP</a:t>
            </a:r>
            <a:r>
              <a:rPr lang="en-US" sz="1000" dirty="0"/>
              <a:t> is licensed </a:t>
            </a:r>
          </a:p>
          <a:p>
            <a:r>
              <a:rPr lang="en-US" sz="1000" dirty="0"/>
              <a:t>under </a:t>
            </a:r>
            <a:r>
              <a:rPr lang="en-US" sz="1000" dirty="0">
                <a:hlinkClick r:id="rId5" tooltip="https://creativecommons.org/licenses/by-sa/3.0/"/>
              </a:rPr>
              <a:t>CC BY-SA</a:t>
            </a:r>
            <a:endParaRPr lang="en-US" sz="1000" dirty="0"/>
          </a:p>
        </p:txBody>
      </p:sp>
      <p:pic>
        <p:nvPicPr>
          <p:cNvPr id="2052" name="Picture 4" descr="https://upload.wikimedia.org/wikipedia/commons/0/01/Transistor_OR_Gate.png">
            <a:extLst>
              <a:ext uri="{FF2B5EF4-FFF2-40B4-BE49-F238E27FC236}">
                <a16:creationId xmlns:a16="http://schemas.microsoft.com/office/drawing/2014/main" id="{F7FE15F9-33DD-4202-883A-4928920FEEA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9642" y="3505199"/>
            <a:ext cx="1251493" cy="17883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B24055-B9B2-4317-A5A0-47F80E2C0DC9}"/>
              </a:ext>
            </a:extLst>
          </p:cNvPr>
          <p:cNvSpPr txBox="1"/>
          <p:nvPr/>
        </p:nvSpPr>
        <p:spPr>
          <a:xfrm>
            <a:off x="3462643" y="5503909"/>
            <a:ext cx="2023757" cy="349968"/>
          </a:xfrm>
          <a:prstGeom prst="rect">
            <a:avLst/>
          </a:prstGeom>
          <a:noFill/>
        </p:spPr>
        <p:txBody>
          <a:bodyPr wrap="square" rtlCol="0">
            <a:spAutoFit/>
          </a:bodyPr>
          <a:lstStyle/>
          <a:p>
            <a:r>
              <a:rPr lang="en-US" sz="900" dirty="0">
                <a:hlinkClick r:id="rId7" tooltip="http://en.wikibooks.org/wiki/electronics/transistors"/>
              </a:rPr>
              <a:t>This Photo</a:t>
            </a:r>
            <a:r>
              <a:rPr lang="en-US" sz="900" dirty="0"/>
              <a:t> by </a:t>
            </a:r>
            <a:r>
              <a:rPr lang="en-US" sz="900" u="sng" dirty="0" err="1">
                <a:hlinkClick r:id="rId4" tooltip="User:EBatlleP (page does not exist)"/>
              </a:rPr>
              <a:t>EBatlleP</a:t>
            </a:r>
            <a:r>
              <a:rPr lang="en-US" sz="900" dirty="0"/>
              <a:t> is licensed </a:t>
            </a:r>
          </a:p>
          <a:p>
            <a:r>
              <a:rPr lang="en-US" sz="900" dirty="0"/>
              <a:t>under </a:t>
            </a:r>
            <a:r>
              <a:rPr lang="en-US" sz="900" dirty="0">
                <a:hlinkClick r:id="rId5" tooltip="https://creativecommons.org/licenses/by-sa/3.0/"/>
              </a:rPr>
              <a:t>CC BY-SA</a:t>
            </a:r>
            <a:endParaRPr lang="en-US" sz="900" dirty="0"/>
          </a:p>
        </p:txBody>
      </p:sp>
      <p:pic>
        <p:nvPicPr>
          <p:cNvPr id="2054" name="Picture 6" descr="File:Simplified NOT gate circuit using transistor.svg">
            <a:extLst>
              <a:ext uri="{FF2B5EF4-FFF2-40B4-BE49-F238E27FC236}">
                <a16:creationId xmlns:a16="http://schemas.microsoft.com/office/drawing/2014/main" id="{BF9A2467-E586-4B05-A20C-70C631132D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2182" y="3200400"/>
            <a:ext cx="2002185" cy="22882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83C8B7-FE28-4F4D-9A0C-FB6A343A5E2B}"/>
              </a:ext>
            </a:extLst>
          </p:cNvPr>
          <p:cNvSpPr txBox="1"/>
          <p:nvPr/>
        </p:nvSpPr>
        <p:spPr>
          <a:xfrm>
            <a:off x="6019800" y="5466840"/>
            <a:ext cx="2023757" cy="478785"/>
          </a:xfrm>
          <a:prstGeom prst="rect">
            <a:avLst/>
          </a:prstGeom>
          <a:noFill/>
        </p:spPr>
        <p:txBody>
          <a:bodyPr wrap="square" rtlCol="0">
            <a:spAutoFit/>
          </a:bodyPr>
          <a:lstStyle/>
          <a:p>
            <a:r>
              <a:rPr lang="en-US" sz="900" dirty="0">
                <a:hlinkClick r:id="rId7" tooltip="http://en.wikibooks.org/wiki/electronics/transistors"/>
              </a:rPr>
              <a:t>This Photo</a:t>
            </a:r>
            <a:r>
              <a:rPr lang="en-US" sz="900" dirty="0"/>
              <a:t> of a NOT Gate by </a:t>
            </a:r>
            <a:r>
              <a:rPr lang="en-US" sz="900" u="sng" dirty="0" err="1">
                <a:hlinkClick r:id="rId9"/>
              </a:rPr>
              <a:t>Pradana</a:t>
            </a:r>
            <a:r>
              <a:rPr lang="en-US" sz="900" u="sng" dirty="0">
                <a:hlinkClick r:id="rId9"/>
              </a:rPr>
              <a:t> </a:t>
            </a:r>
            <a:r>
              <a:rPr lang="en-US" sz="900" u="sng" dirty="0" err="1">
                <a:hlinkClick r:id="rId9"/>
              </a:rPr>
              <a:t>Aumars</a:t>
            </a:r>
            <a:r>
              <a:rPr lang="en-US" sz="900" u="sng" dirty="0">
                <a:hlinkClick r:id="rId9"/>
              </a:rPr>
              <a:t> </a:t>
            </a:r>
            <a:r>
              <a:rPr lang="en-US" sz="900" dirty="0"/>
              <a:t>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381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Abstraction of Logic</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1703030"/>
          </a:xfrm>
          <a:prstGeom prst="rect">
            <a:avLst/>
          </a:prstGeom>
          <a:noFill/>
        </p:spPr>
        <p:txBody>
          <a:bodyPr wrap="square" rtlCol="0">
            <a:spAutoFit/>
          </a:bodyPr>
          <a:lstStyle/>
          <a:p>
            <a:pPr>
              <a:lnSpc>
                <a:spcPct val="150000"/>
              </a:lnSpc>
            </a:pPr>
            <a:r>
              <a:rPr lang="en-US" dirty="0"/>
              <a:t>Once a basic understanding of the core circuit that performs the logic is clear; drawing circuits for every single situation becomes overwhelming. This all can be abstracted using building blocks to show the overall logic of what is happening. </a:t>
            </a:r>
          </a:p>
        </p:txBody>
      </p:sp>
      <p:pic>
        <p:nvPicPr>
          <p:cNvPr id="3078" name="Picture 6" descr="https://upload.wikimedia.org/wikipedia/commons/0/0f/ALU_block.gif">
            <a:extLst>
              <a:ext uri="{FF2B5EF4-FFF2-40B4-BE49-F238E27FC236}">
                <a16:creationId xmlns:a16="http://schemas.microsoft.com/office/drawing/2014/main" id="{4B9B46A4-2560-4513-A8CA-87C9807512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0715" y="4768498"/>
            <a:ext cx="2057400" cy="1135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hlinkClick r:id="rId3"/>
            <a:extLst>
              <a:ext uri="{FF2B5EF4-FFF2-40B4-BE49-F238E27FC236}">
                <a16:creationId xmlns:a16="http://schemas.microsoft.com/office/drawing/2014/main" id="{4DA0C290-86EE-42FF-80EC-0F25BB74CF6D}"/>
              </a:ext>
            </a:extLst>
          </p:cNvPr>
          <p:cNvSpPr txBox="1"/>
          <p:nvPr/>
        </p:nvSpPr>
        <p:spPr>
          <a:xfrm>
            <a:off x="6854787" y="4988515"/>
            <a:ext cx="1983379" cy="478785"/>
          </a:xfrm>
          <a:prstGeom prst="rect">
            <a:avLst/>
          </a:prstGeom>
          <a:noFill/>
        </p:spPr>
        <p:txBody>
          <a:bodyPr wrap="square" rtlCol="0">
            <a:spAutoFit/>
          </a:bodyPr>
          <a:lstStyle/>
          <a:p>
            <a:r>
              <a:rPr lang="en-US" sz="900" dirty="0">
                <a:hlinkClick r:id="rId4" tooltip="http://en.wikibooks.org/wiki/electronics/transistors"/>
              </a:rPr>
              <a:t>This Photo</a:t>
            </a:r>
            <a:r>
              <a:rPr lang="en-US" sz="900" dirty="0"/>
              <a:t> by </a:t>
            </a:r>
            <a:r>
              <a:rPr lang="en-US" sz="900" dirty="0" err="1">
                <a:hlinkClick r:id="rId5"/>
              </a:rPr>
              <a:t>Lambtron</a:t>
            </a:r>
            <a:r>
              <a:rPr lang="en-US" sz="900" dirty="0"/>
              <a:t> is licensed under </a:t>
            </a:r>
            <a:r>
              <a:rPr lang="en-US" sz="900" dirty="0">
                <a:hlinkClick r:id="rId6" tooltip="https://creativecommons.org/licenses/by-sa/3.0/"/>
              </a:rPr>
              <a:t>CC BY-SA</a:t>
            </a:r>
            <a:r>
              <a:rPr lang="en-US" sz="900" dirty="0"/>
              <a:t>  </a:t>
            </a:r>
          </a:p>
          <a:p>
            <a:r>
              <a:rPr lang="en-US" sz="900" b="1" dirty="0">
                <a:solidFill>
                  <a:srgbClr val="FF0000"/>
                </a:solidFill>
              </a:rPr>
              <a:t>Arithmetic Logic Unit (ALU)</a:t>
            </a:r>
          </a:p>
        </p:txBody>
      </p:sp>
      <p:pic>
        <p:nvPicPr>
          <p:cNvPr id="3080" name="Picture 8" descr="File:Intel A80386DX-20 CPU Die Image.jpg">
            <a:extLst>
              <a:ext uri="{FF2B5EF4-FFF2-40B4-BE49-F238E27FC236}">
                <a16:creationId xmlns:a16="http://schemas.microsoft.com/office/drawing/2014/main" id="{EB166AE4-5BE0-4F2B-B30F-96650878DF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909" y="2614859"/>
            <a:ext cx="2362200" cy="219739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hlinkClick r:id="rId3"/>
            <a:extLst>
              <a:ext uri="{FF2B5EF4-FFF2-40B4-BE49-F238E27FC236}">
                <a16:creationId xmlns:a16="http://schemas.microsoft.com/office/drawing/2014/main" id="{A1730E85-E965-4280-85F6-60914669F955}"/>
              </a:ext>
            </a:extLst>
          </p:cNvPr>
          <p:cNvSpPr txBox="1"/>
          <p:nvPr/>
        </p:nvSpPr>
        <p:spPr>
          <a:xfrm>
            <a:off x="861076" y="5184389"/>
            <a:ext cx="2238333" cy="349968"/>
          </a:xfrm>
          <a:prstGeom prst="rect">
            <a:avLst/>
          </a:prstGeom>
          <a:noFill/>
        </p:spPr>
        <p:txBody>
          <a:bodyPr wrap="square" rtlCol="0">
            <a:spAutoFit/>
          </a:bodyPr>
          <a:lstStyle/>
          <a:p>
            <a:r>
              <a:rPr lang="en-US" sz="900" dirty="0">
                <a:hlinkClick r:id="rId8" tooltip="http://en.wikibooks.org/wiki/electronics/transistors"/>
              </a:rPr>
              <a:t>This Photo</a:t>
            </a:r>
            <a:r>
              <a:rPr lang="en-US" sz="900" dirty="0"/>
              <a:t> by </a:t>
            </a:r>
            <a:r>
              <a:rPr lang="en-US" sz="900" dirty="0">
                <a:hlinkClick r:id="rId9"/>
              </a:rPr>
              <a:t>Pdesousa359</a:t>
            </a:r>
            <a:r>
              <a:rPr lang="en-US" sz="900" dirty="0"/>
              <a:t> is licensed under </a:t>
            </a:r>
            <a:r>
              <a:rPr lang="en-US" sz="900" dirty="0">
                <a:hlinkClick r:id="rId6" tooltip="https://creativecommons.org/licenses/by-sa/3.0/"/>
              </a:rPr>
              <a:t>CC BY-SA</a:t>
            </a:r>
            <a:endParaRPr lang="en-US" sz="900" dirty="0"/>
          </a:p>
        </p:txBody>
      </p:sp>
      <p:sp>
        <p:nvSpPr>
          <p:cNvPr id="8" name="Rectangle 7"/>
          <p:cNvSpPr/>
          <p:nvPr/>
        </p:nvSpPr>
        <p:spPr>
          <a:xfrm>
            <a:off x="4683094" y="4078987"/>
            <a:ext cx="2146293" cy="264047"/>
          </a:xfrm>
          <a:prstGeom prst="rect">
            <a:avLst/>
          </a:prstGeom>
        </p:spPr>
        <p:txBody>
          <a:bodyPr wrap="none">
            <a:spAutoFit/>
          </a:bodyPr>
          <a:lstStyle/>
          <a:p>
            <a:r>
              <a:rPr lang="en-CA" sz="1200" dirty="0"/>
              <a:t>Circuit Diagram of Full Adder</a:t>
            </a: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0277" y="2614859"/>
            <a:ext cx="2865633" cy="1401859"/>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54078" y="2541230"/>
            <a:ext cx="2629238" cy="1291144"/>
          </a:xfrm>
          <a:prstGeom prst="rect">
            <a:avLst/>
          </a:prstGeom>
        </p:spPr>
      </p:pic>
      <p:sp>
        <p:nvSpPr>
          <p:cNvPr id="17" name="TextBox 16">
            <a:hlinkClick r:id="rId3"/>
            <a:extLst>
              <a:ext uri="{FF2B5EF4-FFF2-40B4-BE49-F238E27FC236}">
                <a16:creationId xmlns:a16="http://schemas.microsoft.com/office/drawing/2014/main" id="{4DA0C290-86EE-42FF-80EC-0F25BB74CF6D}"/>
              </a:ext>
            </a:extLst>
          </p:cNvPr>
          <p:cNvSpPr txBox="1"/>
          <p:nvPr/>
        </p:nvSpPr>
        <p:spPr>
          <a:xfrm>
            <a:off x="4434866" y="4313538"/>
            <a:ext cx="2877159" cy="349968"/>
          </a:xfrm>
          <a:prstGeom prst="rect">
            <a:avLst/>
          </a:prstGeom>
          <a:noFill/>
        </p:spPr>
        <p:txBody>
          <a:bodyPr wrap="square" rtlCol="0">
            <a:spAutoFit/>
          </a:bodyPr>
          <a:lstStyle/>
          <a:p>
            <a:r>
              <a:rPr lang="en-US" sz="900" dirty="0">
                <a:hlinkClick r:id="rId4" tooltip="http://en.wikibooks.org/wiki/electronics/transistors"/>
              </a:rPr>
              <a:t>This Photo</a:t>
            </a:r>
            <a:r>
              <a:rPr lang="en-US" sz="900" dirty="0"/>
              <a:t> by </a:t>
            </a:r>
            <a:r>
              <a:rPr lang="en-US" sz="900" dirty="0" err="1">
                <a:hlinkClick r:id="rId5"/>
              </a:rPr>
              <a:t>Lambtron</a:t>
            </a:r>
            <a:r>
              <a:rPr lang="en-US" sz="900" dirty="0"/>
              <a:t> is licensed under </a:t>
            </a:r>
            <a:r>
              <a:rPr lang="en-US" sz="900" dirty="0">
                <a:hlinkClick r:id="rId6" tooltip="https://creativecommons.org/licenses/by-sa/3.0/"/>
              </a:rPr>
              <a:t>CC BY-SA</a:t>
            </a:r>
            <a:r>
              <a:rPr lang="en-US" sz="900" dirty="0"/>
              <a:t>  </a:t>
            </a:r>
          </a:p>
          <a:p>
            <a:endParaRPr lang="en-US" sz="900" b="1" dirty="0">
              <a:solidFill>
                <a:srgbClr val="FF0000"/>
              </a:solidFill>
            </a:endParaRPr>
          </a:p>
        </p:txBody>
      </p:sp>
    </p:spTree>
    <p:extLst>
      <p:ext uri="{BB962C8B-B14F-4D97-AF65-F5344CB8AC3E}">
        <p14:creationId xmlns:p14="http://schemas.microsoft.com/office/powerpoint/2010/main" val="192500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Computer Architecture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662815"/>
          </a:xfrm>
          <a:prstGeom prst="rect">
            <a:avLst/>
          </a:prstGeom>
          <a:noFill/>
        </p:spPr>
        <p:txBody>
          <a:bodyPr wrap="square" rtlCol="0">
            <a:spAutoFit/>
          </a:bodyPr>
          <a:lstStyle/>
          <a:p>
            <a:pPr>
              <a:lnSpc>
                <a:spcPct val="150000"/>
              </a:lnSpc>
            </a:pPr>
            <a:r>
              <a:rPr lang="en-US" dirty="0"/>
              <a:t>There are two major architecture used to explain or interpret the design(s) used in the manufacturing of computers. They describe how the hardware components can be placed to perform the necessary computation in a stored-program system. They are as follows: </a:t>
            </a:r>
          </a:p>
          <a:p>
            <a:pPr marL="1085850" lvl="1" indent="-342900">
              <a:lnSpc>
                <a:spcPct val="150000"/>
              </a:lnSpc>
              <a:buAutoNum type="arabicPeriod"/>
            </a:pPr>
            <a:r>
              <a:rPr lang="en-US" dirty="0"/>
              <a:t>von Neumann Architecture</a:t>
            </a:r>
          </a:p>
          <a:p>
            <a:pPr marL="1085850" lvl="1" indent="-342900">
              <a:lnSpc>
                <a:spcPct val="150000"/>
              </a:lnSpc>
              <a:buAutoNum type="arabicPeriod"/>
            </a:pPr>
            <a:r>
              <a:rPr lang="en-US" dirty="0"/>
              <a:t>Harvard Architecture</a:t>
            </a:r>
          </a:p>
          <a:p>
            <a:pPr>
              <a:lnSpc>
                <a:spcPct val="150000"/>
              </a:lnSpc>
            </a:pPr>
            <a:r>
              <a:rPr lang="en-US" dirty="0"/>
              <a:t>It is not guaranteed that manufacturers will use exactly the designs as presented, but the overall behavior will following one of the above. In some cases they may combine them to get better performance or lower costs.</a:t>
            </a:r>
          </a:p>
          <a:p>
            <a:pPr>
              <a:lnSpc>
                <a:spcPct val="150000"/>
              </a:lnSpc>
            </a:pPr>
            <a:r>
              <a:rPr lang="en-US" dirty="0"/>
              <a:t>Both have been around for many years and have been the base of countless computer systems.</a:t>
            </a:r>
          </a:p>
        </p:txBody>
      </p:sp>
    </p:spTree>
    <p:extLst>
      <p:ext uri="{BB962C8B-B14F-4D97-AF65-F5344CB8AC3E}">
        <p14:creationId xmlns:p14="http://schemas.microsoft.com/office/powerpoint/2010/main" val="252709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8650" y="1066800"/>
            <a:ext cx="7886700" cy="4351338"/>
          </a:xfrm>
        </p:spPr>
        <p:txBody>
          <a:bodyPr>
            <a:normAutofit fontScale="85000" lnSpcReduction="20000"/>
          </a:bodyPr>
          <a:lstStyle/>
          <a:p>
            <a:pPr>
              <a:lnSpc>
                <a:spcPct val="17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In digital systems the signals are formed with two voltage values, </a:t>
            </a:r>
            <a:r>
              <a:rPr lang="en-US" sz="2400" dirty="0">
                <a:solidFill>
                  <a:srgbClr val="C00000"/>
                </a:solidFill>
                <a:latin typeface="Arial" panose="020B0604020202020204" pitchFamily="34" charset="0"/>
                <a:cs typeface="Arial" panose="020B0604020202020204" pitchFamily="34" charset="0"/>
              </a:rPr>
              <a:t>HI</a:t>
            </a:r>
            <a:r>
              <a:rPr lang="en-US" sz="2400" dirty="0">
                <a:latin typeface="Arial" panose="020B0604020202020204" pitchFamily="34" charset="0"/>
                <a:cs typeface="Arial" panose="020B0604020202020204" pitchFamily="34" charset="0"/>
              </a:rPr>
              <a:t> and </a:t>
            </a:r>
            <a:r>
              <a:rPr lang="en-US" sz="2400" dirty="0">
                <a:solidFill>
                  <a:srgbClr val="C00000"/>
                </a:solidFill>
                <a:latin typeface="Arial" panose="020B0604020202020204" pitchFamily="34" charset="0"/>
                <a:cs typeface="Arial" panose="020B0604020202020204" pitchFamily="34" charset="0"/>
              </a:rPr>
              <a:t>LOW</a:t>
            </a:r>
            <a:r>
              <a:rPr lang="en-US" sz="2400" dirty="0">
                <a:latin typeface="Arial" panose="020B0604020202020204" pitchFamily="34" charset="0"/>
                <a:cs typeface="Arial" panose="020B0604020202020204" pitchFamily="34" charset="0"/>
              </a:rPr>
              <a:t>, or level </a:t>
            </a:r>
            <a:r>
              <a:rPr lang="en-US" sz="2400" dirty="0">
                <a:solidFill>
                  <a:srgbClr val="C00000"/>
                </a:solidFill>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and level </a:t>
            </a:r>
            <a:r>
              <a:rPr lang="en-US" sz="2400" dirty="0">
                <a:solidFill>
                  <a:srgbClr val="C00000"/>
                </a:solidFill>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and it is called binary digital signal.</a:t>
            </a:r>
            <a:r>
              <a:rPr lang="en-US" sz="2400" baseline="30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Therefore, the information contained in the digital signal is represented by the numbers 1 and 0.</a:t>
            </a:r>
          </a:p>
          <a:p>
            <a:pPr>
              <a:lnSpc>
                <a:spcPct val="17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Each digit of a binary number, 0 or 1, is called a </a:t>
            </a:r>
            <a:r>
              <a:rPr lang="en-US" sz="2400" b="1" dirty="0">
                <a:latin typeface="Arial" panose="020B0604020202020204" pitchFamily="34" charset="0"/>
                <a:cs typeface="Arial" panose="020B0604020202020204" pitchFamily="34" charset="0"/>
              </a:rPr>
              <a:t>bit</a:t>
            </a:r>
            <a:r>
              <a:rPr lang="en-US" sz="2400" dirty="0">
                <a:latin typeface="Arial" panose="020B0604020202020204" pitchFamily="34" charset="0"/>
                <a:cs typeface="Arial" panose="020B0604020202020204" pitchFamily="34" charset="0"/>
              </a:rPr>
              <a:t>, an abbreviation for </a:t>
            </a:r>
            <a:r>
              <a:rPr lang="en-US" sz="2400" b="1" dirty="0">
                <a:latin typeface="Arial" panose="020B0604020202020204" pitchFamily="34" charset="0"/>
                <a:cs typeface="Arial" panose="020B0604020202020204" pitchFamily="34" charset="0"/>
              </a:rPr>
              <a:t>bi</a:t>
            </a:r>
            <a:r>
              <a:rPr lang="en-US" sz="2400" dirty="0">
                <a:latin typeface="Arial" panose="020B0604020202020204" pitchFamily="34" charset="0"/>
                <a:cs typeface="Arial" panose="020B0604020202020204" pitchFamily="34" charset="0"/>
              </a:rPr>
              <a:t>nary digi</a:t>
            </a:r>
            <a:r>
              <a:rPr lang="en-US" sz="2400" b="1" dirty="0">
                <a:latin typeface="Arial" panose="020B0604020202020204" pitchFamily="34" charset="0"/>
                <a:cs typeface="Arial" panose="020B0604020202020204" pitchFamily="34" charset="0"/>
              </a:rPr>
              <a:t>t</a:t>
            </a:r>
          </a:p>
          <a:p>
            <a:pPr>
              <a:lnSpc>
                <a:spcPct val="17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bit  1 or 0</a:t>
            </a:r>
            <a:endParaRPr lang="en-US"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Binary in Logic </a:t>
            </a:r>
          </a:p>
        </p:txBody>
      </p:sp>
      <p:pic>
        <p:nvPicPr>
          <p:cNvPr id="2" name="Picture 1">
            <a:extLst>
              <a:ext uri="{FF2B5EF4-FFF2-40B4-BE49-F238E27FC236}">
                <a16:creationId xmlns:a16="http://schemas.microsoft.com/office/drawing/2014/main" id="{9DBFE173-F785-446C-B453-90DA82A499F6}"/>
              </a:ext>
            </a:extLst>
          </p:cNvPr>
          <p:cNvPicPr>
            <a:picLocks noChangeAspect="1"/>
          </p:cNvPicPr>
          <p:nvPr/>
        </p:nvPicPr>
        <p:blipFill>
          <a:blip r:embed="rId2"/>
          <a:stretch>
            <a:fillRect/>
          </a:stretch>
        </p:blipFill>
        <p:spPr>
          <a:xfrm>
            <a:off x="2362200" y="4621779"/>
            <a:ext cx="2888230" cy="1592718"/>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64098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Binary in Logic</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066900"/>
          </a:xfrm>
          <a:prstGeom prst="rect">
            <a:avLst/>
          </a:prstGeom>
          <a:noFill/>
        </p:spPr>
        <p:txBody>
          <a:bodyPr wrap="square" rtlCol="0">
            <a:spAutoFit/>
          </a:bodyPr>
          <a:lstStyle/>
          <a:p>
            <a:pPr>
              <a:lnSpc>
                <a:spcPct val="150000"/>
              </a:lnSpc>
            </a:pPr>
            <a:r>
              <a:rPr lang="en-US" dirty="0"/>
              <a:t>Most computers operate with two voltage levels</a:t>
            </a:r>
          </a:p>
          <a:p>
            <a:pPr marL="1028700" lvl="1">
              <a:lnSpc>
                <a:spcPct val="150000"/>
              </a:lnSpc>
              <a:buFont typeface="Arial" panose="020B0604020202020204" pitchFamily="34" charset="0"/>
              <a:buChar char="•"/>
            </a:pPr>
            <a:r>
              <a:rPr lang="en-US" sz="1600" b="1" dirty="0"/>
              <a:t>Logic 0</a:t>
            </a:r>
            <a:r>
              <a:rPr lang="en-US" sz="1600" dirty="0"/>
              <a:t>: (typically represented by voltage of 0)</a:t>
            </a:r>
          </a:p>
          <a:p>
            <a:pPr marL="1028700" lvl="1">
              <a:lnSpc>
                <a:spcPct val="150000"/>
              </a:lnSpc>
              <a:buFont typeface="Arial" panose="020B0604020202020204" pitchFamily="34" charset="0"/>
              <a:buChar char="•"/>
            </a:pPr>
            <a:r>
              <a:rPr lang="en-US" sz="1600" b="1" dirty="0"/>
              <a:t>Logic 1</a:t>
            </a:r>
            <a:r>
              <a:rPr lang="en-US" sz="1600" dirty="0"/>
              <a:t>: (which can have varying values)</a:t>
            </a:r>
          </a:p>
          <a:p>
            <a:pPr marL="1428750" lvl="2">
              <a:lnSpc>
                <a:spcPct val="150000"/>
              </a:lnSpc>
              <a:buFont typeface="Arial" panose="020B0604020202020204" pitchFamily="34" charset="0"/>
              <a:buChar char="•"/>
            </a:pPr>
            <a:r>
              <a:rPr lang="en-US" sz="1400" dirty="0"/>
              <a:t>5V (Transistor to Transistor Level Logic, used in first microprocessors)</a:t>
            </a:r>
          </a:p>
          <a:p>
            <a:pPr marL="1428750" lvl="2">
              <a:lnSpc>
                <a:spcPct val="150000"/>
              </a:lnSpc>
              <a:buFont typeface="Arial" panose="020B0604020202020204" pitchFamily="34" charset="0"/>
              <a:buChar char="•"/>
            </a:pPr>
            <a:r>
              <a:rPr lang="en-US" sz="1400" dirty="0"/>
              <a:t>3.3V (In older cores, most I/O pads on System on a Chip (SoC))</a:t>
            </a:r>
          </a:p>
          <a:p>
            <a:pPr marL="1428750" lvl="2">
              <a:lnSpc>
                <a:spcPct val="150000"/>
              </a:lnSpc>
              <a:buFont typeface="Arial" panose="020B0604020202020204" pitchFamily="34" charset="0"/>
              <a:buChar char="•"/>
            </a:pPr>
            <a:r>
              <a:rPr lang="en-US" sz="1400" dirty="0"/>
              <a:t>2.5V (newer cores)</a:t>
            </a:r>
          </a:p>
          <a:p>
            <a:pPr marL="1428750" lvl="2">
              <a:lnSpc>
                <a:spcPct val="150000"/>
              </a:lnSpc>
              <a:buFont typeface="Arial" panose="020B0604020202020204" pitchFamily="34" charset="0"/>
              <a:buChar char="•"/>
            </a:pPr>
            <a:r>
              <a:rPr lang="en-US" sz="1400" dirty="0"/>
              <a:t>1.8V (newer cores, DRAM bus, some SoC pads)</a:t>
            </a:r>
          </a:p>
          <a:p>
            <a:pPr marL="1428750" lvl="2">
              <a:lnSpc>
                <a:spcPct val="150000"/>
              </a:lnSpc>
              <a:buFont typeface="Arial" panose="020B0604020202020204" pitchFamily="34" charset="0"/>
              <a:buChar char="•"/>
            </a:pPr>
            <a:r>
              <a:rPr lang="en-US" sz="1400" dirty="0"/>
              <a:t>0.85V (Intel Pentium M core in Battery Optimized Mode)</a:t>
            </a:r>
          </a:p>
          <a:p>
            <a:pPr lvl="1"/>
            <a:endParaRPr lang="en-US" dirty="0"/>
          </a:p>
          <a:p>
            <a:pPr lvl="1"/>
            <a:r>
              <a:rPr lang="en-US" dirty="0"/>
              <a:t>     binary one = +5 volts</a:t>
            </a:r>
          </a:p>
          <a:p>
            <a:pPr lvl="1"/>
            <a:r>
              <a:rPr lang="en-US" dirty="0"/>
              <a:t>     binary zero =  0 volts </a:t>
            </a:r>
          </a:p>
          <a:p>
            <a:pPr marL="57150">
              <a:lnSpc>
                <a:spcPct val="150000"/>
              </a:lnSpc>
            </a:pPr>
            <a:endParaRPr lang="en-US" sz="1600" dirty="0"/>
          </a:p>
          <a:p>
            <a:pPr marL="57150">
              <a:lnSpc>
                <a:spcPct val="150000"/>
              </a:lnSpc>
            </a:pPr>
            <a:r>
              <a:rPr lang="en-US" sz="1600" dirty="0"/>
              <a:t>Be careful in how you connect devices which can vary in voltage requirements from your test circuits. 		</a:t>
            </a:r>
            <a:r>
              <a:rPr lang="en-US" sz="1600" b="1" dirty="0">
                <a:solidFill>
                  <a:srgbClr val="C00000"/>
                </a:solidFill>
              </a:rPr>
              <a:t>Remember everyone will LET THE SMOKE OUT!!!! </a:t>
            </a:r>
          </a:p>
          <a:p>
            <a:pPr marL="57150">
              <a:lnSpc>
                <a:spcPct val="150000"/>
              </a:lnSpc>
            </a:pPr>
            <a:r>
              <a:rPr lang="en-US" sz="1600" b="1" dirty="0">
                <a:solidFill>
                  <a:srgbClr val="C00000"/>
                </a:solidFill>
              </a:rPr>
              <a:t>                                      Try not to do so with expensive electronics!!!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987" y="3886200"/>
            <a:ext cx="3816424" cy="82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429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334000"/>
          </a:xfrm>
        </p:spPr>
        <p:txBody>
          <a:bodyPr/>
          <a:lstStyle/>
          <a:p>
            <a:pPr marL="0" indent="0">
              <a:lnSpc>
                <a:spcPct val="150000"/>
              </a:lnSpc>
              <a:spcBef>
                <a:spcPts val="0"/>
              </a:spcBef>
            </a:pPr>
            <a:r>
              <a:rPr lang="en-US" sz="2000" dirty="0">
                <a:latin typeface="Arial" panose="020B0604020202020204" pitchFamily="34" charset="0"/>
                <a:cs typeface="Arial" panose="020B0604020202020204" pitchFamily="34" charset="0"/>
              </a:rPr>
              <a:t>Gordon Moore, Intel founder, proposed silicon technology and his Moore’s Law states that the number of transistors that can be placed on a given cheap area doubles approximately every two years. The original Intel processor had 2300 transistors and Pentium 4 has around 42 million. </a:t>
            </a:r>
          </a:p>
          <a:p>
            <a:pPr marL="0" indent="0">
              <a:lnSpc>
                <a:spcPct val="150000"/>
              </a:lnSpc>
              <a:spcBef>
                <a:spcPts val="0"/>
              </a:spcBef>
            </a:pPr>
            <a:endParaRPr lang="en-US" sz="1100" dirty="0">
              <a:latin typeface="Arial" panose="020B0604020202020204" pitchFamily="34" charset="0"/>
              <a:cs typeface="Arial" panose="020B0604020202020204" pitchFamily="34" charset="0"/>
            </a:endParaRPr>
          </a:p>
          <a:p>
            <a:pPr marL="0" indent="0">
              <a:lnSpc>
                <a:spcPct val="150000"/>
              </a:lnSpc>
              <a:spcBef>
                <a:spcPts val="0"/>
              </a:spcBef>
            </a:pPr>
            <a:r>
              <a:rPr lang="en-US" sz="2000" dirty="0">
                <a:latin typeface="Arial" panose="020B0604020202020204" pitchFamily="34" charset="0"/>
                <a:cs typeface="Arial" panose="020B0604020202020204" pitchFamily="34" charset="0"/>
              </a:rPr>
              <a:t>The capability of reducing the size of electronic circuits serves to reduce chip cost.  </a:t>
            </a:r>
            <a:endParaRPr lang="en-CA" sz="2000" dirty="0">
              <a:latin typeface="Arial" panose="020B0604020202020204" pitchFamily="34" charset="0"/>
              <a:cs typeface="Arial" panose="020B0604020202020204" pitchFamily="34" charset="0"/>
            </a:endParaRPr>
          </a:p>
          <a:p>
            <a:pPr marL="0" indent="0">
              <a:lnSpc>
                <a:spcPct val="150000"/>
              </a:lnSpc>
              <a:spcBef>
                <a:spcPts val="0"/>
              </a:spcBef>
            </a:pP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To find more information about Moore’s Law access the following web site: </a:t>
            </a:r>
            <a:r>
              <a:rPr lang="en-US" sz="1800" dirty="0">
                <a:solidFill>
                  <a:srgbClr val="3333FF"/>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https://www.intel.com/content/www/us/en/history/museum-gordon-moore-law.html</a:t>
            </a:r>
            <a:endParaRPr lang="en-US" sz="2000" dirty="0"/>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Moore’s Law</a:t>
            </a:r>
          </a:p>
        </p:txBody>
      </p:sp>
    </p:spTree>
    <p:extLst>
      <p:ext uri="{BB962C8B-B14F-4D97-AF65-F5344CB8AC3E}">
        <p14:creationId xmlns:p14="http://schemas.microsoft.com/office/powerpoint/2010/main" val="99799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Processor Building Blocks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90600"/>
            <a:ext cx="7914669" cy="5442516"/>
          </a:xfrm>
          <a:prstGeom prst="rect">
            <a:avLst/>
          </a:prstGeom>
          <a:noFill/>
        </p:spPr>
        <p:txBody>
          <a:bodyPr wrap="square" rtlCol="0">
            <a:spAutoFit/>
          </a:bodyPr>
          <a:lstStyle/>
          <a:p>
            <a:pPr>
              <a:lnSpc>
                <a:spcPct val="150000"/>
              </a:lnSpc>
            </a:pPr>
            <a:r>
              <a:rPr lang="en-US" dirty="0"/>
              <a:t>There are many components that make up a processor. Nevertheless, we will use a simplified design to gain a high-level view of the structure of the Processor.</a:t>
            </a:r>
          </a:p>
          <a:p>
            <a:pPr>
              <a:lnSpc>
                <a:spcPct val="150000"/>
              </a:lnSpc>
            </a:pPr>
            <a:r>
              <a:rPr lang="en-US" dirty="0"/>
              <a:t>The basic building blocks of a processor are as follows:</a:t>
            </a:r>
          </a:p>
          <a:p>
            <a:pPr marL="1085850" lvl="1" indent="-342900">
              <a:lnSpc>
                <a:spcPct val="150000"/>
              </a:lnSpc>
              <a:buAutoNum type="arabicPeriod"/>
            </a:pPr>
            <a:r>
              <a:rPr lang="en-US" dirty="0"/>
              <a:t>Arithmetic Logic Unit (ALU)</a:t>
            </a:r>
          </a:p>
          <a:p>
            <a:pPr marL="1085850" lvl="1" indent="-342900">
              <a:lnSpc>
                <a:spcPct val="150000"/>
              </a:lnSpc>
              <a:buAutoNum type="arabicPeriod"/>
            </a:pPr>
            <a:r>
              <a:rPr lang="en-US" dirty="0"/>
              <a:t>Instruction Decoder</a:t>
            </a:r>
          </a:p>
          <a:p>
            <a:pPr marL="1085850" lvl="1" indent="-342900">
              <a:lnSpc>
                <a:spcPct val="150000"/>
              </a:lnSpc>
              <a:buAutoNum type="arabicPeriod"/>
            </a:pPr>
            <a:r>
              <a:rPr lang="en-US" dirty="0"/>
              <a:t>Control Unit</a:t>
            </a:r>
          </a:p>
          <a:p>
            <a:pPr marL="1085850" lvl="1" indent="-342900">
              <a:lnSpc>
                <a:spcPct val="150000"/>
              </a:lnSpc>
              <a:buAutoNum type="arabicPeriod"/>
            </a:pPr>
            <a:r>
              <a:rPr lang="en-US" dirty="0"/>
              <a:t>Registers (Register File)</a:t>
            </a:r>
          </a:p>
          <a:p>
            <a:pPr marL="1085850" lvl="1" indent="-342900">
              <a:lnSpc>
                <a:spcPct val="150000"/>
              </a:lnSpc>
              <a:buAutoNum type="arabicPeriod"/>
            </a:pPr>
            <a:r>
              <a:rPr lang="en-US" dirty="0"/>
              <a:t>Bus (Data and Address)</a:t>
            </a:r>
          </a:p>
          <a:p>
            <a:pPr>
              <a:lnSpc>
                <a:spcPct val="100000"/>
              </a:lnSpc>
            </a:pPr>
            <a:endParaRPr lang="en-US" dirty="0"/>
          </a:p>
          <a:p>
            <a:pPr>
              <a:lnSpc>
                <a:spcPct val="150000"/>
              </a:lnSpc>
            </a:pPr>
            <a:r>
              <a:rPr lang="en-US" dirty="0"/>
              <a:t>There are many more components that allow the processor to perform its job. The aforementioned will be discussed further. Learn more from the following link: </a:t>
            </a:r>
            <a:r>
              <a:rPr lang="en-US" sz="1400" u="sng" dirty="0">
                <a:solidFill>
                  <a:srgbClr val="0070C0"/>
                </a:solidFill>
              </a:rPr>
              <a:t>https://en.wikipedia.org/wiki/Central_processing_unit</a:t>
            </a:r>
          </a:p>
        </p:txBody>
      </p:sp>
    </p:spTree>
    <p:extLst>
      <p:ext uri="{BB962C8B-B14F-4D97-AF65-F5344CB8AC3E}">
        <p14:creationId xmlns:p14="http://schemas.microsoft.com/office/powerpoint/2010/main" val="4212292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Generic CPU - Internals</a:t>
            </a:r>
          </a:p>
        </p:txBody>
      </p:sp>
      <p:pic>
        <p:nvPicPr>
          <p:cNvPr id="6146" name="Picture 2" descr="https://i.stack.imgur.com/PTmFD.png">
            <a:extLst>
              <a:ext uri="{FF2B5EF4-FFF2-40B4-BE49-F238E27FC236}">
                <a16:creationId xmlns:a16="http://schemas.microsoft.com/office/drawing/2014/main" id="{651ABD4F-573E-406D-85BE-034C6616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8" y="838201"/>
            <a:ext cx="4566595" cy="5241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hlinkClick r:id="rId3"/>
            <a:extLst>
              <a:ext uri="{FF2B5EF4-FFF2-40B4-BE49-F238E27FC236}">
                <a16:creationId xmlns:a16="http://schemas.microsoft.com/office/drawing/2014/main" id="{AC5FBB6E-50FF-46C6-8513-A38136BCE2EA}"/>
              </a:ext>
            </a:extLst>
          </p:cNvPr>
          <p:cNvSpPr txBox="1"/>
          <p:nvPr/>
        </p:nvSpPr>
        <p:spPr>
          <a:xfrm>
            <a:off x="2957901" y="6079617"/>
            <a:ext cx="3222791" cy="221151"/>
          </a:xfrm>
          <a:prstGeom prst="rect">
            <a:avLst/>
          </a:prstGeom>
          <a:noFill/>
        </p:spPr>
        <p:txBody>
          <a:bodyPr wrap="square" rtlCol="0">
            <a:spAutoFit/>
          </a:bodyPr>
          <a:lstStyle/>
          <a:p>
            <a:r>
              <a:rPr lang="en-US" sz="900" dirty="0">
                <a:hlinkClick r:id="rId4" tooltip="http://en.wikibooks.org/wiki/electronics/transistors"/>
              </a:rPr>
              <a:t>This Photo</a:t>
            </a:r>
            <a:r>
              <a:rPr lang="en-US" sz="900" dirty="0"/>
              <a:t> is by </a:t>
            </a:r>
            <a:r>
              <a:rPr lang="en-US" sz="900" dirty="0" err="1">
                <a:hlinkClick r:id="rId5"/>
              </a:rPr>
              <a:t>stackexchange</a:t>
            </a:r>
            <a:r>
              <a:rPr lang="en-US" sz="900" dirty="0"/>
              <a:t> licensing to be determined</a:t>
            </a:r>
          </a:p>
        </p:txBody>
      </p:sp>
    </p:spTree>
    <p:extLst>
      <p:ext uri="{BB962C8B-B14F-4D97-AF65-F5344CB8AC3E}">
        <p14:creationId xmlns:p14="http://schemas.microsoft.com/office/powerpoint/2010/main" val="890821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86700" cy="4351338"/>
          </a:xfrm>
        </p:spPr>
        <p:txBody>
          <a:bodyPr/>
          <a:lstStyle/>
          <a:p>
            <a:r>
              <a:rPr lang="en-US" sz="2000" dirty="0">
                <a:latin typeface="Arial" panose="020B0604020202020204" pitchFamily="34" charset="0"/>
                <a:cs typeface="Arial" panose="020B0604020202020204" pitchFamily="34" charset="0"/>
              </a:rPr>
              <a:t>The ALU component in the CPU is responsible for performing integer arithmetic and logical operations as requested by instructions from the program in execution. Adder circuits can handle both addition and subtraction and integer multiplication is presented as repeated shift-and-add operations.</a:t>
            </a:r>
            <a:endParaRPr lang="en-CA"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Floating point arithmetic can be performed by software routines that rely on the integer machine instructions and the ALU. Now floating-point arithmetic can be performed by hardware known as FPU (Floating-point Unit). Pentium has all arithmetic calculations integrated into the main CPU.  The common for floating-point numbers is now IEEE 754 for 32, 64 and 128 bit numbers</a:t>
            </a:r>
            <a:endParaRPr lang="en-CA" sz="2000" dirty="0">
              <a:latin typeface="Arial" panose="020B0604020202020204" pitchFamily="34" charset="0"/>
              <a:cs typeface="Arial" panose="020B0604020202020204" pitchFamily="34" charset="0"/>
            </a:endParaRPr>
          </a:p>
          <a:p>
            <a:endParaRPr lang="en-CA" dirty="0"/>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Arithmetic Logic Unit</a:t>
            </a:r>
          </a:p>
        </p:txBody>
      </p:sp>
    </p:spTree>
    <p:extLst>
      <p:ext uri="{BB962C8B-B14F-4D97-AF65-F5344CB8AC3E}">
        <p14:creationId xmlns:p14="http://schemas.microsoft.com/office/powerpoint/2010/main" val="169254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Arithmetic Logic Unit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755661"/>
          </a:xfrm>
          <a:prstGeom prst="rect">
            <a:avLst/>
          </a:prstGeom>
          <a:noFill/>
        </p:spPr>
        <p:txBody>
          <a:bodyPr wrap="square" rtlCol="0">
            <a:spAutoFit/>
          </a:bodyPr>
          <a:lstStyle/>
          <a:p>
            <a:pPr>
              <a:lnSpc>
                <a:spcPct val="150000"/>
              </a:lnSpc>
            </a:pPr>
            <a:r>
              <a:rPr lang="en-US" dirty="0"/>
              <a:t>The ALU says it all, it is the basic computation unit within the processor. It generally operates on 2 operands and executes the following instructions:</a:t>
            </a:r>
          </a:p>
          <a:p>
            <a:pPr marL="1085850" lvl="1" indent="-342900">
              <a:lnSpc>
                <a:spcPct val="150000"/>
              </a:lnSpc>
              <a:buAutoNum type="arabicPeriod"/>
            </a:pPr>
            <a:r>
              <a:rPr lang="en-US" dirty="0"/>
              <a:t>ADD, SUB ( Arithmetic Operations)</a:t>
            </a:r>
          </a:p>
          <a:p>
            <a:pPr marL="1085850" lvl="1" indent="-342900">
              <a:lnSpc>
                <a:spcPct val="150000"/>
              </a:lnSpc>
              <a:buAutoNum type="arabicPeriod"/>
            </a:pPr>
            <a:r>
              <a:rPr lang="en-US" dirty="0"/>
              <a:t>OR, AND, XOR, NOT (Logical Operations)</a:t>
            </a:r>
          </a:p>
          <a:p>
            <a:pPr marL="1085850" lvl="1" indent="-342900">
              <a:lnSpc>
                <a:spcPct val="150000"/>
              </a:lnSpc>
              <a:buAutoNum type="arabicPeriod"/>
            </a:pPr>
            <a:r>
              <a:rPr lang="en-US" dirty="0"/>
              <a:t>Sets the Status Flags based on the those operations</a:t>
            </a:r>
          </a:p>
          <a:p>
            <a:pPr marL="1485900" lvl="2" indent="-342900">
              <a:lnSpc>
                <a:spcPct val="150000"/>
              </a:lnSpc>
              <a:buFont typeface="Arial" panose="020B0604020202020204" pitchFamily="34" charset="0"/>
              <a:buChar char="•"/>
            </a:pPr>
            <a:r>
              <a:rPr lang="en-US" sz="1600" dirty="0"/>
              <a:t>Zero</a:t>
            </a:r>
          </a:p>
          <a:p>
            <a:pPr marL="1485900" lvl="2" indent="-342900">
              <a:lnSpc>
                <a:spcPct val="150000"/>
              </a:lnSpc>
              <a:buFont typeface="Arial" panose="020B0604020202020204" pitchFamily="34" charset="0"/>
              <a:buChar char="•"/>
            </a:pPr>
            <a:r>
              <a:rPr lang="en-US" sz="1600" dirty="0"/>
              <a:t>Carry</a:t>
            </a:r>
          </a:p>
          <a:p>
            <a:pPr marL="1485900" lvl="2" indent="-342900">
              <a:lnSpc>
                <a:spcPct val="150000"/>
              </a:lnSpc>
              <a:buFont typeface="Arial" panose="020B0604020202020204" pitchFamily="34" charset="0"/>
              <a:buChar char="•"/>
            </a:pPr>
            <a:r>
              <a:rPr lang="en-US" sz="1600" dirty="0"/>
              <a:t>Overflow</a:t>
            </a:r>
          </a:p>
          <a:p>
            <a:pPr marL="1485900" lvl="2" indent="-342900">
              <a:lnSpc>
                <a:spcPct val="150000"/>
              </a:lnSpc>
              <a:buFont typeface="Arial" panose="020B0604020202020204" pitchFamily="34" charset="0"/>
              <a:buChar char="•"/>
            </a:pPr>
            <a:r>
              <a:rPr lang="en-US" sz="1600" dirty="0"/>
              <a:t>more</a:t>
            </a:r>
          </a:p>
          <a:p>
            <a:pPr marL="1085850" lvl="1" indent="-342900">
              <a:lnSpc>
                <a:spcPct val="150000"/>
              </a:lnSpc>
              <a:buFont typeface="Arial" panose="020B0604020202020204" pitchFamily="34" charset="0"/>
              <a:buChar char="•"/>
            </a:pPr>
            <a:r>
              <a:rPr lang="en-US" dirty="0"/>
              <a:t>It uses the Status Flags to determine:</a:t>
            </a:r>
          </a:p>
          <a:p>
            <a:pPr marL="1485900" lvl="2" indent="-342900">
              <a:lnSpc>
                <a:spcPct val="150000"/>
              </a:lnSpc>
              <a:buFont typeface="Arial" panose="020B0604020202020204" pitchFamily="34" charset="0"/>
              <a:buChar char="•"/>
            </a:pPr>
            <a:r>
              <a:rPr lang="en-US" sz="1600" dirty="0"/>
              <a:t>Arithmetic and Logic validity in output</a:t>
            </a:r>
          </a:p>
          <a:p>
            <a:pPr marL="1485900" lvl="2" indent="-342900">
              <a:lnSpc>
                <a:spcPct val="150000"/>
              </a:lnSpc>
              <a:buFont typeface="Arial" panose="020B0604020202020204" pitchFamily="34" charset="0"/>
              <a:buChar char="•"/>
            </a:pPr>
            <a:r>
              <a:rPr lang="en-US" sz="1600" dirty="0"/>
              <a:t>Fault in execution (Trap)</a:t>
            </a:r>
          </a:p>
        </p:txBody>
      </p:sp>
    </p:spTree>
    <p:extLst>
      <p:ext uri="{BB962C8B-B14F-4D97-AF65-F5344CB8AC3E}">
        <p14:creationId xmlns:p14="http://schemas.microsoft.com/office/powerpoint/2010/main" val="170580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AND Logic Gate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419" y="2378867"/>
            <a:ext cx="2240455" cy="3256370"/>
          </a:xfrm>
          <a:prstGeom prst="rect">
            <a:avLst/>
          </a:prstGeom>
        </p:spPr>
      </p:pic>
      <p:sp>
        <p:nvSpPr>
          <p:cNvPr id="7" name="TextBox 6">
            <a:extLst>
              <a:ext uri="{FF2B5EF4-FFF2-40B4-BE49-F238E27FC236}">
                <a16:creationId xmlns:a16="http://schemas.microsoft.com/office/drawing/2014/main" id="{32A0EAA0-C038-439E-BE93-8A9A46D8B8DF}"/>
              </a:ext>
            </a:extLst>
          </p:cNvPr>
          <p:cNvSpPr txBox="1"/>
          <p:nvPr/>
        </p:nvSpPr>
        <p:spPr>
          <a:xfrm>
            <a:off x="1336347" y="5684487"/>
            <a:ext cx="2023757" cy="521681"/>
          </a:xfrm>
          <a:prstGeom prst="rect">
            <a:avLst/>
          </a:prstGeom>
          <a:noFill/>
        </p:spPr>
        <p:txBody>
          <a:bodyPr wrap="square" rtlCol="0">
            <a:spAutoFit/>
          </a:bodyPr>
          <a:lstStyle/>
          <a:p>
            <a:r>
              <a:rPr lang="en-US" sz="1000" dirty="0">
                <a:hlinkClick r:id="rId3" tooltip="http://en.wikibooks.org/wiki/electronics/transistors"/>
              </a:rPr>
              <a:t>This Photo</a:t>
            </a:r>
            <a:r>
              <a:rPr lang="en-US" sz="1000" dirty="0"/>
              <a:t> by </a:t>
            </a:r>
            <a:r>
              <a:rPr lang="en-US" sz="1000" u="sng" dirty="0" err="1">
                <a:hlinkClick r:id="rId4" tooltip="User:EBatlleP (page does not exist)"/>
              </a:rPr>
              <a:t>EBatlleP</a:t>
            </a:r>
            <a:r>
              <a:rPr lang="en-US" sz="1000" dirty="0"/>
              <a:t> is licensed </a:t>
            </a:r>
          </a:p>
          <a:p>
            <a:r>
              <a:rPr lang="en-US" sz="1000" dirty="0"/>
              <a:t>under </a:t>
            </a:r>
            <a:r>
              <a:rPr lang="en-US" sz="1000" dirty="0">
                <a:hlinkClick r:id="rId5" tooltip="https://creativecommons.org/licenses/by-sa/3.0/"/>
              </a:rPr>
              <a:t>CC BY-SA</a:t>
            </a:r>
            <a:endParaRPr lang="en-US" sz="1000" dirty="0"/>
          </a:p>
        </p:txBody>
      </p:sp>
      <p:sp>
        <p:nvSpPr>
          <p:cNvPr id="8" name="TextBox 7">
            <a:extLst>
              <a:ext uri="{FF2B5EF4-FFF2-40B4-BE49-F238E27FC236}">
                <a16:creationId xmlns:a16="http://schemas.microsoft.com/office/drawing/2014/main" id="{32A0EAA0-C038-439E-BE93-8A9A46D8B8DF}"/>
              </a:ext>
            </a:extLst>
          </p:cNvPr>
          <p:cNvSpPr txBox="1"/>
          <p:nvPr/>
        </p:nvSpPr>
        <p:spPr>
          <a:xfrm>
            <a:off x="5283114" y="5706316"/>
            <a:ext cx="2205174" cy="378565"/>
          </a:xfrm>
          <a:prstGeom prst="rect">
            <a:avLst/>
          </a:prstGeom>
          <a:noFill/>
        </p:spPr>
        <p:txBody>
          <a:bodyPr wrap="square" rtlCol="0">
            <a:spAutoFit/>
          </a:bodyPr>
          <a:lstStyle/>
          <a:p>
            <a:r>
              <a:rPr lang="en-US" sz="1000" dirty="0">
                <a:hlinkClick r:id="rId3" tooltip="http://en.wikibooks.org/wiki/electronics/transistors"/>
              </a:rPr>
              <a:t>This Photo</a:t>
            </a:r>
            <a:r>
              <a:rPr lang="en-US" sz="1000" dirty="0"/>
              <a:t> by </a:t>
            </a:r>
            <a:r>
              <a:rPr lang="en-US" sz="1000" u="sng" dirty="0" err="1">
                <a:hlinkClick r:id="rId4" tooltip="User:EBatlleP (page does not exist)"/>
              </a:rPr>
              <a:t>EBatlleP</a:t>
            </a:r>
            <a:r>
              <a:rPr lang="en-US" sz="1000" dirty="0"/>
              <a:t> is licensed </a:t>
            </a:r>
          </a:p>
          <a:p>
            <a:r>
              <a:rPr lang="en-US" sz="1000" dirty="0"/>
              <a:t>under </a:t>
            </a:r>
            <a:r>
              <a:rPr lang="en-US" sz="1000" dirty="0">
                <a:hlinkClick r:id="rId5" tooltip="https://creativecommons.org/licenses/by-sa/3.0/"/>
              </a:rPr>
              <a:t>CC BY-SA</a:t>
            </a:r>
            <a:endParaRPr lang="en-US" sz="1000"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5772" y="882463"/>
            <a:ext cx="3401995" cy="1399678"/>
          </a:xfrm>
          <a:prstGeom prst="rect">
            <a:avLst/>
          </a:prstGeom>
        </p:spPr>
      </p:pic>
      <p:pic>
        <p:nvPicPr>
          <p:cNvPr id="10" name="Picture 9"/>
          <p:cNvPicPr>
            <a:picLocks noChangeAspect="1"/>
          </p:cNvPicPr>
          <p:nvPr/>
        </p:nvPicPr>
        <p:blipFill>
          <a:blip r:embed="rId7"/>
          <a:stretch>
            <a:fillRect/>
          </a:stretch>
        </p:blipFill>
        <p:spPr>
          <a:xfrm>
            <a:off x="4873608" y="2326405"/>
            <a:ext cx="3024187" cy="3433916"/>
          </a:xfrm>
          <a:prstGeom prst="rect">
            <a:avLst/>
          </a:prstGeom>
        </p:spPr>
      </p:pic>
      <p:sp>
        <p:nvSpPr>
          <p:cNvPr id="11" name="Rectangle 10"/>
          <p:cNvSpPr/>
          <p:nvPr/>
        </p:nvSpPr>
        <p:spPr>
          <a:xfrm>
            <a:off x="5679931" y="2080154"/>
            <a:ext cx="1411540" cy="349968"/>
          </a:xfrm>
          <a:prstGeom prst="rect">
            <a:avLst/>
          </a:prstGeom>
        </p:spPr>
        <p:txBody>
          <a:bodyPr wrap="none">
            <a:spAutoFit/>
          </a:bodyPr>
          <a:lstStyle/>
          <a:p>
            <a:r>
              <a:rPr lang="en-CA" b="1" dirty="0"/>
              <a:t>Truth Table</a:t>
            </a:r>
          </a:p>
        </p:txBody>
      </p:sp>
    </p:spTree>
    <p:extLst>
      <p:ext uri="{BB962C8B-B14F-4D97-AF65-F5344CB8AC3E}">
        <p14:creationId xmlns:p14="http://schemas.microsoft.com/office/powerpoint/2010/main" val="1111697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Bitwise AND Logic operation</a:t>
            </a:r>
          </a:p>
        </p:txBody>
      </p:sp>
      <p:sp>
        <p:nvSpPr>
          <p:cNvPr id="4" name="Content Placeholder 3"/>
          <p:cNvSpPr>
            <a:spLocks noGrp="1"/>
          </p:cNvSpPr>
          <p:nvPr>
            <p:ph idx="1"/>
          </p:nvPr>
        </p:nvSpPr>
        <p:spPr>
          <a:xfrm>
            <a:off x="615950" y="1905000"/>
            <a:ext cx="7886700" cy="2362200"/>
          </a:xfrm>
        </p:spPr>
        <p:txBody>
          <a:bodyPr/>
          <a:lstStyle/>
          <a:p>
            <a:pPr marL="0" indent="0">
              <a:spcBef>
                <a:spcPts val="0"/>
              </a:spcBef>
            </a:pPr>
            <a:r>
              <a:rPr lang="en-CA" dirty="0"/>
              <a:t>Let’s calculate the Logical AND </a:t>
            </a:r>
          </a:p>
          <a:p>
            <a:pPr marL="0" indent="0">
              <a:spcBef>
                <a:spcPts val="0"/>
              </a:spcBef>
            </a:pPr>
            <a:r>
              <a:rPr lang="en-CA" dirty="0"/>
              <a:t>	</a:t>
            </a:r>
            <a:r>
              <a:rPr lang="en-CA" sz="2400" dirty="0">
                <a:solidFill>
                  <a:srgbClr val="3333FF"/>
                </a:solidFill>
              </a:rPr>
              <a:t>21 &amp;179</a:t>
            </a:r>
          </a:p>
          <a:p>
            <a:pPr marL="0" indent="0">
              <a:spcBef>
                <a:spcPts val="0"/>
              </a:spcBef>
            </a:pPr>
            <a:endParaRPr lang="en-CA" dirty="0"/>
          </a:p>
          <a:p>
            <a:pPr marL="0" indent="0">
              <a:spcBef>
                <a:spcPts val="0"/>
              </a:spcBef>
            </a:pPr>
            <a:r>
              <a:rPr lang="en-CA" sz="2800" dirty="0"/>
              <a:t>Decimal </a:t>
            </a:r>
            <a:r>
              <a:rPr lang="en-CA" sz="2000" dirty="0">
                <a:solidFill>
                  <a:srgbClr val="3333FF"/>
                </a:solidFill>
              </a:rPr>
              <a:t>21</a:t>
            </a:r>
            <a:r>
              <a:rPr lang="en-CA" sz="2800" dirty="0"/>
              <a:t> is </a:t>
            </a:r>
            <a:r>
              <a:rPr lang="en-CA" sz="2000" dirty="0">
                <a:solidFill>
                  <a:srgbClr val="3333FF"/>
                </a:solidFill>
              </a:rPr>
              <a:t>0001 0101</a:t>
            </a:r>
            <a:r>
              <a:rPr lang="en-CA" sz="2800" dirty="0"/>
              <a:t> as a binary number</a:t>
            </a:r>
          </a:p>
          <a:p>
            <a:pPr marL="0" indent="0">
              <a:spcBef>
                <a:spcPts val="0"/>
              </a:spcBef>
            </a:pPr>
            <a:r>
              <a:rPr lang="en-CA" sz="2800" dirty="0"/>
              <a:t>Decimal </a:t>
            </a:r>
            <a:r>
              <a:rPr lang="en-CA" sz="2000" dirty="0">
                <a:solidFill>
                  <a:srgbClr val="3333FF"/>
                </a:solidFill>
              </a:rPr>
              <a:t>179</a:t>
            </a:r>
            <a:r>
              <a:rPr lang="en-CA" sz="2800" dirty="0"/>
              <a:t> is </a:t>
            </a:r>
            <a:r>
              <a:rPr lang="en-CA" sz="2000" dirty="0">
                <a:solidFill>
                  <a:srgbClr val="3333FF"/>
                </a:solidFill>
              </a:rPr>
              <a:t>1011 0011 </a:t>
            </a:r>
            <a:r>
              <a:rPr lang="en-CA" sz="2800" dirty="0"/>
              <a:t>as a binary number</a:t>
            </a:r>
          </a:p>
          <a:p>
            <a:pPr marL="0" indent="0">
              <a:spcBef>
                <a:spcPts val="0"/>
              </a:spcBef>
            </a:pPr>
            <a:endParaRPr lang="en-CA" dirty="0"/>
          </a:p>
        </p:txBody>
      </p:sp>
      <p:pic>
        <p:nvPicPr>
          <p:cNvPr id="5" name="Picture 4">
            <a:extLst>
              <a:ext uri="{FF2B5EF4-FFF2-40B4-BE49-F238E27FC236}">
                <a16:creationId xmlns:a16="http://schemas.microsoft.com/office/drawing/2014/main" id="{86A6309C-B58F-4947-8E55-1AB330377834}"/>
              </a:ext>
            </a:extLst>
          </p:cNvPr>
          <p:cNvPicPr>
            <a:picLocks noChangeAspect="1"/>
          </p:cNvPicPr>
          <p:nvPr/>
        </p:nvPicPr>
        <p:blipFill>
          <a:blip r:embed="rId2"/>
          <a:stretch>
            <a:fillRect/>
          </a:stretch>
        </p:blipFill>
        <p:spPr>
          <a:xfrm>
            <a:off x="2731610" y="1066773"/>
            <a:ext cx="3680779" cy="609653"/>
          </a:xfrm>
          <a:prstGeom prst="rect">
            <a:avLst/>
          </a:prstGeom>
        </p:spPr>
      </p:pic>
      <p:pic>
        <p:nvPicPr>
          <p:cNvPr id="6" name="Picture 5">
            <a:extLst>
              <a:ext uri="{FF2B5EF4-FFF2-40B4-BE49-F238E27FC236}">
                <a16:creationId xmlns:a16="http://schemas.microsoft.com/office/drawing/2014/main" id="{E054999C-315B-4097-8BC2-C93A5CAFEC9B}"/>
              </a:ext>
            </a:extLst>
          </p:cNvPr>
          <p:cNvPicPr>
            <a:picLocks noChangeAspect="1"/>
          </p:cNvPicPr>
          <p:nvPr/>
        </p:nvPicPr>
        <p:blipFill>
          <a:blip r:embed="rId3"/>
          <a:stretch>
            <a:fillRect/>
          </a:stretch>
        </p:blipFill>
        <p:spPr>
          <a:xfrm>
            <a:off x="631486" y="4343400"/>
            <a:ext cx="2641602" cy="1219200"/>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7035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OR Logic Gate</a:t>
            </a:r>
          </a:p>
        </p:txBody>
      </p:sp>
      <p:sp>
        <p:nvSpPr>
          <p:cNvPr id="7" name="TextBox 6">
            <a:extLst>
              <a:ext uri="{FF2B5EF4-FFF2-40B4-BE49-F238E27FC236}">
                <a16:creationId xmlns:a16="http://schemas.microsoft.com/office/drawing/2014/main" id="{32A0EAA0-C038-439E-BE93-8A9A46D8B8DF}"/>
              </a:ext>
            </a:extLst>
          </p:cNvPr>
          <p:cNvSpPr txBox="1"/>
          <p:nvPr/>
        </p:nvSpPr>
        <p:spPr>
          <a:xfrm>
            <a:off x="1434811" y="2434138"/>
            <a:ext cx="2023757" cy="521681"/>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sp>
        <p:nvSpPr>
          <p:cNvPr id="8" name="TextBox 7">
            <a:extLst>
              <a:ext uri="{FF2B5EF4-FFF2-40B4-BE49-F238E27FC236}">
                <a16:creationId xmlns:a16="http://schemas.microsoft.com/office/drawing/2014/main" id="{32A0EAA0-C038-439E-BE93-8A9A46D8B8DF}"/>
              </a:ext>
            </a:extLst>
          </p:cNvPr>
          <p:cNvSpPr txBox="1"/>
          <p:nvPr/>
        </p:nvSpPr>
        <p:spPr>
          <a:xfrm>
            <a:off x="5466548" y="4038600"/>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sp>
        <p:nvSpPr>
          <p:cNvPr id="11" name="Rectangle 10"/>
          <p:cNvSpPr/>
          <p:nvPr/>
        </p:nvSpPr>
        <p:spPr>
          <a:xfrm>
            <a:off x="3480260" y="2974987"/>
            <a:ext cx="1411540" cy="349968"/>
          </a:xfrm>
          <a:prstGeom prst="rect">
            <a:avLst/>
          </a:prstGeom>
        </p:spPr>
        <p:txBody>
          <a:bodyPr wrap="none">
            <a:spAutoFit/>
          </a:bodyPr>
          <a:lstStyle/>
          <a:p>
            <a:r>
              <a:rPr lang="en-CA" b="1" dirty="0"/>
              <a:t>Truth Table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0312" y="1066800"/>
            <a:ext cx="3648710" cy="12954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8947" y="3293087"/>
            <a:ext cx="2194167" cy="2601032"/>
          </a:xfrm>
          <a:prstGeom prst="rect">
            <a:avLst/>
          </a:prstGeom>
        </p:spPr>
      </p:pic>
      <p:sp>
        <p:nvSpPr>
          <p:cNvPr id="12" name="TextBox 11">
            <a:extLst>
              <a:ext uri="{FF2B5EF4-FFF2-40B4-BE49-F238E27FC236}">
                <a16:creationId xmlns:a16="http://schemas.microsoft.com/office/drawing/2014/main" id="{32A0EAA0-C038-439E-BE93-8A9A46D8B8DF}"/>
              </a:ext>
            </a:extLst>
          </p:cNvPr>
          <p:cNvSpPr txBox="1"/>
          <p:nvPr/>
        </p:nvSpPr>
        <p:spPr>
          <a:xfrm>
            <a:off x="4876800" y="2434138"/>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spTree>
    <p:extLst>
      <p:ext uri="{BB962C8B-B14F-4D97-AF65-F5344CB8AC3E}">
        <p14:creationId xmlns:p14="http://schemas.microsoft.com/office/powerpoint/2010/main" val="10566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von Neumann Architecture</a:t>
            </a:r>
          </a:p>
        </p:txBody>
      </p:sp>
      <p:sp>
        <p:nvSpPr>
          <p:cNvPr id="4" name="Content Placeholder 3"/>
          <p:cNvSpPr>
            <a:spLocks noGrp="1"/>
          </p:cNvSpPr>
          <p:nvPr>
            <p:ph idx="1"/>
          </p:nvPr>
        </p:nvSpPr>
        <p:spPr>
          <a:xfrm>
            <a:off x="615950" y="1143000"/>
            <a:ext cx="7886700" cy="4351338"/>
          </a:xfrm>
        </p:spPr>
        <p:txBody>
          <a:bodyPr/>
          <a:lstStyle/>
          <a:p>
            <a:pPr marL="457200" indent="-457200">
              <a:buFont typeface="Arial" panose="020B0604020202020204" pitchFamily="34" charset="0"/>
              <a:buChar char="•"/>
            </a:pPr>
            <a:r>
              <a:rPr lang="en-CA" dirty="0"/>
              <a:t>Von Neumann proposed a computer architecture with six elements:</a:t>
            </a:r>
          </a:p>
          <a:p>
            <a:pPr marL="1257300" lvl="2" indent="-457200">
              <a:buFont typeface="Arial" panose="020B0604020202020204" pitchFamily="34" charset="0"/>
              <a:buChar char="•"/>
            </a:pPr>
            <a:r>
              <a:rPr lang="en-CA" dirty="0"/>
              <a:t>Central Arithmetic unit (CA)</a:t>
            </a:r>
          </a:p>
          <a:p>
            <a:pPr marL="1257300" lvl="2" indent="-457200">
              <a:buFont typeface="Arial" panose="020B0604020202020204" pitchFamily="34" charset="0"/>
              <a:buChar char="•"/>
            </a:pPr>
            <a:r>
              <a:rPr lang="en-CA" dirty="0"/>
              <a:t>Central Control unit (CC)</a:t>
            </a:r>
          </a:p>
          <a:p>
            <a:pPr marL="1257300" lvl="2" indent="-457200">
              <a:buFont typeface="Arial" panose="020B0604020202020204" pitchFamily="34" charset="0"/>
              <a:buChar char="•"/>
            </a:pPr>
            <a:r>
              <a:rPr lang="en-CA" dirty="0"/>
              <a:t>Memory (M)</a:t>
            </a:r>
          </a:p>
          <a:p>
            <a:pPr marL="1257300" lvl="2" indent="-457200">
              <a:buFont typeface="Arial" panose="020B0604020202020204" pitchFamily="34" charset="0"/>
              <a:buChar char="•"/>
            </a:pPr>
            <a:r>
              <a:rPr lang="en-CA" dirty="0"/>
              <a:t>Input (I)</a:t>
            </a:r>
          </a:p>
          <a:p>
            <a:pPr marL="1257300" lvl="2" indent="-457200">
              <a:buFont typeface="Arial" panose="020B0604020202020204" pitchFamily="34" charset="0"/>
              <a:buChar char="•"/>
            </a:pPr>
            <a:r>
              <a:rPr lang="en-CA" dirty="0"/>
              <a:t>Output (O)</a:t>
            </a:r>
          </a:p>
          <a:p>
            <a:pPr marL="1257300" lvl="2" indent="-457200">
              <a:buFont typeface="Arial" panose="020B0604020202020204" pitchFamily="34" charset="0"/>
              <a:buChar char="•"/>
            </a:pPr>
            <a:r>
              <a:rPr lang="en-CA" dirty="0"/>
              <a:t>Slow memory (R) </a:t>
            </a:r>
            <a:r>
              <a:rPr lang="en-CA" sz="1800" dirty="0"/>
              <a:t>– think external storage, such as magnetic tapes and punched cards</a:t>
            </a:r>
          </a:p>
          <a:p>
            <a:pPr marL="1257300" lvl="2" indent="-457200">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764692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Bitwise OR Logic operation</a:t>
            </a:r>
          </a:p>
        </p:txBody>
      </p:sp>
      <p:cxnSp>
        <p:nvCxnSpPr>
          <p:cNvPr id="8" name="Straight Connector 7"/>
          <p:cNvCxnSpPr/>
          <p:nvPr/>
        </p:nvCxnSpPr>
        <p:spPr bwMode="auto">
          <a:xfrm>
            <a:off x="1828800" y="2362200"/>
            <a:ext cx="19812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Content Placeholder 3">
            <a:extLst>
              <a:ext uri="{FF2B5EF4-FFF2-40B4-BE49-F238E27FC236}">
                <a16:creationId xmlns:a16="http://schemas.microsoft.com/office/drawing/2014/main" id="{5925E560-80D7-4811-830E-E2660C21FA5B}"/>
              </a:ext>
            </a:extLst>
          </p:cNvPr>
          <p:cNvSpPr txBox="1">
            <a:spLocks/>
          </p:cNvSpPr>
          <p:nvPr/>
        </p:nvSpPr>
        <p:spPr>
          <a:xfrm>
            <a:off x="615950" y="1905000"/>
            <a:ext cx="7886700" cy="2362200"/>
          </a:xfrm>
          <a:prstGeom prst="rect">
            <a:avLst/>
          </a:prstGeom>
        </p:spPr>
        <p:txBody>
          <a:bodyPr/>
          <a:lst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en-CA" dirty="0"/>
              <a:t>Let’s calculate the Logical OR </a:t>
            </a:r>
          </a:p>
          <a:p>
            <a:pPr marL="0" indent="0">
              <a:spcBef>
                <a:spcPts val="0"/>
              </a:spcBef>
            </a:pPr>
            <a:r>
              <a:rPr lang="en-CA" dirty="0"/>
              <a:t>	</a:t>
            </a:r>
            <a:r>
              <a:rPr lang="en-CA" sz="2400" dirty="0">
                <a:solidFill>
                  <a:srgbClr val="3333FF"/>
                </a:solidFill>
              </a:rPr>
              <a:t>21 | 179</a:t>
            </a:r>
          </a:p>
          <a:p>
            <a:pPr marL="0" indent="0">
              <a:spcBef>
                <a:spcPts val="0"/>
              </a:spcBef>
            </a:pPr>
            <a:endParaRPr lang="en-CA" dirty="0"/>
          </a:p>
          <a:p>
            <a:pPr marL="0" indent="0">
              <a:spcBef>
                <a:spcPts val="0"/>
              </a:spcBef>
            </a:pPr>
            <a:r>
              <a:rPr lang="en-CA" sz="2800" dirty="0"/>
              <a:t>Decimal </a:t>
            </a:r>
            <a:r>
              <a:rPr lang="en-CA" sz="2000" dirty="0">
                <a:solidFill>
                  <a:srgbClr val="3333FF"/>
                </a:solidFill>
              </a:rPr>
              <a:t>21</a:t>
            </a:r>
            <a:r>
              <a:rPr lang="en-CA" sz="2800" dirty="0"/>
              <a:t> is </a:t>
            </a:r>
            <a:r>
              <a:rPr lang="en-CA" sz="2000" dirty="0">
                <a:solidFill>
                  <a:srgbClr val="3333FF"/>
                </a:solidFill>
              </a:rPr>
              <a:t>0001 0101</a:t>
            </a:r>
            <a:r>
              <a:rPr lang="en-CA" sz="2800" dirty="0"/>
              <a:t> as a binary number</a:t>
            </a:r>
          </a:p>
          <a:p>
            <a:pPr marL="0" indent="0">
              <a:spcBef>
                <a:spcPts val="0"/>
              </a:spcBef>
            </a:pPr>
            <a:r>
              <a:rPr lang="en-CA" sz="2800" dirty="0"/>
              <a:t>Decimal </a:t>
            </a:r>
            <a:r>
              <a:rPr lang="en-CA" sz="2000" dirty="0">
                <a:solidFill>
                  <a:srgbClr val="3333FF"/>
                </a:solidFill>
              </a:rPr>
              <a:t>179</a:t>
            </a:r>
            <a:r>
              <a:rPr lang="en-CA" sz="2800" dirty="0"/>
              <a:t> is </a:t>
            </a:r>
            <a:r>
              <a:rPr lang="en-CA" sz="2000" dirty="0">
                <a:solidFill>
                  <a:srgbClr val="3333FF"/>
                </a:solidFill>
              </a:rPr>
              <a:t>1011 0011 </a:t>
            </a:r>
            <a:r>
              <a:rPr lang="en-CA" sz="2800" dirty="0"/>
              <a:t>as a binary number</a:t>
            </a:r>
          </a:p>
          <a:p>
            <a:pPr marL="0" indent="0">
              <a:spcBef>
                <a:spcPts val="0"/>
              </a:spcBef>
            </a:pPr>
            <a:endParaRPr lang="en-CA" dirty="0"/>
          </a:p>
        </p:txBody>
      </p:sp>
      <p:pic>
        <p:nvPicPr>
          <p:cNvPr id="9" name="Picture 8">
            <a:extLst>
              <a:ext uri="{FF2B5EF4-FFF2-40B4-BE49-F238E27FC236}">
                <a16:creationId xmlns:a16="http://schemas.microsoft.com/office/drawing/2014/main" id="{6191DC61-6CE4-4B31-BDF8-A16E74ED3B42}"/>
              </a:ext>
            </a:extLst>
          </p:cNvPr>
          <p:cNvPicPr>
            <a:picLocks noChangeAspect="1"/>
          </p:cNvPicPr>
          <p:nvPr/>
        </p:nvPicPr>
        <p:blipFill>
          <a:blip r:embed="rId2"/>
          <a:stretch>
            <a:fillRect/>
          </a:stretch>
        </p:blipFill>
        <p:spPr>
          <a:xfrm>
            <a:off x="2731610" y="1066773"/>
            <a:ext cx="3680779" cy="609653"/>
          </a:xfrm>
          <a:prstGeom prst="rect">
            <a:avLst/>
          </a:prstGeom>
        </p:spPr>
      </p:pic>
      <p:pic>
        <p:nvPicPr>
          <p:cNvPr id="5" name="Picture 4">
            <a:extLst>
              <a:ext uri="{FF2B5EF4-FFF2-40B4-BE49-F238E27FC236}">
                <a16:creationId xmlns:a16="http://schemas.microsoft.com/office/drawing/2014/main" id="{92747669-BCA2-4167-AC81-ADB4F1DBAC0B}"/>
              </a:ext>
            </a:extLst>
          </p:cNvPr>
          <p:cNvPicPr>
            <a:picLocks noChangeAspect="1"/>
          </p:cNvPicPr>
          <p:nvPr/>
        </p:nvPicPr>
        <p:blipFill>
          <a:blip r:embed="rId3"/>
          <a:stretch>
            <a:fillRect/>
          </a:stretch>
        </p:blipFill>
        <p:spPr>
          <a:xfrm>
            <a:off x="615950" y="4539526"/>
            <a:ext cx="3295702" cy="1480273"/>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77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XOR Logic Gate</a:t>
            </a:r>
          </a:p>
        </p:txBody>
      </p:sp>
      <p:sp>
        <p:nvSpPr>
          <p:cNvPr id="8" name="TextBox 7">
            <a:extLst>
              <a:ext uri="{FF2B5EF4-FFF2-40B4-BE49-F238E27FC236}">
                <a16:creationId xmlns:a16="http://schemas.microsoft.com/office/drawing/2014/main" id="{32A0EAA0-C038-439E-BE93-8A9A46D8B8DF}"/>
              </a:ext>
            </a:extLst>
          </p:cNvPr>
          <p:cNvSpPr txBox="1"/>
          <p:nvPr/>
        </p:nvSpPr>
        <p:spPr>
          <a:xfrm>
            <a:off x="6209438" y="4114800"/>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sp>
        <p:nvSpPr>
          <p:cNvPr id="11" name="Rectangle 10"/>
          <p:cNvSpPr/>
          <p:nvPr/>
        </p:nvSpPr>
        <p:spPr>
          <a:xfrm>
            <a:off x="3480260" y="2974987"/>
            <a:ext cx="1411540" cy="349968"/>
          </a:xfrm>
          <a:prstGeom prst="rect">
            <a:avLst/>
          </a:prstGeom>
        </p:spPr>
        <p:txBody>
          <a:bodyPr wrap="none">
            <a:spAutoFit/>
          </a:bodyPr>
          <a:lstStyle/>
          <a:p>
            <a:r>
              <a:rPr lang="en-CA" b="1" dirty="0"/>
              <a:t>Truth Table</a:t>
            </a:r>
          </a:p>
        </p:txBody>
      </p:sp>
      <p:sp>
        <p:nvSpPr>
          <p:cNvPr id="12" name="TextBox 11">
            <a:extLst>
              <a:ext uri="{FF2B5EF4-FFF2-40B4-BE49-F238E27FC236}">
                <a16:creationId xmlns:a16="http://schemas.microsoft.com/office/drawing/2014/main" id="{32A0EAA0-C038-439E-BE93-8A9A46D8B8DF}"/>
              </a:ext>
            </a:extLst>
          </p:cNvPr>
          <p:cNvSpPr txBox="1"/>
          <p:nvPr/>
        </p:nvSpPr>
        <p:spPr>
          <a:xfrm>
            <a:off x="3083443" y="2453566"/>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401" y="1195242"/>
            <a:ext cx="3154686" cy="111546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3443" y="3324955"/>
            <a:ext cx="2568398" cy="3021644"/>
          </a:xfrm>
          <a:prstGeom prst="rect">
            <a:avLst/>
          </a:prstGeom>
        </p:spPr>
      </p:pic>
    </p:spTree>
    <p:extLst>
      <p:ext uri="{BB962C8B-B14F-4D97-AF65-F5344CB8AC3E}">
        <p14:creationId xmlns:p14="http://schemas.microsoft.com/office/powerpoint/2010/main" val="145529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Bitwise XOR Logic operation</a:t>
            </a:r>
          </a:p>
        </p:txBody>
      </p:sp>
      <p:sp>
        <p:nvSpPr>
          <p:cNvPr id="12" name="Content Placeholder 5"/>
          <p:cNvSpPr txBox="1">
            <a:spLocks/>
          </p:cNvSpPr>
          <p:nvPr/>
        </p:nvSpPr>
        <p:spPr>
          <a:xfrm>
            <a:off x="607812" y="1815052"/>
            <a:ext cx="7886700" cy="4661948"/>
          </a:xfrm>
          <a:prstGeom prst="rect">
            <a:avLst/>
          </a:prstGeom>
        </p:spPr>
        <p:txBody>
          <a:bodyPr/>
          <a:lst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en-CA" sz="2000" dirty="0"/>
              <a:t>Let’s calculate the Logical OR </a:t>
            </a:r>
          </a:p>
          <a:p>
            <a:pPr marL="0" indent="0">
              <a:spcBef>
                <a:spcPts val="0"/>
              </a:spcBef>
            </a:pPr>
            <a:r>
              <a:rPr lang="en-CA" sz="2000" dirty="0"/>
              <a:t>	</a:t>
            </a:r>
            <a:r>
              <a:rPr lang="en-CA" sz="1800" dirty="0">
                <a:solidFill>
                  <a:srgbClr val="3333FF"/>
                </a:solidFill>
              </a:rPr>
              <a:t>21 </a:t>
            </a:r>
            <a:r>
              <a:rPr lang="en-CA" sz="1800" dirty="0">
                <a:solidFill>
                  <a:srgbClr val="3333FF"/>
                </a:solidFill>
                <a:sym typeface="Symbol" panose="05050102010706020507" pitchFamily="18" charset="2"/>
              </a:rPr>
              <a:t></a:t>
            </a:r>
            <a:r>
              <a:rPr lang="en-CA" sz="1800" dirty="0">
                <a:solidFill>
                  <a:srgbClr val="3333FF"/>
                </a:solidFill>
              </a:rPr>
              <a:t> 179   alternatively 21 ^ 179</a:t>
            </a:r>
          </a:p>
          <a:p>
            <a:pPr marL="0" indent="0">
              <a:spcBef>
                <a:spcPts val="0"/>
              </a:spcBef>
            </a:pPr>
            <a:endParaRPr lang="en-CA" sz="2000" dirty="0"/>
          </a:p>
          <a:p>
            <a:pPr marL="0" indent="0">
              <a:spcBef>
                <a:spcPts val="0"/>
              </a:spcBef>
            </a:pPr>
            <a:r>
              <a:rPr lang="en-CA" sz="2000" dirty="0"/>
              <a:t>Decimal </a:t>
            </a:r>
            <a:r>
              <a:rPr lang="en-CA" sz="1600" dirty="0">
                <a:solidFill>
                  <a:srgbClr val="3333FF"/>
                </a:solidFill>
              </a:rPr>
              <a:t>21</a:t>
            </a:r>
            <a:r>
              <a:rPr lang="en-CA" sz="2000" dirty="0"/>
              <a:t> is </a:t>
            </a:r>
            <a:r>
              <a:rPr lang="en-CA" sz="1600" dirty="0">
                <a:solidFill>
                  <a:srgbClr val="3333FF"/>
                </a:solidFill>
              </a:rPr>
              <a:t>0001 0101</a:t>
            </a:r>
            <a:r>
              <a:rPr lang="en-CA" sz="2000" dirty="0"/>
              <a:t> as a binary number</a:t>
            </a:r>
          </a:p>
          <a:p>
            <a:pPr marL="0" indent="0">
              <a:spcBef>
                <a:spcPts val="0"/>
              </a:spcBef>
            </a:pPr>
            <a:r>
              <a:rPr lang="en-CA" sz="2000" dirty="0"/>
              <a:t>Decimal </a:t>
            </a:r>
            <a:r>
              <a:rPr lang="en-CA" sz="1600" dirty="0">
                <a:solidFill>
                  <a:srgbClr val="3333FF"/>
                </a:solidFill>
              </a:rPr>
              <a:t>179</a:t>
            </a:r>
            <a:r>
              <a:rPr lang="en-CA" sz="2000" dirty="0"/>
              <a:t> is </a:t>
            </a:r>
            <a:r>
              <a:rPr lang="en-CA" sz="1600" dirty="0">
                <a:solidFill>
                  <a:srgbClr val="3333FF"/>
                </a:solidFill>
              </a:rPr>
              <a:t>1011 0011 </a:t>
            </a:r>
            <a:r>
              <a:rPr lang="en-CA" sz="2000" dirty="0"/>
              <a:t>as a binary number</a:t>
            </a:r>
          </a:p>
          <a:p>
            <a:pPr marL="0" indent="0">
              <a:spcBef>
                <a:spcPts val="0"/>
              </a:spcBef>
            </a:pPr>
            <a:endParaRPr lang="en-CA" sz="2000" dirty="0"/>
          </a:p>
          <a:p>
            <a:pPr marL="0" indent="0">
              <a:spcBef>
                <a:spcPts val="0"/>
              </a:spcBef>
            </a:pPr>
            <a:endParaRPr lang="en-CA" sz="2000" dirty="0"/>
          </a:p>
          <a:p>
            <a:pPr marL="0" indent="0">
              <a:spcBef>
                <a:spcPts val="0"/>
              </a:spcBef>
            </a:pPr>
            <a:endParaRPr lang="en-CA" sz="2000" dirty="0"/>
          </a:p>
          <a:p>
            <a:pPr marL="0" indent="0">
              <a:spcBef>
                <a:spcPts val="0"/>
              </a:spcBef>
            </a:pPr>
            <a:r>
              <a:rPr lang="en-CA" sz="2000" dirty="0"/>
              <a:t>Let’s calculate the Logical OR </a:t>
            </a:r>
          </a:p>
          <a:p>
            <a:pPr marL="0" indent="0">
              <a:spcBef>
                <a:spcPts val="0"/>
              </a:spcBef>
            </a:pPr>
            <a:r>
              <a:rPr lang="en-CA" sz="2000" dirty="0"/>
              <a:t>	</a:t>
            </a:r>
            <a:r>
              <a:rPr lang="en-CA" sz="1800" dirty="0">
                <a:solidFill>
                  <a:srgbClr val="3333FF"/>
                </a:solidFill>
              </a:rPr>
              <a:t>255 </a:t>
            </a:r>
            <a:r>
              <a:rPr lang="en-CA" sz="1800" dirty="0">
                <a:solidFill>
                  <a:srgbClr val="3333FF"/>
                </a:solidFill>
                <a:sym typeface="Symbol" panose="05050102010706020507" pitchFamily="18" charset="2"/>
              </a:rPr>
              <a:t></a:t>
            </a:r>
            <a:r>
              <a:rPr lang="en-CA" sz="1800" dirty="0">
                <a:solidFill>
                  <a:srgbClr val="3333FF"/>
                </a:solidFill>
              </a:rPr>
              <a:t> 255    alternatively 255 </a:t>
            </a:r>
            <a:r>
              <a:rPr lang="en-CA" sz="1800" dirty="0">
                <a:solidFill>
                  <a:srgbClr val="3333FF"/>
                </a:solidFill>
                <a:sym typeface="Symbol" panose="05050102010706020507" pitchFamily="18" charset="2"/>
              </a:rPr>
              <a:t>^</a:t>
            </a:r>
            <a:r>
              <a:rPr lang="en-CA" sz="1800" dirty="0">
                <a:solidFill>
                  <a:srgbClr val="3333FF"/>
                </a:solidFill>
              </a:rPr>
              <a:t> 255</a:t>
            </a:r>
          </a:p>
          <a:p>
            <a:pPr marL="0" indent="0">
              <a:spcBef>
                <a:spcPts val="0"/>
              </a:spcBef>
            </a:pPr>
            <a:endParaRPr lang="en-CA" sz="2000" dirty="0"/>
          </a:p>
          <a:p>
            <a:pPr marL="0" indent="0">
              <a:spcBef>
                <a:spcPts val="0"/>
              </a:spcBef>
            </a:pPr>
            <a:r>
              <a:rPr lang="en-CA" sz="2000" dirty="0"/>
              <a:t>Decimal </a:t>
            </a:r>
            <a:r>
              <a:rPr lang="en-CA" sz="1600" dirty="0">
                <a:solidFill>
                  <a:srgbClr val="3333FF"/>
                </a:solidFill>
              </a:rPr>
              <a:t>255</a:t>
            </a:r>
            <a:r>
              <a:rPr lang="en-CA" sz="2000" dirty="0"/>
              <a:t> is </a:t>
            </a:r>
            <a:r>
              <a:rPr lang="en-CA" sz="1600" dirty="0">
                <a:solidFill>
                  <a:srgbClr val="3333FF"/>
                </a:solidFill>
              </a:rPr>
              <a:t>1111 1111</a:t>
            </a:r>
            <a:r>
              <a:rPr lang="en-CA" sz="2000" dirty="0"/>
              <a:t> as a binary number</a:t>
            </a:r>
          </a:p>
          <a:p>
            <a:pPr marL="0" indent="0">
              <a:spcBef>
                <a:spcPts val="0"/>
              </a:spcBef>
            </a:pPr>
            <a:r>
              <a:rPr lang="en-CA" sz="2000" dirty="0"/>
              <a:t>Decimal </a:t>
            </a:r>
            <a:r>
              <a:rPr lang="en-CA" sz="1600" dirty="0">
                <a:solidFill>
                  <a:srgbClr val="3333FF"/>
                </a:solidFill>
              </a:rPr>
              <a:t>255</a:t>
            </a:r>
            <a:r>
              <a:rPr lang="en-CA" sz="2000" dirty="0"/>
              <a:t> is </a:t>
            </a:r>
            <a:r>
              <a:rPr lang="en-CA" sz="1600" dirty="0">
                <a:solidFill>
                  <a:srgbClr val="3333FF"/>
                </a:solidFill>
              </a:rPr>
              <a:t>1111 1111 </a:t>
            </a:r>
            <a:r>
              <a:rPr lang="en-CA" sz="2000" dirty="0"/>
              <a:t>as a binary number</a:t>
            </a:r>
          </a:p>
          <a:p>
            <a:r>
              <a:rPr lang="en-CA" sz="1800" b="1" dirty="0">
                <a:solidFill>
                  <a:srgbClr val="FF0000"/>
                </a:solidFill>
              </a:rPr>
              <a:t>XOR value can be used to clear registers or memory location</a:t>
            </a:r>
          </a:p>
          <a:p>
            <a:r>
              <a:rPr lang="en-CA" sz="1800" b="1" dirty="0">
                <a:solidFill>
                  <a:srgbClr val="FF0000"/>
                </a:solidFill>
              </a:rPr>
              <a:t>XOR can be used to test for equality   </a:t>
            </a:r>
            <a:endParaRPr lang="en-CA" sz="2000" b="1" dirty="0">
              <a:solidFill>
                <a:srgbClr val="FF0000"/>
              </a:solidFill>
            </a:endParaRPr>
          </a:p>
        </p:txBody>
      </p:sp>
      <p:pic>
        <p:nvPicPr>
          <p:cNvPr id="8" name="Picture 7">
            <a:extLst>
              <a:ext uri="{FF2B5EF4-FFF2-40B4-BE49-F238E27FC236}">
                <a16:creationId xmlns:a16="http://schemas.microsoft.com/office/drawing/2014/main" id="{9B81CFAA-1CEB-408E-B68B-83E95C3C6BE3}"/>
              </a:ext>
            </a:extLst>
          </p:cNvPr>
          <p:cNvPicPr>
            <a:picLocks noChangeAspect="1"/>
          </p:cNvPicPr>
          <p:nvPr/>
        </p:nvPicPr>
        <p:blipFill>
          <a:blip r:embed="rId2"/>
          <a:stretch>
            <a:fillRect/>
          </a:stretch>
        </p:blipFill>
        <p:spPr>
          <a:xfrm>
            <a:off x="2731610" y="990547"/>
            <a:ext cx="3680779" cy="609653"/>
          </a:xfrm>
          <a:prstGeom prst="rect">
            <a:avLst/>
          </a:prstGeom>
        </p:spPr>
      </p:pic>
      <p:pic>
        <p:nvPicPr>
          <p:cNvPr id="9" name="Picture 8">
            <a:extLst>
              <a:ext uri="{FF2B5EF4-FFF2-40B4-BE49-F238E27FC236}">
                <a16:creationId xmlns:a16="http://schemas.microsoft.com/office/drawing/2014/main" id="{74D82BA2-70AD-421E-B039-404449B16CBC}"/>
              </a:ext>
            </a:extLst>
          </p:cNvPr>
          <p:cNvPicPr>
            <a:picLocks noChangeAspect="1"/>
          </p:cNvPicPr>
          <p:nvPr/>
        </p:nvPicPr>
        <p:blipFill>
          <a:blip r:embed="rId3"/>
          <a:stretch>
            <a:fillRect/>
          </a:stretch>
        </p:blipFill>
        <p:spPr>
          <a:xfrm>
            <a:off x="5867400" y="1828800"/>
            <a:ext cx="2612574" cy="1219200"/>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049E277A-AFEB-4306-A21B-3A8F8A6E0346}"/>
              </a:ext>
            </a:extLst>
          </p:cNvPr>
          <p:cNvPicPr>
            <a:picLocks noChangeAspect="1"/>
          </p:cNvPicPr>
          <p:nvPr/>
        </p:nvPicPr>
        <p:blipFill>
          <a:blip r:embed="rId4"/>
          <a:stretch>
            <a:fillRect/>
          </a:stretch>
        </p:blipFill>
        <p:spPr>
          <a:xfrm>
            <a:off x="5903560" y="3962400"/>
            <a:ext cx="2630409" cy="1240542"/>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4" name="Straight Connector 13">
            <a:extLst>
              <a:ext uri="{FF2B5EF4-FFF2-40B4-BE49-F238E27FC236}">
                <a16:creationId xmlns:a16="http://schemas.microsoft.com/office/drawing/2014/main" id="{FACE1203-B075-47C8-A0AE-FEC8C35DAD7A}"/>
              </a:ext>
            </a:extLst>
          </p:cNvPr>
          <p:cNvCxnSpPr/>
          <p:nvPr/>
        </p:nvCxnSpPr>
        <p:spPr bwMode="auto">
          <a:xfrm>
            <a:off x="838200" y="3657600"/>
            <a:ext cx="7467600" cy="0"/>
          </a:xfrm>
          <a:prstGeom prst="line">
            <a:avLst/>
          </a:pr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92265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NOT Logic Gate </a:t>
            </a:r>
          </a:p>
        </p:txBody>
      </p:sp>
      <p:sp>
        <p:nvSpPr>
          <p:cNvPr id="8" name="TextBox 7">
            <a:extLst>
              <a:ext uri="{FF2B5EF4-FFF2-40B4-BE49-F238E27FC236}">
                <a16:creationId xmlns:a16="http://schemas.microsoft.com/office/drawing/2014/main" id="{32A0EAA0-C038-439E-BE93-8A9A46D8B8DF}"/>
              </a:ext>
            </a:extLst>
          </p:cNvPr>
          <p:cNvSpPr txBox="1"/>
          <p:nvPr/>
        </p:nvSpPr>
        <p:spPr>
          <a:xfrm>
            <a:off x="5715000" y="3409726"/>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sp>
        <p:nvSpPr>
          <p:cNvPr id="11" name="Rectangle 10"/>
          <p:cNvSpPr/>
          <p:nvPr/>
        </p:nvSpPr>
        <p:spPr>
          <a:xfrm>
            <a:off x="6207430" y="921614"/>
            <a:ext cx="1411540" cy="349968"/>
          </a:xfrm>
          <a:prstGeom prst="rect">
            <a:avLst/>
          </a:prstGeom>
        </p:spPr>
        <p:txBody>
          <a:bodyPr wrap="none">
            <a:spAutoFit/>
          </a:bodyPr>
          <a:lstStyle/>
          <a:p>
            <a:r>
              <a:rPr lang="en-CA" b="1" dirty="0"/>
              <a:t>Truth Table</a:t>
            </a:r>
          </a:p>
        </p:txBody>
      </p:sp>
      <p:sp>
        <p:nvSpPr>
          <p:cNvPr id="12" name="TextBox 11">
            <a:extLst>
              <a:ext uri="{FF2B5EF4-FFF2-40B4-BE49-F238E27FC236}">
                <a16:creationId xmlns:a16="http://schemas.microsoft.com/office/drawing/2014/main" id="{32A0EAA0-C038-439E-BE93-8A9A46D8B8DF}"/>
              </a:ext>
            </a:extLst>
          </p:cNvPr>
          <p:cNvSpPr txBox="1"/>
          <p:nvPr/>
        </p:nvSpPr>
        <p:spPr>
          <a:xfrm>
            <a:off x="1143000" y="2535180"/>
            <a:ext cx="2205174" cy="378565"/>
          </a:xfrm>
          <a:prstGeom prst="rect">
            <a:avLst/>
          </a:prstGeom>
          <a:noFill/>
        </p:spPr>
        <p:txBody>
          <a:bodyPr wrap="square" rtlCol="0">
            <a:spAutoFit/>
          </a:bodyPr>
          <a:lstStyle/>
          <a:p>
            <a:r>
              <a:rPr lang="en-US" sz="1000" dirty="0">
                <a:hlinkClick r:id="rId2" tooltip="http://en.wikibooks.org/wiki/electronics/transistors"/>
              </a:rPr>
              <a:t>This Photo</a:t>
            </a:r>
            <a:r>
              <a:rPr lang="en-US" sz="1000" dirty="0"/>
              <a:t> by </a:t>
            </a:r>
            <a:r>
              <a:rPr lang="en-US" sz="1000" u="sng" dirty="0" err="1">
                <a:hlinkClick r:id="rId3" tooltip="User:EBatlleP (page does not exist)"/>
              </a:rPr>
              <a:t>EBatlleP</a:t>
            </a:r>
            <a:r>
              <a:rPr lang="en-US" sz="1000" dirty="0"/>
              <a:t> is licensed </a:t>
            </a:r>
          </a:p>
          <a:p>
            <a:r>
              <a:rPr lang="en-US" sz="1000" dirty="0"/>
              <a:t>under </a:t>
            </a:r>
            <a:r>
              <a:rPr lang="en-US" sz="1000" dirty="0">
                <a:hlinkClick r:id="rId4" tooltip="https://creativecommons.org/licenses/by-sa/3.0/"/>
              </a:rPr>
              <a:t>CC BY-SA</a:t>
            </a:r>
            <a:endParaRPr lang="en-US" sz="10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877" y="909086"/>
            <a:ext cx="3316018" cy="164771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5000" y="1271582"/>
            <a:ext cx="2396400" cy="2110736"/>
          </a:xfrm>
          <a:prstGeom prst="rect">
            <a:avLst/>
          </a:prstGeom>
        </p:spPr>
      </p:pic>
      <p:sp>
        <p:nvSpPr>
          <p:cNvPr id="9" name="Rectangle 8"/>
          <p:cNvSpPr/>
          <p:nvPr/>
        </p:nvSpPr>
        <p:spPr>
          <a:xfrm>
            <a:off x="533400" y="3382318"/>
            <a:ext cx="5029200" cy="893834"/>
          </a:xfrm>
          <a:prstGeom prst="rect">
            <a:avLst/>
          </a:prstGeom>
        </p:spPr>
        <p:txBody>
          <a:bodyPr wrap="square">
            <a:spAutoFit/>
          </a:bodyPr>
          <a:lstStyle/>
          <a:p>
            <a:pPr marL="0" indent="0">
              <a:spcBef>
                <a:spcPts val="0"/>
              </a:spcBef>
            </a:pPr>
            <a:r>
              <a:rPr lang="en-CA" dirty="0"/>
              <a:t>Let’s calculate the Logical NOT of 21 </a:t>
            </a:r>
          </a:p>
          <a:p>
            <a:endParaRPr lang="en-CA" dirty="0"/>
          </a:p>
          <a:p>
            <a:r>
              <a:rPr lang="en-CA" dirty="0">
                <a:solidFill>
                  <a:srgbClr val="FF0000"/>
                </a:solidFill>
              </a:rPr>
              <a:t>Logical NOT is the same as 1’s Complement) </a:t>
            </a:r>
          </a:p>
        </p:txBody>
      </p:sp>
      <p:pic>
        <p:nvPicPr>
          <p:cNvPr id="5" name="Picture 4">
            <a:extLst>
              <a:ext uri="{FF2B5EF4-FFF2-40B4-BE49-F238E27FC236}">
                <a16:creationId xmlns:a16="http://schemas.microsoft.com/office/drawing/2014/main" id="{EFE9BC8A-9980-44DF-B92F-9424D2DE875C}"/>
              </a:ext>
            </a:extLst>
          </p:cNvPr>
          <p:cNvPicPr>
            <a:picLocks noChangeAspect="1"/>
          </p:cNvPicPr>
          <p:nvPr/>
        </p:nvPicPr>
        <p:blipFill>
          <a:blip r:embed="rId7"/>
          <a:stretch>
            <a:fillRect/>
          </a:stretch>
        </p:blipFill>
        <p:spPr>
          <a:xfrm>
            <a:off x="615950" y="4380446"/>
            <a:ext cx="3422650" cy="1703214"/>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37161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63797"/>
            <a:ext cx="1895475" cy="13430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797"/>
            <a:ext cx="3629025" cy="1304925"/>
          </a:xfrm>
          <a:prstGeom prst="rect">
            <a:avLst/>
          </a:prstGeom>
        </p:spPr>
      </p:pic>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ADDER Logic circuit</a:t>
            </a:r>
          </a:p>
        </p:txBody>
      </p:sp>
      <p:sp>
        <p:nvSpPr>
          <p:cNvPr id="5" name="TextBox 4">
            <a:hlinkClick r:id="rId4"/>
            <a:extLst>
              <a:ext uri="{FF2B5EF4-FFF2-40B4-BE49-F238E27FC236}">
                <a16:creationId xmlns:a16="http://schemas.microsoft.com/office/drawing/2014/main" id="{1B54E843-07DB-4125-86FE-8EA1B3F379F7}"/>
              </a:ext>
            </a:extLst>
          </p:cNvPr>
          <p:cNvSpPr txBox="1"/>
          <p:nvPr/>
        </p:nvSpPr>
        <p:spPr>
          <a:xfrm>
            <a:off x="1219200" y="2593026"/>
            <a:ext cx="1771139" cy="478785"/>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a:hlinkClick r:id="rId4"/>
              </a:rPr>
              <a:t>Inductiveload</a:t>
            </a:r>
            <a:r>
              <a:rPr lang="en-US" sz="900" dirty="0"/>
              <a:t> is licensed under </a:t>
            </a:r>
            <a:r>
              <a:rPr lang="en-US" sz="900" dirty="0">
                <a:hlinkClick r:id="rId6" tooltip="https://creativecommons.org/licenses/by-sa/3.0/"/>
              </a:rPr>
              <a:t>CC BY-SA</a:t>
            </a:r>
            <a:endParaRPr lang="en-US" sz="900" dirty="0"/>
          </a:p>
          <a:p>
            <a:endParaRPr lang="en-US" sz="900" b="1" dirty="0">
              <a:solidFill>
                <a:srgbClr val="FF0000"/>
              </a:solidFill>
            </a:endParaRPr>
          </a:p>
        </p:txBody>
      </p:sp>
      <p:sp>
        <p:nvSpPr>
          <p:cNvPr id="6" name="TextBox 5">
            <a:hlinkClick r:id="rId4"/>
            <a:extLst>
              <a:ext uri="{FF2B5EF4-FFF2-40B4-BE49-F238E27FC236}">
                <a16:creationId xmlns:a16="http://schemas.microsoft.com/office/drawing/2014/main" id="{1B54E843-07DB-4125-86FE-8EA1B3F379F7}"/>
              </a:ext>
            </a:extLst>
          </p:cNvPr>
          <p:cNvSpPr txBox="1"/>
          <p:nvPr/>
        </p:nvSpPr>
        <p:spPr>
          <a:xfrm>
            <a:off x="5334000" y="2554926"/>
            <a:ext cx="1771139" cy="478785"/>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a:hlinkClick r:id="rId4"/>
              </a:rPr>
              <a:t>Inductiveload</a:t>
            </a:r>
            <a:r>
              <a:rPr lang="en-US" sz="900" dirty="0"/>
              <a:t> is licensed under </a:t>
            </a:r>
            <a:r>
              <a:rPr lang="en-US" sz="900" dirty="0">
                <a:hlinkClick r:id="rId6" tooltip="https://creativecommons.org/licenses/by-sa/3.0/"/>
              </a:rPr>
              <a:t>CC BY-SA</a:t>
            </a:r>
            <a:endParaRPr lang="en-US" sz="900" dirty="0"/>
          </a:p>
          <a:p>
            <a:endParaRPr lang="en-US" sz="900" b="1" dirty="0">
              <a:solidFill>
                <a:srgbClr val="FF0000"/>
              </a:solidFill>
            </a:endParaRPr>
          </a:p>
        </p:txBody>
      </p:sp>
      <p:pic>
        <p:nvPicPr>
          <p:cNvPr id="7" name="Picture 2" descr="File:Full-adder.svg">
            <a:extLst>
              <a:ext uri="{FF2B5EF4-FFF2-40B4-BE49-F238E27FC236}">
                <a16:creationId xmlns:a16="http://schemas.microsoft.com/office/drawing/2014/main" id="{2A655280-1263-42EA-A5E0-487DB38E02C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1539" y="3352800"/>
            <a:ext cx="2559211" cy="16285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hlinkClick r:id="rId4"/>
            <a:extLst>
              <a:ext uri="{FF2B5EF4-FFF2-40B4-BE49-F238E27FC236}">
                <a16:creationId xmlns:a16="http://schemas.microsoft.com/office/drawing/2014/main" id="{1B54E843-07DB-4125-86FE-8EA1B3F379F7}"/>
              </a:ext>
            </a:extLst>
          </p:cNvPr>
          <p:cNvSpPr txBox="1"/>
          <p:nvPr/>
        </p:nvSpPr>
        <p:spPr>
          <a:xfrm>
            <a:off x="1368936" y="5236978"/>
            <a:ext cx="1771139" cy="478785"/>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a:hlinkClick r:id="rId4"/>
              </a:rPr>
              <a:t>Inductiveload</a:t>
            </a:r>
            <a:r>
              <a:rPr lang="en-US" sz="900" dirty="0"/>
              <a:t> is licensed under </a:t>
            </a:r>
            <a:r>
              <a:rPr lang="en-US" sz="900" dirty="0">
                <a:hlinkClick r:id="rId6" tooltip="https://creativecommons.org/licenses/by-sa/3.0/"/>
              </a:rPr>
              <a:t>CC BY-SA</a:t>
            </a:r>
            <a:endParaRPr lang="en-US" sz="900" dirty="0"/>
          </a:p>
          <a:p>
            <a:r>
              <a:rPr lang="en-US" sz="900" b="1" dirty="0">
                <a:solidFill>
                  <a:srgbClr val="FF0000"/>
                </a:solidFill>
              </a:rPr>
              <a:t>1 BIT ADDER</a:t>
            </a:r>
          </a:p>
        </p:txBody>
      </p:sp>
      <p:pic>
        <p:nvPicPr>
          <p:cNvPr id="9" name="Picture 4" descr="Tập tin:4-Bit Full Adder.svg">
            <a:extLst>
              <a:ext uri="{FF2B5EF4-FFF2-40B4-BE49-F238E27FC236}">
                <a16:creationId xmlns:a16="http://schemas.microsoft.com/office/drawing/2014/main" id="{81B0D262-EFA7-4DA5-9AF8-E7590BFA1A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100" y="3352800"/>
            <a:ext cx="3588174" cy="1257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hlinkClick r:id="rId4"/>
            <a:extLst>
              <a:ext uri="{FF2B5EF4-FFF2-40B4-BE49-F238E27FC236}">
                <a16:creationId xmlns:a16="http://schemas.microsoft.com/office/drawing/2014/main" id="{996A2742-DB7A-426C-A833-E2DAB0648CAE}"/>
              </a:ext>
            </a:extLst>
          </p:cNvPr>
          <p:cNvSpPr txBox="1"/>
          <p:nvPr/>
        </p:nvSpPr>
        <p:spPr>
          <a:xfrm>
            <a:off x="5486400" y="5169610"/>
            <a:ext cx="2281829" cy="349968"/>
          </a:xfrm>
          <a:prstGeom prst="rect">
            <a:avLst/>
          </a:prstGeom>
          <a:noFill/>
        </p:spPr>
        <p:txBody>
          <a:bodyPr wrap="square" rtlCol="0">
            <a:spAutoFit/>
          </a:bodyPr>
          <a:lstStyle/>
          <a:p>
            <a:r>
              <a:rPr lang="en-US" sz="900" dirty="0">
                <a:hlinkClick r:id="rId9" tooltip="http://en.wikibooks.org/wiki/electronics/transistors"/>
              </a:rPr>
              <a:t>This Photo</a:t>
            </a:r>
            <a:r>
              <a:rPr lang="en-US" sz="900" dirty="0"/>
              <a:t> by </a:t>
            </a:r>
            <a:r>
              <a:rPr lang="en-US" sz="900" dirty="0">
                <a:hlinkClick r:id="rId9"/>
              </a:rPr>
              <a:t>GD</a:t>
            </a:r>
            <a:r>
              <a:rPr lang="en-US" sz="900" dirty="0"/>
              <a:t> is licensed under </a:t>
            </a:r>
            <a:r>
              <a:rPr lang="en-US" sz="900" dirty="0">
                <a:hlinkClick r:id="rId6" tooltip="https://creativecommons.org/licenses/by-sa/3.0/"/>
              </a:rPr>
              <a:t>CC BY-SA</a:t>
            </a:r>
            <a:r>
              <a:rPr lang="en-US" sz="900" dirty="0"/>
              <a:t>  </a:t>
            </a:r>
            <a:r>
              <a:rPr lang="en-US" sz="900" b="1" dirty="0">
                <a:solidFill>
                  <a:srgbClr val="FF0000"/>
                </a:solidFill>
              </a:rPr>
              <a:t> 4 BIT ADDER</a:t>
            </a:r>
          </a:p>
        </p:txBody>
      </p:sp>
    </p:spTree>
    <p:extLst>
      <p:ext uri="{BB962C8B-B14F-4D97-AF65-F5344CB8AC3E}">
        <p14:creationId xmlns:p14="http://schemas.microsoft.com/office/powerpoint/2010/main" val="427423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950" y="3810000"/>
            <a:ext cx="7886700" cy="2209800"/>
          </a:xfrm>
        </p:spPr>
        <p:txBody>
          <a:bodyPr/>
          <a:lstStyle/>
          <a:p>
            <a:pPr marL="0" indent="0">
              <a:lnSpc>
                <a:spcPct val="130000"/>
              </a:lnSpc>
              <a:spcBef>
                <a:spcPts val="0"/>
              </a:spcBef>
            </a:pPr>
            <a:r>
              <a:rPr lang="en-CA" sz="1800" dirty="0"/>
              <a:t>For signed numbers if carry bits (last two most significant bits) are the same 11 or 00 the result is correct or valid but if the last two carry bits are different 01 or 10 then the system creates sign </a:t>
            </a:r>
            <a:r>
              <a:rPr lang="en-CA" sz="1800" dirty="0">
                <a:solidFill>
                  <a:srgbClr val="FF0000"/>
                </a:solidFill>
              </a:rPr>
              <a:t>overflow. </a:t>
            </a:r>
            <a:r>
              <a:rPr lang="en-CA" sz="1800" dirty="0">
                <a:solidFill>
                  <a:schemeClr val="tx1"/>
                </a:solidFill>
              </a:rPr>
              <a:t>In this case </a:t>
            </a:r>
            <a:r>
              <a:rPr lang="en-CA" sz="1800" dirty="0">
                <a:solidFill>
                  <a:srgbClr val="FF0000"/>
                </a:solidFill>
              </a:rPr>
              <a:t>1</a:t>
            </a:r>
            <a:r>
              <a:rPr lang="en-CA" sz="1800" dirty="0">
                <a:solidFill>
                  <a:schemeClr val="tx1"/>
                </a:solidFill>
              </a:rPr>
              <a:t>000 0110 for signed numbers the result represents a negative value of (</a:t>
            </a:r>
            <a:r>
              <a:rPr lang="en-CA" sz="1800" b="1" dirty="0">
                <a:solidFill>
                  <a:srgbClr val="FF0000"/>
                </a:solidFill>
              </a:rPr>
              <a:t>-</a:t>
            </a:r>
            <a:r>
              <a:rPr lang="en-CA" sz="1800" dirty="0">
                <a:solidFill>
                  <a:schemeClr val="tx1"/>
                </a:solidFill>
              </a:rPr>
              <a:t>122). For unsigned numbers the most significant bit is part of the number means the result will be 134 which is correct.</a:t>
            </a:r>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 Arithmetic operation</a:t>
            </a:r>
          </a:p>
        </p:txBody>
      </p:sp>
      <p:pic>
        <p:nvPicPr>
          <p:cNvPr id="2" name="Picture 1">
            <a:extLst>
              <a:ext uri="{FF2B5EF4-FFF2-40B4-BE49-F238E27FC236}">
                <a16:creationId xmlns:a16="http://schemas.microsoft.com/office/drawing/2014/main" id="{3EB061DD-01C9-4C62-8979-A19890795490}"/>
              </a:ext>
            </a:extLst>
          </p:cNvPr>
          <p:cNvPicPr>
            <a:picLocks noChangeAspect="1"/>
          </p:cNvPicPr>
          <p:nvPr/>
        </p:nvPicPr>
        <p:blipFill>
          <a:blip r:embed="rId2"/>
          <a:stretch>
            <a:fillRect/>
          </a:stretch>
        </p:blipFill>
        <p:spPr>
          <a:xfrm>
            <a:off x="615950" y="1278384"/>
            <a:ext cx="2889250" cy="1594069"/>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6461916B-85C2-4419-8403-9FECB86F2747}"/>
              </a:ext>
            </a:extLst>
          </p:cNvPr>
          <p:cNvPicPr>
            <a:picLocks noChangeAspect="1"/>
          </p:cNvPicPr>
          <p:nvPr/>
        </p:nvPicPr>
        <p:blipFill>
          <a:blip r:embed="rId3"/>
          <a:stretch>
            <a:fillRect/>
          </a:stretch>
        </p:blipFill>
        <p:spPr>
          <a:xfrm>
            <a:off x="3733800" y="1219200"/>
            <a:ext cx="4641850" cy="1911349"/>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79530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7886700" cy="2895600"/>
          </a:xfrm>
        </p:spPr>
        <p:txBody>
          <a:bodyPr/>
          <a:lstStyle/>
          <a:p>
            <a:r>
              <a:rPr lang="en-CA" sz="2400" dirty="0"/>
              <a:t>How computers add number</a:t>
            </a:r>
            <a:endParaRPr lang="en-CA" dirty="0"/>
          </a:p>
          <a:p>
            <a:endParaRPr lang="en-CA" dirty="0"/>
          </a:p>
        </p:txBody>
      </p:sp>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 Arithmetic operation</a:t>
            </a:r>
          </a:p>
        </p:txBody>
      </p:sp>
      <p:sp>
        <p:nvSpPr>
          <p:cNvPr id="2" name="Rectangle 1"/>
          <p:cNvSpPr/>
          <p:nvPr/>
        </p:nvSpPr>
        <p:spPr>
          <a:xfrm>
            <a:off x="914400" y="4962936"/>
            <a:ext cx="7086600" cy="607602"/>
          </a:xfrm>
          <a:prstGeom prst="rect">
            <a:avLst/>
          </a:prstGeom>
        </p:spPr>
        <p:txBody>
          <a:bodyPr wrap="square">
            <a:spAutoFit/>
          </a:bodyPr>
          <a:lstStyle/>
          <a:p>
            <a:r>
              <a:rPr lang="en-CA" dirty="0">
                <a:solidFill>
                  <a:srgbClr val="0070C0"/>
                </a:solidFill>
                <a:hlinkClick r:id="rId2">
                  <a:extLst>
                    <a:ext uri="{A12FA001-AC4F-418D-AE19-62706E023703}">
                      <ahyp:hlinkClr xmlns:ahyp="http://schemas.microsoft.com/office/drawing/2018/hyperlinkcolor" val="tx"/>
                    </a:ext>
                  </a:extLst>
                </a:hlinkClick>
              </a:rPr>
              <a:t>https://www.youtube.com/watch?v=VBDoT8o4q00</a:t>
            </a:r>
            <a:endParaRPr lang="en-CA" dirty="0">
              <a:solidFill>
                <a:srgbClr val="0070C0"/>
              </a:solidFill>
            </a:endParaRPr>
          </a:p>
          <a:p>
            <a:endParaRPr lang="en-CA" dirty="0"/>
          </a:p>
        </p:txBody>
      </p:sp>
      <p:pic>
        <p:nvPicPr>
          <p:cNvPr id="5" name="Picture 4">
            <a:extLst>
              <a:ext uri="{FF2B5EF4-FFF2-40B4-BE49-F238E27FC236}">
                <a16:creationId xmlns:a16="http://schemas.microsoft.com/office/drawing/2014/main" id="{2505ED03-73BD-4431-95A7-67D0B49F315A}"/>
              </a:ext>
            </a:extLst>
          </p:cNvPr>
          <p:cNvPicPr>
            <a:picLocks noChangeAspect="1"/>
          </p:cNvPicPr>
          <p:nvPr/>
        </p:nvPicPr>
        <p:blipFill>
          <a:blip r:embed="rId3"/>
          <a:stretch>
            <a:fillRect/>
          </a:stretch>
        </p:blipFill>
        <p:spPr>
          <a:xfrm>
            <a:off x="685800" y="1981200"/>
            <a:ext cx="3618024" cy="1905000"/>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69051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588292"/>
            <a:ext cx="3389586" cy="1604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37" y="1588292"/>
            <a:ext cx="1838325" cy="1743075"/>
          </a:xfrm>
          <a:prstGeom prst="rect">
            <a:avLst/>
          </a:prstGeom>
        </p:spPr>
      </p:pic>
      <p:sp>
        <p:nvSpPr>
          <p:cNvPr id="6" name="Rectangle 5">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Subtractor</a:t>
            </a:r>
            <a:r>
              <a:rPr lang="en-CA" altLang="en-US" sz="3000" b="1" dirty="0">
                <a:cs typeface="DejaVu Sans" charset="0"/>
              </a:rPr>
              <a:t> Logic circuit</a:t>
            </a:r>
          </a:p>
        </p:txBody>
      </p:sp>
      <p:sp>
        <p:nvSpPr>
          <p:cNvPr id="7" name="TextBox 6">
            <a:hlinkClick r:id="rId4"/>
            <a:extLst>
              <a:ext uri="{FF2B5EF4-FFF2-40B4-BE49-F238E27FC236}">
                <a16:creationId xmlns:a16="http://schemas.microsoft.com/office/drawing/2014/main" id="{1B54E843-07DB-4125-86FE-8EA1B3F379F7}"/>
              </a:ext>
            </a:extLst>
          </p:cNvPr>
          <p:cNvSpPr txBox="1"/>
          <p:nvPr/>
        </p:nvSpPr>
        <p:spPr>
          <a:xfrm>
            <a:off x="1828800" y="3917947"/>
            <a:ext cx="2590800" cy="478785"/>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a:hlinkClick r:id="rId4"/>
              </a:rPr>
              <a:t>Inductiveload</a:t>
            </a:r>
            <a:r>
              <a:rPr lang="en-US" sz="900" dirty="0"/>
              <a:t> is licensed under </a:t>
            </a:r>
            <a:r>
              <a:rPr lang="en-US" sz="900" dirty="0">
                <a:hlinkClick r:id="rId6" tooltip="https://creativecommons.org/licenses/by-sa/3.0/"/>
              </a:rPr>
              <a:t>CC BY-SA</a:t>
            </a:r>
            <a:endParaRPr lang="en-US" sz="900" dirty="0"/>
          </a:p>
          <a:p>
            <a:r>
              <a:rPr lang="en-US" sz="900" b="1" dirty="0">
                <a:solidFill>
                  <a:srgbClr val="FF0000"/>
                </a:solidFill>
              </a:rPr>
              <a:t>Circuit Diagram for half </a:t>
            </a:r>
            <a:r>
              <a:rPr lang="en-US" sz="900" b="1" dirty="0" err="1">
                <a:solidFill>
                  <a:srgbClr val="FF0000"/>
                </a:solidFill>
              </a:rPr>
              <a:t>subtractor</a:t>
            </a:r>
            <a:endParaRPr lang="en-US" sz="900" b="1" dirty="0">
              <a:solidFill>
                <a:srgbClr val="FF0000"/>
              </a:solidFill>
            </a:endParaRPr>
          </a:p>
        </p:txBody>
      </p:sp>
      <p:sp>
        <p:nvSpPr>
          <p:cNvPr id="8" name="TextBox 7">
            <a:hlinkClick r:id="rId4"/>
            <a:extLst>
              <a:ext uri="{FF2B5EF4-FFF2-40B4-BE49-F238E27FC236}">
                <a16:creationId xmlns:a16="http://schemas.microsoft.com/office/drawing/2014/main" id="{1B54E843-07DB-4125-86FE-8EA1B3F379F7}"/>
              </a:ext>
            </a:extLst>
          </p:cNvPr>
          <p:cNvSpPr txBox="1"/>
          <p:nvPr/>
        </p:nvSpPr>
        <p:spPr>
          <a:xfrm>
            <a:off x="5257800" y="3905247"/>
            <a:ext cx="2590800" cy="478785"/>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a:hlinkClick r:id="rId4"/>
              </a:rPr>
              <a:t>Inductiveload</a:t>
            </a:r>
            <a:r>
              <a:rPr lang="en-US" sz="900" dirty="0"/>
              <a:t> is licensed under </a:t>
            </a:r>
            <a:r>
              <a:rPr lang="en-US" sz="900" dirty="0">
                <a:hlinkClick r:id="rId6" tooltip="https://creativecommons.org/licenses/by-sa/3.0/"/>
              </a:rPr>
              <a:t>CC BY-SA</a:t>
            </a:r>
            <a:endParaRPr lang="en-US" sz="900" dirty="0"/>
          </a:p>
          <a:p>
            <a:r>
              <a:rPr lang="en-US" sz="900" b="1" dirty="0">
                <a:solidFill>
                  <a:srgbClr val="FF0000"/>
                </a:solidFill>
              </a:rPr>
              <a:t>Truth Table</a:t>
            </a:r>
          </a:p>
        </p:txBody>
      </p:sp>
    </p:spTree>
    <p:extLst>
      <p:ext uri="{BB962C8B-B14F-4D97-AF65-F5344CB8AC3E}">
        <p14:creationId xmlns:p14="http://schemas.microsoft.com/office/powerpoint/2010/main" val="4276989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SUB Arithmetic operation</a:t>
            </a:r>
          </a:p>
        </p:txBody>
      </p:sp>
      <p:pic>
        <p:nvPicPr>
          <p:cNvPr id="7" name="Picture 6">
            <a:extLst>
              <a:ext uri="{FF2B5EF4-FFF2-40B4-BE49-F238E27FC236}">
                <a16:creationId xmlns:a16="http://schemas.microsoft.com/office/drawing/2014/main" id="{F2D7B30E-69DF-404E-BD36-16E5AFCAB463}"/>
              </a:ext>
            </a:extLst>
          </p:cNvPr>
          <p:cNvPicPr>
            <a:picLocks noChangeAspect="1"/>
          </p:cNvPicPr>
          <p:nvPr/>
        </p:nvPicPr>
        <p:blipFill>
          <a:blip r:embed="rId2"/>
          <a:stretch>
            <a:fillRect/>
          </a:stretch>
        </p:blipFill>
        <p:spPr>
          <a:xfrm>
            <a:off x="761106" y="2057400"/>
            <a:ext cx="7621788" cy="2615149"/>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45595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 Decoder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91265"/>
            <a:ext cx="7914669" cy="4247317"/>
          </a:xfrm>
          <a:prstGeom prst="rect">
            <a:avLst/>
          </a:prstGeom>
          <a:noFill/>
        </p:spPr>
        <p:txBody>
          <a:bodyPr wrap="square" rtlCol="0">
            <a:spAutoFit/>
          </a:bodyPr>
          <a:lstStyle/>
          <a:p>
            <a:pPr>
              <a:lnSpc>
                <a:spcPct val="150000"/>
              </a:lnSpc>
            </a:pPr>
            <a:r>
              <a:rPr lang="en-US" dirty="0"/>
              <a:t>The CPU fetches instructions from memory. An instruction is a stream of bits to be decoded, to tell the CPU what to do. The structure of the instruction follows a predefined format, which is a part of the Instruction Set Architecture (</a:t>
            </a:r>
            <a:r>
              <a:rPr lang="en-US" dirty="0">
                <a:solidFill>
                  <a:srgbClr val="FF0000"/>
                </a:solidFill>
              </a:rPr>
              <a:t>ISA</a:t>
            </a:r>
            <a:r>
              <a:rPr lang="en-US" dirty="0"/>
              <a:t>).</a:t>
            </a:r>
          </a:p>
          <a:p>
            <a:pPr>
              <a:lnSpc>
                <a:spcPct val="150000"/>
              </a:lnSpc>
            </a:pPr>
            <a:endParaRPr lang="en-US" dirty="0"/>
          </a:p>
          <a:p>
            <a:pPr>
              <a:lnSpc>
                <a:spcPct val="150000"/>
              </a:lnSpc>
            </a:pPr>
            <a:r>
              <a:rPr lang="en-US" dirty="0"/>
              <a:t>The instruction decoder is the unit that performs that job of understanding what instruction is being requested and if operands are needed, decides where to get them from (register, memory or immediate values). Once decoded those instructions are fed into other parts of the processor to continue performing its task.  </a:t>
            </a:r>
          </a:p>
        </p:txBody>
      </p:sp>
    </p:spTree>
    <p:extLst>
      <p:ext uri="{BB962C8B-B14F-4D97-AF65-F5344CB8AC3E}">
        <p14:creationId xmlns:p14="http://schemas.microsoft.com/office/powerpoint/2010/main" val="201834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von Neumann Architecture</a:t>
            </a:r>
          </a:p>
        </p:txBody>
      </p:sp>
      <p:pic>
        <p:nvPicPr>
          <p:cNvPr id="3" name="Picture 2">
            <a:extLst>
              <a:ext uri="{FF2B5EF4-FFF2-40B4-BE49-F238E27FC236}">
                <a16:creationId xmlns:a16="http://schemas.microsoft.com/office/drawing/2014/main" id="{71A63E33-E3B6-4EAF-8AB9-D529754CC0CF}"/>
              </a:ext>
            </a:extLst>
          </p:cNvPr>
          <p:cNvPicPr>
            <a:picLocks noChangeAspect="1"/>
          </p:cNvPicPr>
          <p:nvPr/>
        </p:nvPicPr>
        <p:blipFill>
          <a:blip r:embed="rId3"/>
          <a:stretch>
            <a:fillRect/>
          </a:stretch>
        </p:blipFill>
        <p:spPr>
          <a:xfrm>
            <a:off x="1920105" y="1219200"/>
            <a:ext cx="5464451" cy="4953000"/>
          </a:xfrm>
          <a:prstGeom prst="rect">
            <a:avLst/>
          </a:prstGeom>
        </p:spPr>
      </p:pic>
    </p:spTree>
    <p:extLst>
      <p:ext uri="{BB962C8B-B14F-4D97-AF65-F5344CB8AC3E}">
        <p14:creationId xmlns:p14="http://schemas.microsoft.com/office/powerpoint/2010/main" val="19698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Control Unit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032966"/>
            <a:ext cx="7914669" cy="4662815"/>
          </a:xfrm>
          <a:prstGeom prst="rect">
            <a:avLst/>
          </a:prstGeom>
          <a:noFill/>
        </p:spPr>
        <p:txBody>
          <a:bodyPr wrap="square" rtlCol="0">
            <a:spAutoFit/>
          </a:bodyPr>
          <a:lstStyle/>
          <a:p>
            <a:pPr>
              <a:lnSpc>
                <a:spcPct val="150000"/>
              </a:lnSpc>
            </a:pPr>
            <a:r>
              <a:rPr lang="en-US" dirty="0"/>
              <a:t>The Control unit is the director of operations for the processor. It ensures the orderly flow of information, telling other components what to do. This is done while also ensuring the synchronizing of all functions. It generates </a:t>
            </a:r>
            <a:r>
              <a:rPr lang="en-US" dirty="0">
                <a:solidFill>
                  <a:srgbClr val="FF0000"/>
                </a:solidFill>
              </a:rPr>
              <a:t>signals</a:t>
            </a:r>
            <a:r>
              <a:rPr lang="en-US" dirty="0"/>
              <a:t> to control the communication between CPU and memory. It enable paths when decoding and executing operations. For example if a register value need to be added to second register in the CPU then the control unit will enable the path and the mode that allows to read and transmit the data from register to</a:t>
            </a:r>
          </a:p>
          <a:p>
            <a:pPr>
              <a:lnSpc>
                <a:spcPct val="150000"/>
              </a:lnSpc>
            </a:pPr>
            <a:r>
              <a:rPr lang="en-US" dirty="0"/>
              <a:t>ALU. After ALU add the values the control unit needs to enable the path that connect the ALU with the destination registry.</a:t>
            </a:r>
          </a:p>
          <a:p>
            <a:pPr>
              <a:lnSpc>
                <a:spcPct val="150000"/>
              </a:lnSpc>
            </a:pPr>
            <a:endParaRPr lang="en-US" dirty="0"/>
          </a:p>
          <a:p>
            <a:pPr>
              <a:lnSpc>
                <a:spcPct val="150000"/>
              </a:lnSpc>
            </a:pPr>
            <a:r>
              <a:rPr lang="en-US" dirty="0"/>
              <a:t>See: </a:t>
            </a:r>
            <a:r>
              <a:rPr lang="en-US" sz="1400" u="sng" dirty="0">
                <a:solidFill>
                  <a:srgbClr val="0070C0"/>
                </a:solidFill>
              </a:rPr>
              <a:t>https://en.wikipedia.org/wiki/Control_unit</a:t>
            </a:r>
          </a:p>
        </p:txBody>
      </p:sp>
      <p:pic>
        <p:nvPicPr>
          <p:cNvPr id="4" name="Picture 6" descr="https://upload.wikimedia.org/wikipedia/commons/0/0f/ALU_block.gif">
            <a:extLst>
              <a:ext uri="{FF2B5EF4-FFF2-40B4-BE49-F238E27FC236}">
                <a16:creationId xmlns:a16="http://schemas.microsoft.com/office/drawing/2014/main" id="{4B9B46A4-2560-4513-A8CA-87C9807512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4513169"/>
            <a:ext cx="2895600" cy="159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Registers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90600"/>
            <a:ext cx="7914669" cy="5078313"/>
          </a:xfrm>
          <a:prstGeom prst="rect">
            <a:avLst/>
          </a:prstGeom>
          <a:noFill/>
        </p:spPr>
        <p:txBody>
          <a:bodyPr wrap="square" rtlCol="0">
            <a:spAutoFit/>
          </a:bodyPr>
          <a:lstStyle/>
          <a:p>
            <a:pPr>
              <a:lnSpc>
                <a:spcPct val="150000"/>
              </a:lnSpc>
            </a:pPr>
            <a:r>
              <a:rPr lang="en-US" dirty="0"/>
              <a:t>Registers, also referred to as Register File are high speed memory areas with the CPU. They provide the storage locations for the data crunching components of the CPU. They hold temporary data required during operation.</a:t>
            </a:r>
          </a:p>
          <a:p>
            <a:pPr>
              <a:lnSpc>
                <a:spcPct val="150000"/>
              </a:lnSpc>
            </a:pPr>
            <a:r>
              <a:rPr lang="en-US" dirty="0"/>
              <a:t>They are usually the width of the architecture. In other words if, the system is a 32 bit system they are 32 bits wide. If the system is 64 bit architecture, the register sizes are 64 bits wide. There is the possibility of having 16 bit registers usually for segments. </a:t>
            </a:r>
          </a:p>
          <a:p>
            <a:pPr>
              <a:lnSpc>
                <a:spcPct val="150000"/>
              </a:lnSpc>
            </a:pPr>
            <a:r>
              <a:rPr lang="en-US" dirty="0"/>
              <a:t>In older architecture there numbers were limited. This is likely due to a few factors:</a:t>
            </a:r>
          </a:p>
          <a:p>
            <a:pPr marL="1085850" lvl="1" indent="-342900">
              <a:lnSpc>
                <a:spcPct val="150000"/>
              </a:lnSpc>
              <a:buAutoNum type="arabicPeriod"/>
            </a:pPr>
            <a:r>
              <a:rPr lang="en-US" dirty="0"/>
              <a:t>Cost to add more, making the processor expensive</a:t>
            </a:r>
          </a:p>
          <a:p>
            <a:pPr marL="1085850" lvl="1" indent="-342900">
              <a:lnSpc>
                <a:spcPct val="150000"/>
              </a:lnSpc>
              <a:buAutoNum type="arabicPeriod"/>
            </a:pPr>
            <a:r>
              <a:rPr lang="en-US" dirty="0"/>
              <a:t>Increase in size of the processor footprint</a:t>
            </a:r>
          </a:p>
        </p:txBody>
      </p:sp>
    </p:spTree>
    <p:extLst>
      <p:ext uri="{BB962C8B-B14F-4D97-AF65-F5344CB8AC3E}">
        <p14:creationId xmlns:p14="http://schemas.microsoft.com/office/powerpoint/2010/main" val="3599401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Registers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096278"/>
            <a:ext cx="7914669" cy="5124480"/>
          </a:xfrm>
          <a:prstGeom prst="rect">
            <a:avLst/>
          </a:prstGeom>
          <a:noFill/>
        </p:spPr>
        <p:txBody>
          <a:bodyPr wrap="square" rtlCol="0">
            <a:spAutoFit/>
          </a:bodyPr>
          <a:lstStyle/>
          <a:p>
            <a:pPr>
              <a:lnSpc>
                <a:spcPct val="150000"/>
              </a:lnSpc>
            </a:pPr>
            <a:r>
              <a:rPr lang="en-US" sz="2000" dirty="0"/>
              <a:t>As manufacturing processes have improved so has the number of registers possible to place on a die. For example in the newer 64 bit processor x86_64, it is likely to find some of the following registers:</a:t>
            </a:r>
          </a:p>
          <a:p>
            <a:pPr marL="342900" indent="-342900">
              <a:lnSpc>
                <a:spcPct val="150000"/>
              </a:lnSpc>
              <a:buAutoNum type="arabicPeriod"/>
            </a:pPr>
            <a:r>
              <a:rPr lang="en-US" sz="2000" dirty="0"/>
              <a:t>RAX, RBX, RCX, RDX, RDI, RSI, RBP, RSP, R8-R15</a:t>
            </a:r>
          </a:p>
          <a:p>
            <a:pPr marL="1085850" lvl="1" indent="-342900">
              <a:lnSpc>
                <a:spcPct val="150000"/>
              </a:lnSpc>
              <a:buFont typeface="Arial" panose="020B0604020202020204" pitchFamily="34" charset="0"/>
              <a:buChar char="•"/>
            </a:pPr>
            <a:r>
              <a:rPr lang="en-US" sz="2000" dirty="0"/>
              <a:t>Compared to x86 EAX, EBX, ECX, EDX, EDI, ESI, EBP, ESP</a:t>
            </a:r>
          </a:p>
          <a:p>
            <a:pPr marL="342900" indent="-342900">
              <a:lnSpc>
                <a:spcPct val="150000"/>
              </a:lnSpc>
              <a:buFont typeface="+mj-lt"/>
              <a:buAutoNum type="arabicPeriod"/>
            </a:pPr>
            <a:r>
              <a:rPr lang="en-US" sz="2000" dirty="0"/>
              <a:t>Floating point registers also exist</a:t>
            </a:r>
          </a:p>
          <a:p>
            <a:pPr marL="342900" indent="-342900">
              <a:lnSpc>
                <a:spcPct val="150000"/>
              </a:lnSpc>
              <a:buFont typeface="+mj-lt"/>
              <a:buAutoNum type="arabicPeriod"/>
            </a:pPr>
            <a:r>
              <a:rPr lang="en-US" sz="2000" dirty="0"/>
              <a:t>Special purpose registers (RIP vs EIP, and </a:t>
            </a:r>
            <a:r>
              <a:rPr lang="en-US" sz="2000" dirty="0" err="1"/>
              <a:t>RFlags</a:t>
            </a:r>
            <a:r>
              <a:rPr lang="en-US" sz="2000" dirty="0"/>
              <a:t> vs </a:t>
            </a:r>
            <a:r>
              <a:rPr lang="en-US" sz="2000" dirty="0" err="1"/>
              <a:t>EFlags</a:t>
            </a:r>
            <a:r>
              <a:rPr lang="en-US" sz="2000" dirty="0"/>
              <a:t>)</a:t>
            </a:r>
          </a:p>
          <a:p>
            <a:pPr>
              <a:lnSpc>
                <a:spcPct val="150000"/>
              </a:lnSpc>
            </a:pPr>
            <a:endParaRPr lang="en-US" sz="2000" dirty="0"/>
          </a:p>
          <a:p>
            <a:pPr>
              <a:lnSpc>
                <a:spcPct val="150000"/>
              </a:lnSpc>
            </a:pPr>
            <a:r>
              <a:rPr lang="en-US" sz="2000" dirty="0"/>
              <a:t>Read more here: </a:t>
            </a:r>
            <a:r>
              <a:rPr lang="en-US" sz="1600" u="sng" dirty="0">
                <a:solidFill>
                  <a:srgbClr val="0070C0"/>
                </a:solidFill>
              </a:rPr>
              <a:t>https://en.wikipedia.org/wiki/X86</a:t>
            </a:r>
          </a:p>
          <a:p>
            <a:pPr>
              <a:lnSpc>
                <a:spcPct val="150000"/>
              </a:lnSpc>
            </a:pPr>
            <a:r>
              <a:rPr lang="en-US" dirty="0"/>
              <a:t>What is a "die": </a:t>
            </a:r>
            <a:r>
              <a:rPr lang="en-US" sz="1600" u="sng" dirty="0">
                <a:solidFill>
                  <a:srgbClr val="0070C0"/>
                </a:solidFill>
              </a:rPr>
              <a:t>https://en.wikipedia.org/wiki/Die_(integrated_circuit)</a:t>
            </a:r>
          </a:p>
        </p:txBody>
      </p:sp>
    </p:spTree>
    <p:extLst>
      <p:ext uri="{BB962C8B-B14F-4D97-AF65-F5344CB8AC3E}">
        <p14:creationId xmlns:p14="http://schemas.microsoft.com/office/powerpoint/2010/main" val="676025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Bus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958284"/>
            <a:ext cx="7914669" cy="5442516"/>
          </a:xfrm>
          <a:prstGeom prst="rect">
            <a:avLst/>
          </a:prstGeom>
          <a:noFill/>
        </p:spPr>
        <p:txBody>
          <a:bodyPr wrap="square" rtlCol="0">
            <a:spAutoFit/>
          </a:bodyPr>
          <a:lstStyle/>
          <a:p>
            <a:pPr>
              <a:lnSpc>
                <a:spcPct val="150000"/>
              </a:lnSpc>
            </a:pPr>
            <a:r>
              <a:rPr lang="en-US" dirty="0"/>
              <a:t>The bus is the information highway within the processor. It provides a channel to transport data and instructions in and out of the processor. </a:t>
            </a:r>
          </a:p>
          <a:p>
            <a:pPr>
              <a:lnSpc>
                <a:spcPct val="150000"/>
              </a:lnSpc>
            </a:pPr>
            <a:r>
              <a:rPr lang="en-US" dirty="0"/>
              <a:t>The bus is a wide as the architecture, so for a 32 bit architecture the bus is 32 bits wide, therefore 32 parallel lines. </a:t>
            </a:r>
          </a:p>
          <a:p>
            <a:pPr>
              <a:lnSpc>
                <a:spcPct val="150000"/>
              </a:lnSpc>
            </a:pPr>
            <a:endParaRPr lang="en-US" dirty="0"/>
          </a:p>
          <a:p>
            <a:pPr>
              <a:lnSpc>
                <a:spcPct val="150000"/>
              </a:lnSpc>
            </a:pPr>
            <a:r>
              <a:rPr lang="en-US" dirty="0"/>
              <a:t>The number of lines gives the processor the ability to access up 2</a:t>
            </a:r>
            <a:r>
              <a:rPr lang="en-US" baseline="30000" dirty="0"/>
              <a:t>32</a:t>
            </a:r>
            <a:r>
              <a:rPr lang="en-US" dirty="0"/>
              <a:t> x 1 byte per memory locations. This works out to be 4GB of information (instructions or data for those instructions).</a:t>
            </a:r>
          </a:p>
          <a:p>
            <a:pPr>
              <a:lnSpc>
                <a:spcPct val="150000"/>
              </a:lnSpc>
            </a:pPr>
            <a:endParaRPr lang="en-US" dirty="0"/>
          </a:p>
          <a:p>
            <a:pPr>
              <a:lnSpc>
                <a:spcPct val="150000"/>
              </a:lnSpc>
            </a:pPr>
            <a:r>
              <a:rPr lang="en-US" dirty="0"/>
              <a:t>Manufacturers won't necessary provide that many bus lines. Due to cost, practicality of doing so or the overall footprint not being available. </a:t>
            </a:r>
          </a:p>
          <a:p>
            <a:pPr>
              <a:lnSpc>
                <a:spcPct val="150000"/>
              </a:lnSpc>
            </a:pPr>
            <a:r>
              <a:rPr lang="en-US" b="1" dirty="0">
                <a:solidFill>
                  <a:srgbClr val="C00000"/>
                </a:solidFill>
              </a:rPr>
              <a:t>If there were 64 lines of data bus how much data could be accessed?</a:t>
            </a:r>
          </a:p>
          <a:p>
            <a:pPr>
              <a:lnSpc>
                <a:spcPct val="150000"/>
              </a:lnSpc>
            </a:pPr>
            <a:r>
              <a:rPr lang="en-US" sz="1400" dirty="0"/>
              <a:t>Read more here: </a:t>
            </a:r>
            <a:r>
              <a:rPr lang="en-US" sz="1400" u="sng" dirty="0">
                <a:solidFill>
                  <a:srgbClr val="0070C0"/>
                </a:solidFill>
              </a:rPr>
              <a:t>https://en.wikipedia.org/wiki/Intel_80486</a:t>
            </a:r>
          </a:p>
        </p:txBody>
      </p:sp>
    </p:spTree>
    <p:extLst>
      <p:ext uri="{BB962C8B-B14F-4D97-AF65-F5344CB8AC3E}">
        <p14:creationId xmlns:p14="http://schemas.microsoft.com/office/powerpoint/2010/main" val="1709206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43000"/>
            <a:ext cx="8101013" cy="867930"/>
          </a:xfrm>
          <a:prstGeom prst="rect">
            <a:avLst/>
          </a:prstGeom>
        </p:spPr>
        <p:txBody>
          <a:bodyPr>
            <a:spAutoFit/>
          </a:bodyPr>
          <a:lstStyle/>
          <a:p>
            <a:pPr marL="257175" indent="-257175">
              <a:lnSpc>
                <a:spcPct val="90000"/>
              </a:lnSpc>
              <a:buFont typeface="Wingdings" panose="05000000000000000000" pitchFamily="2" charset="2"/>
              <a:buChar char="Ø"/>
              <a:defRPr/>
            </a:pPr>
            <a:r>
              <a:rPr lang="en-US" altLang="en-US" sz="2000" b="1" dirty="0">
                <a:latin typeface="Verdana" panose="020B0604030504040204" pitchFamily="34" charset="0"/>
                <a:ea typeface="Verdana" panose="020B0604030504040204" pitchFamily="34" charset="0"/>
                <a:cs typeface="Times New Roman" panose="02020603050405020304" pitchFamily="18" charset="0"/>
              </a:rPr>
              <a:t>How does the CPU work ?</a:t>
            </a:r>
          </a:p>
          <a:p>
            <a:pPr marL="257175" indent="-257175">
              <a:lnSpc>
                <a:spcPct val="90000"/>
              </a:lnSpc>
              <a:buFont typeface="Wingdings" panose="05000000000000000000" pitchFamily="2" charset="2"/>
              <a:buChar char="Ø"/>
              <a:defRPr/>
            </a:pPr>
            <a:r>
              <a:rPr lang="en-US" altLang="en-US" dirty="0">
                <a:solidFill>
                  <a:srgbClr val="0070C0"/>
                </a:solidFill>
                <a:hlinkClick r:id="rId2">
                  <a:extLst>
                    <a:ext uri="{A12FA001-AC4F-418D-AE19-62706E023703}">
                      <ahyp:hlinkClr xmlns:ahyp="http://schemas.microsoft.com/office/drawing/2018/hyperlinkcolor" val="tx"/>
                    </a:ext>
                  </a:extLst>
                </a:hlinkClick>
              </a:rPr>
              <a:t>https://www.youtube.com/watch?v=cNN_tTXABUA</a:t>
            </a:r>
            <a:endParaRPr lang="en-US" altLang="en-US" dirty="0">
              <a:solidFill>
                <a:srgbClr val="0070C0"/>
              </a:solidFill>
            </a:endParaRPr>
          </a:p>
          <a:p>
            <a:pPr>
              <a:lnSpc>
                <a:spcPct val="90000"/>
              </a:lnSpc>
              <a:defRPr/>
            </a:pPr>
            <a:endParaRPr lang="en-US" alt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99655" y="304800"/>
            <a:ext cx="3995004" cy="461665"/>
          </a:xfrm>
          <a:prstGeom prst="rect">
            <a:avLst/>
          </a:prstGeom>
        </p:spPr>
        <p:txBody>
          <a:bodyPr wrap="none">
            <a:spAutoFit/>
          </a:bodyPr>
          <a:lstStyle/>
          <a:p>
            <a:pPr>
              <a:lnSpc>
                <a:spcPct val="100000"/>
              </a:lnSpc>
            </a:pPr>
            <a:r>
              <a:rPr lang="en-CA" altLang="en-US" sz="2400" b="1" dirty="0">
                <a:cs typeface="DejaVu Sans" charset="0"/>
              </a:rPr>
              <a:t>How does the CPU work ?</a:t>
            </a:r>
          </a:p>
        </p:txBody>
      </p:sp>
    </p:spTree>
    <p:extLst>
      <p:ext uri="{BB962C8B-B14F-4D97-AF65-F5344CB8AC3E}">
        <p14:creationId xmlns:p14="http://schemas.microsoft.com/office/powerpoint/2010/main" val="1141723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 Set Architecture (ISA)</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1066800"/>
            <a:ext cx="7914669" cy="3493264"/>
          </a:xfrm>
          <a:prstGeom prst="rect">
            <a:avLst/>
          </a:prstGeom>
          <a:noFill/>
        </p:spPr>
        <p:txBody>
          <a:bodyPr wrap="square" rtlCol="0">
            <a:spAutoFit/>
          </a:bodyPr>
          <a:lstStyle/>
          <a:p>
            <a:pPr>
              <a:lnSpc>
                <a:spcPct val="150000"/>
              </a:lnSpc>
            </a:pPr>
            <a:r>
              <a:rPr lang="en-US" dirty="0"/>
              <a:t>A subcategory of computer architecture is Instruction Set Architecture (ISA)</a:t>
            </a:r>
          </a:p>
          <a:p>
            <a:pPr>
              <a:lnSpc>
                <a:spcPct val="150000"/>
              </a:lnSpc>
            </a:pPr>
            <a:r>
              <a:rPr lang="en-US" dirty="0"/>
              <a:t>The computer hardware as shown so far is quite impressive but it needs instructions to accomplish any task that the end user requires. </a:t>
            </a:r>
          </a:p>
          <a:p>
            <a:pPr>
              <a:lnSpc>
                <a:spcPct val="100000"/>
              </a:lnSpc>
            </a:pPr>
            <a:endParaRPr lang="en-US" sz="1050" dirty="0"/>
          </a:p>
          <a:p>
            <a:pPr>
              <a:lnSpc>
                <a:spcPct val="150000"/>
              </a:lnSpc>
            </a:pPr>
            <a:r>
              <a:rPr lang="en-US" dirty="0"/>
              <a:t>The Instruction Set Architecture (ISA) is set of instructions available to the end user to tell the processor what to accomplish. It will follow a certain format ensuring that when it is applied to the hardware there is no misunderstanding. </a:t>
            </a:r>
          </a:p>
          <a:p>
            <a:pPr>
              <a:lnSpc>
                <a:spcPct val="100000"/>
              </a:lnSpc>
            </a:pPr>
            <a:endParaRPr lang="en-US" sz="1050" dirty="0"/>
          </a:p>
          <a:p>
            <a:pPr>
              <a:lnSpc>
                <a:spcPct val="100000"/>
              </a:lnSpc>
            </a:pPr>
            <a:endParaRPr lang="en-US" sz="1100" dirty="0"/>
          </a:p>
        </p:txBody>
      </p:sp>
      <p:sp>
        <p:nvSpPr>
          <p:cNvPr id="4" name="Rectangle 3"/>
          <p:cNvSpPr/>
          <p:nvPr/>
        </p:nvSpPr>
        <p:spPr>
          <a:xfrm>
            <a:off x="73025" y="4777778"/>
            <a:ext cx="7239000" cy="461665"/>
          </a:xfrm>
          <a:prstGeom prst="rect">
            <a:avLst/>
          </a:prstGeom>
        </p:spPr>
        <p:txBody>
          <a:bodyPr wrap="square">
            <a:spAutoFit/>
          </a:bodyPr>
          <a:lstStyle/>
          <a:p>
            <a:pPr lvl="1">
              <a:lnSpc>
                <a:spcPct val="150000"/>
              </a:lnSpc>
            </a:pPr>
            <a:r>
              <a:rPr lang="en-US" sz="1600" u="sng" dirty="0">
                <a:solidFill>
                  <a:srgbClr val="0070C0"/>
                </a:solidFill>
              </a:rPr>
              <a:t>https://en.wikipedia.org/wiki/Instruction_set_architecture</a:t>
            </a:r>
          </a:p>
        </p:txBody>
      </p:sp>
    </p:spTree>
    <p:extLst>
      <p:ext uri="{BB962C8B-B14F-4D97-AF65-F5344CB8AC3E}">
        <p14:creationId xmlns:p14="http://schemas.microsoft.com/office/powerpoint/2010/main" val="4099501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7886700" cy="4351338"/>
          </a:xfrm>
        </p:spPr>
        <p:txBody>
          <a:bodyPr/>
          <a:lstStyle/>
          <a:p>
            <a:pPr>
              <a:lnSpc>
                <a:spcPct val="150000"/>
              </a:lnSpc>
            </a:pPr>
            <a:r>
              <a:rPr lang="en-US" sz="2000" dirty="0"/>
              <a:t>It is also an abstraction of the hardware features and is hardware implementation agnostic. Therefore if the ISA follows the rules of the CPU, it will be understood and processed.</a:t>
            </a:r>
          </a:p>
          <a:p>
            <a:pPr>
              <a:lnSpc>
                <a:spcPct val="150000"/>
              </a:lnSpc>
            </a:pPr>
            <a:r>
              <a:rPr lang="en-US" sz="2000" dirty="0"/>
              <a:t>There are two major ISA classifications we will refer to:</a:t>
            </a:r>
          </a:p>
          <a:p>
            <a:pPr marL="1028700" lvl="1">
              <a:lnSpc>
                <a:spcPct val="150000"/>
              </a:lnSpc>
              <a:buFont typeface="Arial" panose="020B0604020202020204" pitchFamily="34" charset="0"/>
              <a:buChar char="•"/>
            </a:pPr>
            <a:r>
              <a:rPr lang="en-US" sz="2000" dirty="0"/>
              <a:t>Complex Instruction Set Computer (CISC)</a:t>
            </a:r>
          </a:p>
          <a:p>
            <a:pPr marL="1028700" lvl="1">
              <a:lnSpc>
                <a:spcPct val="150000"/>
              </a:lnSpc>
              <a:buFont typeface="Arial" panose="020B0604020202020204" pitchFamily="34" charset="0"/>
              <a:buChar char="•"/>
            </a:pPr>
            <a:r>
              <a:rPr lang="en-US" sz="2000" dirty="0"/>
              <a:t>Reduced instruction Set Computer (RISC)</a:t>
            </a:r>
          </a:p>
          <a:p>
            <a:pPr marL="1028700" lvl="1">
              <a:lnSpc>
                <a:spcPct val="150000"/>
              </a:lnSpc>
              <a:buFont typeface="Arial" panose="020B0604020202020204" pitchFamily="34" charset="0"/>
              <a:buChar char="•"/>
            </a:pPr>
            <a:endParaRPr lang="en-US" sz="2000" dirty="0"/>
          </a:p>
          <a:p>
            <a:endParaRPr lang="en-CA" dirty="0"/>
          </a:p>
        </p:txBody>
      </p:sp>
      <p:sp>
        <p:nvSpPr>
          <p:cNvPr id="2" name="Rectangle 1"/>
          <p:cNvSpPr/>
          <p:nvPr/>
        </p:nvSpPr>
        <p:spPr>
          <a:xfrm>
            <a:off x="406400" y="228600"/>
            <a:ext cx="6635919" cy="584775"/>
          </a:xfrm>
          <a:prstGeom prst="rect">
            <a:avLst/>
          </a:prstGeom>
        </p:spPr>
        <p:txBody>
          <a:bodyPr wrap="none">
            <a:spAutoFit/>
          </a:bodyPr>
          <a:lstStyle/>
          <a:p>
            <a:pPr>
              <a:lnSpc>
                <a:spcPct val="100000"/>
              </a:lnSpc>
            </a:pPr>
            <a:r>
              <a:rPr lang="en-CA" altLang="en-US" sz="3200" b="1" dirty="0">
                <a:cs typeface="DejaVu Sans" charset="0"/>
              </a:rPr>
              <a:t>Instruction Set Architecture (ISA)</a:t>
            </a:r>
          </a:p>
        </p:txBody>
      </p:sp>
    </p:spTree>
    <p:extLst>
      <p:ext uri="{BB962C8B-B14F-4D97-AF65-F5344CB8AC3E}">
        <p14:creationId xmlns:p14="http://schemas.microsoft.com/office/powerpoint/2010/main" val="2714548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lvl="0">
              <a:lnSpc>
                <a:spcPct val="100000"/>
              </a:lnSpc>
              <a:defRPr/>
            </a:pPr>
            <a:r>
              <a:rPr lang="en-CA" altLang="en-US" sz="3000" b="1" dirty="0">
                <a:cs typeface="DejaVu Sans" charset="0"/>
              </a:rPr>
              <a:t>Complex Instruction Set Computer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096278"/>
            <a:ext cx="7914669" cy="4939814"/>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Complex Instruction Set Computer </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CISC</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is an ISA that focuses on few instructions. It does so by having more complex instructions that may require more clock cycles but produce smaller programs. </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Emphasis on fewer instructions translates to:</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Less Memory required to store the program</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More complex hardware</a:t>
            </a:r>
          </a:p>
          <a:p>
            <a:pPr marL="1085850" lvl="1" indent="-342900">
              <a:lnSpc>
                <a:spcPct val="150000"/>
              </a:lnSpc>
              <a:buFont typeface="Arial" panose="020B0604020202020204" pitchFamily="34" charset="0"/>
              <a:buChar char="•"/>
            </a:pPr>
            <a:r>
              <a:rPr lang="en-US" dirty="0">
                <a:solidFill>
                  <a:srgbClr val="000000"/>
                </a:solidFill>
              </a:rPr>
              <a:t>Need specialized hardware to decode instruction.</a:t>
            </a:r>
          </a:p>
          <a:p>
            <a:pPr marL="342900" indent="-342900">
              <a:lnSpc>
                <a:spcPct val="150000"/>
              </a:lnSpc>
              <a:buFont typeface="+mj-lt"/>
              <a:buAutoNum type="arabicPeriod"/>
            </a:pPr>
            <a:r>
              <a:rPr lang="en-US" dirty="0">
                <a:solidFill>
                  <a:srgbClr val="000000"/>
                </a:solidFill>
              </a:rPr>
              <a:t>Less registers due to direct access to memory</a:t>
            </a:r>
          </a:p>
          <a:p>
            <a:pPr marL="342900" indent="-342900">
              <a:lnSpc>
                <a:spcPct val="150000"/>
              </a:lnSpc>
              <a:buFont typeface="+mj-lt"/>
              <a:buAutoNum type="arabicPeriod"/>
            </a:pPr>
            <a:r>
              <a:rPr lang="en-US" dirty="0">
                <a:solidFill>
                  <a:srgbClr val="000000"/>
                </a:solidFill>
              </a:rPr>
              <a:t>No specialized instructions for loading and storing </a:t>
            </a:r>
          </a:p>
          <a:p>
            <a:pPr marL="342900" indent="-342900">
              <a:lnSpc>
                <a:spcPct val="150000"/>
              </a:lnSpc>
              <a:buFont typeface="+mj-lt"/>
              <a:buAutoNum type="arabicPeriod"/>
            </a:pPr>
            <a:r>
              <a:rPr lang="en-US" dirty="0">
                <a:solidFill>
                  <a:srgbClr val="000000"/>
                </a:solidFill>
              </a:rPr>
              <a:t>Less efficient pipeline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1511916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Reduced Instruction Set Computer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096278"/>
            <a:ext cx="7914669" cy="53040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Reduced Instruction Set Computer RISC is an ISA that focuses on fewer clock cycles. It does so by having fewer and simpler instructions that can be executed relatively quickly. </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Emphasis on fewer instructions translates to:</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Writing efficient software</a:t>
            </a:r>
          </a:p>
          <a:p>
            <a:pPr marL="1085850" lvl="1" indent="-342900">
              <a:lnSpc>
                <a:spcPct val="150000"/>
              </a:lnSpc>
              <a:buFont typeface="Arial" panose="020B0604020202020204" pitchFamily="34" charset="0"/>
              <a:buChar char="•"/>
            </a:pPr>
            <a:r>
              <a:rPr lang="en-US" dirty="0">
                <a:solidFill>
                  <a:srgbClr val="000000"/>
                </a:solidFill>
              </a:rPr>
              <a:t>More steps required to perform complex calculations (therefore write better code compiler or assembly).</a:t>
            </a:r>
          </a:p>
          <a:p>
            <a:pPr marL="1085850" lvl="1" indent="-342900">
              <a:lnSpc>
                <a:spcPct val="150000"/>
              </a:lnSpc>
              <a:buFont typeface="Arial" panose="020B0604020202020204" pitchFamily="34" charset="0"/>
              <a:buChar char="•"/>
            </a:pPr>
            <a:r>
              <a:rPr lang="en-US" dirty="0">
                <a:solidFill>
                  <a:srgbClr val="000000"/>
                </a:solidFill>
              </a:rPr>
              <a:t>Large code size</a:t>
            </a:r>
          </a:p>
          <a:p>
            <a:pPr marL="342900" indent="-342900">
              <a:lnSpc>
                <a:spcPct val="150000"/>
              </a:lnSpc>
              <a:buFont typeface="+mj-lt"/>
              <a:buAutoNum type="arabicPeriod"/>
            </a:pPr>
            <a:r>
              <a:rPr lang="en-US" dirty="0">
                <a:solidFill>
                  <a:srgbClr val="000000"/>
                </a:solidFill>
              </a:rPr>
              <a:t>More registers required to speed up execution, more memory operations </a:t>
            </a:r>
          </a:p>
          <a:p>
            <a:pPr marL="342900" indent="-342900">
              <a:lnSpc>
                <a:spcPct val="150000"/>
              </a:lnSpc>
              <a:buFont typeface="+mj-lt"/>
              <a:buAutoNum type="arabicPeriod"/>
            </a:pPr>
            <a:r>
              <a:rPr lang="en-US" dirty="0">
                <a:solidFill>
                  <a:srgbClr val="000000"/>
                </a:solidFill>
              </a:rPr>
              <a:t>Special instructions for accessing memory </a:t>
            </a:r>
          </a:p>
          <a:p>
            <a:pPr marL="342900" indent="-342900">
              <a:lnSpc>
                <a:spcPct val="150000"/>
              </a:lnSpc>
              <a:buFont typeface="+mj-lt"/>
              <a:buAutoNum type="arabicPeriod"/>
            </a:pPr>
            <a:r>
              <a:rPr lang="en-US" dirty="0">
                <a:solidFill>
                  <a:srgbClr val="000000"/>
                </a:solidFill>
              </a:rPr>
              <a:t>More efficient pipeline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2537357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CISC vs RISC Comparison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558185"/>
            <a:ext cx="7914669" cy="923330"/>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ISA architectures differences:</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graphicFrame>
        <p:nvGraphicFramePr>
          <p:cNvPr id="4" name="Table 3">
            <a:extLst>
              <a:ext uri="{FF2B5EF4-FFF2-40B4-BE49-F238E27FC236}">
                <a16:creationId xmlns:a16="http://schemas.microsoft.com/office/drawing/2014/main" id="{B9817080-1E90-41F6-ADBD-A01450FA90CC}"/>
              </a:ext>
            </a:extLst>
          </p:cNvPr>
          <p:cNvGraphicFramePr>
            <a:graphicFrameLocks noGrp="1"/>
          </p:cNvGraphicFramePr>
          <p:nvPr>
            <p:extLst/>
          </p:nvPr>
        </p:nvGraphicFramePr>
        <p:xfrm>
          <a:off x="629805" y="1676400"/>
          <a:ext cx="7010400" cy="4511040"/>
        </p:xfrm>
        <a:graphic>
          <a:graphicData uri="http://schemas.openxmlformats.org/drawingml/2006/table">
            <a:tbl>
              <a:tblPr firstRow="1" bandRow="1">
                <a:tableStyleId>{00A15C55-8517-42AA-B614-E9B94910E393}</a:tableStyleId>
              </a:tblPr>
              <a:tblGrid>
                <a:gridCol w="2743200">
                  <a:extLst>
                    <a:ext uri="{9D8B030D-6E8A-4147-A177-3AD203B41FA5}">
                      <a16:colId xmlns:a16="http://schemas.microsoft.com/office/drawing/2014/main" val="2375759606"/>
                    </a:ext>
                  </a:extLst>
                </a:gridCol>
                <a:gridCol w="4267200">
                  <a:extLst>
                    <a:ext uri="{9D8B030D-6E8A-4147-A177-3AD203B41FA5}">
                      <a16:colId xmlns:a16="http://schemas.microsoft.com/office/drawing/2014/main" val="646280981"/>
                    </a:ext>
                  </a:extLst>
                </a:gridCol>
              </a:tblGrid>
              <a:tr h="685800">
                <a:tc>
                  <a:txBody>
                    <a:bodyPr/>
                    <a:lstStyle/>
                    <a:p>
                      <a:pPr algn="ctr"/>
                      <a:r>
                        <a:rPr lang="en-US" dirty="0"/>
                        <a:t>RISC</a:t>
                      </a:r>
                      <a:endParaRPr lang="en-US" dirty="0">
                        <a:solidFill>
                          <a:schemeClr val="bg1"/>
                        </a:solidFill>
                      </a:endParaRPr>
                    </a:p>
                  </a:txBody>
                  <a:tcPr/>
                </a:tc>
                <a:tc>
                  <a:txBody>
                    <a:bodyPr/>
                    <a:lstStyle/>
                    <a:p>
                      <a:pPr algn="ctr"/>
                      <a:r>
                        <a:rPr lang="en-US" dirty="0"/>
                        <a:t>CISC</a:t>
                      </a:r>
                      <a:endParaRPr lang="en-US" dirty="0">
                        <a:solidFill>
                          <a:schemeClr val="bg1"/>
                        </a:solidFill>
                      </a:endParaRPr>
                    </a:p>
                  </a:txBody>
                  <a:tcPr/>
                </a:tc>
                <a:extLst>
                  <a:ext uri="{0D108BD9-81ED-4DB2-BD59-A6C34878D82A}">
                    <a16:rowId xmlns:a16="http://schemas.microsoft.com/office/drawing/2014/main" val="2405044851"/>
                  </a:ext>
                </a:extLst>
              </a:tr>
              <a:tr h="381000">
                <a:tc>
                  <a:txBody>
                    <a:bodyPr/>
                    <a:lstStyle/>
                    <a:p>
                      <a:r>
                        <a:rPr lang="en-US" dirty="0"/>
                        <a:t>Emphasis on Software</a:t>
                      </a:r>
                      <a:endParaRPr lang="en-US" dirty="0">
                        <a:solidFill>
                          <a:schemeClr val="bg1"/>
                        </a:solidFill>
                      </a:endParaRPr>
                    </a:p>
                  </a:txBody>
                  <a:tcPr/>
                </a:tc>
                <a:tc>
                  <a:txBody>
                    <a:bodyPr/>
                    <a:lstStyle/>
                    <a:p>
                      <a:r>
                        <a:rPr lang="en-US" dirty="0"/>
                        <a:t>Emphasis on Hardware</a:t>
                      </a:r>
                      <a:endParaRPr lang="en-US" dirty="0">
                        <a:solidFill>
                          <a:schemeClr val="bg1"/>
                        </a:solidFill>
                      </a:endParaRPr>
                    </a:p>
                  </a:txBody>
                  <a:tcPr/>
                </a:tc>
                <a:extLst>
                  <a:ext uri="{0D108BD9-81ED-4DB2-BD59-A6C34878D82A}">
                    <a16:rowId xmlns:a16="http://schemas.microsoft.com/office/drawing/2014/main" val="2604234965"/>
                  </a:ext>
                </a:extLst>
              </a:tr>
              <a:tr h="381000">
                <a:tc>
                  <a:txBody>
                    <a:bodyPr/>
                    <a:lstStyle/>
                    <a:p>
                      <a:r>
                        <a:rPr lang="en-US" dirty="0"/>
                        <a:t>Single clock cycles</a:t>
                      </a:r>
                      <a:endParaRPr lang="en-US" dirty="0">
                        <a:solidFill>
                          <a:schemeClr val="bg1"/>
                        </a:solidFill>
                      </a:endParaRPr>
                    </a:p>
                  </a:txBody>
                  <a:tcPr/>
                </a:tc>
                <a:tc>
                  <a:txBody>
                    <a:bodyPr/>
                    <a:lstStyle/>
                    <a:p>
                      <a:r>
                        <a:rPr lang="en-US" dirty="0"/>
                        <a:t>Multiple clock cycles</a:t>
                      </a:r>
                      <a:endParaRPr lang="en-US" dirty="0">
                        <a:solidFill>
                          <a:schemeClr val="bg1"/>
                        </a:solidFill>
                      </a:endParaRPr>
                    </a:p>
                  </a:txBody>
                  <a:tcPr/>
                </a:tc>
                <a:extLst>
                  <a:ext uri="{0D108BD9-81ED-4DB2-BD59-A6C34878D82A}">
                    <a16:rowId xmlns:a16="http://schemas.microsoft.com/office/drawing/2014/main" val="1114769486"/>
                  </a:ext>
                </a:extLst>
              </a:tr>
              <a:tr h="381000">
                <a:tc>
                  <a:txBody>
                    <a:bodyPr/>
                    <a:lstStyle/>
                    <a:p>
                      <a:r>
                        <a:rPr lang="en-US" dirty="0"/>
                        <a:t>Simple instructions</a:t>
                      </a:r>
                      <a:endParaRPr lang="en-US" dirty="0">
                        <a:solidFill>
                          <a:schemeClr val="bg1"/>
                        </a:solidFill>
                      </a:endParaRPr>
                    </a:p>
                  </a:txBody>
                  <a:tcPr/>
                </a:tc>
                <a:tc>
                  <a:txBody>
                    <a:bodyPr/>
                    <a:lstStyle/>
                    <a:p>
                      <a:r>
                        <a:rPr lang="en-US" dirty="0"/>
                        <a:t>Complex instructions</a:t>
                      </a:r>
                      <a:endParaRPr lang="en-US" dirty="0">
                        <a:solidFill>
                          <a:schemeClr val="bg1"/>
                        </a:solidFill>
                      </a:endParaRPr>
                    </a:p>
                  </a:txBody>
                  <a:tcPr/>
                </a:tc>
                <a:extLst>
                  <a:ext uri="{0D108BD9-81ED-4DB2-BD59-A6C34878D82A}">
                    <a16:rowId xmlns:a16="http://schemas.microsoft.com/office/drawing/2014/main" val="3883497170"/>
                  </a:ext>
                </a:extLst>
              </a:tr>
              <a:tr h="381000">
                <a:tc>
                  <a:txBody>
                    <a:bodyPr/>
                    <a:lstStyle/>
                    <a:p>
                      <a:r>
                        <a:rPr lang="en-US" dirty="0"/>
                        <a:t>Higher Register count</a:t>
                      </a:r>
                      <a:endParaRPr lang="en-US" dirty="0">
                        <a:solidFill>
                          <a:schemeClr val="bg1"/>
                        </a:solidFill>
                      </a:endParaRPr>
                    </a:p>
                  </a:txBody>
                  <a:tcPr/>
                </a:tc>
                <a:tc>
                  <a:txBody>
                    <a:bodyPr/>
                    <a:lstStyle/>
                    <a:p>
                      <a:r>
                        <a:rPr lang="en-US" dirty="0"/>
                        <a:t>Lower Register count</a:t>
                      </a:r>
                      <a:endParaRPr lang="en-US" dirty="0">
                        <a:solidFill>
                          <a:schemeClr val="bg1"/>
                        </a:solidFill>
                      </a:endParaRPr>
                    </a:p>
                  </a:txBody>
                  <a:tcPr/>
                </a:tc>
                <a:extLst>
                  <a:ext uri="{0D108BD9-81ED-4DB2-BD59-A6C34878D82A}">
                    <a16:rowId xmlns:a16="http://schemas.microsoft.com/office/drawing/2014/main" val="3391185186"/>
                  </a:ext>
                </a:extLst>
              </a:tr>
              <a:tr h="381000">
                <a:tc>
                  <a:txBody>
                    <a:bodyPr/>
                    <a:lstStyle/>
                    <a:p>
                      <a:r>
                        <a:rPr lang="en-US" dirty="0">
                          <a:solidFill>
                            <a:schemeClr val="tx1"/>
                          </a:solidFill>
                        </a:rPr>
                        <a:t>Fix</a:t>
                      </a:r>
                      <a:r>
                        <a:rPr lang="en-US" baseline="0" dirty="0">
                          <a:solidFill>
                            <a:schemeClr val="tx1"/>
                          </a:solidFill>
                        </a:rPr>
                        <a:t> Instruction Set length ( 4 bytes=32 bits )</a:t>
                      </a:r>
                      <a:endParaRPr lang="en-US" dirty="0">
                        <a:solidFill>
                          <a:schemeClr val="tx1"/>
                        </a:solidFill>
                      </a:endParaRPr>
                    </a:p>
                  </a:txBody>
                  <a:tcPr/>
                </a:tc>
                <a:tc>
                  <a:txBody>
                    <a:bodyPr/>
                    <a:lstStyle/>
                    <a:p>
                      <a:r>
                        <a:rPr lang="en-US" dirty="0">
                          <a:solidFill>
                            <a:schemeClr val="tx1"/>
                          </a:solidFill>
                        </a:rPr>
                        <a:t>Variable Instruction Set length (x86 </a:t>
                      </a:r>
                    </a:p>
                    <a:p>
                      <a:r>
                        <a:rPr lang="en-US" dirty="0">
                          <a:solidFill>
                            <a:schemeClr val="tx1"/>
                          </a:solidFill>
                        </a:rPr>
                        <a:t>1-15 Bytes)</a:t>
                      </a:r>
                    </a:p>
                  </a:txBody>
                  <a:tcPr/>
                </a:tc>
                <a:extLst>
                  <a:ext uri="{0D108BD9-81ED-4DB2-BD59-A6C34878D82A}">
                    <a16:rowId xmlns:a16="http://schemas.microsoft.com/office/drawing/2014/main" val="10005"/>
                  </a:ext>
                </a:extLst>
              </a:tr>
              <a:tr h="381000">
                <a:tc>
                  <a:txBody>
                    <a:bodyPr/>
                    <a:lstStyle/>
                    <a:p>
                      <a:r>
                        <a:rPr lang="en-US" dirty="0"/>
                        <a:t>Specialized Load and Store</a:t>
                      </a:r>
                      <a:endParaRPr lang="en-US" dirty="0">
                        <a:solidFill>
                          <a:schemeClr val="bg1"/>
                        </a:solidFill>
                      </a:endParaRPr>
                    </a:p>
                  </a:txBody>
                  <a:tcPr/>
                </a:tc>
                <a:tc>
                  <a:txBody>
                    <a:bodyPr/>
                    <a:lstStyle/>
                    <a:p>
                      <a:r>
                        <a:rPr lang="en-US" dirty="0"/>
                        <a:t>No specialized Loads and Store</a:t>
                      </a:r>
                      <a:endParaRPr lang="en-US" dirty="0">
                        <a:solidFill>
                          <a:schemeClr val="bg1"/>
                        </a:solidFill>
                      </a:endParaRPr>
                    </a:p>
                  </a:txBody>
                  <a:tcPr/>
                </a:tc>
                <a:extLst>
                  <a:ext uri="{0D108BD9-81ED-4DB2-BD59-A6C34878D82A}">
                    <a16:rowId xmlns:a16="http://schemas.microsoft.com/office/drawing/2014/main" val="10006"/>
                  </a:ext>
                </a:extLst>
              </a:tr>
              <a:tr h="381000">
                <a:tc>
                  <a:txBody>
                    <a:bodyPr/>
                    <a:lstStyle/>
                    <a:p>
                      <a:r>
                        <a:rPr lang="en-US" dirty="0"/>
                        <a:t>Larger code size</a:t>
                      </a:r>
                      <a:endParaRPr lang="en-US" dirty="0">
                        <a:solidFill>
                          <a:schemeClr val="bg1"/>
                        </a:solidFill>
                      </a:endParaRPr>
                    </a:p>
                  </a:txBody>
                  <a:tcPr/>
                </a:tc>
                <a:tc>
                  <a:txBody>
                    <a:bodyPr/>
                    <a:lstStyle/>
                    <a:p>
                      <a:r>
                        <a:rPr lang="en-US" dirty="0"/>
                        <a:t>Smaller code size</a:t>
                      </a:r>
                      <a:endParaRPr lang="en-US" dirty="0">
                        <a:solidFill>
                          <a:schemeClr val="bg1"/>
                        </a:solidFill>
                      </a:endParaRPr>
                    </a:p>
                  </a:txBody>
                  <a:tcPr/>
                </a:tc>
                <a:extLst>
                  <a:ext uri="{0D108BD9-81ED-4DB2-BD59-A6C34878D82A}">
                    <a16:rowId xmlns:a16="http://schemas.microsoft.com/office/drawing/2014/main" val="4161926240"/>
                  </a:ext>
                </a:extLst>
              </a:tr>
              <a:tr h="381000">
                <a:tc>
                  <a:txBody>
                    <a:bodyPr/>
                    <a:lstStyle/>
                    <a:p>
                      <a:r>
                        <a:rPr lang="en-US" dirty="0"/>
                        <a:t>Register File larger real estate</a:t>
                      </a:r>
                      <a:endParaRPr lang="en-US" dirty="0">
                        <a:solidFill>
                          <a:schemeClr val="bg1"/>
                        </a:solidFill>
                      </a:endParaRPr>
                    </a:p>
                  </a:txBody>
                  <a:tcPr/>
                </a:tc>
                <a:tc>
                  <a:txBody>
                    <a:bodyPr/>
                    <a:lstStyle/>
                    <a:p>
                      <a:r>
                        <a:rPr lang="en-US" dirty="0"/>
                        <a:t>Large Microcode real estate</a:t>
                      </a:r>
                      <a:endParaRPr lang="en-US" dirty="0">
                        <a:solidFill>
                          <a:schemeClr val="bg1"/>
                        </a:solidFill>
                      </a:endParaRPr>
                    </a:p>
                  </a:txBody>
                  <a:tcPr/>
                </a:tc>
                <a:extLst>
                  <a:ext uri="{0D108BD9-81ED-4DB2-BD59-A6C34878D82A}">
                    <a16:rowId xmlns:a16="http://schemas.microsoft.com/office/drawing/2014/main" val="725525467"/>
                  </a:ext>
                </a:extLst>
              </a:tr>
            </a:tbl>
          </a:graphicData>
        </a:graphic>
      </p:graphicFrame>
    </p:spTree>
    <p:extLst>
      <p:ext uri="{BB962C8B-B14F-4D97-AF65-F5344CB8AC3E}">
        <p14:creationId xmlns:p14="http://schemas.microsoft.com/office/powerpoint/2010/main" val="174860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von Neumann Architecture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872034"/>
          </a:xfrm>
          <a:prstGeom prst="rect">
            <a:avLst/>
          </a:prstGeom>
          <a:noFill/>
        </p:spPr>
        <p:txBody>
          <a:bodyPr wrap="square" rtlCol="0">
            <a:spAutoFit/>
          </a:bodyPr>
          <a:lstStyle/>
          <a:p>
            <a:pPr>
              <a:lnSpc>
                <a:spcPct val="150000"/>
              </a:lnSpc>
            </a:pPr>
            <a:r>
              <a:rPr lang="en-US" dirty="0"/>
              <a:t>The diagram below shows the general layout of the von Neumann architecture. </a:t>
            </a:r>
          </a:p>
        </p:txBody>
      </p:sp>
      <p:grpSp>
        <p:nvGrpSpPr>
          <p:cNvPr id="8" name="Group 7">
            <a:extLst>
              <a:ext uri="{FF2B5EF4-FFF2-40B4-BE49-F238E27FC236}">
                <a16:creationId xmlns:a16="http://schemas.microsoft.com/office/drawing/2014/main" id="{0BFEA5FE-1DE3-4E7C-B7A3-625607EF839D}"/>
              </a:ext>
            </a:extLst>
          </p:cNvPr>
          <p:cNvGrpSpPr/>
          <p:nvPr/>
        </p:nvGrpSpPr>
        <p:grpSpPr>
          <a:xfrm>
            <a:off x="1920361" y="1710234"/>
            <a:ext cx="5300707" cy="3421551"/>
            <a:chOff x="1920361" y="2514600"/>
            <a:chExt cx="5300707" cy="3421551"/>
          </a:xfrm>
        </p:grpSpPr>
        <p:pic>
          <p:nvPicPr>
            <p:cNvPr id="5" name="Picture 4">
              <a:extLst>
                <a:ext uri="{FF2B5EF4-FFF2-40B4-BE49-F238E27FC236}">
                  <a16:creationId xmlns:a16="http://schemas.microsoft.com/office/drawing/2014/main" id="{524D92FE-DB22-4C2A-99B6-95282CD3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361" y="2514600"/>
              <a:ext cx="5300707" cy="3069560"/>
            </a:xfrm>
            <a:prstGeom prst="rect">
              <a:avLst/>
            </a:prstGeom>
          </p:spPr>
        </p:pic>
        <p:sp>
          <p:nvSpPr>
            <p:cNvPr id="7" name="TextBox 6">
              <a:hlinkClick r:id="rId4"/>
              <a:extLst>
                <a:ext uri="{FF2B5EF4-FFF2-40B4-BE49-F238E27FC236}">
                  <a16:creationId xmlns:a16="http://schemas.microsoft.com/office/drawing/2014/main" id="{3E712AB9-6531-478E-A175-BCE4098033D3}"/>
                </a:ext>
              </a:extLst>
            </p:cNvPr>
            <p:cNvSpPr txBox="1"/>
            <p:nvPr/>
          </p:nvSpPr>
          <p:spPr>
            <a:xfrm>
              <a:off x="3161014" y="5715000"/>
              <a:ext cx="2819400" cy="221151"/>
            </a:xfrm>
            <a:prstGeom prst="rect">
              <a:avLst/>
            </a:prstGeom>
            <a:noFill/>
          </p:spPr>
          <p:txBody>
            <a:bodyPr wrap="square" rtlCol="0">
              <a:spAutoFit/>
            </a:bodyPr>
            <a:lstStyle/>
            <a:p>
              <a:r>
                <a:rPr lang="en-US" sz="900" dirty="0">
                  <a:hlinkClick r:id="rId5" tooltip="http://en.wikibooks.org/wiki/electronics/transistors"/>
                </a:rPr>
                <a:t>This Photo</a:t>
              </a:r>
              <a:r>
                <a:rPr lang="en-US" sz="900" dirty="0"/>
                <a:t> by </a:t>
              </a:r>
              <a:r>
                <a:rPr lang="en-US" sz="900" dirty="0" err="1">
                  <a:hlinkClick r:id="rId6"/>
                </a:rPr>
                <a:t>Kapooht</a:t>
              </a:r>
              <a:r>
                <a:rPr lang="en-US" sz="900" dirty="0"/>
                <a:t> is licensed under </a:t>
              </a:r>
              <a:r>
                <a:rPr lang="en-US" sz="900" dirty="0">
                  <a:hlinkClick r:id="rId7" tooltip="https://creativecommons.org/licenses/by-sa/3.0/"/>
                </a:rPr>
                <a:t>CC BY-SA</a:t>
              </a:r>
              <a:endParaRPr lang="en-US" sz="900" dirty="0"/>
            </a:p>
          </p:txBody>
        </p:sp>
      </p:grpSp>
      <p:sp>
        <p:nvSpPr>
          <p:cNvPr id="4" name="Rectangle 3"/>
          <p:cNvSpPr/>
          <p:nvPr/>
        </p:nvSpPr>
        <p:spPr>
          <a:xfrm>
            <a:off x="1066800" y="5229830"/>
            <a:ext cx="8382000" cy="923330"/>
          </a:xfrm>
          <a:prstGeom prst="rect">
            <a:avLst/>
          </a:prstGeom>
        </p:spPr>
        <p:txBody>
          <a:bodyPr wrap="square">
            <a:spAutoFit/>
          </a:bodyPr>
          <a:lstStyle/>
          <a:p>
            <a:pPr>
              <a:lnSpc>
                <a:spcPct val="150000"/>
              </a:lnSpc>
            </a:pPr>
            <a:r>
              <a:rPr lang="en-US" dirty="0"/>
              <a:t>More information can be found here: </a:t>
            </a:r>
            <a:r>
              <a:rPr lang="en-US" u="sng" dirty="0">
                <a:solidFill>
                  <a:srgbClr val="0070C0"/>
                </a:solidFill>
              </a:rPr>
              <a:t>https://en.wikipedia.org/wiki/Von_Neumann_architecture </a:t>
            </a:r>
          </a:p>
        </p:txBody>
      </p:sp>
    </p:spTree>
    <p:extLst>
      <p:ext uri="{BB962C8B-B14F-4D97-AF65-F5344CB8AC3E}">
        <p14:creationId xmlns:p14="http://schemas.microsoft.com/office/powerpoint/2010/main" val="2075599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lvl="0">
              <a:lnSpc>
                <a:spcPct val="100000"/>
              </a:lnSpc>
              <a:defRPr/>
            </a:pPr>
            <a:r>
              <a:rPr lang="en-CA" altLang="en-US" sz="2800" b="1" dirty="0">
                <a:cs typeface="DejaVu Sans" charset="0"/>
              </a:rPr>
              <a:t>CISC vs RISC Comparison - Assembly</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endPar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pic>
        <p:nvPicPr>
          <p:cNvPr id="4" name="Picture 6">
            <a:extLst>
              <a:ext uri="{FF2B5EF4-FFF2-40B4-BE49-F238E27FC236}">
                <a16:creationId xmlns:a16="http://schemas.microsoft.com/office/drawing/2014/main" id="{5384C078-2F40-470F-8E52-4EDD985BB5CA}"/>
              </a:ext>
            </a:extLst>
          </p:cNvPr>
          <p:cNvPicPr/>
          <p:nvPr/>
        </p:nvPicPr>
        <p:blipFill>
          <a:blip r:embed="rId2"/>
          <a:stretch/>
        </p:blipFill>
        <p:spPr>
          <a:xfrm>
            <a:off x="56520" y="864000"/>
            <a:ext cx="9087480" cy="5111640"/>
          </a:xfrm>
          <a:prstGeom prst="rect">
            <a:avLst/>
          </a:prstGeom>
          <a:ln>
            <a:noFill/>
          </a:ln>
        </p:spPr>
      </p:pic>
    </p:spTree>
    <p:extLst>
      <p:ext uri="{BB962C8B-B14F-4D97-AF65-F5344CB8AC3E}">
        <p14:creationId xmlns:p14="http://schemas.microsoft.com/office/powerpoint/2010/main" val="588890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  </a:t>
            </a:r>
          </a:p>
        </p:txBody>
      </p:sp>
      <p:sp>
        <p:nvSpPr>
          <p:cNvPr id="5" name="Content Placeholder 4"/>
          <p:cNvSpPr>
            <a:spLocks noGrp="1"/>
          </p:cNvSpPr>
          <p:nvPr>
            <p:ph idx="1"/>
          </p:nvPr>
        </p:nvSpPr>
        <p:spPr>
          <a:xfrm>
            <a:off x="628650" y="1165294"/>
            <a:ext cx="7886700" cy="4930705"/>
          </a:xfrm>
        </p:spPr>
        <p:txBody>
          <a:bodyPr/>
          <a:lstStyle/>
          <a:p>
            <a:r>
              <a:rPr lang="en-CA" dirty="0"/>
              <a:t> </a:t>
            </a:r>
            <a:r>
              <a:rPr lang="en-CA" sz="1400" dirty="0">
                <a:latin typeface="Arial" panose="020B0604020202020204" pitchFamily="34" charset="0"/>
                <a:cs typeface="Arial" panose="020B0604020202020204" pitchFamily="34" charset="0"/>
              </a:rPr>
              <a:t>a=</a:t>
            </a:r>
            <a:r>
              <a:rPr lang="en-CA" sz="1400" dirty="0" err="1">
                <a:latin typeface="Arial" panose="020B0604020202020204" pitchFamily="34" charset="0"/>
                <a:cs typeface="Arial" panose="020B0604020202020204" pitchFamily="34" charset="0"/>
              </a:rPr>
              <a:t>a+b</a:t>
            </a:r>
            <a:r>
              <a:rPr lang="en-CA" sz="1400" dirty="0">
                <a:latin typeface="Arial" panose="020B0604020202020204" pitchFamily="34" charset="0"/>
                <a:cs typeface="Arial" panose="020B0604020202020204" pitchFamily="34" charset="0"/>
              </a:rPr>
              <a:t>  result will be in variable a. Assuming a=5   and b=8      </a:t>
            </a:r>
          </a:p>
          <a:p>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rax</a:t>
            </a:r>
            <a:r>
              <a:rPr lang="en-CA" sz="1400" dirty="0">
                <a:latin typeface="Arial" panose="020B0604020202020204" pitchFamily="34" charset="0"/>
                <a:cs typeface="Arial" panose="020B0604020202020204" pitchFamily="34" charset="0"/>
              </a:rPr>
              <a:t>=  0x1240abdd      ; </a:t>
            </a:r>
            <a:r>
              <a:rPr lang="en-CA" sz="1400" dirty="0" err="1">
                <a:latin typeface="Arial" panose="020B0604020202020204" pitchFamily="34" charset="0"/>
                <a:cs typeface="Arial" panose="020B0604020202020204" pitchFamily="34" charset="0"/>
              </a:rPr>
              <a:t>rax</a:t>
            </a:r>
            <a:r>
              <a:rPr lang="en-CA" sz="1400" dirty="0">
                <a:latin typeface="Arial" panose="020B0604020202020204" pitchFamily="34" charset="0"/>
                <a:cs typeface="Arial" panose="020B0604020202020204" pitchFamily="34" charset="0"/>
              </a:rPr>
              <a:t> contains the address of variable a</a:t>
            </a:r>
          </a:p>
          <a:p>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rdx</a:t>
            </a:r>
            <a:r>
              <a:rPr lang="en-CA" sz="1400" dirty="0">
                <a:latin typeface="Arial" panose="020B0604020202020204" pitchFamily="34" charset="0"/>
                <a:cs typeface="Arial" panose="020B0604020202020204" pitchFamily="34" charset="0"/>
              </a:rPr>
              <a:t> = 0xab1234aa      ; </a:t>
            </a:r>
            <a:r>
              <a:rPr lang="en-CA" sz="1400" dirty="0" err="1">
                <a:latin typeface="Arial" panose="020B0604020202020204" pitchFamily="34" charset="0"/>
                <a:cs typeface="Arial" panose="020B0604020202020204" pitchFamily="34" charset="0"/>
              </a:rPr>
              <a:t>rdx</a:t>
            </a:r>
            <a:r>
              <a:rPr lang="en-CA" sz="1400" dirty="0">
                <a:latin typeface="Arial" panose="020B0604020202020204" pitchFamily="34" charset="0"/>
                <a:cs typeface="Arial" panose="020B0604020202020204" pitchFamily="34" charset="0"/>
              </a:rPr>
              <a:t> registry contains the address of variable b</a:t>
            </a:r>
          </a:p>
          <a:p>
            <a:r>
              <a:rPr lang="en-CA" sz="1400" dirty="0">
                <a:latin typeface="Arial" panose="020B0604020202020204" pitchFamily="34" charset="0"/>
                <a:cs typeface="Arial" panose="020B0604020202020204" pitchFamily="34" charset="0"/>
              </a:rPr>
              <a:t>  </a:t>
            </a:r>
            <a:r>
              <a:rPr lang="en-CA" sz="1400" dirty="0" err="1">
                <a:solidFill>
                  <a:srgbClr val="FF0000"/>
                </a:solidFill>
                <a:latin typeface="Arial" panose="020B0604020202020204" pitchFamily="34" charset="0"/>
                <a:cs typeface="Arial" panose="020B0604020202020204" pitchFamily="34" charset="0"/>
              </a:rPr>
              <a:t>mov</a:t>
            </a:r>
            <a:r>
              <a:rPr lang="en-CA" sz="1400" dirty="0">
                <a:solidFill>
                  <a:srgbClr val="FF0000"/>
                </a:solidFill>
                <a:latin typeface="Arial" panose="020B0604020202020204" pitchFamily="34" charset="0"/>
                <a:cs typeface="Arial" panose="020B0604020202020204" pitchFamily="34" charset="0"/>
              </a:rPr>
              <a:t>  (%</a:t>
            </a:r>
            <a:r>
              <a:rPr lang="en-CA" sz="1400" dirty="0" err="1">
                <a:solidFill>
                  <a:srgbClr val="FF0000"/>
                </a:solidFill>
                <a:latin typeface="Arial" panose="020B0604020202020204" pitchFamily="34" charset="0"/>
                <a:cs typeface="Arial" panose="020B0604020202020204" pitchFamily="34" charset="0"/>
              </a:rPr>
              <a:t>rdx</a:t>
            </a:r>
            <a:r>
              <a:rPr lang="en-CA" sz="1400" dirty="0">
                <a:solidFill>
                  <a:srgbClr val="FF0000"/>
                </a:solidFill>
                <a:latin typeface="Arial" panose="020B0604020202020204" pitchFamily="34" charset="0"/>
                <a:cs typeface="Arial" panose="020B0604020202020204" pitchFamily="34" charset="0"/>
              </a:rPr>
              <a:t>), %</a:t>
            </a:r>
            <a:r>
              <a:rPr lang="en-CA" sz="1400" dirty="0" err="1">
                <a:solidFill>
                  <a:srgbClr val="FF0000"/>
                </a:solidFill>
                <a:latin typeface="Arial" panose="020B0604020202020204" pitchFamily="34" charset="0"/>
                <a:cs typeface="Arial" panose="020B0604020202020204" pitchFamily="34" charset="0"/>
              </a:rPr>
              <a:t>edx</a:t>
            </a:r>
            <a:r>
              <a:rPr lang="en-CA" sz="1400" dirty="0">
                <a:solidFill>
                  <a:srgbClr val="FF0000"/>
                </a:solidFill>
                <a:latin typeface="Arial" panose="020B0604020202020204" pitchFamily="34" charset="0"/>
                <a:cs typeface="Arial" panose="020B0604020202020204" pitchFamily="34" charset="0"/>
              </a:rPr>
              <a:t>     </a:t>
            </a:r>
            <a:r>
              <a:rPr lang="en-CA" sz="1400" dirty="0">
                <a:latin typeface="Arial" panose="020B0604020202020204" pitchFamily="34" charset="0"/>
                <a:cs typeface="Arial" panose="020B0604020202020204" pitchFamily="34" charset="0"/>
              </a:rPr>
              <a:t>; copies the value in the location pointed by the address of </a:t>
            </a:r>
            <a:r>
              <a:rPr lang="en-CA" sz="1400" dirty="0" err="1">
                <a:latin typeface="Arial" panose="020B0604020202020204" pitchFamily="34" charset="0"/>
                <a:cs typeface="Arial" panose="020B0604020202020204" pitchFamily="34" charset="0"/>
              </a:rPr>
              <a:t>rdx</a:t>
            </a:r>
            <a:r>
              <a:rPr lang="en-CA" sz="1400" dirty="0">
                <a:latin typeface="Arial" panose="020B0604020202020204" pitchFamily="34" charset="0"/>
                <a:cs typeface="Arial" panose="020B0604020202020204" pitchFamily="34" charset="0"/>
              </a:rPr>
              <a:t> into registry   				  </a:t>
            </a:r>
            <a:r>
              <a:rPr lang="en-CA" sz="1400" dirty="0" err="1">
                <a:latin typeface="Arial" panose="020B0604020202020204" pitchFamily="34" charset="0"/>
                <a:cs typeface="Arial" panose="020B0604020202020204" pitchFamily="34" charset="0"/>
              </a:rPr>
              <a:t>edx</a:t>
            </a:r>
            <a:r>
              <a:rPr lang="en-CA" sz="1400" dirty="0">
                <a:latin typeface="Arial" panose="020B0604020202020204" pitchFamily="34" charset="0"/>
                <a:cs typeface="Arial" panose="020B0604020202020204" pitchFamily="34" charset="0"/>
              </a:rPr>
              <a:t>.  Means copy 8 to register </a:t>
            </a:r>
            <a:r>
              <a:rPr lang="en-CA" sz="1400" dirty="0" err="1">
                <a:latin typeface="Arial" panose="020B0604020202020204" pitchFamily="34" charset="0"/>
                <a:cs typeface="Arial" panose="020B0604020202020204" pitchFamily="34" charset="0"/>
              </a:rPr>
              <a:t>edx</a:t>
            </a: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edx</a:t>
            </a:r>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rdx</a:t>
            </a:r>
            <a:endParaRPr lang="en-CA" sz="1400" dirty="0">
              <a:latin typeface="Arial" panose="020B0604020202020204" pitchFamily="34" charset="0"/>
              <a:cs typeface="Arial" panose="020B0604020202020204" pitchFamily="34" charset="0"/>
            </a:endParaRPr>
          </a:p>
          <a:p>
            <a:r>
              <a:rPr lang="en-CA" sz="1400" dirty="0">
                <a:latin typeface="Arial" panose="020B0604020202020204" pitchFamily="34" charset="0"/>
                <a:cs typeface="Arial" panose="020B0604020202020204" pitchFamily="34" charset="0"/>
              </a:rPr>
              <a:t> </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rdx</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rax</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edx</a:t>
            </a:r>
            <a:r>
              <a:rPr lang="en-CA" sz="1200" dirty="0">
                <a:latin typeface="Arial" panose="020B0604020202020204" pitchFamily="34" charset="0"/>
                <a:cs typeface="Arial" panose="020B0604020202020204" pitchFamily="34" charset="0"/>
              </a:rPr>
              <a:t>                </a:t>
            </a:r>
          </a:p>
          <a:p>
            <a:r>
              <a:rPr lang="en-CA" sz="1200" dirty="0">
                <a:latin typeface="Arial" panose="020B0604020202020204" pitchFamily="34" charset="0"/>
                <a:cs typeface="Arial" panose="020B0604020202020204" pitchFamily="34" charset="0"/>
              </a:rPr>
              <a:t>   0xab1234aa                        0x1240abdd                 8</a:t>
            </a:r>
          </a:p>
          <a:p>
            <a:r>
              <a:rPr lang="en-CA" sz="1100" dirty="0">
                <a:latin typeface="Arial" panose="020B0604020202020204" pitchFamily="34" charset="0"/>
                <a:cs typeface="Arial" panose="020B0604020202020204" pitchFamily="34" charset="0"/>
              </a:rPr>
              <a:t> </a:t>
            </a:r>
            <a:r>
              <a:rPr lang="en-CA" sz="1200" dirty="0">
                <a:latin typeface="Arial" panose="020B0604020202020204" pitchFamily="34" charset="0"/>
                <a:cs typeface="Arial" panose="020B0604020202020204" pitchFamily="34" charset="0"/>
              </a:rPr>
              <a:t>            Label:            a            </a:t>
            </a:r>
          </a:p>
          <a:p>
            <a:r>
              <a:rPr lang="en-CA" sz="1200" dirty="0">
                <a:latin typeface="Arial" panose="020B0604020202020204" pitchFamily="34" charset="0"/>
                <a:cs typeface="Arial" panose="020B0604020202020204" pitchFamily="34" charset="0"/>
              </a:rPr>
              <a:t>    0xab1240abdd</a:t>
            </a:r>
          </a:p>
          <a:p>
            <a:r>
              <a:rPr lang="en-CA" sz="1200" dirty="0">
                <a:latin typeface="Arial" panose="020B0604020202020204" pitchFamily="34" charset="0"/>
                <a:cs typeface="Arial" panose="020B0604020202020204" pitchFamily="34" charset="0"/>
              </a:rPr>
              <a:t>             Label:            b                  In Memory</a:t>
            </a:r>
          </a:p>
          <a:p>
            <a:r>
              <a:rPr lang="en-CA" sz="1200" dirty="0">
                <a:latin typeface="Arial" panose="020B0604020202020204" pitchFamily="34" charset="0"/>
                <a:cs typeface="Arial" panose="020B0604020202020204" pitchFamily="34" charset="0"/>
              </a:rPr>
              <a:t>    0xab1234aa</a:t>
            </a:r>
          </a:p>
          <a:p>
            <a:r>
              <a:rPr lang="en-CA" sz="1400" dirty="0">
                <a:latin typeface="Arial" panose="020B0604020202020204" pitchFamily="34" charset="0"/>
                <a:cs typeface="Arial" panose="020B0604020202020204" pitchFamily="34" charset="0"/>
              </a:rPr>
              <a:t>    </a:t>
            </a:r>
            <a:r>
              <a:rPr lang="en-CA" sz="1600" dirty="0">
                <a:solidFill>
                  <a:srgbClr val="FF0000"/>
                </a:solidFill>
                <a:latin typeface="Arial" panose="020B0604020202020204" pitchFamily="34" charset="0"/>
                <a:cs typeface="Arial" panose="020B0604020202020204" pitchFamily="34" charset="0"/>
              </a:rPr>
              <a:t>add  %</a:t>
            </a:r>
            <a:r>
              <a:rPr lang="en-CA" sz="1600" dirty="0" err="1">
                <a:solidFill>
                  <a:srgbClr val="FF0000"/>
                </a:solidFill>
                <a:latin typeface="Arial" panose="020B0604020202020204" pitchFamily="34" charset="0"/>
                <a:cs typeface="Arial" panose="020B0604020202020204" pitchFamily="34" charset="0"/>
              </a:rPr>
              <a:t>edx</a:t>
            </a:r>
            <a:r>
              <a:rPr lang="en-CA" sz="1600" dirty="0">
                <a:solidFill>
                  <a:srgbClr val="FF0000"/>
                </a:solidFill>
                <a:latin typeface="Arial" panose="020B0604020202020204" pitchFamily="34" charset="0"/>
                <a:cs typeface="Arial" panose="020B0604020202020204" pitchFamily="34" charset="0"/>
              </a:rPr>
              <a:t>, (%</a:t>
            </a:r>
            <a:r>
              <a:rPr lang="en-CA" sz="1600" dirty="0" err="1">
                <a:solidFill>
                  <a:srgbClr val="FF0000"/>
                </a:solidFill>
                <a:latin typeface="Arial" panose="020B0604020202020204" pitchFamily="34" charset="0"/>
                <a:cs typeface="Arial" panose="020B0604020202020204" pitchFamily="34" charset="0"/>
              </a:rPr>
              <a:t>rax</a:t>
            </a:r>
            <a:r>
              <a:rPr lang="en-CA" sz="1600" dirty="0">
                <a:solidFill>
                  <a:srgbClr val="FF0000"/>
                </a:solidFill>
                <a:latin typeface="Arial" panose="020B0604020202020204" pitchFamily="34" charset="0"/>
                <a:cs typeface="Arial" panose="020B0604020202020204" pitchFamily="34" charset="0"/>
              </a:rPr>
              <a:t>)       </a:t>
            </a:r>
            <a:r>
              <a:rPr lang="en-CA" sz="1200" dirty="0">
                <a:latin typeface="Arial" panose="020B0604020202020204" pitchFamily="34" charset="0"/>
                <a:cs typeface="Arial" panose="020B0604020202020204" pitchFamily="34" charset="0"/>
              </a:rPr>
              <a:t>; Add to register </a:t>
            </a:r>
            <a:r>
              <a:rPr lang="en-CA" sz="1200" dirty="0" err="1">
                <a:latin typeface="Arial" panose="020B0604020202020204" pitchFamily="34" charset="0"/>
                <a:cs typeface="Arial" panose="020B0604020202020204" pitchFamily="34" charset="0"/>
              </a:rPr>
              <a:t>edx</a:t>
            </a:r>
            <a:r>
              <a:rPr lang="en-CA" sz="1200" dirty="0">
                <a:latin typeface="Arial" panose="020B0604020202020204" pitchFamily="34" charset="0"/>
                <a:cs typeface="Arial" panose="020B0604020202020204" pitchFamily="34" charset="0"/>
              </a:rPr>
              <a:t> the value located in memory address pointed by register </a:t>
            </a:r>
            <a:r>
              <a:rPr lang="en-CA" sz="1200" dirty="0" err="1">
                <a:latin typeface="Arial" panose="020B0604020202020204" pitchFamily="34" charset="0"/>
                <a:cs typeface="Arial" panose="020B0604020202020204" pitchFamily="34" charset="0"/>
              </a:rPr>
              <a:t>rax</a:t>
            </a:r>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edx</a:t>
            </a:r>
            <a:r>
              <a:rPr lang="en-CA" sz="1200" dirty="0">
                <a:latin typeface="Arial" panose="020B0604020202020204" pitchFamily="34" charset="0"/>
                <a:cs typeface="Arial" panose="020B0604020202020204" pitchFamily="34" charset="0"/>
              </a:rPr>
              <a:t>= 8 + 5 = 13  </a:t>
            </a:r>
          </a:p>
        </p:txBody>
      </p:sp>
      <p:sp>
        <p:nvSpPr>
          <p:cNvPr id="6" name="Rectangle 5"/>
          <p:cNvSpPr/>
          <p:nvPr/>
        </p:nvSpPr>
        <p:spPr bwMode="auto">
          <a:xfrm>
            <a:off x="1981200" y="4116587"/>
            <a:ext cx="685800" cy="30480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CA" sz="1800" b="0" i="0" u="none" strike="noStrike" cap="none" normalizeH="0" baseline="0" dirty="0">
                <a:ln>
                  <a:noFill/>
                </a:ln>
                <a:effectLst/>
                <a:latin typeface="Arial" panose="020B0604020202020204" pitchFamily="34" charset="0"/>
                <a:cs typeface="Noto Sans CJK SC" charset="0"/>
              </a:rPr>
              <a:t>   5</a:t>
            </a:r>
          </a:p>
        </p:txBody>
      </p:sp>
      <p:sp>
        <p:nvSpPr>
          <p:cNvPr id="7" name="Rectangle 6"/>
          <p:cNvSpPr/>
          <p:nvPr/>
        </p:nvSpPr>
        <p:spPr bwMode="auto">
          <a:xfrm>
            <a:off x="1900518" y="4832620"/>
            <a:ext cx="690282" cy="27278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kumimoji="0" lang="en-CA" sz="1800" b="0" i="0" u="none" strike="noStrike" cap="none" normalizeH="0" baseline="0" dirty="0">
                <a:ln>
                  <a:noFill/>
                </a:ln>
                <a:effectLst/>
                <a:latin typeface="Arial" panose="020B0604020202020204" pitchFamily="34" charset="0"/>
                <a:cs typeface="Noto Sans CJK SC" charset="0"/>
              </a:rPr>
              <a:t>   8</a:t>
            </a:r>
          </a:p>
        </p:txBody>
      </p:sp>
      <p:sp>
        <p:nvSpPr>
          <p:cNvPr id="13" name="Freeform 12"/>
          <p:cNvSpPr/>
          <p:nvPr/>
        </p:nvSpPr>
        <p:spPr bwMode="auto">
          <a:xfrm>
            <a:off x="2743200" y="4056529"/>
            <a:ext cx="304800" cy="1139805"/>
          </a:xfrm>
          <a:custGeom>
            <a:avLst/>
            <a:gdLst>
              <a:gd name="connsiteX0" fmla="*/ 8964 w 304800"/>
              <a:gd name="connsiteY0" fmla="*/ 0 h 1139805"/>
              <a:gd name="connsiteX1" fmla="*/ 233082 w 304800"/>
              <a:gd name="connsiteY1" fmla="*/ 8964 h 1139805"/>
              <a:gd name="connsiteX2" fmla="*/ 268941 w 304800"/>
              <a:gd name="connsiteY2" fmla="*/ 26894 h 1139805"/>
              <a:gd name="connsiteX3" fmla="*/ 286870 w 304800"/>
              <a:gd name="connsiteY3" fmla="*/ 53788 h 1139805"/>
              <a:gd name="connsiteX4" fmla="*/ 304800 w 304800"/>
              <a:gd name="connsiteY4" fmla="*/ 71717 h 1139805"/>
              <a:gd name="connsiteX5" fmla="*/ 295835 w 304800"/>
              <a:gd name="connsiteY5" fmla="*/ 968188 h 1139805"/>
              <a:gd name="connsiteX6" fmla="*/ 286870 w 304800"/>
              <a:gd name="connsiteY6" fmla="*/ 1111623 h 1139805"/>
              <a:gd name="connsiteX7" fmla="*/ 251011 w 304800"/>
              <a:gd name="connsiteY7" fmla="*/ 1120588 h 1139805"/>
              <a:gd name="connsiteX8" fmla="*/ 224117 w 304800"/>
              <a:gd name="connsiteY8" fmla="*/ 1129553 h 1139805"/>
              <a:gd name="connsiteX9" fmla="*/ 0 w 304800"/>
              <a:gd name="connsiteY9" fmla="*/ 1138517 h 11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0" h="1139805">
                <a:moveTo>
                  <a:pt x="8964" y="0"/>
                </a:moveTo>
                <a:cubicBezTo>
                  <a:pt x="83670" y="2988"/>
                  <a:pt x="158713" y="1271"/>
                  <a:pt x="233082" y="8964"/>
                </a:cubicBezTo>
                <a:cubicBezTo>
                  <a:pt x="246375" y="10339"/>
                  <a:pt x="258675" y="18339"/>
                  <a:pt x="268941" y="26894"/>
                </a:cubicBezTo>
                <a:cubicBezTo>
                  <a:pt x="277218" y="33791"/>
                  <a:pt x="280139" y="45375"/>
                  <a:pt x="286870" y="53788"/>
                </a:cubicBezTo>
                <a:cubicBezTo>
                  <a:pt x="292150" y="60388"/>
                  <a:pt x="298823" y="65741"/>
                  <a:pt x="304800" y="71717"/>
                </a:cubicBezTo>
                <a:cubicBezTo>
                  <a:pt x="301812" y="370541"/>
                  <a:pt x="300987" y="669394"/>
                  <a:pt x="295835" y="968188"/>
                </a:cubicBezTo>
                <a:cubicBezTo>
                  <a:pt x="295009" y="1016086"/>
                  <a:pt x="300387" y="1065665"/>
                  <a:pt x="286870" y="1111623"/>
                </a:cubicBezTo>
                <a:cubicBezTo>
                  <a:pt x="283393" y="1123443"/>
                  <a:pt x="262858" y="1117203"/>
                  <a:pt x="251011" y="1120588"/>
                </a:cubicBezTo>
                <a:cubicBezTo>
                  <a:pt x="241925" y="1123184"/>
                  <a:pt x="233414" y="1127863"/>
                  <a:pt x="224117" y="1129553"/>
                </a:cubicBezTo>
                <a:cubicBezTo>
                  <a:pt x="140161" y="1144818"/>
                  <a:pt x="96009" y="1138517"/>
                  <a:pt x="0" y="113851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27" name="Rectangle 26">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lvl="0">
              <a:lnSpc>
                <a:spcPct val="100000"/>
              </a:lnSpc>
              <a:defRPr/>
            </a:pPr>
            <a:r>
              <a:rPr lang="en-CA" altLang="en-US" sz="2800" b="1" dirty="0">
                <a:cs typeface="DejaVu Sans" charset="0"/>
              </a:rPr>
              <a:t>CISC – Assembly </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endPar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spTree>
    <p:extLst>
      <p:ext uri="{BB962C8B-B14F-4D97-AF65-F5344CB8AC3E}">
        <p14:creationId xmlns:p14="http://schemas.microsoft.com/office/powerpoint/2010/main" val="1152238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a:cs typeface="DejaVu Sans" charset="0"/>
              </a:rPr>
              <a:t>CISC vs RISC Comparison - Summary</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endPar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054576"/>
            <a:ext cx="7914669" cy="4247317"/>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From the previous slide we can conclude:</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RIS</a:t>
            </a:r>
            <a:r>
              <a:rPr lang="en-US" dirty="0">
                <a:solidFill>
                  <a:srgbClr val="000000"/>
                </a:solidFill>
              </a:rPr>
              <a:t>C processor requires more instructions</a:t>
            </a:r>
          </a:p>
          <a:p>
            <a:pPr marL="1085850" lvl="1" indent="-342900">
              <a:lnSpc>
                <a:spcPct val="150000"/>
              </a:lnSpc>
              <a:buFont typeface="Times New Roman" panose="02020603050405020304" pitchFamily="18" charset="0"/>
              <a:buAutoNum type="arabicPeriod"/>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6 instructions to complete the addition</a:t>
            </a:r>
          </a:p>
          <a:p>
            <a:pPr marL="1085850" lvl="1" indent="-342900">
              <a:lnSpc>
                <a:spcPct val="150000"/>
              </a:lnSpc>
              <a:buFont typeface="Times New Roman" panose="02020603050405020304" pitchFamily="18" charset="0"/>
              <a:buAutoNum type="arabicPeriod"/>
            </a:pPr>
            <a:r>
              <a:rPr lang="en-US" dirty="0">
                <a:solidFill>
                  <a:srgbClr val="000000"/>
                </a:solidFill>
              </a:rPr>
              <a:t>24 bytes – </a:t>
            </a:r>
            <a:r>
              <a:rPr lang="en-US" sz="1600" dirty="0">
                <a:solidFill>
                  <a:srgbClr val="000000"/>
                </a:solidFill>
              </a:rPr>
              <a:t>(the uniform width opcodes bytes add them)</a:t>
            </a:r>
          </a:p>
          <a:p>
            <a:pPr marL="342900" indent="-342900">
              <a:lnSpc>
                <a:spcPct val="150000"/>
              </a:lnSpc>
              <a:buFont typeface="Times New Roman" panose="02020603050405020304" pitchFamily="18" charset="0"/>
              <a:buAutoNum type="arabicPeriod"/>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CISC processor</a:t>
            </a:r>
          </a:p>
          <a:p>
            <a:pPr marL="1085850" lvl="1" indent="-342900">
              <a:lnSpc>
                <a:spcPct val="150000"/>
              </a:lnSpc>
              <a:buFont typeface="Times New Roman" panose="02020603050405020304" pitchFamily="18" charset="0"/>
              <a:buAutoNum type="arabicPeriod"/>
            </a:pPr>
            <a:r>
              <a:rPr lang="en-US" dirty="0">
                <a:solidFill>
                  <a:srgbClr val="000000"/>
                </a:solidFill>
              </a:rPr>
              <a:t>2 instructions to complete addition</a:t>
            </a:r>
          </a:p>
          <a:p>
            <a:pPr marL="1085850" lvl="1" indent="-342900">
              <a:lnSpc>
                <a:spcPct val="150000"/>
              </a:lnSpc>
              <a:buFont typeface="Times New Roman" panose="02020603050405020304" pitchFamily="18" charset="0"/>
              <a:buAutoNum type="arabicPeriod"/>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4 bytes in size</a:t>
            </a:r>
            <a:r>
              <a:rPr lang="en-US" dirty="0">
                <a:solidFill>
                  <a:srgbClr val="000000"/>
                </a:solidFill>
              </a:rPr>
              <a:t> – </a:t>
            </a:r>
            <a:r>
              <a:rPr lang="en-US" sz="1600" dirty="0">
                <a:solidFill>
                  <a:srgbClr val="000000"/>
                </a:solidFill>
              </a:rPr>
              <a:t>(the uniform width opcodes bytes add them)</a:t>
            </a: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C00000"/>
                </a:solidFill>
              </a:rPr>
              <a:t>Calculate the run time of the program based on the formula below.</a:t>
            </a:r>
            <a:r>
              <a:rPr lang="en-US" dirty="0">
                <a:solidFill>
                  <a:srgbClr val="000000"/>
                </a:solidFill>
              </a:rPr>
              <a:t>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Hint: Time / cycle is one period of the CPU. What is the period of a 1GHz processor.</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E11A03-35B5-4750-AB6B-1C4ACEC4F3DA}"/>
                  </a:ext>
                </a:extLst>
              </p:cNvPr>
              <p:cNvSpPr txBox="1"/>
              <p:nvPr/>
            </p:nvSpPr>
            <p:spPr>
              <a:xfrm>
                <a:off x="1981200" y="5035345"/>
                <a:ext cx="5895395" cy="533095"/>
              </a:xfrm>
              <a:prstGeom prst="rect">
                <a:avLst/>
              </a:prstGeom>
              <a:solidFill>
                <a:schemeClr val="bg1">
                  <a:lumMod val="85000"/>
                </a:schemeClr>
              </a:solidFill>
              <a:ln>
                <a:solidFill>
                  <a:schemeClr val="tx2">
                    <a:lumMod val="75000"/>
                    <a:lumOff val="2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𝑃𝑟𝑜𝑔𝑟𝑎𝑚</m:t>
                      </m:r>
                      <m:r>
                        <a:rPr lang="en-US" b="0" i="1" smtClean="0">
                          <a:latin typeface="Cambria Math" panose="02040503050406030204" pitchFamily="18" charset="0"/>
                        </a:rPr>
                        <m:t> </m:t>
                      </m:r>
                      <m:r>
                        <a:rPr lang="en-US" b="0" i="1" smtClean="0">
                          <a:latin typeface="Cambria Math" panose="02040503050406030204" pitchFamily="18" charset="0"/>
                        </a:rPr>
                        <m:t>𝑅𝑢𝑛</m:t>
                      </m:r>
                      <m:r>
                        <a:rPr lang="en-US" b="0" i="1" smtClean="0">
                          <a:latin typeface="Cambria Math" panose="02040503050406030204" pitchFamily="18" charset="0"/>
                        </a:rPr>
                        <m:t> </m:t>
                      </m:r>
                      <m:r>
                        <a:rPr lang="en-US" b="0" i="1" smtClean="0">
                          <a:latin typeface="Cambria Math" panose="02040503050406030204" pitchFamily="18" charset="0"/>
                        </a:rPr>
                        <m:t>𝑇𝑖𝑚𝑒</m:t>
                      </m:r>
                      <m:r>
                        <a:rPr lang="en-US"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𝑡𝑖𝑚𝑒</m:t>
                          </m:r>
                        </m:num>
                        <m:den>
                          <m:r>
                            <a:rPr lang="en-US" b="0" i="1" smtClean="0">
                              <a:latin typeface="Cambria Math" panose="02040503050406030204" pitchFamily="18" charset="0"/>
                            </a:rPr>
                            <m:t>𝑐𝑦𝑐𝑙𝑒</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𝑐𝑦𝑐𝑙𝑒𝑠</m:t>
                          </m:r>
                        </m:num>
                        <m:den>
                          <m:r>
                            <a:rPr lang="en-US" b="0" i="1" smtClean="0">
                              <a:latin typeface="Cambria Math" panose="02040503050406030204" pitchFamily="18" charset="0"/>
                            </a:rPr>
                            <m:t>𝑖𝑛𝑠𝑡𝑟𝑢𝑐𝑡𝑖𝑜𝑛</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𝑖𝑛𝑠𝑡𝑟𝑢𝑐𝑡𝑖𝑜𝑛𝑠</m:t>
                          </m:r>
                        </m:num>
                        <m:den>
                          <m:r>
                            <a:rPr lang="en-US" b="0" i="1" smtClean="0">
                              <a:latin typeface="Cambria Math" panose="02040503050406030204" pitchFamily="18" charset="0"/>
                            </a:rPr>
                            <m:t>𝑝𝑟𝑜𝑔𝑟𝑎𝑚</m:t>
                          </m:r>
                        </m:den>
                      </m:f>
                    </m:oMath>
                  </m:oMathPara>
                </a14:m>
                <a:endParaRPr lang="en-US" dirty="0"/>
              </a:p>
            </p:txBody>
          </p:sp>
        </mc:Choice>
        <mc:Fallback xmlns="">
          <p:sp>
            <p:nvSpPr>
              <p:cNvPr id="5" name="TextBox 4">
                <a:extLst>
                  <a:ext uri="{FF2B5EF4-FFF2-40B4-BE49-F238E27FC236}">
                    <a16:creationId xmlns:a16="http://schemas.microsoft.com/office/drawing/2014/main" xmlns="" xmlns:a14="http://schemas.microsoft.com/office/drawing/2010/main" id="{10E11A03-35B5-4750-AB6B-1C4ACEC4F3DA}"/>
                  </a:ext>
                </a:extLst>
              </p:cNvPr>
              <p:cNvSpPr txBox="1">
                <a:spLocks noRot="1" noChangeAspect="1" noMove="1" noResize="1" noEditPoints="1" noAdjustHandles="1" noChangeArrowheads="1" noChangeShapeType="1" noTextEdit="1"/>
              </p:cNvSpPr>
              <p:nvPr/>
            </p:nvSpPr>
            <p:spPr>
              <a:xfrm>
                <a:off x="1981200" y="5035345"/>
                <a:ext cx="5895395" cy="533095"/>
              </a:xfrm>
              <a:prstGeom prst="rect">
                <a:avLst/>
              </a:prstGeom>
              <a:blipFill rotWithShape="0">
                <a:blip r:embed="rId2"/>
                <a:stretch>
                  <a:fillRect b="-1124"/>
                </a:stretch>
              </a:blipFill>
              <a:ln>
                <a:solidFill>
                  <a:schemeClr val="tx2">
                    <a:lumMod val="75000"/>
                    <a:lumOff val="25000"/>
                  </a:schemeClr>
                </a:solidFill>
              </a:ln>
            </p:spPr>
            <p:txBody>
              <a:bodyPr/>
              <a:lstStyle/>
              <a:p>
                <a:r>
                  <a:rPr lang="en-CA">
                    <a:noFill/>
                  </a:rPr>
                  <a:t> </a:t>
                </a:r>
              </a:p>
            </p:txBody>
          </p:sp>
        </mc:Fallback>
      </mc:AlternateContent>
      <p:sp>
        <p:nvSpPr>
          <p:cNvPr id="6" name="Rectangle 5"/>
          <p:cNvSpPr/>
          <p:nvPr/>
        </p:nvSpPr>
        <p:spPr>
          <a:xfrm>
            <a:off x="475959" y="5715000"/>
            <a:ext cx="8905875" cy="807386"/>
          </a:xfrm>
          <a:prstGeom prst="rect">
            <a:avLst/>
          </a:prstGeom>
        </p:spPr>
        <p:txBody>
          <a:bodyPr lIns="97967" tIns="48983" rIns="97967" bIns="48983">
            <a:spAutoFit/>
          </a:bodyPr>
          <a:lstStyle/>
          <a:p>
            <a:pPr marL="214313" indent="-214313">
              <a:buFont typeface="Wingdings" panose="05000000000000000000" pitchFamily="2" charset="2"/>
              <a:buChar char="Ø"/>
              <a:defRPr/>
            </a:pPr>
            <a:r>
              <a:rPr lang="pt-BR" dirty="0">
                <a:latin typeface="Verdana" panose="020B0604030504040204" pitchFamily="34" charset="0"/>
                <a:ea typeface="Verdana" panose="020B0604030504040204" pitchFamily="34" charset="0"/>
                <a:cs typeface="Times New Roman" panose="02020603050405020304" pitchFamily="18" charset="0"/>
              </a:rPr>
              <a:t>RISC vs CISC Processors</a:t>
            </a:r>
            <a:endParaRPr lang="en-US" dirty="0">
              <a:latin typeface="Verdana" panose="020B0604030504040204" pitchFamily="34" charset="0"/>
              <a:ea typeface="Verdana" panose="020B0604030504040204" pitchFamily="34" charset="0"/>
              <a:cs typeface="Times New Roman" panose="02020603050405020304" pitchFamily="18" charset="0"/>
              <a:hlinkClick r:id="rId3"/>
            </a:endParaRPr>
          </a:p>
          <a:p>
            <a:pPr marL="214313" indent="-214313">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hlinkClick r:id="rId3"/>
              </a:rPr>
              <a:t>https://cs.stanford.edu/people/eroberts/courses/soco/projects/risc/risccisc/</a:t>
            </a:r>
            <a:endParaRPr lang="en-US" dirty="0">
              <a:latin typeface="Times New Roman" panose="02020603050405020304" pitchFamily="18" charset="0"/>
              <a:cs typeface="Times New Roman" panose="02020603050405020304" pitchFamily="18" charset="0"/>
            </a:endParaRPr>
          </a:p>
          <a:p>
            <a:pPr>
              <a:defRPr/>
            </a:pPr>
            <a:endParaRPr lang="en-US" sz="1350" dirty="0"/>
          </a:p>
        </p:txBody>
      </p:sp>
    </p:spTree>
    <p:extLst>
      <p:ext uri="{BB962C8B-B14F-4D97-AF65-F5344CB8AC3E}">
        <p14:creationId xmlns:p14="http://schemas.microsoft.com/office/powerpoint/2010/main" val="1643518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cs typeface="DejaVu Sans" charset="0"/>
              </a:rPr>
              <a:t>CISC vs RISC Comparison - Code</a:t>
            </a:r>
            <a:endParaRPr kumimoji="0" lang="en-CA"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pic>
        <p:nvPicPr>
          <p:cNvPr id="4" name="Picture 6">
            <a:extLst>
              <a:ext uri="{FF2B5EF4-FFF2-40B4-BE49-F238E27FC236}">
                <a16:creationId xmlns:a16="http://schemas.microsoft.com/office/drawing/2014/main" id="{F6D50C53-B7EB-4F93-B65B-3C9936CF63E2}"/>
              </a:ext>
            </a:extLst>
          </p:cNvPr>
          <p:cNvPicPr/>
          <p:nvPr/>
        </p:nvPicPr>
        <p:blipFill>
          <a:blip r:embed="rId2"/>
          <a:stretch/>
        </p:blipFill>
        <p:spPr>
          <a:xfrm>
            <a:off x="56520" y="873180"/>
            <a:ext cx="9087480" cy="5111640"/>
          </a:xfrm>
          <a:prstGeom prst="rect">
            <a:avLst/>
          </a:prstGeom>
          <a:ln>
            <a:noFill/>
          </a:ln>
        </p:spPr>
      </p:pic>
      <p:sp>
        <p:nvSpPr>
          <p:cNvPr id="3" name="TextBox 2">
            <a:extLst>
              <a:ext uri="{FF2B5EF4-FFF2-40B4-BE49-F238E27FC236}">
                <a16:creationId xmlns:a16="http://schemas.microsoft.com/office/drawing/2014/main" id="{7D869747-893B-43E5-BCE2-9F3038526788}"/>
              </a:ext>
            </a:extLst>
          </p:cNvPr>
          <p:cNvSpPr txBox="1"/>
          <p:nvPr/>
        </p:nvSpPr>
        <p:spPr>
          <a:xfrm>
            <a:off x="4257851" y="914400"/>
            <a:ext cx="4800600" cy="1466042"/>
          </a:xfrm>
          <a:prstGeom prst="rect">
            <a:avLst/>
          </a:prstGeom>
          <a:noFill/>
        </p:spPr>
        <p:txBody>
          <a:bodyPr wrap="square" rtlCol="0">
            <a:spAutoFit/>
          </a:bodyPr>
          <a:lstStyle/>
          <a:p>
            <a:r>
              <a:rPr lang="en-US" sz="1200" dirty="0" err="1"/>
              <a:t>gcc</a:t>
            </a:r>
            <a:r>
              <a:rPr lang="en-US" sz="1200" dirty="0"/>
              <a:t> has 4 primary optimization levels: 0 - 3.</a:t>
            </a:r>
          </a:p>
          <a:p>
            <a:pPr marL="228600" indent="-228600">
              <a:buAutoNum type="arabicPeriod"/>
            </a:pPr>
            <a:r>
              <a:rPr lang="en-US" sz="1200" dirty="0"/>
              <a:t>Level 0 being the least optimized </a:t>
            </a:r>
          </a:p>
          <a:p>
            <a:pPr marL="228600" indent="-228600">
              <a:buAutoNum type="arabicPeriod"/>
            </a:pPr>
            <a:r>
              <a:rPr lang="en-US" sz="1200" dirty="0"/>
              <a:t>Level 3 being the most. </a:t>
            </a:r>
          </a:p>
          <a:p>
            <a:endParaRPr lang="en-US" sz="1200" dirty="0"/>
          </a:p>
          <a:p>
            <a:r>
              <a:rPr lang="en-US" sz="1200" dirty="0"/>
              <a:t>Other level exists s, g</a:t>
            </a:r>
          </a:p>
          <a:p>
            <a:endParaRPr lang="en-US" sz="1200" dirty="0"/>
          </a:p>
          <a:p>
            <a:r>
              <a:rPr lang="en-US" sz="1200" dirty="0"/>
              <a:t>Read more here: </a:t>
            </a:r>
            <a:r>
              <a:rPr lang="en-US" sz="1200" u="sng" dirty="0">
                <a:solidFill>
                  <a:srgbClr val="0070C0"/>
                </a:solidFill>
              </a:rPr>
              <a:t>https://gcc.gnu.org/onlinedocs/gnat_ugn/Optimization-Levels.html</a:t>
            </a:r>
            <a:endParaRPr lang="en-US" sz="1600" u="sng" dirty="0">
              <a:solidFill>
                <a:srgbClr val="0070C0"/>
              </a:solidFill>
            </a:endParaRPr>
          </a:p>
        </p:txBody>
      </p:sp>
    </p:spTree>
    <p:extLst>
      <p:ext uri="{BB962C8B-B14F-4D97-AF65-F5344CB8AC3E}">
        <p14:creationId xmlns:p14="http://schemas.microsoft.com/office/powerpoint/2010/main" val="3405924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r>
              <a:rPr lang="en-US" sz="1800" dirty="0">
                <a:latin typeface="Arial" panose="020B0604020202020204" pitchFamily="34" charset="0"/>
                <a:cs typeface="Arial" panose="020B0604020202020204" pitchFamily="34" charset="0"/>
              </a:rPr>
              <a:t>The fetch-decode-execute cycle is the process by which the CPU retrieves the next instructions of the program from memory, decodes it and executes it.</a:t>
            </a:r>
            <a:endParaRPr lang="en-CA"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Fetch-decode-execute cycle has many </a:t>
            </a:r>
            <a:r>
              <a:rPr lang="en-US" sz="1800" dirty="0" err="1">
                <a:latin typeface="Arial" panose="020B0604020202020204" pitchFamily="34" charset="0"/>
                <a:cs typeface="Arial" panose="020B0604020202020204" pitchFamily="34" charset="0"/>
              </a:rPr>
              <a:t>microcycles</a:t>
            </a:r>
            <a:r>
              <a:rPr lang="en-US" sz="1800" dirty="0">
                <a:latin typeface="Arial" panose="020B0604020202020204" pitchFamily="34" charset="0"/>
                <a:cs typeface="Arial" panose="020B0604020202020204" pitchFamily="34" charset="0"/>
              </a:rPr>
              <a:t> generated by the system clock. For a 200 </a:t>
            </a:r>
            <a:r>
              <a:rPr lang="en-US" sz="1800" dirty="0" err="1">
                <a:latin typeface="Arial" panose="020B0604020202020204" pitchFamily="34" charset="0"/>
                <a:cs typeface="Arial" panose="020B0604020202020204" pitchFamily="34" charset="0"/>
              </a:rPr>
              <a:t>Mhz</a:t>
            </a:r>
            <a:r>
              <a:rPr lang="en-US" sz="1800" dirty="0">
                <a:latin typeface="Arial" panose="020B0604020202020204" pitchFamily="34" charset="0"/>
                <a:cs typeface="Arial" panose="020B0604020202020204" pitchFamily="34" charset="0"/>
              </a:rPr>
              <a:t> clock the </a:t>
            </a:r>
            <a:r>
              <a:rPr lang="en-US" sz="1800" dirty="0" err="1">
                <a:latin typeface="Arial" panose="020B0604020202020204" pitchFamily="34" charset="0"/>
                <a:cs typeface="Arial" panose="020B0604020202020204" pitchFamily="34" charset="0"/>
              </a:rPr>
              <a:t>microcycle</a:t>
            </a:r>
            <a:r>
              <a:rPr lang="en-US" sz="1800" dirty="0">
                <a:latin typeface="Arial" panose="020B0604020202020204" pitchFamily="34" charset="0"/>
                <a:cs typeface="Arial" panose="020B0604020202020204" pitchFamily="34" charset="0"/>
              </a:rPr>
              <a:t> period is 5 ns (nanoseconds).</a:t>
            </a:r>
            <a:endParaRPr lang="en-CA"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Period = 1/frequency = 1/200 microseconds (µs)= 1000/200ns= 5ns</a:t>
            </a:r>
            <a:endParaRPr lang="en-CA" sz="1800" dirty="0">
              <a:latin typeface="Arial" panose="020B0604020202020204" pitchFamily="34" charset="0"/>
              <a:cs typeface="Arial" panose="020B0604020202020204" pitchFamily="34" charset="0"/>
            </a:endParaRPr>
          </a:p>
          <a:p>
            <a:endParaRPr lang="en-CA" dirty="0"/>
          </a:p>
        </p:txBody>
      </p:sp>
      <p:sp>
        <p:nvSpPr>
          <p:cNvPr id="4" name="Rectangle 3"/>
          <p:cNvSpPr/>
          <p:nvPr/>
        </p:nvSpPr>
        <p:spPr>
          <a:xfrm>
            <a:off x="228600" y="-20782"/>
            <a:ext cx="7620000" cy="954107"/>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Fetch-Decode-Execute cycle or </a:t>
            </a:r>
          </a:p>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Instruction Cycle</a:t>
            </a:r>
          </a:p>
        </p:txBody>
      </p:sp>
    </p:spTree>
    <p:extLst>
      <p:ext uri="{BB962C8B-B14F-4D97-AF65-F5344CB8AC3E}">
        <p14:creationId xmlns:p14="http://schemas.microsoft.com/office/powerpoint/2010/main" val="4131541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143000"/>
            <a:ext cx="3150294" cy="5184731"/>
          </a:xfrm>
          <a:prstGeom prst="rect">
            <a:avLst/>
          </a:prstGeom>
        </p:spPr>
      </p:pic>
      <p:sp>
        <p:nvSpPr>
          <p:cNvPr id="5" name="Rectangle 4"/>
          <p:cNvSpPr/>
          <p:nvPr/>
        </p:nvSpPr>
        <p:spPr>
          <a:xfrm>
            <a:off x="533400" y="1600200"/>
            <a:ext cx="2590800" cy="1122871"/>
          </a:xfrm>
          <a:prstGeom prst="rect">
            <a:avLst/>
          </a:prstGeom>
        </p:spPr>
        <p:txBody>
          <a:bodyPr wrap="square">
            <a:spAutoFit/>
          </a:bodyPr>
          <a:lstStyle/>
          <a:p>
            <a:r>
              <a:rPr lang="en-CA" dirty="0">
                <a:solidFill>
                  <a:srgbClr val="0070C0"/>
                </a:solidFill>
                <a:hlinkClick r:id="rId3">
                  <a:extLst>
                    <a:ext uri="{A12FA001-AC4F-418D-AE19-62706E023703}">
                      <ahyp:hlinkClr xmlns:ahyp="http://schemas.microsoft.com/office/drawing/2018/hyperlinkcolor" val="tx"/>
                    </a:ext>
                  </a:extLst>
                </a:hlinkClick>
              </a:rPr>
              <a:t>https://commons.wikimedia.org/wiki/File</a:t>
            </a:r>
            <a:endParaRPr lang="en-CA" dirty="0">
              <a:solidFill>
                <a:srgbClr val="0070C0"/>
              </a:solidFill>
            </a:endParaRPr>
          </a:p>
          <a:p>
            <a:r>
              <a:rPr lang="en-CA" dirty="0"/>
              <a:t>Fetch-Decode-Execute_Cycle.png</a:t>
            </a:r>
          </a:p>
        </p:txBody>
      </p:sp>
      <p:sp>
        <p:nvSpPr>
          <p:cNvPr id="6" name="Rectangle 5"/>
          <p:cNvSpPr/>
          <p:nvPr/>
        </p:nvSpPr>
        <p:spPr>
          <a:xfrm>
            <a:off x="304800" y="228600"/>
            <a:ext cx="5165197" cy="493084"/>
          </a:xfrm>
          <a:prstGeom prst="rect">
            <a:avLst/>
          </a:prstGeom>
        </p:spPr>
        <p:txBody>
          <a:bodyPr wrap="none">
            <a:spAutoFit/>
          </a:bodyPr>
          <a:lstStyle/>
          <a:p>
            <a:r>
              <a:rPr lang="en-CA" altLang="en-US" sz="2800" b="1" dirty="0">
                <a:solidFill>
                  <a:srgbClr val="000000"/>
                </a:solidFill>
                <a:cs typeface="DejaVu Sans" charset="0"/>
              </a:rPr>
              <a:t>Fetch-Decode-Execute cycle </a:t>
            </a:r>
            <a:endParaRPr lang="en-CA" sz="2800" dirty="0"/>
          </a:p>
        </p:txBody>
      </p:sp>
    </p:spTree>
    <p:extLst>
      <p:ext uri="{BB962C8B-B14F-4D97-AF65-F5344CB8AC3E}">
        <p14:creationId xmlns:p14="http://schemas.microsoft.com/office/powerpoint/2010/main" val="1631047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5181600"/>
          </a:xfrm>
        </p:spPr>
        <p:txBody>
          <a:bodyPr/>
          <a:lstStyle/>
          <a:p>
            <a:r>
              <a:rPr lang="en-CA" sz="2800" dirty="0">
                <a:solidFill>
                  <a:srgbClr val="C00000"/>
                </a:solidFill>
              </a:rPr>
              <a:t>Fetch Phase</a:t>
            </a:r>
          </a:p>
          <a:p>
            <a:pPr marL="457200" indent="-457200">
              <a:buFont typeface="+mj-lt"/>
              <a:buAutoNum type="arabicPeriod"/>
            </a:pPr>
            <a:r>
              <a:rPr lang="en-CA" sz="2400" dirty="0"/>
              <a:t>Program counter (</a:t>
            </a:r>
            <a:r>
              <a:rPr lang="en-CA" sz="2400" dirty="0">
                <a:solidFill>
                  <a:srgbClr val="C00000"/>
                </a:solidFill>
              </a:rPr>
              <a:t>PC</a:t>
            </a:r>
            <a:r>
              <a:rPr lang="en-CA" sz="2400" dirty="0"/>
              <a:t>) or Instruction Pointer (</a:t>
            </a:r>
            <a:r>
              <a:rPr lang="en-CA" sz="2400" dirty="0">
                <a:solidFill>
                  <a:srgbClr val="C00000"/>
                </a:solidFill>
              </a:rPr>
              <a:t>IP</a:t>
            </a:r>
            <a:r>
              <a:rPr lang="en-CA" sz="2400" dirty="0"/>
              <a:t>) contains the address of the next instruction to be executed. In the first clock cycle (T-0) The content of PC (which is an address) will be copied into the Memory Address Register (</a:t>
            </a:r>
            <a:r>
              <a:rPr lang="en-CA" sz="2400" dirty="0">
                <a:solidFill>
                  <a:srgbClr val="C00000"/>
                </a:solidFill>
              </a:rPr>
              <a:t>MAR</a:t>
            </a:r>
            <a:r>
              <a:rPr lang="en-CA" sz="2400" dirty="0"/>
              <a:t>) and transfer to memory module via Address Bus</a:t>
            </a:r>
          </a:p>
          <a:p>
            <a:pPr marL="457200" indent="-457200">
              <a:buFont typeface="+mj-lt"/>
              <a:buAutoNum type="arabicPeriod"/>
            </a:pPr>
            <a:r>
              <a:rPr lang="en-CA" sz="2400" dirty="0"/>
              <a:t>In the next clock cycle T-1 the instruction located in memory (memory content –data) at the address pointed by PC is fetched and transferred via Data Bus from memory to CPU and stored in the Memory Data(Buffer) Registry (</a:t>
            </a:r>
            <a:r>
              <a:rPr lang="en-CA" sz="2400" dirty="0">
                <a:solidFill>
                  <a:srgbClr val="C00000"/>
                </a:solidFill>
              </a:rPr>
              <a:t>MDR or MBR</a:t>
            </a:r>
            <a:r>
              <a:rPr lang="en-CA" sz="2400" dirty="0"/>
              <a:t>). The content of MBR is now copied into Instruction Registry(</a:t>
            </a:r>
            <a:r>
              <a:rPr lang="en-CA" sz="2400" dirty="0">
                <a:solidFill>
                  <a:srgbClr val="C00000"/>
                </a:solidFill>
              </a:rPr>
              <a:t>IR</a:t>
            </a:r>
            <a:r>
              <a:rPr lang="en-CA" sz="2400" dirty="0"/>
              <a:t>) for the decoder to decipher it in the second phase</a:t>
            </a:r>
          </a:p>
        </p:txBody>
      </p:sp>
      <p:sp>
        <p:nvSpPr>
          <p:cNvPr id="4" name="Rectangle 3"/>
          <p:cNvSpPr/>
          <p:nvPr/>
        </p:nvSpPr>
        <p:spPr>
          <a:xfrm>
            <a:off x="609600" y="304800"/>
            <a:ext cx="5029200" cy="523220"/>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Fetch-Decode-Execute cycle</a:t>
            </a:r>
          </a:p>
        </p:txBody>
      </p:sp>
    </p:spTree>
    <p:extLst>
      <p:ext uri="{BB962C8B-B14F-4D97-AF65-F5344CB8AC3E}">
        <p14:creationId xmlns:p14="http://schemas.microsoft.com/office/powerpoint/2010/main" val="2989717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351338"/>
          </a:xfrm>
        </p:spPr>
        <p:txBody>
          <a:bodyPr/>
          <a:lstStyle/>
          <a:p>
            <a:r>
              <a:rPr lang="en-CA" sz="2400" dirty="0"/>
              <a:t>3.</a:t>
            </a:r>
            <a:r>
              <a:rPr lang="en-CA" sz="2800" dirty="0"/>
              <a:t> </a:t>
            </a:r>
            <a:r>
              <a:rPr lang="en-CA" sz="2400" dirty="0"/>
              <a:t>AT the same T-1 clock pulse when data from memory is stored in </a:t>
            </a:r>
            <a:r>
              <a:rPr lang="en-CA" sz="2400" dirty="0">
                <a:solidFill>
                  <a:srgbClr val="C00000"/>
                </a:solidFill>
              </a:rPr>
              <a:t>IR</a:t>
            </a:r>
            <a:r>
              <a:rPr lang="en-CA" sz="2400" dirty="0"/>
              <a:t>, the </a:t>
            </a:r>
            <a:r>
              <a:rPr lang="en-CA" sz="2400" dirty="0">
                <a:solidFill>
                  <a:srgbClr val="C00000"/>
                </a:solidFill>
              </a:rPr>
              <a:t>PC or IP</a:t>
            </a:r>
            <a:r>
              <a:rPr lang="en-CA" sz="2400" dirty="0"/>
              <a:t> value is incremented by 1 (PC+1) to point to the next instruction. The PC should contain the address of the next instruction to be fetched</a:t>
            </a:r>
          </a:p>
          <a:p>
            <a:pPr marL="0" indent="0"/>
            <a:r>
              <a:rPr lang="en-CA" sz="2000" dirty="0"/>
              <a:t>Instruction Register (IR) contains instruction to be decoded and executed. </a:t>
            </a:r>
          </a:p>
        </p:txBody>
      </p:sp>
      <p:sp>
        <p:nvSpPr>
          <p:cNvPr id="4" name="Rectangle 3"/>
          <p:cNvSpPr/>
          <p:nvPr/>
        </p:nvSpPr>
        <p:spPr>
          <a:xfrm>
            <a:off x="609600" y="304800"/>
            <a:ext cx="5029200" cy="523220"/>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Fetch Phase</a:t>
            </a:r>
          </a:p>
        </p:txBody>
      </p:sp>
      <p:graphicFrame>
        <p:nvGraphicFramePr>
          <p:cNvPr id="2" name="Table 1"/>
          <p:cNvGraphicFramePr>
            <a:graphicFrameLocks noGrp="1"/>
          </p:cNvGraphicFramePr>
          <p:nvPr>
            <p:extLst>
              <p:ext uri="{D42A27DB-BD31-4B8C-83A1-F6EECF244321}">
                <p14:modId xmlns:p14="http://schemas.microsoft.com/office/powerpoint/2010/main" val="4026553952"/>
              </p:ext>
            </p:extLst>
          </p:nvPr>
        </p:nvGraphicFramePr>
        <p:xfrm>
          <a:off x="838200" y="3690610"/>
          <a:ext cx="7658099" cy="579120"/>
        </p:xfrm>
        <a:graphic>
          <a:graphicData uri="http://schemas.openxmlformats.org/drawingml/2006/table">
            <a:tbl>
              <a:tblPr firstRow="1" bandRow="1">
                <a:tableStyleId>{5C22544A-7EE6-4342-B048-85BDC9FD1C3A}</a:tableStyleId>
              </a:tblPr>
              <a:tblGrid>
                <a:gridCol w="2052686">
                  <a:extLst>
                    <a:ext uri="{9D8B030D-6E8A-4147-A177-3AD203B41FA5}">
                      <a16:colId xmlns:a16="http://schemas.microsoft.com/office/drawing/2014/main" val="20000"/>
                    </a:ext>
                  </a:extLst>
                </a:gridCol>
                <a:gridCol w="3473776">
                  <a:extLst>
                    <a:ext uri="{9D8B030D-6E8A-4147-A177-3AD203B41FA5}">
                      <a16:colId xmlns:a16="http://schemas.microsoft.com/office/drawing/2014/main" val="20001"/>
                    </a:ext>
                  </a:extLst>
                </a:gridCol>
                <a:gridCol w="2131637">
                  <a:extLst>
                    <a:ext uri="{9D8B030D-6E8A-4147-A177-3AD203B41FA5}">
                      <a16:colId xmlns:a16="http://schemas.microsoft.com/office/drawing/2014/main" val="20002"/>
                    </a:ext>
                  </a:extLst>
                </a:gridCol>
              </a:tblGrid>
              <a:tr h="536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OPERATION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       OPCODE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Address Mode (Direct</a:t>
                      </a:r>
                      <a:r>
                        <a:rPr lang="en-CA" sz="1600" baseline="0" dirty="0"/>
                        <a:t> </a:t>
                      </a:r>
                      <a:r>
                        <a:rPr lang="en-CA" sz="1600" dirty="0"/>
                        <a:t>0 or Indirect 1 )</a:t>
                      </a:r>
                    </a:p>
                  </a:txBody>
                  <a:tcPr/>
                </a:tc>
                <a:tc>
                  <a:txBody>
                    <a:bodyPr/>
                    <a:lstStyle/>
                    <a:p>
                      <a:r>
                        <a:rPr lang="en-CA" sz="1600" dirty="0"/>
                        <a:t>Operands</a:t>
                      </a:r>
                    </a:p>
                  </a:txBody>
                  <a:tcPr/>
                </a:tc>
                <a:extLst>
                  <a:ext uri="{0D108BD9-81ED-4DB2-BD59-A6C34878D82A}">
                    <a16:rowId xmlns:a16="http://schemas.microsoft.com/office/drawing/2014/main" val="10000"/>
                  </a:ext>
                </a:extLst>
              </a:tr>
            </a:tbl>
          </a:graphicData>
        </a:graphic>
      </p:graphicFrame>
      <p:pic>
        <p:nvPicPr>
          <p:cNvPr id="9" name="Picture 8"/>
          <p:cNvPicPr>
            <a:picLocks noChangeAspect="1"/>
          </p:cNvPicPr>
          <p:nvPr/>
        </p:nvPicPr>
        <p:blipFill>
          <a:blip r:embed="rId2"/>
          <a:stretch>
            <a:fillRect/>
          </a:stretch>
        </p:blipFill>
        <p:spPr>
          <a:xfrm>
            <a:off x="685800" y="4304366"/>
            <a:ext cx="7810499" cy="1905000"/>
          </a:xfrm>
          <a:prstGeom prst="rect">
            <a:avLst/>
          </a:prstGeom>
        </p:spPr>
      </p:pic>
    </p:spTree>
    <p:extLst>
      <p:ext uri="{BB962C8B-B14F-4D97-AF65-F5344CB8AC3E}">
        <p14:creationId xmlns:p14="http://schemas.microsoft.com/office/powerpoint/2010/main" val="967091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572000"/>
          </a:xfrm>
        </p:spPr>
        <p:txBody>
          <a:bodyPr/>
          <a:lstStyle/>
          <a:p>
            <a:r>
              <a:rPr lang="en-CA" sz="2000" dirty="0">
                <a:solidFill>
                  <a:srgbClr val="C00000"/>
                </a:solidFill>
              </a:rPr>
              <a:t>Decode Phase</a:t>
            </a:r>
          </a:p>
          <a:p>
            <a:pPr marL="457200" indent="-457200">
              <a:buFont typeface="+mj-lt"/>
              <a:buAutoNum type="arabicPeriod"/>
            </a:pPr>
            <a:r>
              <a:rPr lang="en-CA" sz="2000" dirty="0"/>
              <a:t>At clock cycle T-2 the Control Unit decodes the instruction in </a:t>
            </a:r>
            <a:r>
              <a:rPr lang="en-CA" sz="2000" dirty="0">
                <a:solidFill>
                  <a:srgbClr val="C00000"/>
                </a:solidFill>
              </a:rPr>
              <a:t>IR </a:t>
            </a:r>
            <a:r>
              <a:rPr lang="en-CA" sz="2000" dirty="0">
                <a:solidFill>
                  <a:schemeClr val="tx1"/>
                </a:solidFill>
              </a:rPr>
              <a:t>as per opcode</a:t>
            </a:r>
            <a:r>
              <a:rPr lang="en-CA" sz="2000" dirty="0">
                <a:solidFill>
                  <a:srgbClr val="C00000"/>
                </a:solidFill>
              </a:rPr>
              <a:t>. </a:t>
            </a:r>
            <a:r>
              <a:rPr lang="en-CA" sz="2000" dirty="0">
                <a:solidFill>
                  <a:schemeClr val="tx1"/>
                </a:solidFill>
              </a:rPr>
              <a:t>The control unit first has to decode the </a:t>
            </a:r>
            <a:r>
              <a:rPr lang="en-CA" sz="2000" dirty="0">
                <a:solidFill>
                  <a:srgbClr val="FF0000"/>
                </a:solidFill>
              </a:rPr>
              <a:t>type</a:t>
            </a:r>
            <a:r>
              <a:rPr lang="en-CA" sz="2000" dirty="0">
                <a:solidFill>
                  <a:schemeClr val="tx1"/>
                </a:solidFill>
              </a:rPr>
              <a:t> of instruction:</a:t>
            </a:r>
          </a:p>
          <a:p>
            <a:pPr marL="1314450" lvl="2" indent="-457200">
              <a:buFont typeface="Arial" panose="020B0604020202020204" pitchFamily="34" charset="0"/>
              <a:buChar char="•"/>
            </a:pPr>
            <a:r>
              <a:rPr lang="en-CA" sz="1600" dirty="0">
                <a:solidFill>
                  <a:schemeClr val="tx1"/>
                </a:solidFill>
              </a:rPr>
              <a:t>Memory reference</a:t>
            </a:r>
          </a:p>
          <a:p>
            <a:pPr marL="1314450" lvl="2" indent="-457200">
              <a:buFont typeface="Arial" panose="020B0604020202020204" pitchFamily="34" charset="0"/>
              <a:buChar char="•"/>
            </a:pPr>
            <a:r>
              <a:rPr lang="en-CA" sz="1600" dirty="0">
                <a:solidFill>
                  <a:schemeClr val="tx1"/>
                </a:solidFill>
              </a:rPr>
              <a:t>Register reference or</a:t>
            </a:r>
          </a:p>
          <a:p>
            <a:pPr marL="1314450" lvl="2" indent="-457200">
              <a:buFont typeface="Arial" panose="020B0604020202020204" pitchFamily="34" charset="0"/>
              <a:buChar char="•"/>
            </a:pPr>
            <a:r>
              <a:rPr lang="en-CA" sz="1600" dirty="0">
                <a:solidFill>
                  <a:schemeClr val="tx1"/>
                </a:solidFill>
              </a:rPr>
              <a:t>Input / Output Instruction</a:t>
            </a:r>
          </a:p>
          <a:p>
            <a:pPr marL="457200" indent="-457200">
              <a:buFont typeface="+mj-lt"/>
              <a:buAutoNum type="arabicPeriod"/>
            </a:pPr>
            <a:r>
              <a:rPr lang="en-CA" sz="2000" dirty="0">
                <a:solidFill>
                  <a:schemeClr val="tx1"/>
                </a:solidFill>
              </a:rPr>
              <a:t>At clock cycle T-3 If the instruction is type memory reference the decoder will decode the mode address. If the mode address bit is 0 is a direct reference if the bit is 1 the memory reference is indirect.</a:t>
            </a:r>
          </a:p>
          <a:p>
            <a:pPr marL="0" indent="0"/>
            <a:r>
              <a:rPr lang="en-CA" sz="2000" dirty="0">
                <a:solidFill>
                  <a:schemeClr val="tx1"/>
                </a:solidFill>
              </a:rPr>
              <a:t>	Decoding in modern processors is done in parallel and it can be done out-of-order</a:t>
            </a:r>
          </a:p>
        </p:txBody>
      </p:sp>
      <p:sp>
        <p:nvSpPr>
          <p:cNvPr id="4" name="Rectangle 3"/>
          <p:cNvSpPr/>
          <p:nvPr/>
        </p:nvSpPr>
        <p:spPr>
          <a:xfrm>
            <a:off x="609600" y="304800"/>
            <a:ext cx="5029200" cy="523220"/>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Decode Phase</a:t>
            </a:r>
          </a:p>
        </p:txBody>
      </p:sp>
    </p:spTree>
    <p:extLst>
      <p:ext uri="{BB962C8B-B14F-4D97-AF65-F5344CB8AC3E}">
        <p14:creationId xmlns:p14="http://schemas.microsoft.com/office/powerpoint/2010/main" val="4093434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5181600"/>
          </a:xfrm>
        </p:spPr>
        <p:txBody>
          <a:bodyPr/>
          <a:lstStyle/>
          <a:p>
            <a:r>
              <a:rPr lang="en-CA" sz="2300" dirty="0">
                <a:solidFill>
                  <a:srgbClr val="C00000"/>
                </a:solidFill>
              </a:rPr>
              <a:t>Execute Phase</a:t>
            </a:r>
          </a:p>
          <a:p>
            <a:pPr marL="457200" indent="-457200">
              <a:buFont typeface="+mj-lt"/>
              <a:buAutoNum type="arabicPeriod"/>
            </a:pPr>
            <a:r>
              <a:rPr lang="en-CA" sz="2300" dirty="0"/>
              <a:t>At clock pulse T-4 based on decoder information, the ALU will execute decoded operation with respective Flags</a:t>
            </a:r>
          </a:p>
          <a:p>
            <a:pPr marL="457200" indent="-457200">
              <a:buFont typeface="+mj-lt"/>
              <a:buAutoNum type="arabicPeriod"/>
            </a:pPr>
            <a:r>
              <a:rPr lang="en-CA" sz="2300" dirty="0"/>
              <a:t>For memory reference if it is a direct reference it will execute the operation on the data located at memory address decoded in the instruction. If the reference is indirect then the effective address is located first then the operation is executed on the data located at that address</a:t>
            </a:r>
          </a:p>
          <a:p>
            <a:pPr marL="0" indent="0"/>
            <a:r>
              <a:rPr lang="en-CA" sz="2300" dirty="0"/>
              <a:t>	After execution is completed for the current instruction, the control is passed to Fetch phase to repeat the process for the next instruction pointed by PC</a:t>
            </a:r>
          </a:p>
        </p:txBody>
      </p:sp>
      <p:sp>
        <p:nvSpPr>
          <p:cNvPr id="4" name="Rectangle 3"/>
          <p:cNvSpPr/>
          <p:nvPr/>
        </p:nvSpPr>
        <p:spPr>
          <a:xfrm>
            <a:off x="609600" y="304800"/>
            <a:ext cx="5029200" cy="523220"/>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Execute Phase</a:t>
            </a:r>
          </a:p>
        </p:txBody>
      </p:sp>
    </p:spTree>
    <p:extLst>
      <p:ext uri="{BB962C8B-B14F-4D97-AF65-F5344CB8AC3E}">
        <p14:creationId xmlns:p14="http://schemas.microsoft.com/office/powerpoint/2010/main" val="79785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von Neumann Architecture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42516"/>
          </a:xfrm>
          <a:prstGeom prst="rect">
            <a:avLst/>
          </a:prstGeom>
          <a:noFill/>
        </p:spPr>
        <p:txBody>
          <a:bodyPr wrap="square" rtlCol="0">
            <a:spAutoFit/>
          </a:bodyPr>
          <a:lstStyle/>
          <a:p>
            <a:pPr>
              <a:lnSpc>
                <a:spcPct val="150000"/>
              </a:lnSpc>
            </a:pPr>
            <a:r>
              <a:rPr lang="en-US" dirty="0"/>
              <a:t>The von Neumann architecture is distinguishable through the following characteristics</a:t>
            </a:r>
          </a:p>
          <a:p>
            <a:pPr marL="342900" indent="-342900">
              <a:lnSpc>
                <a:spcPct val="150000"/>
              </a:lnSpc>
              <a:buAutoNum type="arabicPeriod"/>
            </a:pPr>
            <a:r>
              <a:rPr lang="en-US" dirty="0"/>
              <a:t>Advantage:</a:t>
            </a:r>
          </a:p>
          <a:p>
            <a:pPr marL="1085850" lvl="1" indent="-342900">
              <a:lnSpc>
                <a:spcPct val="150000"/>
              </a:lnSpc>
              <a:buAutoNum type="arabicPeriod"/>
            </a:pPr>
            <a:r>
              <a:rPr lang="en-US" dirty="0"/>
              <a:t>Simplicity easier to manufacture</a:t>
            </a:r>
          </a:p>
          <a:p>
            <a:pPr marL="1085850" lvl="1" indent="-342900">
              <a:lnSpc>
                <a:spcPct val="150000"/>
              </a:lnSpc>
              <a:buAutoNum type="arabicPeriod"/>
            </a:pPr>
            <a:r>
              <a:rPr lang="en-US" dirty="0"/>
              <a:t>As a result more economical</a:t>
            </a:r>
          </a:p>
          <a:p>
            <a:pPr marL="342900" indent="-342900">
              <a:lnSpc>
                <a:spcPct val="150000"/>
              </a:lnSpc>
              <a:buAutoNum type="arabicPeriod"/>
            </a:pPr>
            <a:r>
              <a:rPr lang="en-US" dirty="0"/>
              <a:t>Disadvantage</a:t>
            </a:r>
          </a:p>
          <a:p>
            <a:pPr marL="1085850" lvl="1" indent="-342900">
              <a:lnSpc>
                <a:spcPct val="150000"/>
              </a:lnSpc>
              <a:buAutoNum type="arabicPeriod"/>
            </a:pPr>
            <a:r>
              <a:rPr lang="en-US" dirty="0"/>
              <a:t>Uses </a:t>
            </a:r>
            <a:r>
              <a:rPr lang="en-US" b="1" dirty="0"/>
              <a:t>1 bus to retrieve data and instruction</a:t>
            </a:r>
            <a:r>
              <a:rPr lang="en-US" dirty="0"/>
              <a:t>, creates a challenge for pipelining</a:t>
            </a:r>
          </a:p>
          <a:p>
            <a:pPr marL="1085850" lvl="1" indent="-342900">
              <a:lnSpc>
                <a:spcPct val="150000"/>
              </a:lnSpc>
              <a:buAutoNum type="arabicPeriod"/>
            </a:pPr>
            <a:r>
              <a:rPr lang="en-US" dirty="0"/>
              <a:t>Uses a </a:t>
            </a:r>
            <a:r>
              <a:rPr lang="en-US" b="1" dirty="0"/>
              <a:t>single memory space for both data and instructions</a:t>
            </a:r>
            <a:r>
              <a:rPr lang="en-US" dirty="0"/>
              <a:t>, often making it difficult to determine which you are looking at.</a:t>
            </a:r>
          </a:p>
          <a:p>
            <a:pPr>
              <a:lnSpc>
                <a:spcPct val="150000"/>
              </a:lnSpc>
            </a:pPr>
            <a:endParaRPr lang="en-US" b="1" i="1" dirty="0"/>
          </a:p>
          <a:p>
            <a:pPr>
              <a:lnSpc>
                <a:spcPct val="150000"/>
              </a:lnSpc>
            </a:pPr>
            <a:r>
              <a:rPr lang="en-US" b="1" dirty="0">
                <a:solidFill>
                  <a:srgbClr val="3333FF"/>
                </a:solidFill>
              </a:rPr>
              <a:t>Using a single space for both data and instructions creates a challenge for debugging tools. </a:t>
            </a:r>
            <a:r>
              <a:rPr lang="en-US" b="1" dirty="0">
                <a:solidFill>
                  <a:srgbClr val="FF0000"/>
                </a:solidFill>
              </a:rPr>
              <a:t>Why???</a:t>
            </a:r>
          </a:p>
        </p:txBody>
      </p:sp>
    </p:spTree>
    <p:extLst>
      <p:ext uri="{BB962C8B-B14F-4D97-AF65-F5344CB8AC3E}">
        <p14:creationId xmlns:p14="http://schemas.microsoft.com/office/powerpoint/2010/main" val="3690339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Understanding Transaction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1287532"/>
          </a:xfrm>
          <a:prstGeom prst="rect">
            <a:avLst/>
          </a:prstGeom>
          <a:noFill/>
        </p:spPr>
        <p:txBody>
          <a:bodyPr wrap="square" rtlCol="0">
            <a:spAutoFit/>
          </a:bodyPr>
          <a:lstStyle/>
          <a:p>
            <a:pPr lvl="0">
              <a:lnSpc>
                <a:spcPct val="150000"/>
              </a:lnSpc>
              <a:defRPr/>
            </a:pPr>
            <a:r>
              <a:rPr lang="en-US" dirty="0">
                <a:solidFill>
                  <a:srgbClr val="000000"/>
                </a:solidFill>
              </a:rPr>
              <a:t>Look at how the processor moves data around using the Generic CPU diagram. Below is a simplified view of the internals of the CPU and simplified connection to RAM.</a:t>
            </a:r>
          </a:p>
        </p:txBody>
      </p:sp>
      <p:pic>
        <p:nvPicPr>
          <p:cNvPr id="4" name="Picture 3">
            <a:extLst>
              <a:ext uri="{FF2B5EF4-FFF2-40B4-BE49-F238E27FC236}">
                <a16:creationId xmlns:a16="http://schemas.microsoft.com/office/drawing/2014/main" id="{7AD62747-D1DE-49D6-8EA5-2CD23A89F33D}"/>
              </a:ext>
            </a:extLst>
          </p:cNvPr>
          <p:cNvPicPr>
            <a:picLocks noChangeAspect="1"/>
          </p:cNvPicPr>
          <p:nvPr/>
        </p:nvPicPr>
        <p:blipFill>
          <a:blip r:embed="rId2"/>
          <a:stretch>
            <a:fillRect/>
          </a:stretch>
        </p:blipFill>
        <p:spPr>
          <a:xfrm>
            <a:off x="2971800" y="2438400"/>
            <a:ext cx="3677673" cy="3475720"/>
          </a:xfrm>
          <a:prstGeom prst="rect">
            <a:avLst/>
          </a:prstGeom>
        </p:spPr>
      </p:pic>
    </p:spTree>
    <p:extLst>
      <p:ext uri="{BB962C8B-B14F-4D97-AF65-F5344CB8AC3E}">
        <p14:creationId xmlns:p14="http://schemas.microsoft.com/office/powerpoint/2010/main" val="3506825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4495800" cy="523220"/>
          </a:xfrm>
          <a:prstGeom prst="rect">
            <a:avLst/>
          </a:prstGeom>
        </p:spPr>
        <p:txBody>
          <a:bodyPr wrap="square">
            <a:spAutoFit/>
          </a:bodyPr>
          <a:lstStyle/>
          <a:p>
            <a:pPr>
              <a:lnSpc>
                <a:spcPct val="100000"/>
              </a:lnSpc>
            </a:pPr>
            <a:r>
              <a:rPr lang="en-CA" altLang="en-US" sz="2800" b="1" dirty="0">
                <a:cs typeface="DejaVu Sans" charset="0"/>
              </a:rPr>
              <a:t>Assembly Instructions </a:t>
            </a:r>
          </a:p>
        </p:txBody>
      </p:sp>
      <p:pic>
        <p:nvPicPr>
          <p:cNvPr id="3" name="Picture 2"/>
          <p:cNvPicPr>
            <a:picLocks noChangeAspect="1"/>
          </p:cNvPicPr>
          <p:nvPr/>
        </p:nvPicPr>
        <p:blipFill>
          <a:blip r:embed="rId2"/>
          <a:stretch>
            <a:fillRect/>
          </a:stretch>
        </p:blipFill>
        <p:spPr>
          <a:xfrm>
            <a:off x="762000" y="1219200"/>
            <a:ext cx="3657600" cy="4171640"/>
          </a:xfrm>
          <a:prstGeom prst="rect">
            <a:avLst/>
          </a:prstGeom>
        </p:spPr>
      </p:pic>
      <p:pic>
        <p:nvPicPr>
          <p:cNvPr id="5" name="Picture 4"/>
          <p:cNvPicPr>
            <a:picLocks noChangeAspect="1"/>
          </p:cNvPicPr>
          <p:nvPr/>
        </p:nvPicPr>
        <p:blipFill>
          <a:blip r:embed="rId3"/>
          <a:stretch>
            <a:fillRect/>
          </a:stretch>
        </p:blipFill>
        <p:spPr>
          <a:xfrm>
            <a:off x="762000" y="5539162"/>
            <a:ext cx="6324600" cy="704267"/>
          </a:xfrm>
          <a:prstGeom prst="rect">
            <a:avLst/>
          </a:prstGeom>
        </p:spPr>
      </p:pic>
    </p:spTree>
    <p:extLst>
      <p:ext uri="{BB962C8B-B14F-4D97-AF65-F5344CB8AC3E}">
        <p14:creationId xmlns:p14="http://schemas.microsoft.com/office/powerpoint/2010/main" val="3432287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990600"/>
            <a:ext cx="4076190" cy="5114286"/>
          </a:xfrm>
          <a:prstGeom prst="rect">
            <a:avLst/>
          </a:prstGeom>
        </p:spPr>
      </p:pic>
      <p:sp>
        <p:nvSpPr>
          <p:cNvPr id="3" name="Rectangle 2"/>
          <p:cNvSpPr/>
          <p:nvPr/>
        </p:nvSpPr>
        <p:spPr>
          <a:xfrm>
            <a:off x="457200" y="304800"/>
            <a:ext cx="4140877" cy="523220"/>
          </a:xfrm>
          <a:prstGeom prst="rect">
            <a:avLst/>
          </a:prstGeom>
        </p:spPr>
        <p:txBody>
          <a:bodyPr wrap="none">
            <a:spAutoFit/>
          </a:bodyPr>
          <a:lstStyle/>
          <a:p>
            <a:pPr>
              <a:lnSpc>
                <a:spcPct val="100000"/>
              </a:lnSpc>
            </a:pPr>
            <a:r>
              <a:rPr lang="en-CA" altLang="en-US" sz="2800" b="1" dirty="0">
                <a:cs typeface="DejaVu Sans" charset="0"/>
              </a:rPr>
              <a:t>Assembly Instructions </a:t>
            </a:r>
          </a:p>
        </p:txBody>
      </p:sp>
    </p:spTree>
    <p:extLst>
      <p:ext uri="{BB962C8B-B14F-4D97-AF65-F5344CB8AC3E}">
        <p14:creationId xmlns:p14="http://schemas.microsoft.com/office/powerpoint/2010/main" val="2829292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4140877" cy="523220"/>
          </a:xfrm>
          <a:prstGeom prst="rect">
            <a:avLst/>
          </a:prstGeom>
        </p:spPr>
        <p:txBody>
          <a:bodyPr wrap="none">
            <a:spAutoFit/>
          </a:bodyPr>
          <a:lstStyle/>
          <a:p>
            <a:pPr>
              <a:lnSpc>
                <a:spcPct val="100000"/>
              </a:lnSpc>
            </a:pPr>
            <a:r>
              <a:rPr lang="en-CA" altLang="en-US" sz="2800" b="1" dirty="0">
                <a:cs typeface="DejaVu Sans" charset="0"/>
              </a:rPr>
              <a:t>Assembly Instructions </a:t>
            </a:r>
          </a:p>
        </p:txBody>
      </p:sp>
      <p:pic>
        <p:nvPicPr>
          <p:cNvPr id="3" name="Picture 2"/>
          <p:cNvPicPr>
            <a:picLocks noChangeAspect="1"/>
          </p:cNvPicPr>
          <p:nvPr/>
        </p:nvPicPr>
        <p:blipFill>
          <a:blip r:embed="rId2"/>
          <a:stretch>
            <a:fillRect/>
          </a:stretch>
        </p:blipFill>
        <p:spPr>
          <a:xfrm>
            <a:off x="457200" y="904220"/>
            <a:ext cx="4724400" cy="5205868"/>
          </a:xfrm>
          <a:prstGeom prst="rect">
            <a:avLst/>
          </a:prstGeom>
        </p:spPr>
      </p:pic>
    </p:spTree>
    <p:extLst>
      <p:ext uri="{BB962C8B-B14F-4D97-AF65-F5344CB8AC3E}">
        <p14:creationId xmlns:p14="http://schemas.microsoft.com/office/powerpoint/2010/main" val="340664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4140877" cy="523220"/>
          </a:xfrm>
          <a:prstGeom prst="rect">
            <a:avLst/>
          </a:prstGeom>
        </p:spPr>
        <p:txBody>
          <a:bodyPr wrap="none">
            <a:spAutoFit/>
          </a:bodyPr>
          <a:lstStyle/>
          <a:p>
            <a:pPr>
              <a:lnSpc>
                <a:spcPct val="100000"/>
              </a:lnSpc>
            </a:pPr>
            <a:r>
              <a:rPr lang="en-CA" altLang="en-US" sz="2800" b="1" dirty="0">
                <a:cs typeface="DejaVu Sans" charset="0"/>
              </a:rPr>
              <a:t>Assembly Instructions </a:t>
            </a:r>
          </a:p>
        </p:txBody>
      </p:sp>
      <p:pic>
        <p:nvPicPr>
          <p:cNvPr id="3" name="Picture 2"/>
          <p:cNvPicPr>
            <a:picLocks noChangeAspect="1"/>
          </p:cNvPicPr>
          <p:nvPr/>
        </p:nvPicPr>
        <p:blipFill>
          <a:blip r:embed="rId2"/>
          <a:stretch>
            <a:fillRect/>
          </a:stretch>
        </p:blipFill>
        <p:spPr>
          <a:xfrm>
            <a:off x="609600" y="1143000"/>
            <a:ext cx="8146750" cy="2286000"/>
          </a:xfrm>
          <a:prstGeom prst="rect">
            <a:avLst/>
          </a:prstGeom>
        </p:spPr>
      </p:pic>
    </p:spTree>
    <p:extLst>
      <p:ext uri="{BB962C8B-B14F-4D97-AF65-F5344CB8AC3E}">
        <p14:creationId xmlns:p14="http://schemas.microsoft.com/office/powerpoint/2010/main" val="221233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967555" y="1219200"/>
            <a:ext cx="3074198" cy="5214911"/>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5" name="Rectangle 4"/>
          <p:cNvSpPr/>
          <p:nvPr/>
        </p:nvSpPr>
        <p:spPr bwMode="auto">
          <a:xfrm>
            <a:off x="0" y="1295400"/>
            <a:ext cx="4445393" cy="4997543"/>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Fetch-Decode-Execution Cycle e.g.</a:t>
            </a:r>
          </a:p>
        </p:txBody>
      </p:sp>
      <p:sp>
        <p:nvSpPr>
          <p:cNvPr id="9" name="Content Placeholder 8"/>
          <p:cNvSpPr>
            <a:spLocks noGrp="1"/>
          </p:cNvSpPr>
          <p:nvPr>
            <p:ph idx="1"/>
          </p:nvPr>
        </p:nvSpPr>
        <p:spPr>
          <a:xfrm>
            <a:off x="364387" y="1091893"/>
            <a:ext cx="8437418" cy="5034913"/>
          </a:xfrm>
        </p:spPr>
        <p:txBody>
          <a:bodyPr/>
          <a:lstStyle/>
          <a:p>
            <a:r>
              <a:rPr lang="en-CA" dirty="0"/>
              <a:t>		           						              </a:t>
            </a:r>
          </a:p>
          <a:p>
            <a:r>
              <a:rPr lang="en-CA" sz="2400" dirty="0">
                <a:latin typeface="Arial" panose="020B0604020202020204" pitchFamily="34" charset="0"/>
                <a:cs typeface="Arial" panose="020B0604020202020204" pitchFamily="34" charset="0"/>
              </a:rPr>
              <a:t>				   </a:t>
            </a:r>
            <a:r>
              <a:rPr lang="en-CA" sz="1400" dirty="0"/>
              <a:t>Memory data (buffer) </a:t>
            </a:r>
            <a:r>
              <a:rPr lang="en-CA" sz="1600" dirty="0"/>
              <a:t>register</a:t>
            </a:r>
            <a:endParaRPr lang="en-CA" sz="24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                                			    </a:t>
            </a:r>
            <a:r>
              <a:rPr lang="en-CA" sz="1400" b="1" dirty="0">
                <a:solidFill>
                  <a:schemeClr val="tx1"/>
                </a:solidFill>
                <a:latin typeface="Arial" panose="020B0604020202020204" pitchFamily="34" charset="0"/>
                <a:cs typeface="Arial" panose="020B0604020202020204" pitchFamily="34" charset="0"/>
              </a:rPr>
              <a:t>    </a:t>
            </a:r>
            <a:r>
              <a:rPr lang="en-CA" sz="2400" dirty="0">
                <a:latin typeface="Arial" panose="020B0604020202020204" pitchFamily="34" charset="0"/>
                <a:cs typeface="Arial" panose="020B0604020202020204" pitchFamily="34" charset="0"/>
              </a:rPr>
              <a:t>	    	   </a:t>
            </a:r>
          </a:p>
          <a:p>
            <a:r>
              <a:rPr lang="en-CA" sz="2000" dirty="0">
                <a:latin typeface="Arial" panose="020B0604020202020204" pitchFamily="34" charset="0"/>
                <a:cs typeface="Arial" panose="020B0604020202020204" pitchFamily="34" charset="0"/>
              </a:rPr>
              <a:t>                                         </a:t>
            </a:r>
            <a:r>
              <a:rPr lang="en-CA" sz="2000" dirty="0">
                <a:solidFill>
                  <a:srgbClr val="FF0000"/>
                </a:solidFill>
                <a:latin typeface="Arial" panose="020B0604020202020204" pitchFamily="34" charset="0"/>
                <a:cs typeface="Arial" panose="020B0604020202020204" pitchFamily="34" charset="0"/>
              </a:rPr>
              <a:t>IR</a:t>
            </a:r>
          </a:p>
          <a:p>
            <a:endParaRPr lang="en-CA" sz="2400" dirty="0">
              <a:latin typeface="Arial" panose="020B0604020202020204" pitchFamily="34" charset="0"/>
              <a:cs typeface="Arial" panose="020B0604020202020204" pitchFamily="34" charset="0"/>
            </a:endParaRPr>
          </a:p>
          <a:p>
            <a:endParaRPr lang="en-CA" sz="1400" dirty="0">
              <a:solidFill>
                <a:srgbClr val="FF0000"/>
              </a:solidFill>
              <a:latin typeface="Arial" panose="020B0604020202020204" pitchFamily="34" charset="0"/>
              <a:cs typeface="Arial" panose="020B0604020202020204" pitchFamily="34" charset="0"/>
            </a:endParaRPr>
          </a:p>
          <a:p>
            <a:endParaRPr lang="en-CA" sz="1400" dirty="0">
              <a:solidFill>
                <a:srgbClr val="FF0000"/>
              </a:solidFill>
              <a:latin typeface="Arial" panose="020B0604020202020204" pitchFamily="34" charset="0"/>
              <a:cs typeface="Arial" panose="020B0604020202020204" pitchFamily="34" charset="0"/>
            </a:endParaRPr>
          </a:p>
          <a:p>
            <a:r>
              <a:rPr lang="en-CA" sz="1400" dirty="0">
                <a:solidFill>
                  <a:srgbClr val="FF0000"/>
                </a:solidFill>
                <a:latin typeface="Arial" panose="020B0604020202020204" pitchFamily="34" charset="0"/>
                <a:cs typeface="Arial" panose="020B0604020202020204" pitchFamily="34" charset="0"/>
              </a:rPr>
              <a:t>                                                                            </a:t>
            </a:r>
          </a:p>
          <a:p>
            <a:r>
              <a:rPr lang="en-CA" sz="2400" dirty="0">
                <a:solidFill>
                  <a:srgbClr val="FF0000"/>
                </a:solidFill>
                <a:latin typeface="Arial" panose="020B0604020202020204" pitchFamily="34" charset="0"/>
                <a:cs typeface="Arial" panose="020B0604020202020204" pitchFamily="34" charset="0"/>
              </a:rPr>
              <a:t>                                               </a:t>
            </a:r>
            <a:r>
              <a:rPr lang="en-CA" sz="2400" b="1" dirty="0">
                <a:solidFill>
                  <a:schemeClr val="tx1"/>
                </a:solidFill>
                <a:latin typeface="Arial" panose="020B0604020202020204" pitchFamily="34" charset="0"/>
                <a:cs typeface="Arial" panose="020B0604020202020204" pitchFamily="34" charset="0"/>
              </a:rPr>
              <a:t> </a:t>
            </a:r>
            <a:endParaRPr lang="en-CA" sz="2400" dirty="0">
              <a:solidFill>
                <a:srgbClr val="FF0000"/>
              </a:solidFill>
              <a:latin typeface="Arial" panose="020B0604020202020204" pitchFamily="34" charset="0"/>
              <a:cs typeface="Arial" panose="020B0604020202020204" pitchFamily="34" charset="0"/>
            </a:endParaRPr>
          </a:p>
          <a:p>
            <a:r>
              <a:rPr lang="en-CA" sz="2400" dirty="0">
                <a:solidFill>
                  <a:srgbClr val="FF0000"/>
                </a:solidFill>
                <a:latin typeface="Arial" panose="020B0604020202020204" pitchFamily="34" charset="0"/>
                <a:cs typeface="Arial" panose="020B0604020202020204" pitchFamily="34" charset="0"/>
              </a:rPr>
              <a:t>	P</a:t>
            </a:r>
            <a:r>
              <a:rPr lang="en-CA" sz="2000" dirty="0">
                <a:solidFill>
                  <a:srgbClr val="FF0000"/>
                </a:solidFill>
                <a:latin typeface="Arial" panose="020B0604020202020204" pitchFamily="34" charset="0"/>
                <a:cs typeface="Arial" panose="020B0604020202020204" pitchFamily="34" charset="0"/>
              </a:rPr>
              <a:t>C or IP      </a:t>
            </a:r>
            <a:r>
              <a:rPr lang="en-CA" sz="1400" dirty="0"/>
              <a:t>Memory Address</a:t>
            </a:r>
            <a:r>
              <a:rPr lang="en-CA" sz="1200" dirty="0"/>
              <a:t> </a:t>
            </a:r>
            <a:r>
              <a:rPr lang="en-CA" sz="1600" dirty="0"/>
              <a:t>register 															</a:t>
            </a:r>
            <a:r>
              <a:rPr lang="en-CA" sz="2400" dirty="0">
                <a:latin typeface="Arial" panose="020B0604020202020204" pitchFamily="34" charset="0"/>
                <a:cs typeface="Arial" panose="020B0604020202020204" pitchFamily="34" charset="0"/>
              </a:rPr>
              <a:t>		</a:t>
            </a:r>
          </a:p>
        </p:txBody>
      </p:sp>
      <p:graphicFrame>
        <p:nvGraphicFramePr>
          <p:cNvPr id="10" name="Table 9"/>
          <p:cNvGraphicFramePr>
            <a:graphicFrameLocks noGrp="1"/>
          </p:cNvGraphicFramePr>
          <p:nvPr>
            <p:extLst>
              <p:ext uri="{D42A27DB-BD31-4B8C-83A1-F6EECF244321}">
                <p14:modId xmlns:p14="http://schemas.microsoft.com/office/powerpoint/2010/main" val="1635367136"/>
              </p:ext>
            </p:extLst>
          </p:nvPr>
        </p:nvGraphicFramePr>
        <p:xfrm>
          <a:off x="2302452" y="2107690"/>
          <a:ext cx="2117148" cy="409486"/>
        </p:xfrm>
        <a:graphic>
          <a:graphicData uri="http://schemas.openxmlformats.org/drawingml/2006/table">
            <a:tbl>
              <a:tblPr firstRow="1" bandRow="1">
                <a:tableStyleId>{5C22544A-7EE6-4342-B048-85BDC9FD1C3A}</a:tableStyleId>
              </a:tblPr>
              <a:tblGrid>
                <a:gridCol w="2117148">
                  <a:extLst>
                    <a:ext uri="{9D8B030D-6E8A-4147-A177-3AD203B41FA5}">
                      <a16:colId xmlns:a16="http://schemas.microsoft.com/office/drawing/2014/main" val="20000"/>
                    </a:ext>
                  </a:extLst>
                </a:gridCol>
              </a:tblGrid>
              <a:tr h="409486">
                <a:tc>
                  <a:txBody>
                    <a:bodyPr/>
                    <a:lstStyle/>
                    <a:p>
                      <a:r>
                        <a:rPr lang="en-CA" baseline="0" dirty="0">
                          <a:solidFill>
                            <a:schemeClr val="accent2"/>
                          </a:solidFill>
                        </a:rPr>
                        <a:t> 0x b8 05</a:t>
                      </a:r>
                      <a:endParaRPr lang="en-CA" dirty="0">
                        <a:solidFill>
                          <a:schemeClr val="accent2"/>
                        </a:solidFill>
                      </a:endParaRP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00790444"/>
              </p:ext>
            </p:extLst>
          </p:nvPr>
        </p:nvGraphicFramePr>
        <p:xfrm>
          <a:off x="2378652" y="5717944"/>
          <a:ext cx="2001179" cy="462474"/>
        </p:xfrm>
        <a:graphic>
          <a:graphicData uri="http://schemas.openxmlformats.org/drawingml/2006/table">
            <a:tbl>
              <a:tblPr firstRow="1" bandRow="1">
                <a:tableStyleId>{5C22544A-7EE6-4342-B048-85BDC9FD1C3A}</a:tableStyleId>
              </a:tblPr>
              <a:tblGrid>
                <a:gridCol w="2001179">
                  <a:extLst>
                    <a:ext uri="{9D8B030D-6E8A-4147-A177-3AD203B41FA5}">
                      <a16:colId xmlns:a16="http://schemas.microsoft.com/office/drawing/2014/main" val="20000"/>
                    </a:ext>
                  </a:extLst>
                </a:gridCol>
              </a:tblGrid>
              <a:tr h="462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tx1"/>
                          </a:solidFill>
                        </a:rPr>
                        <a:t>0x00401000</a:t>
                      </a:r>
                      <a:endParaRPr lang="en-CA" dirty="0"/>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5148185"/>
              </p:ext>
            </p:extLst>
          </p:nvPr>
        </p:nvGraphicFramePr>
        <p:xfrm>
          <a:off x="460107" y="5717944"/>
          <a:ext cx="1668236" cy="462474"/>
        </p:xfrm>
        <a:graphic>
          <a:graphicData uri="http://schemas.openxmlformats.org/drawingml/2006/table">
            <a:tbl>
              <a:tblPr firstRow="1" bandRow="1">
                <a:tableStyleId>{5C22544A-7EE6-4342-B048-85BDC9FD1C3A}</a:tableStyleId>
              </a:tblPr>
              <a:tblGrid>
                <a:gridCol w="1668236">
                  <a:extLst>
                    <a:ext uri="{9D8B030D-6E8A-4147-A177-3AD203B41FA5}">
                      <a16:colId xmlns:a16="http://schemas.microsoft.com/office/drawing/2014/main" val="20000"/>
                    </a:ext>
                  </a:extLst>
                </a:gridCol>
              </a:tblGrid>
              <a:tr h="462474">
                <a:tc>
                  <a:txBody>
                    <a:bodyPr/>
                    <a:lstStyle/>
                    <a:p>
                      <a:r>
                        <a:rPr lang="en-CA" dirty="0">
                          <a:solidFill>
                            <a:schemeClr val="tx1"/>
                          </a:solidFill>
                        </a:rPr>
                        <a:t> 0x00401000</a:t>
                      </a:r>
                    </a:p>
                  </a:txBody>
                  <a:tcPr/>
                </a:tc>
                <a:extLst>
                  <a:ext uri="{0D108BD9-81ED-4DB2-BD59-A6C34878D82A}">
                    <a16:rowId xmlns:a16="http://schemas.microsoft.com/office/drawing/2014/main" val="10000"/>
                  </a:ext>
                </a:extLst>
              </a:tr>
            </a:tbl>
          </a:graphicData>
        </a:graphic>
      </p:graphicFrame>
      <p:pic>
        <p:nvPicPr>
          <p:cNvPr id="18" name="Picture 17"/>
          <p:cNvPicPr>
            <a:picLocks noChangeAspect="1"/>
          </p:cNvPicPr>
          <p:nvPr/>
        </p:nvPicPr>
        <p:blipFill>
          <a:blip r:embed="rId3"/>
          <a:stretch>
            <a:fillRect/>
          </a:stretch>
        </p:blipFill>
        <p:spPr>
          <a:xfrm>
            <a:off x="0" y="1750151"/>
            <a:ext cx="2038350" cy="3476625"/>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3863476656"/>
              </p:ext>
            </p:extLst>
          </p:nvPr>
        </p:nvGraphicFramePr>
        <p:xfrm>
          <a:off x="2302451" y="3052948"/>
          <a:ext cx="2119747" cy="459853"/>
        </p:xfrm>
        <a:graphic>
          <a:graphicData uri="http://schemas.openxmlformats.org/drawingml/2006/table">
            <a:tbl>
              <a:tblPr firstRow="1" bandRow="1">
                <a:tableStyleId>{5C22544A-7EE6-4342-B048-85BDC9FD1C3A}</a:tableStyleId>
              </a:tblPr>
              <a:tblGrid>
                <a:gridCol w="2119747">
                  <a:extLst>
                    <a:ext uri="{9D8B030D-6E8A-4147-A177-3AD203B41FA5}">
                      <a16:colId xmlns:a16="http://schemas.microsoft.com/office/drawing/2014/main" val="20000"/>
                    </a:ext>
                  </a:extLst>
                </a:gridCol>
              </a:tblGrid>
              <a:tr h="459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accent2"/>
                          </a:solidFill>
                        </a:rPr>
                        <a:t> </a:t>
                      </a:r>
                      <a:r>
                        <a:rPr lang="en-CA" baseline="0" dirty="0">
                          <a:solidFill>
                            <a:schemeClr val="accent2"/>
                          </a:solidFill>
                        </a:rPr>
                        <a:t>0x b8 05</a:t>
                      </a:r>
                      <a:endParaRPr lang="en-CA" dirty="0">
                        <a:solidFill>
                          <a:schemeClr val="accent2"/>
                        </a:solidFill>
                      </a:endParaRPr>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3192070"/>
              </p:ext>
            </p:extLst>
          </p:nvPr>
        </p:nvGraphicFramePr>
        <p:xfrm>
          <a:off x="2321069" y="3755011"/>
          <a:ext cx="2079914" cy="365760"/>
        </p:xfrm>
        <a:graphic>
          <a:graphicData uri="http://schemas.openxmlformats.org/drawingml/2006/table">
            <a:tbl>
              <a:tblPr firstRow="1" bandRow="1">
                <a:tableStyleId>{5C22544A-7EE6-4342-B048-85BDC9FD1C3A}</a:tableStyleId>
              </a:tblPr>
              <a:tblGrid>
                <a:gridCol w="2079914">
                  <a:extLst>
                    <a:ext uri="{9D8B030D-6E8A-4147-A177-3AD203B41FA5}">
                      <a16:colId xmlns:a16="http://schemas.microsoft.com/office/drawing/2014/main" val="20000"/>
                    </a:ext>
                  </a:extLst>
                </a:gridCol>
              </a:tblGrid>
              <a:tr h="222859">
                <a:tc>
                  <a:txBody>
                    <a:bodyPr/>
                    <a:lstStyle/>
                    <a:p>
                      <a:r>
                        <a:rPr lang="en-CA" dirty="0">
                          <a:solidFill>
                            <a:schemeClr val="accent2"/>
                          </a:solidFill>
                        </a:rPr>
                        <a:t>      </a:t>
                      </a:r>
                      <a:r>
                        <a:rPr lang="en-CA" dirty="0">
                          <a:solidFill>
                            <a:srgbClr val="FF0000"/>
                          </a:solidFill>
                        </a:rPr>
                        <a:t>DECODER</a:t>
                      </a:r>
                      <a:r>
                        <a:rPr lang="en-CA" dirty="0">
                          <a:solidFill>
                            <a:schemeClr val="accent2"/>
                          </a:solidFill>
                        </a:rPr>
                        <a:t>                           </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092042181"/>
              </p:ext>
            </p:extLst>
          </p:nvPr>
        </p:nvGraphicFramePr>
        <p:xfrm>
          <a:off x="2321069" y="4374780"/>
          <a:ext cx="2098531" cy="365760"/>
        </p:xfrm>
        <a:graphic>
          <a:graphicData uri="http://schemas.openxmlformats.org/drawingml/2006/table">
            <a:tbl>
              <a:tblPr firstRow="1" bandRow="1">
                <a:tableStyleId>{5C22544A-7EE6-4342-B048-85BDC9FD1C3A}</a:tableStyleId>
              </a:tblPr>
              <a:tblGrid>
                <a:gridCol w="2098531">
                  <a:extLst>
                    <a:ext uri="{9D8B030D-6E8A-4147-A177-3AD203B41FA5}">
                      <a16:colId xmlns:a16="http://schemas.microsoft.com/office/drawing/2014/main" val="20000"/>
                    </a:ext>
                  </a:extLst>
                </a:gridCol>
              </a:tblGrid>
              <a:tr h="192468">
                <a:tc>
                  <a:txBody>
                    <a:bodyPr/>
                    <a:lstStyle/>
                    <a:p>
                      <a:r>
                        <a:rPr lang="en-CA" dirty="0">
                          <a:solidFill>
                            <a:srgbClr val="FF0000"/>
                          </a:solidFill>
                        </a:rPr>
                        <a:t>Control Unit (CU)</a:t>
                      </a:r>
                    </a:p>
                  </a:txBody>
                  <a:tcPr/>
                </a:tc>
                <a:extLst>
                  <a:ext uri="{0D108BD9-81ED-4DB2-BD59-A6C34878D82A}">
                    <a16:rowId xmlns:a16="http://schemas.microsoft.com/office/drawing/2014/main" val="10000"/>
                  </a:ext>
                </a:extLst>
              </a:tr>
            </a:tbl>
          </a:graphicData>
        </a:graphic>
      </p:graphicFrame>
      <p:sp>
        <p:nvSpPr>
          <p:cNvPr id="25" name="Left-Right Arrow 24"/>
          <p:cNvSpPr/>
          <p:nvPr/>
        </p:nvSpPr>
        <p:spPr bwMode="auto">
          <a:xfrm>
            <a:off x="4422197" y="2140828"/>
            <a:ext cx="1578791" cy="22694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26" name="Left-Right Arrow 25"/>
          <p:cNvSpPr/>
          <p:nvPr/>
        </p:nvSpPr>
        <p:spPr bwMode="auto">
          <a:xfrm>
            <a:off x="4400982" y="5681046"/>
            <a:ext cx="1581389" cy="236980"/>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27" name="Left-Right Arrow 26"/>
          <p:cNvSpPr/>
          <p:nvPr/>
        </p:nvSpPr>
        <p:spPr bwMode="auto">
          <a:xfrm>
            <a:off x="4438218" y="4432046"/>
            <a:ext cx="1529337" cy="308494"/>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4096150263"/>
              </p:ext>
            </p:extLst>
          </p:nvPr>
        </p:nvGraphicFramePr>
        <p:xfrm>
          <a:off x="7552884" y="1859972"/>
          <a:ext cx="1488869" cy="4381172"/>
        </p:xfrm>
        <a:graphic>
          <a:graphicData uri="http://schemas.openxmlformats.org/drawingml/2006/table">
            <a:tbl>
              <a:tblPr firstRow="1" bandRow="1">
                <a:tableStyleId>{5C22544A-7EE6-4342-B048-85BDC9FD1C3A}</a:tableStyleId>
              </a:tblPr>
              <a:tblGrid>
                <a:gridCol w="1488869">
                  <a:extLst>
                    <a:ext uri="{9D8B030D-6E8A-4147-A177-3AD203B41FA5}">
                      <a16:colId xmlns:a16="http://schemas.microsoft.com/office/drawing/2014/main" val="20000"/>
                    </a:ext>
                  </a:extLst>
                </a:gridCol>
              </a:tblGrid>
              <a:tr h="794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solidFill>
                            <a:schemeClr val="tx1"/>
                          </a:solidFill>
                        </a:rPr>
                        <a:t> </a:t>
                      </a:r>
                      <a:r>
                        <a:rPr lang="en-CA" baseline="0" dirty="0">
                          <a:solidFill>
                            <a:srgbClr val="0070C0"/>
                          </a:solidFill>
                        </a:rPr>
                        <a:t>0xb8 05</a:t>
                      </a:r>
                      <a:endParaRPr lang="en-CA" dirty="0">
                        <a:solidFill>
                          <a:srgbClr val="0070C0"/>
                        </a:solidFill>
                      </a:endParaRPr>
                    </a:p>
                  </a:txBody>
                  <a:tcPr/>
                </a:tc>
                <a:extLst>
                  <a:ext uri="{0D108BD9-81ED-4DB2-BD59-A6C34878D82A}">
                    <a16:rowId xmlns:a16="http://schemas.microsoft.com/office/drawing/2014/main" val="10000"/>
                  </a:ext>
                </a:extLst>
              </a:tr>
              <a:tr h="900736">
                <a:tc>
                  <a:txBody>
                    <a:bodyPr/>
                    <a:lstStyle/>
                    <a:p>
                      <a:r>
                        <a:rPr lang="en-CA" b="1" dirty="0">
                          <a:solidFill>
                            <a:srgbClr val="0070C0"/>
                          </a:solidFill>
                        </a:rPr>
                        <a:t>0x48</a:t>
                      </a:r>
                      <a:r>
                        <a:rPr lang="en-CA" b="1" baseline="0" dirty="0">
                          <a:solidFill>
                            <a:srgbClr val="0070C0"/>
                          </a:solidFill>
                        </a:rPr>
                        <a:t> </a:t>
                      </a:r>
                      <a:r>
                        <a:rPr lang="en-CA" b="1" baseline="0" dirty="0" err="1">
                          <a:solidFill>
                            <a:srgbClr val="0070C0"/>
                          </a:solidFill>
                        </a:rPr>
                        <a:t>ff</a:t>
                      </a:r>
                      <a:r>
                        <a:rPr lang="en-CA" b="1" baseline="0" dirty="0">
                          <a:solidFill>
                            <a:srgbClr val="0070C0"/>
                          </a:solidFill>
                        </a:rPr>
                        <a:t> c0</a:t>
                      </a:r>
                      <a:endParaRPr lang="en-CA" b="1" dirty="0">
                        <a:solidFill>
                          <a:srgbClr val="0070C0"/>
                        </a:solidFill>
                      </a:endParaRPr>
                    </a:p>
                  </a:txBody>
                  <a:tcPr/>
                </a:tc>
                <a:extLst>
                  <a:ext uri="{0D108BD9-81ED-4DB2-BD59-A6C34878D82A}">
                    <a16:rowId xmlns:a16="http://schemas.microsoft.com/office/drawing/2014/main" val="10001"/>
                  </a:ext>
                </a:extLst>
              </a:tr>
              <a:tr h="900736">
                <a:tc>
                  <a:txBody>
                    <a:bodyPr/>
                    <a:lstStyle/>
                    <a:p>
                      <a:r>
                        <a:rPr lang="en-CA" b="1" dirty="0">
                          <a:solidFill>
                            <a:srgbClr val="0070C0"/>
                          </a:solidFill>
                        </a:rPr>
                        <a:t>0xb8 3c</a:t>
                      </a:r>
                    </a:p>
                  </a:txBody>
                  <a:tcPr/>
                </a:tc>
                <a:extLst>
                  <a:ext uri="{0D108BD9-81ED-4DB2-BD59-A6C34878D82A}">
                    <a16:rowId xmlns:a16="http://schemas.microsoft.com/office/drawing/2014/main" val="10002"/>
                  </a:ext>
                </a:extLst>
              </a:tr>
              <a:tr h="825674">
                <a:tc>
                  <a:txBody>
                    <a:bodyPr/>
                    <a:lstStyle/>
                    <a:p>
                      <a:r>
                        <a:rPr lang="en-CA" b="1" dirty="0">
                          <a:solidFill>
                            <a:srgbClr val="0070C0"/>
                          </a:solidFill>
                        </a:rPr>
                        <a:t>0xbf</a:t>
                      </a:r>
                    </a:p>
                  </a:txBody>
                  <a:tcPr/>
                </a:tc>
                <a:extLst>
                  <a:ext uri="{0D108BD9-81ED-4DB2-BD59-A6C34878D82A}">
                    <a16:rowId xmlns:a16="http://schemas.microsoft.com/office/drawing/2014/main" val="10003"/>
                  </a:ext>
                </a:extLst>
              </a:tr>
              <a:tr h="959057">
                <a:tc>
                  <a:txBody>
                    <a:bodyPr/>
                    <a:lstStyle/>
                    <a:p>
                      <a:r>
                        <a:rPr lang="en-CA" b="1" dirty="0">
                          <a:solidFill>
                            <a:srgbClr val="0070C0"/>
                          </a:solidFill>
                        </a:rPr>
                        <a:t>0x0f 05</a:t>
                      </a:r>
                    </a:p>
                  </a:txBody>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850171638"/>
              </p:ext>
            </p:extLst>
          </p:nvPr>
        </p:nvGraphicFramePr>
        <p:xfrm>
          <a:off x="5982372" y="1856414"/>
          <a:ext cx="1488869" cy="4384729"/>
        </p:xfrm>
        <a:graphic>
          <a:graphicData uri="http://schemas.openxmlformats.org/drawingml/2006/table">
            <a:tbl>
              <a:tblPr firstRow="1" bandRow="1">
                <a:tableStyleId>{5C22544A-7EE6-4342-B048-85BDC9FD1C3A}</a:tableStyleId>
              </a:tblPr>
              <a:tblGrid>
                <a:gridCol w="1488869">
                  <a:extLst>
                    <a:ext uri="{9D8B030D-6E8A-4147-A177-3AD203B41FA5}">
                      <a16:colId xmlns:a16="http://schemas.microsoft.com/office/drawing/2014/main" val="20000"/>
                    </a:ext>
                  </a:extLst>
                </a:gridCol>
              </a:tblGrid>
              <a:tr h="835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tx1"/>
                          </a:solidFill>
                        </a:rPr>
                        <a:t>0x00401000</a:t>
                      </a:r>
                      <a:endParaRPr lang="en-CA" dirty="0"/>
                    </a:p>
                  </a:txBody>
                  <a:tcPr/>
                </a:tc>
                <a:extLst>
                  <a:ext uri="{0D108BD9-81ED-4DB2-BD59-A6C34878D82A}">
                    <a16:rowId xmlns:a16="http://schemas.microsoft.com/office/drawing/2014/main" val="10000"/>
                  </a:ext>
                </a:extLst>
              </a:tr>
              <a:tr h="88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schemeClr val="tx1"/>
                          </a:solidFill>
                        </a:rPr>
                        <a:t>0x00401005</a:t>
                      </a:r>
                      <a:endParaRPr lang="en-CA" b="1" dirty="0"/>
                    </a:p>
                    <a:p>
                      <a:endParaRPr lang="en-CA" dirty="0"/>
                    </a:p>
                  </a:txBody>
                  <a:tcPr/>
                </a:tc>
                <a:extLst>
                  <a:ext uri="{0D108BD9-81ED-4DB2-BD59-A6C34878D82A}">
                    <a16:rowId xmlns:a16="http://schemas.microsoft.com/office/drawing/2014/main" val="10001"/>
                  </a:ext>
                </a:extLst>
              </a:tr>
              <a:tr h="88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schemeClr val="tx1"/>
                          </a:solidFill>
                        </a:rPr>
                        <a:t>0x00401008</a:t>
                      </a:r>
                      <a:endParaRPr lang="en-CA" b="1" dirty="0"/>
                    </a:p>
                    <a:p>
                      <a:endParaRPr lang="en-CA" dirty="0"/>
                    </a:p>
                  </a:txBody>
                  <a:tcPr/>
                </a:tc>
                <a:extLst>
                  <a:ext uri="{0D108BD9-81ED-4DB2-BD59-A6C34878D82A}">
                    <a16:rowId xmlns:a16="http://schemas.microsoft.com/office/drawing/2014/main" val="10002"/>
                  </a:ext>
                </a:extLst>
              </a:tr>
              <a:tr h="88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schemeClr val="tx1"/>
                          </a:solidFill>
                        </a:rPr>
                        <a:t>0x0040100d</a:t>
                      </a:r>
                      <a:endParaRPr lang="en-CA" b="1" dirty="0"/>
                    </a:p>
                    <a:p>
                      <a:endParaRPr lang="en-CA" dirty="0"/>
                    </a:p>
                  </a:txBody>
                  <a:tcPr/>
                </a:tc>
                <a:extLst>
                  <a:ext uri="{0D108BD9-81ED-4DB2-BD59-A6C34878D82A}">
                    <a16:rowId xmlns:a16="http://schemas.microsoft.com/office/drawing/2014/main" val="10003"/>
                  </a:ext>
                </a:extLst>
              </a:tr>
              <a:tr h="88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schemeClr val="tx1"/>
                          </a:solidFill>
                        </a:rPr>
                        <a:t>0x00401012</a:t>
                      </a:r>
                      <a:endParaRPr lang="en-CA" b="1" dirty="0"/>
                    </a:p>
                    <a:p>
                      <a:endParaRPr lang="en-CA" dirty="0"/>
                    </a:p>
                  </a:txBody>
                  <a:tcPr/>
                </a:tc>
                <a:extLst>
                  <a:ext uri="{0D108BD9-81ED-4DB2-BD59-A6C34878D82A}">
                    <a16:rowId xmlns:a16="http://schemas.microsoft.com/office/drawing/2014/main" val="10004"/>
                  </a:ext>
                </a:extLst>
              </a:tr>
            </a:tbl>
          </a:graphicData>
        </a:graphic>
      </p:graphicFrame>
      <p:sp>
        <p:nvSpPr>
          <p:cNvPr id="30" name="Left Arrow 29"/>
          <p:cNvSpPr/>
          <p:nvPr/>
        </p:nvSpPr>
        <p:spPr bwMode="auto">
          <a:xfrm>
            <a:off x="1676400" y="4374780"/>
            <a:ext cx="626051" cy="310639"/>
          </a:xfrm>
          <a:prstGeom prst="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31" name="Down Arrow 30"/>
          <p:cNvSpPr/>
          <p:nvPr/>
        </p:nvSpPr>
        <p:spPr bwMode="auto">
          <a:xfrm>
            <a:off x="3050766" y="4120771"/>
            <a:ext cx="299597" cy="254009"/>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32" name="Down Arrow 31"/>
          <p:cNvSpPr/>
          <p:nvPr/>
        </p:nvSpPr>
        <p:spPr bwMode="auto">
          <a:xfrm>
            <a:off x="3050766" y="3475614"/>
            <a:ext cx="258368" cy="286720"/>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33" name="Right Arrow 32"/>
          <p:cNvSpPr/>
          <p:nvPr/>
        </p:nvSpPr>
        <p:spPr bwMode="auto">
          <a:xfrm>
            <a:off x="2103202" y="5855056"/>
            <a:ext cx="217653" cy="188249"/>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34" name="TextBox 33"/>
          <p:cNvSpPr txBox="1"/>
          <p:nvPr/>
        </p:nvSpPr>
        <p:spPr>
          <a:xfrm>
            <a:off x="4445393" y="4740540"/>
            <a:ext cx="1439997"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Control Bus</a:t>
            </a:r>
          </a:p>
        </p:txBody>
      </p:sp>
      <p:sp>
        <p:nvSpPr>
          <p:cNvPr id="35" name="TextBox 34"/>
          <p:cNvSpPr txBox="1"/>
          <p:nvPr/>
        </p:nvSpPr>
        <p:spPr>
          <a:xfrm>
            <a:off x="4461474" y="5971637"/>
            <a:ext cx="1439997"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Address Bus</a:t>
            </a:r>
          </a:p>
        </p:txBody>
      </p:sp>
      <p:sp>
        <p:nvSpPr>
          <p:cNvPr id="36" name="TextBox 35"/>
          <p:cNvSpPr txBox="1"/>
          <p:nvPr/>
        </p:nvSpPr>
        <p:spPr>
          <a:xfrm>
            <a:off x="2541392" y="1489066"/>
            <a:ext cx="1439997" cy="32130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solidFill>
                  <a:srgbClr val="FF0000"/>
                </a:solidFill>
              </a:rPr>
              <a:t>      MBR</a:t>
            </a:r>
          </a:p>
        </p:txBody>
      </p:sp>
      <p:sp>
        <p:nvSpPr>
          <p:cNvPr id="37" name="TextBox 36"/>
          <p:cNvSpPr txBox="1"/>
          <p:nvPr/>
        </p:nvSpPr>
        <p:spPr>
          <a:xfrm>
            <a:off x="2442460" y="5199338"/>
            <a:ext cx="1439997" cy="32130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solidFill>
                  <a:srgbClr val="FF0000"/>
                </a:solidFill>
              </a:rPr>
              <a:t>      MAR</a:t>
            </a:r>
          </a:p>
        </p:txBody>
      </p:sp>
      <p:sp>
        <p:nvSpPr>
          <p:cNvPr id="39" name="TextBox 38"/>
          <p:cNvSpPr txBox="1"/>
          <p:nvPr/>
        </p:nvSpPr>
        <p:spPr>
          <a:xfrm>
            <a:off x="4509801" y="2460812"/>
            <a:ext cx="1375589"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    Data Bus</a:t>
            </a:r>
          </a:p>
        </p:txBody>
      </p:sp>
      <p:sp>
        <p:nvSpPr>
          <p:cNvPr id="40" name="TextBox 39"/>
          <p:cNvSpPr txBox="1"/>
          <p:nvPr/>
        </p:nvSpPr>
        <p:spPr>
          <a:xfrm>
            <a:off x="914400" y="2088024"/>
            <a:ext cx="990600" cy="2354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000" b="1" dirty="0"/>
              <a:t>RAX      0x6</a:t>
            </a:r>
          </a:p>
        </p:txBody>
      </p:sp>
      <p:cxnSp>
        <p:nvCxnSpPr>
          <p:cNvPr id="42" name="Straight Connector 41"/>
          <p:cNvCxnSpPr/>
          <p:nvPr/>
        </p:nvCxnSpPr>
        <p:spPr bwMode="auto">
          <a:xfrm>
            <a:off x="1295400" y="2047238"/>
            <a:ext cx="0" cy="26562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Down Arrow 43"/>
          <p:cNvSpPr/>
          <p:nvPr/>
        </p:nvSpPr>
        <p:spPr bwMode="auto">
          <a:xfrm>
            <a:off x="3028697" y="2498210"/>
            <a:ext cx="264385" cy="554738"/>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A" sz="1800" b="0" i="0" u="none" strike="noStrike" cap="none" normalizeH="0" baseline="0">
              <a:ln>
                <a:noFill/>
              </a:ln>
              <a:effectLst/>
              <a:latin typeface="Arial" panose="020B0604020202020204" pitchFamily="34" charset="0"/>
              <a:cs typeface="Noto Sans CJK SC" charset="0"/>
            </a:endParaRPr>
          </a:p>
        </p:txBody>
      </p:sp>
      <p:sp>
        <p:nvSpPr>
          <p:cNvPr id="38" name="TextBox 37"/>
          <p:cNvSpPr txBox="1"/>
          <p:nvPr/>
        </p:nvSpPr>
        <p:spPr>
          <a:xfrm>
            <a:off x="6846682" y="865579"/>
            <a:ext cx="1375589"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    Memory</a:t>
            </a:r>
          </a:p>
        </p:txBody>
      </p:sp>
      <p:sp>
        <p:nvSpPr>
          <p:cNvPr id="41" name="TextBox 40"/>
          <p:cNvSpPr txBox="1"/>
          <p:nvPr/>
        </p:nvSpPr>
        <p:spPr>
          <a:xfrm>
            <a:off x="1785300" y="936963"/>
            <a:ext cx="1375589"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      CPU</a:t>
            </a:r>
          </a:p>
        </p:txBody>
      </p:sp>
      <p:sp>
        <p:nvSpPr>
          <p:cNvPr id="45" name="TextBox 44"/>
          <p:cNvSpPr txBox="1"/>
          <p:nvPr/>
        </p:nvSpPr>
        <p:spPr>
          <a:xfrm>
            <a:off x="6050627" y="1457643"/>
            <a:ext cx="1375589"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  ADDRESS</a:t>
            </a:r>
          </a:p>
        </p:txBody>
      </p:sp>
      <p:sp>
        <p:nvSpPr>
          <p:cNvPr id="46" name="TextBox 45"/>
          <p:cNvSpPr txBox="1"/>
          <p:nvPr/>
        </p:nvSpPr>
        <p:spPr>
          <a:xfrm>
            <a:off x="7576846" y="1440578"/>
            <a:ext cx="1375589" cy="321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1600" b="1" dirty="0"/>
              <a:t>     DATA</a:t>
            </a:r>
          </a:p>
        </p:txBody>
      </p:sp>
    </p:spTree>
    <p:extLst>
      <p:ext uri="{BB962C8B-B14F-4D97-AF65-F5344CB8AC3E}">
        <p14:creationId xmlns:p14="http://schemas.microsoft.com/office/powerpoint/2010/main" val="2084607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00" y="914400"/>
            <a:ext cx="4355901" cy="4170775"/>
          </a:xfrm>
          <a:prstGeom prst="rect">
            <a:avLst/>
          </a:prstGeom>
        </p:spPr>
      </p:pic>
      <p:sp>
        <p:nvSpPr>
          <p:cNvPr id="6" name="Rectangle 5"/>
          <p:cNvSpPr/>
          <p:nvPr/>
        </p:nvSpPr>
        <p:spPr>
          <a:xfrm>
            <a:off x="1600200" y="5257800"/>
            <a:ext cx="6019800" cy="607602"/>
          </a:xfrm>
          <a:prstGeom prst="rect">
            <a:avLst/>
          </a:prstGeom>
        </p:spPr>
        <p:txBody>
          <a:bodyPr wrap="square">
            <a:spAutoFit/>
          </a:bodyPr>
          <a:lstStyle/>
          <a:p>
            <a:r>
              <a:rPr lang="en-CA" dirty="0">
                <a:hlinkClick r:id="rId3"/>
              </a:rPr>
              <a:t>https://en.wikipedia.org/wiki/Instruction_pipelining</a:t>
            </a:r>
            <a:endParaRPr lang="en-CA" dirty="0"/>
          </a:p>
          <a:p>
            <a:endParaRPr lang="en-CA" dirty="0"/>
          </a:p>
        </p:txBody>
      </p:sp>
      <p:sp>
        <p:nvSpPr>
          <p:cNvPr id="7" name="Rectangle 6"/>
          <p:cNvSpPr/>
          <p:nvPr/>
        </p:nvSpPr>
        <p:spPr>
          <a:xfrm>
            <a:off x="609600" y="304800"/>
            <a:ext cx="6781800" cy="523220"/>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2800" b="1" dirty="0">
                <a:solidFill>
                  <a:srgbClr val="000000"/>
                </a:solidFill>
                <a:cs typeface="DejaVu Sans" charset="0"/>
              </a:rPr>
              <a:t>Instruction Cycle in Pipeline Systems</a:t>
            </a:r>
          </a:p>
        </p:txBody>
      </p:sp>
    </p:spTree>
    <p:extLst>
      <p:ext uri="{BB962C8B-B14F-4D97-AF65-F5344CB8AC3E}">
        <p14:creationId xmlns:p14="http://schemas.microsoft.com/office/powerpoint/2010/main" val="135160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97541"/>
            <a:ext cx="7914669" cy="3185487"/>
          </a:xfrm>
          <a:prstGeom prst="rect">
            <a:avLst/>
          </a:prstGeom>
          <a:noFill/>
        </p:spPr>
        <p:txBody>
          <a:bodyPr wrap="square" rtlCol="0">
            <a:spAutoFit/>
          </a:bodyPr>
          <a:lstStyle/>
          <a:p>
            <a:pPr lvl="0">
              <a:lnSpc>
                <a:spcPct val="150000"/>
              </a:lnSpc>
            </a:pPr>
            <a:r>
              <a:rPr lang="en-US" dirty="0">
                <a:solidFill>
                  <a:srgbClr val="000000"/>
                </a:solidFill>
              </a:rPr>
              <a:t>Here are a few resources to get a deeper understanding of the concepts:</a:t>
            </a:r>
          </a:p>
          <a:p>
            <a:pPr lvl="0">
              <a:lnSpc>
                <a:spcPct val="150000"/>
              </a:lnSpc>
            </a:pPr>
            <a:endParaRPr lang="en-US" dirty="0">
              <a:solidFill>
                <a:srgbClr val="000000"/>
              </a:solidFill>
            </a:endParaRPr>
          </a:p>
          <a:p>
            <a:pPr lvl="1">
              <a:lnSpc>
                <a:spcPct val="150000"/>
              </a:lnSpc>
            </a:pPr>
            <a:r>
              <a:rPr lang="en-US" sz="1600" u="sng" dirty="0">
                <a:solidFill>
                  <a:srgbClr val="0070C0"/>
                </a:solidFill>
              </a:rPr>
              <a:t>https://www.youtube.com/watch?v=LWjTIrxVS3Y</a:t>
            </a:r>
          </a:p>
          <a:p>
            <a:pPr lvl="1">
              <a:lnSpc>
                <a:spcPct val="150000"/>
              </a:lnSpc>
            </a:pPr>
            <a:r>
              <a:rPr lang="en-US" sz="1600" u="sng" dirty="0">
                <a:solidFill>
                  <a:srgbClr val="0070C0"/>
                </a:solidFill>
              </a:rPr>
              <a:t>https://www.youtube.com/watch?v=KIjoJSJ6OS8</a:t>
            </a:r>
          </a:p>
          <a:p>
            <a:pPr lvl="1">
              <a:lnSpc>
                <a:spcPct val="150000"/>
              </a:lnSpc>
            </a:pPr>
            <a:r>
              <a:rPr lang="en-US" sz="1600" u="sng" dirty="0">
                <a:solidFill>
                  <a:srgbClr val="0070C0"/>
                </a:solidFill>
                <a:hlinkClick r:id="rId2">
                  <a:extLst>
                    <a:ext uri="{A12FA001-AC4F-418D-AE19-62706E023703}">
                      <ahyp:hlinkClr xmlns:ahyp="http://schemas.microsoft.com/office/drawing/2018/hyperlinkcolor" val="tx"/>
                    </a:ext>
                  </a:extLst>
                </a:hlinkClick>
              </a:rPr>
              <a:t>https://www.youtube.com/watch?v=1KTW32xSs_k</a:t>
            </a:r>
            <a:endParaRPr lang="en-US" sz="1600" u="sng" dirty="0">
              <a:solidFill>
                <a:srgbClr val="0070C0"/>
              </a:solidFill>
            </a:endParaRPr>
          </a:p>
          <a:p>
            <a:pPr lvl="1">
              <a:lnSpc>
                <a:spcPct val="150000"/>
              </a:lnSpc>
            </a:pPr>
            <a:r>
              <a:rPr lang="en-US" sz="1600" u="sng" dirty="0">
                <a:solidFill>
                  <a:srgbClr val="0070C0"/>
                </a:solidFill>
              </a:rPr>
              <a:t>https://www.youtube.com/watch?v=qm67wbB5GmI</a:t>
            </a:r>
          </a:p>
          <a:p>
            <a:pPr lvl="1">
              <a:lnSpc>
                <a:spcPct val="150000"/>
              </a:lnSpc>
            </a:pPr>
            <a:endParaRPr lang="en-US" sz="1600" u="sng" dirty="0">
              <a:solidFill>
                <a:srgbClr val="0070C0"/>
              </a:solidFill>
            </a:endParaRPr>
          </a:p>
          <a:p>
            <a:pPr lvl="0">
              <a:lnSpc>
                <a:spcPct val="150000"/>
              </a:lnSpc>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143650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Harvard Architecture</a:t>
            </a:r>
          </a:p>
        </p:txBody>
      </p:sp>
      <p:sp>
        <p:nvSpPr>
          <p:cNvPr id="3" name="TextBox 2">
            <a:extLst>
              <a:ext uri="{FF2B5EF4-FFF2-40B4-BE49-F238E27FC236}">
                <a16:creationId xmlns:a16="http://schemas.microsoft.com/office/drawing/2014/main" id="{70404EC7-92BC-461E-AE9A-ED099F699352}"/>
              </a:ext>
            </a:extLst>
          </p:cNvPr>
          <p:cNvSpPr txBox="1"/>
          <p:nvPr/>
        </p:nvSpPr>
        <p:spPr>
          <a:xfrm>
            <a:off x="595168" y="807211"/>
            <a:ext cx="7914669" cy="3416320"/>
          </a:xfrm>
          <a:prstGeom prst="rect">
            <a:avLst/>
          </a:prstGeom>
          <a:noFill/>
        </p:spPr>
        <p:txBody>
          <a:bodyPr wrap="square" rtlCol="0">
            <a:spAutoFit/>
          </a:bodyPr>
          <a:lstStyle/>
          <a:p>
            <a:pPr>
              <a:lnSpc>
                <a:spcPct val="150000"/>
              </a:lnSpc>
            </a:pPr>
            <a:r>
              <a:rPr lang="en-US" sz="1600" dirty="0"/>
              <a:t>The Harvard architecture is identifiable by a few characteristics:</a:t>
            </a:r>
          </a:p>
          <a:p>
            <a:pPr>
              <a:lnSpc>
                <a:spcPct val="150000"/>
              </a:lnSpc>
            </a:pPr>
            <a:r>
              <a:rPr lang="en-US" sz="1600" dirty="0"/>
              <a:t>Implemented for DSP (Digital Signal Processing)</a:t>
            </a:r>
          </a:p>
          <a:p>
            <a:pPr marL="342900" indent="-342900">
              <a:lnSpc>
                <a:spcPct val="150000"/>
              </a:lnSpc>
              <a:buFont typeface="Times New Roman" panose="02020603050405020304" pitchFamily="18" charset="0"/>
              <a:buAutoNum type="arabicPeriod"/>
            </a:pPr>
            <a:r>
              <a:rPr lang="en-US" sz="1600" dirty="0"/>
              <a:t>Advantage</a:t>
            </a:r>
          </a:p>
          <a:p>
            <a:pPr marL="1085850" lvl="1" indent="-342900">
              <a:lnSpc>
                <a:spcPct val="150000"/>
              </a:lnSpc>
              <a:buFont typeface="Arial" panose="020B0604020202020204" pitchFamily="34" charset="0"/>
              <a:buChar char="•"/>
            </a:pPr>
            <a:r>
              <a:rPr lang="en-US" sz="1600" dirty="0"/>
              <a:t>They have </a:t>
            </a:r>
            <a:r>
              <a:rPr lang="en-US" sz="1600" b="1" dirty="0"/>
              <a:t>separate data and instruction memory</a:t>
            </a:r>
          </a:p>
          <a:p>
            <a:pPr marL="1085850" lvl="1" indent="-342900">
              <a:lnSpc>
                <a:spcPct val="150000"/>
              </a:lnSpc>
              <a:buFont typeface="Arial" panose="020B0604020202020204" pitchFamily="34" charset="0"/>
              <a:buChar char="•"/>
            </a:pPr>
            <a:r>
              <a:rPr lang="en-US" sz="1600" dirty="0"/>
              <a:t>It can fetch an instruction and data words simultaneously </a:t>
            </a:r>
          </a:p>
          <a:p>
            <a:pPr marL="1085850" lvl="1" indent="-342900">
              <a:lnSpc>
                <a:spcPct val="150000"/>
              </a:lnSpc>
              <a:buFont typeface="Arial" panose="020B0604020202020204" pitchFamily="34" charset="0"/>
              <a:buChar char="•"/>
            </a:pPr>
            <a:r>
              <a:rPr lang="en-US" sz="1600" dirty="0"/>
              <a:t>Both instruction and data can be read every clock cycle</a:t>
            </a:r>
          </a:p>
          <a:p>
            <a:pPr marL="342900" indent="-342900">
              <a:lnSpc>
                <a:spcPct val="150000"/>
              </a:lnSpc>
              <a:buFont typeface="+mj-lt"/>
              <a:buAutoNum type="arabicPeriod"/>
            </a:pPr>
            <a:r>
              <a:rPr lang="en-US" sz="1600" dirty="0"/>
              <a:t>Disadvantage</a:t>
            </a:r>
          </a:p>
          <a:p>
            <a:pPr marL="1085850" lvl="1" indent="-342900">
              <a:lnSpc>
                <a:spcPct val="150000"/>
              </a:lnSpc>
              <a:buFont typeface="Arial" panose="020B0604020202020204" pitchFamily="34" charset="0"/>
              <a:buChar char="•"/>
            </a:pPr>
            <a:r>
              <a:rPr lang="en-US" sz="1600" dirty="0"/>
              <a:t>Requires more logic to implement</a:t>
            </a:r>
          </a:p>
          <a:p>
            <a:pPr marL="1085850" lvl="1" indent="-342900">
              <a:lnSpc>
                <a:spcPct val="150000"/>
              </a:lnSpc>
              <a:buFont typeface="Arial" panose="020B0604020202020204" pitchFamily="34" charset="0"/>
              <a:buChar char="•"/>
            </a:pPr>
            <a:r>
              <a:rPr lang="en-US" sz="1600" dirty="0"/>
              <a:t>More bus lines to accomplish</a:t>
            </a:r>
          </a:p>
        </p:txBody>
      </p:sp>
      <p:grpSp>
        <p:nvGrpSpPr>
          <p:cNvPr id="7" name="Group 6">
            <a:extLst>
              <a:ext uri="{FF2B5EF4-FFF2-40B4-BE49-F238E27FC236}">
                <a16:creationId xmlns:a16="http://schemas.microsoft.com/office/drawing/2014/main" id="{CBC26709-830B-460C-8A31-401752DCDB69}"/>
              </a:ext>
            </a:extLst>
          </p:cNvPr>
          <p:cNvGrpSpPr/>
          <p:nvPr/>
        </p:nvGrpSpPr>
        <p:grpSpPr>
          <a:xfrm>
            <a:off x="4953000" y="3048000"/>
            <a:ext cx="3733800" cy="2572212"/>
            <a:chOff x="2703815" y="3765071"/>
            <a:chExt cx="3733800" cy="2572212"/>
          </a:xfrm>
        </p:grpSpPr>
        <p:pic>
          <p:nvPicPr>
            <p:cNvPr id="5" name="Picture 4">
              <a:extLst>
                <a:ext uri="{FF2B5EF4-FFF2-40B4-BE49-F238E27FC236}">
                  <a16:creationId xmlns:a16="http://schemas.microsoft.com/office/drawing/2014/main" id="{D29B2C33-85D3-4476-B9AF-4800F7589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3815" y="3765071"/>
              <a:ext cx="3733800" cy="2374075"/>
            </a:xfrm>
            <a:prstGeom prst="rect">
              <a:avLst/>
            </a:prstGeom>
          </p:spPr>
        </p:pic>
        <p:sp>
          <p:nvSpPr>
            <p:cNvPr id="6" name="TextBox 5">
              <a:hlinkClick r:id="rId3"/>
              <a:extLst>
                <a:ext uri="{FF2B5EF4-FFF2-40B4-BE49-F238E27FC236}">
                  <a16:creationId xmlns:a16="http://schemas.microsoft.com/office/drawing/2014/main" id="{1667DDE2-1378-41B7-86C8-08CA03065657}"/>
                </a:ext>
              </a:extLst>
            </p:cNvPr>
            <p:cNvSpPr txBox="1"/>
            <p:nvPr/>
          </p:nvSpPr>
          <p:spPr>
            <a:xfrm>
              <a:off x="3025608" y="6116132"/>
              <a:ext cx="3090211" cy="221151"/>
            </a:xfrm>
            <a:prstGeom prst="rect">
              <a:avLst/>
            </a:prstGeom>
            <a:noFill/>
          </p:spPr>
          <p:txBody>
            <a:bodyPr wrap="square" rtlCol="0">
              <a:spAutoFit/>
            </a:bodyPr>
            <a:lstStyle/>
            <a:p>
              <a:r>
                <a:rPr lang="en-US" sz="900" dirty="0">
                  <a:hlinkClick r:id="rId4" tooltip="http://en.wikibooks.org/wiki/electronics/transistors"/>
                </a:rPr>
                <a:t>This Photo</a:t>
              </a:r>
              <a:r>
                <a:rPr lang="en-US" sz="900" dirty="0"/>
                <a:t> by </a:t>
              </a:r>
              <a:r>
                <a:rPr lang="en-US" sz="900" dirty="0">
                  <a:hlinkClick r:id="rId5"/>
                </a:rPr>
                <a:t>Nessa Los</a:t>
              </a:r>
              <a:r>
                <a:rPr lang="en-US" sz="900" dirty="0"/>
                <a:t> is licensed under </a:t>
              </a:r>
              <a:r>
                <a:rPr lang="en-US" sz="900" dirty="0">
                  <a:hlinkClick r:id="rId6" tooltip="https://creativecommons.org/licenses/by-sa/3.0/"/>
                </a:rPr>
                <a:t>CC BY-SA</a:t>
              </a:r>
              <a:endParaRPr lang="en-US" sz="900" dirty="0"/>
            </a:p>
          </p:txBody>
        </p:sp>
      </p:grpSp>
      <p:sp>
        <p:nvSpPr>
          <p:cNvPr id="4" name="Rectangle 3"/>
          <p:cNvSpPr/>
          <p:nvPr/>
        </p:nvSpPr>
        <p:spPr>
          <a:xfrm>
            <a:off x="952500" y="5627024"/>
            <a:ext cx="8001000" cy="607602"/>
          </a:xfrm>
          <a:prstGeom prst="rect">
            <a:avLst/>
          </a:prstGeom>
        </p:spPr>
        <p:txBody>
          <a:bodyPr wrap="square">
            <a:spAutoFit/>
          </a:bodyPr>
          <a:lstStyle/>
          <a:p>
            <a:r>
              <a:rPr lang="en-CA" b="1" dirty="0">
                <a:solidFill>
                  <a:srgbClr val="0070C0"/>
                </a:solidFill>
                <a:hlinkClick r:id="rId7">
                  <a:extLst>
                    <a:ext uri="{A12FA001-AC4F-418D-AE19-62706E023703}">
                      <ahyp:hlinkClr xmlns:ahyp="http://schemas.microsoft.com/office/drawing/2018/hyperlinkcolor" val="tx"/>
                    </a:ext>
                  </a:extLst>
                </a:hlinkClick>
              </a:rPr>
              <a:t>https://en.wikipedia.org/wiki/Harvard_architecture</a:t>
            </a:r>
            <a:endParaRPr lang="en-CA" b="1" dirty="0">
              <a:solidFill>
                <a:srgbClr val="0070C0"/>
              </a:solidFill>
            </a:endParaRPr>
          </a:p>
          <a:p>
            <a:endParaRPr lang="en-CA" dirty="0"/>
          </a:p>
        </p:txBody>
      </p:sp>
    </p:spTree>
    <p:extLst>
      <p:ext uri="{BB962C8B-B14F-4D97-AF65-F5344CB8AC3E}">
        <p14:creationId xmlns:p14="http://schemas.microsoft.com/office/powerpoint/2010/main" val="4311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7335663" cy="584775"/>
          </a:xfrm>
          <a:prstGeom prst="rect">
            <a:avLst/>
          </a:prstGeom>
        </p:spPr>
        <p:txBody>
          <a:bodyPr wrap="none">
            <a:spAutoFit/>
          </a:bodyPr>
          <a:lstStyle/>
          <a:p>
            <a:pPr>
              <a:lnSpc>
                <a:spcPct val="100000"/>
              </a:lnSpc>
            </a:pPr>
            <a:r>
              <a:rPr lang="en-CA" altLang="en-US" sz="3200" b="1" dirty="0">
                <a:cs typeface="DejaVu Sans" charset="0"/>
              </a:rPr>
              <a:t>Processor Manufacturers/Designers </a:t>
            </a:r>
          </a:p>
        </p:txBody>
      </p:sp>
      <p:sp>
        <p:nvSpPr>
          <p:cNvPr id="5" name="Content Placeholder 4"/>
          <p:cNvSpPr>
            <a:spLocks noGrp="1"/>
          </p:cNvSpPr>
          <p:nvPr>
            <p:ph idx="1"/>
          </p:nvPr>
        </p:nvSpPr>
        <p:spPr>
          <a:xfrm>
            <a:off x="609600" y="1143000"/>
            <a:ext cx="7886700" cy="4953000"/>
          </a:xfrm>
        </p:spPr>
        <p:txBody>
          <a:bodyPr/>
          <a:lstStyle/>
          <a:p>
            <a:pPr marL="0" indent="0"/>
            <a:endParaRPr lang="en-CA" sz="2400" dirty="0"/>
          </a:p>
          <a:p>
            <a:pPr marL="0" indent="0"/>
            <a:r>
              <a:rPr lang="en-CA" sz="2400" dirty="0"/>
              <a:t>The most common x86 processor manufactures are:</a:t>
            </a:r>
          </a:p>
          <a:p>
            <a:pPr marL="0" indent="0"/>
            <a:endParaRPr lang="en-CA" sz="2400" dirty="0"/>
          </a:p>
          <a:p>
            <a:pPr marL="0" indent="0"/>
            <a:r>
              <a:rPr lang="en-CA" sz="2400" dirty="0"/>
              <a:t>Intel Compatible Processors</a:t>
            </a:r>
          </a:p>
          <a:p>
            <a:pPr marL="914400" lvl="1" indent="-514350">
              <a:buFont typeface="Times New Roman" panose="02020603050405020304" pitchFamily="18" charset="0"/>
              <a:buAutoNum type="arabicPeriod"/>
            </a:pPr>
            <a:r>
              <a:rPr lang="en-CA" sz="1800" dirty="0"/>
              <a:t>Intel: </a:t>
            </a:r>
            <a:r>
              <a:rPr lang="en-CA" sz="1800" dirty="0">
                <a:solidFill>
                  <a:srgbClr val="0070C0"/>
                </a:solidFill>
                <a:hlinkClick r:id="rId2">
                  <a:extLst>
                    <a:ext uri="{A12FA001-AC4F-418D-AE19-62706E023703}">
                      <ahyp:hlinkClr xmlns:ahyp="http://schemas.microsoft.com/office/drawing/2018/hyperlinkcolor" val="tx"/>
                    </a:ext>
                  </a:extLst>
                </a:hlinkClick>
              </a:rPr>
              <a:t>https://www.intel.ca/</a:t>
            </a:r>
            <a:endParaRPr lang="en-CA" sz="1800" dirty="0">
              <a:solidFill>
                <a:srgbClr val="0070C0"/>
              </a:solidFill>
            </a:endParaRPr>
          </a:p>
          <a:p>
            <a:pPr marL="914400" lvl="1" indent="-514350">
              <a:buFont typeface="Times New Roman" panose="02020603050405020304" pitchFamily="18" charset="0"/>
              <a:buAutoNum type="arabicPeriod"/>
            </a:pPr>
            <a:r>
              <a:rPr lang="en-CA" sz="1800" dirty="0"/>
              <a:t>AMD: </a:t>
            </a:r>
            <a:r>
              <a:rPr lang="en-CA" sz="1800" dirty="0">
                <a:solidFill>
                  <a:srgbClr val="0070C0"/>
                </a:solidFill>
                <a:hlinkClick r:id="rId3">
                  <a:extLst>
                    <a:ext uri="{A12FA001-AC4F-418D-AE19-62706E023703}">
                      <ahyp:hlinkClr xmlns:ahyp="http://schemas.microsoft.com/office/drawing/2018/hyperlinkcolor" val="tx"/>
                    </a:ext>
                  </a:extLst>
                </a:hlinkClick>
              </a:rPr>
              <a:t>https://www.amd.com/</a:t>
            </a:r>
            <a:endParaRPr lang="en-CA" sz="1800" dirty="0">
              <a:solidFill>
                <a:srgbClr val="0070C0"/>
              </a:solidFill>
            </a:endParaRPr>
          </a:p>
          <a:p>
            <a:pPr marL="914400" lvl="1" indent="-514350">
              <a:buFont typeface="Times New Roman" panose="02020603050405020304" pitchFamily="18" charset="0"/>
              <a:buAutoNum type="arabicPeriod"/>
            </a:pPr>
            <a:endParaRPr lang="en-CA" sz="1800" dirty="0">
              <a:solidFill>
                <a:srgbClr val="0070C0"/>
              </a:solidFill>
            </a:endParaRPr>
          </a:p>
          <a:p>
            <a:pPr marL="0" indent="0"/>
            <a:r>
              <a:rPr lang="en-CA" sz="2400" dirty="0"/>
              <a:t>ARM Processors </a:t>
            </a:r>
          </a:p>
          <a:p>
            <a:pPr marL="914400" lvl="1" indent="-514350">
              <a:buAutoNum type="arabicPeriod"/>
            </a:pPr>
            <a:r>
              <a:rPr lang="en-CA" sz="1800" dirty="0"/>
              <a:t>ARM: </a:t>
            </a:r>
            <a:r>
              <a:rPr lang="en-CA" sz="1800" dirty="0">
                <a:solidFill>
                  <a:srgbClr val="0070C0"/>
                </a:solidFill>
                <a:hlinkClick r:id="rId4">
                  <a:extLst>
                    <a:ext uri="{A12FA001-AC4F-418D-AE19-62706E023703}">
                      <ahyp:hlinkClr xmlns:ahyp="http://schemas.microsoft.com/office/drawing/2018/hyperlinkcolor" val="tx"/>
                    </a:ext>
                  </a:extLst>
                </a:hlinkClick>
              </a:rPr>
              <a:t>https://www.arm.com/</a:t>
            </a:r>
            <a:endParaRPr lang="en-CA" sz="1800" dirty="0">
              <a:solidFill>
                <a:srgbClr val="0070C0"/>
              </a:solidFill>
            </a:endParaRPr>
          </a:p>
          <a:p>
            <a:pPr marL="914400" lvl="1" indent="-514350">
              <a:buAutoNum type="arabicPeriod"/>
            </a:pPr>
            <a:r>
              <a:rPr lang="en-CA" sz="1800" dirty="0"/>
              <a:t>ARM based : Raspberry pi </a:t>
            </a:r>
            <a:r>
              <a:rPr lang="en-CA" sz="1800" dirty="0">
                <a:solidFill>
                  <a:srgbClr val="0070C0"/>
                </a:solidFill>
                <a:hlinkClick r:id="rId5">
                  <a:extLst>
                    <a:ext uri="{A12FA001-AC4F-418D-AE19-62706E023703}">
                      <ahyp:hlinkClr xmlns:ahyp="http://schemas.microsoft.com/office/drawing/2018/hyperlinkcolor" val="tx"/>
                    </a:ext>
                  </a:extLst>
                </a:hlinkClick>
              </a:rPr>
              <a:t>https://www.broadcom.com/</a:t>
            </a:r>
            <a:endParaRPr lang="en-CA" dirty="0"/>
          </a:p>
        </p:txBody>
      </p:sp>
    </p:spTree>
    <p:extLst>
      <p:ext uri="{BB962C8B-B14F-4D97-AF65-F5344CB8AC3E}">
        <p14:creationId xmlns:p14="http://schemas.microsoft.com/office/powerpoint/2010/main" val="421476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524000"/>
            <a:ext cx="7758103" cy="3276600"/>
          </a:xfrm>
          <a:prstGeom prst="rect">
            <a:avLst/>
          </a:prstGeom>
        </p:spPr>
      </p:pic>
      <p:sp>
        <p:nvSpPr>
          <p:cNvPr id="5" name="Rectangle 4"/>
          <p:cNvSpPr/>
          <p:nvPr/>
        </p:nvSpPr>
        <p:spPr>
          <a:xfrm>
            <a:off x="533400" y="304800"/>
            <a:ext cx="6787436" cy="584775"/>
          </a:xfrm>
          <a:prstGeom prst="rect">
            <a:avLst/>
          </a:prstGeom>
        </p:spPr>
        <p:txBody>
          <a:bodyPr wrap="none">
            <a:spAutoFit/>
          </a:bodyPr>
          <a:lstStyle/>
          <a:p>
            <a:pPr>
              <a:lnSpc>
                <a:spcPct val="100000"/>
              </a:lnSpc>
            </a:pPr>
            <a:r>
              <a:rPr lang="en-CA" altLang="en-US" sz="3200" b="1" dirty="0">
                <a:cs typeface="DejaVu Sans" charset="0"/>
              </a:rPr>
              <a:t>Multicore/Multithread Processors </a:t>
            </a:r>
          </a:p>
        </p:txBody>
      </p:sp>
      <p:sp>
        <p:nvSpPr>
          <p:cNvPr id="7" name="Content Placeholder 6"/>
          <p:cNvSpPr>
            <a:spLocks noGrp="1"/>
          </p:cNvSpPr>
          <p:nvPr>
            <p:ph idx="1"/>
          </p:nvPr>
        </p:nvSpPr>
        <p:spPr>
          <a:xfrm>
            <a:off x="628650" y="5029199"/>
            <a:ext cx="7886700" cy="1147763"/>
          </a:xfrm>
        </p:spPr>
        <p:txBody>
          <a:bodyPr/>
          <a:lstStyle/>
          <a:p>
            <a:r>
              <a:rPr lang="en-CA" dirty="0"/>
              <a:t>Quad Core Intel Processor</a:t>
            </a:r>
          </a:p>
          <a:p>
            <a:r>
              <a:rPr lang="en-CA" sz="2800" dirty="0">
                <a:solidFill>
                  <a:srgbClr val="0070C0"/>
                </a:solidFill>
                <a:hlinkClick r:id="rId3">
                  <a:extLst>
                    <a:ext uri="{A12FA001-AC4F-418D-AE19-62706E023703}">
                      <ahyp:hlinkClr xmlns:ahyp="http://schemas.microsoft.com/office/drawing/2018/hyperlinkcolor" val="tx"/>
                    </a:ext>
                  </a:extLst>
                </a:hlinkClick>
              </a:rPr>
              <a:t>https://intel.ca</a:t>
            </a:r>
            <a:endParaRPr lang="en-CA" dirty="0"/>
          </a:p>
        </p:txBody>
      </p:sp>
    </p:spTree>
    <p:extLst>
      <p:ext uri="{BB962C8B-B14F-4D97-AF65-F5344CB8AC3E}">
        <p14:creationId xmlns:p14="http://schemas.microsoft.com/office/powerpoint/2010/main" val="223000201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ule1" id="{5D7B606F-6D37-4D2E-8D1C-4705770292AF}" vid="{B73D1B58-8005-41BB-995E-D0FF6DEEF689}"/>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ule1" id="{5D7B606F-6D37-4D2E-8D1C-4705770292AF}" vid="{485F11AD-241C-4E26-BC23-074808E47A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Module1</Template>
  <TotalTime>35854</TotalTime>
  <Words>4835</Words>
  <Application>Microsoft Office PowerPoint</Application>
  <PresentationFormat>On-screen Show (4:3)</PresentationFormat>
  <Paragraphs>559</Paragraphs>
  <Slides>67</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67</vt:i4>
      </vt:variant>
    </vt:vector>
  </HeadingPairs>
  <TitlesOfParts>
    <vt:vector size="79" baseType="lpstr">
      <vt:lpstr>Arial</vt:lpstr>
      <vt:lpstr>Calibri</vt:lpstr>
      <vt:lpstr>Cambria Math</vt:lpstr>
      <vt:lpstr>DejaVu Sans</vt:lpstr>
      <vt:lpstr>Noto Sans CJK SC</vt:lpstr>
      <vt:lpstr>Symbol</vt:lpstr>
      <vt:lpstr>Times New Roman</vt:lpstr>
      <vt:lpstr>Titillium Lt</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Number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251</cp:revision>
  <cp:lastPrinted>2016-04-11T23:01:10Z</cp:lastPrinted>
  <dcterms:created xsi:type="dcterms:W3CDTF">2020-01-07T04:53:03Z</dcterms:created>
  <dcterms:modified xsi:type="dcterms:W3CDTF">2021-05-10T23:34:09Z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