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8"/>
  </p:notesMasterIdLst>
  <p:sldIdLst>
    <p:sldId id="256" r:id="rId3"/>
    <p:sldId id="290" r:id="rId4"/>
    <p:sldId id="291" r:id="rId5"/>
    <p:sldId id="297" r:id="rId6"/>
    <p:sldId id="299" r:id="rId7"/>
    <p:sldId id="298" r:id="rId8"/>
    <p:sldId id="300" r:id="rId9"/>
    <p:sldId id="292" r:id="rId10"/>
    <p:sldId id="302" r:id="rId11"/>
    <p:sldId id="305" r:id="rId12"/>
    <p:sldId id="289" r:id="rId13"/>
    <p:sldId id="268" r:id="rId14"/>
    <p:sldId id="269" r:id="rId15"/>
    <p:sldId id="270" r:id="rId16"/>
    <p:sldId id="288" r:id="rId17"/>
    <p:sldId id="282" r:id="rId18"/>
    <p:sldId id="277" r:id="rId19"/>
    <p:sldId id="276" r:id="rId20"/>
    <p:sldId id="275" r:id="rId21"/>
    <p:sldId id="273" r:id="rId22"/>
    <p:sldId id="272" r:id="rId23"/>
    <p:sldId id="283" r:id="rId24"/>
    <p:sldId id="301" r:id="rId25"/>
    <p:sldId id="306" r:id="rId26"/>
    <p:sldId id="309" r:id="rId27"/>
    <p:sldId id="334" r:id="rId28"/>
    <p:sldId id="335" r:id="rId29"/>
    <p:sldId id="336" r:id="rId30"/>
    <p:sldId id="311" r:id="rId31"/>
    <p:sldId id="310" r:id="rId32"/>
    <p:sldId id="314" r:id="rId33"/>
    <p:sldId id="316" r:id="rId34"/>
    <p:sldId id="318" r:id="rId35"/>
    <p:sldId id="319" r:id="rId36"/>
    <p:sldId id="295" r:id="rId37"/>
    <p:sldId id="303" r:id="rId38"/>
    <p:sldId id="307" r:id="rId39"/>
    <p:sldId id="320" r:id="rId40"/>
    <p:sldId id="325" r:id="rId41"/>
    <p:sldId id="326" r:id="rId42"/>
    <p:sldId id="324" r:id="rId43"/>
    <p:sldId id="327" r:id="rId44"/>
    <p:sldId id="332" r:id="rId45"/>
    <p:sldId id="321" r:id="rId46"/>
    <p:sldId id="322" r:id="rId47"/>
    <p:sldId id="323" r:id="rId48"/>
    <p:sldId id="328" r:id="rId49"/>
    <p:sldId id="333" r:id="rId50"/>
    <p:sldId id="329" r:id="rId51"/>
    <p:sldId id="337" r:id="rId52"/>
    <p:sldId id="281" r:id="rId53"/>
    <p:sldId id="280" r:id="rId54"/>
    <p:sldId id="330" r:id="rId55"/>
    <p:sldId id="279" r:id="rId56"/>
    <p:sldId id="271" r:id="rId57"/>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883" autoAdjust="0"/>
  </p:normalViewPr>
  <p:slideViewPr>
    <p:cSldViewPr>
      <p:cViewPr varScale="1">
        <p:scale>
          <a:sx n="74" d="100"/>
          <a:sy n="74" d="100"/>
        </p:scale>
        <p:origin x="1248"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33693576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416799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Nehalem_(microarchitecture)" TargetMode="External"/><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cpp/assembler/inline/inline-assembler-overview?view=msvc-160" TargetMode="External"/><Relationship Id="rId2" Type="http://schemas.openxmlformats.org/officeDocument/2006/relationships/hyperlink" Target="https://www.intel.ca/content/www/ca/en/gaming/resources/cpu-clock-speed.html" TargetMode="External"/><Relationship Id="rId1" Type="http://schemas.openxmlformats.org/officeDocument/2006/relationships/slideLayout" Target="../slideLayouts/slideLayout18.xml"/><Relationship Id="rId4" Type="http://schemas.openxmlformats.org/officeDocument/2006/relationships/hyperlink" Target="https://gcc.gnu.org/onlinedocs/gcc/Extended-As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 xmlns:a16="http://schemas.microsoft.com/office/drawing/2014/main"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 xmlns:a16="http://schemas.microsoft.com/office/drawing/2014/main"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2: Examine the x86 Hardware Architecture</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4688" y="1219200"/>
            <a:ext cx="7921170" cy="4495799"/>
          </a:xfrm>
          <a:prstGeom prst="rect">
            <a:avLst/>
          </a:prstGeom>
        </p:spPr>
      </p:pic>
      <p:sp>
        <p:nvSpPr>
          <p:cNvPr id="5" name="Rectangle 4">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latin typeface="+mj-lt"/>
                <a:cs typeface="DejaVu Sans" charset="0"/>
              </a:rPr>
              <a:t>Intel Data Types  </a:t>
            </a:r>
            <a:endParaRPr lang="en-CA" altLang="en-US" sz="3000" b="1" dirty="0">
              <a:latin typeface="+mj-lt"/>
              <a:cs typeface="DejaVu Sans" charset="0"/>
            </a:endParaRPr>
          </a:p>
        </p:txBody>
      </p:sp>
    </p:spTree>
    <p:extLst>
      <p:ext uri="{BB962C8B-B14F-4D97-AF65-F5344CB8AC3E}">
        <p14:creationId xmlns:p14="http://schemas.microsoft.com/office/powerpoint/2010/main" val="414775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Registers </a:t>
            </a:r>
            <a:endParaRPr lang="en-CA" altLang="en-US" sz="3000" b="1" dirty="0">
              <a:cs typeface="DejaVu Sans" charset="0"/>
            </a:endParaRP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304016"/>
          </a:xfrm>
          <a:prstGeom prst="rect">
            <a:avLst/>
          </a:prstGeom>
          <a:noFill/>
        </p:spPr>
        <p:txBody>
          <a:bodyPr wrap="square" rtlCol="0">
            <a:spAutoFit/>
          </a:bodyPr>
          <a:lstStyle/>
          <a:p>
            <a:pPr>
              <a:lnSpc>
                <a:spcPct val="150000"/>
              </a:lnSpc>
            </a:pPr>
            <a:r>
              <a:rPr lang="en-US" dirty="0"/>
              <a:t>Computers perform many calculations per seconds, those calculations are performed by the ALU of the CPU. There are times when the end results of those calculations are required for other operations. For example, to access the address we may need to add an offset to the address. Or we may need to perform summation of multiple numbers.</a:t>
            </a:r>
          </a:p>
          <a:p>
            <a:pPr>
              <a:lnSpc>
                <a:spcPct val="100000"/>
              </a:lnSpc>
            </a:pPr>
            <a:endParaRPr lang="en-US" dirty="0"/>
          </a:p>
          <a:p>
            <a:pPr>
              <a:lnSpc>
                <a:spcPct val="150000"/>
              </a:lnSpc>
            </a:pPr>
            <a:r>
              <a:rPr lang="en-US" dirty="0"/>
              <a:t>Where does the ALU store those intermediate results, while we decide the next actions to perform. The likely response is in memory; RAM, possibly to the hard drive. Both are locations outside of the processor and both slower mediums for storing data. That means the potential for some bottleneck or latency in completing a fairly straightforward calculation.</a:t>
            </a:r>
          </a:p>
          <a:p>
            <a:pPr>
              <a:lnSpc>
                <a:spcPct val="100000"/>
              </a:lnSpc>
            </a:pPr>
            <a:endParaRPr lang="en-US" dirty="0"/>
          </a:p>
          <a:p>
            <a:pPr>
              <a:lnSpc>
                <a:spcPct val="150000"/>
              </a:lnSpc>
            </a:pPr>
            <a:r>
              <a:rPr lang="en-US" dirty="0"/>
              <a:t>To the rescue, comes the register!!!</a:t>
            </a:r>
          </a:p>
        </p:txBody>
      </p:sp>
    </p:spTree>
    <p:extLst>
      <p:ext uri="{BB962C8B-B14F-4D97-AF65-F5344CB8AC3E}">
        <p14:creationId xmlns:p14="http://schemas.microsoft.com/office/powerpoint/2010/main" val="401685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What is a register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1143000"/>
            <a:ext cx="7914669" cy="4196020"/>
          </a:xfrm>
          <a:prstGeom prst="rect">
            <a:avLst/>
          </a:prstGeom>
          <a:noFill/>
        </p:spPr>
        <p:txBody>
          <a:bodyPr wrap="square" rtlCol="0">
            <a:spAutoFit/>
          </a:bodyPr>
          <a:lstStyle/>
          <a:p>
            <a:pPr>
              <a:lnSpc>
                <a:spcPct val="150000"/>
              </a:lnSpc>
            </a:pPr>
            <a:r>
              <a:rPr lang="en-US" dirty="0"/>
              <a:t>A register is a high speed memory region on the CPU. The register is an abstraction but keep in mind that like other CPU components, this is also comprised of circuits that can be switched on and off and hold data via a process called latching. Some characteristics of registers are as follows:</a:t>
            </a:r>
          </a:p>
          <a:p>
            <a:pPr marL="1085850" lvl="1" indent="-342900">
              <a:lnSpc>
                <a:spcPct val="150000"/>
              </a:lnSpc>
              <a:buAutoNum type="arabicPeriod"/>
            </a:pPr>
            <a:r>
              <a:rPr lang="en-US" dirty="0"/>
              <a:t>As wide as the architecture bus (16, 32, 64 bits)</a:t>
            </a:r>
          </a:p>
          <a:p>
            <a:pPr marL="1085850" lvl="1" indent="-342900">
              <a:lnSpc>
                <a:spcPct val="150000"/>
              </a:lnSpc>
              <a:buAutoNum type="arabicPeriod"/>
            </a:pPr>
            <a:r>
              <a:rPr lang="en-US" dirty="0"/>
              <a:t>Used as temporary stores for the CPU's ALU</a:t>
            </a:r>
          </a:p>
          <a:p>
            <a:pPr marL="1485900" lvl="2" indent="-342900">
              <a:lnSpc>
                <a:spcPct val="150000"/>
              </a:lnSpc>
              <a:buFont typeface="Arial" panose="020B0604020202020204" pitchFamily="34" charset="0"/>
              <a:buChar char="•"/>
            </a:pPr>
            <a:r>
              <a:rPr lang="en-US" dirty="0"/>
              <a:t>Storing computation results and addresses for example</a:t>
            </a:r>
          </a:p>
          <a:p>
            <a:pPr marL="1085850" lvl="1" indent="-342900">
              <a:lnSpc>
                <a:spcPct val="150000"/>
              </a:lnSpc>
              <a:buAutoNum type="arabicPeriod"/>
            </a:pPr>
            <a:r>
              <a:rPr lang="en-US" dirty="0"/>
              <a:t>Information can be written to and read from them</a:t>
            </a:r>
          </a:p>
          <a:p>
            <a:pPr marL="1085850" lvl="1" indent="-342900">
              <a:lnSpc>
                <a:spcPct val="150000"/>
              </a:lnSpc>
              <a:buAutoNum type="arabicPeriod"/>
            </a:pPr>
            <a:r>
              <a:rPr lang="en-US" dirty="0"/>
              <a:t>Data can be copied between registers</a:t>
            </a:r>
          </a:p>
          <a:p>
            <a:pPr marL="342900" indent="-342900">
              <a:lnSpc>
                <a:spcPct val="150000"/>
              </a:lnSpc>
              <a:buAutoNum type="arabicPeriod"/>
            </a:pPr>
            <a:endParaRPr lang="en-US" dirty="0"/>
          </a:p>
        </p:txBody>
      </p:sp>
      <p:sp>
        <p:nvSpPr>
          <p:cNvPr id="4" name="Rectangle 3">
            <a:extLst>
              <a:ext uri="{FF2B5EF4-FFF2-40B4-BE49-F238E27FC236}">
                <a16:creationId xmlns="" xmlns:a16="http://schemas.microsoft.com/office/drawing/2014/main" id="{2ADBD413-7AEC-4883-8233-5F962A8EE1E6}"/>
              </a:ext>
            </a:extLst>
          </p:cNvPr>
          <p:cNvSpPr/>
          <p:nvPr/>
        </p:nvSpPr>
        <p:spPr>
          <a:xfrm>
            <a:off x="600889" y="5181600"/>
            <a:ext cx="7914669" cy="607474"/>
          </a:xfrm>
          <a:prstGeom prst="rect">
            <a:avLst/>
          </a:prstGeom>
        </p:spPr>
        <p:txBody>
          <a:bodyPr wrap="square">
            <a:spAutoFit/>
          </a:bodyPr>
          <a:lstStyle/>
          <a:p>
            <a:r>
              <a:rPr lang="en-US" sz="1200" b="1" dirty="0"/>
              <a:t>Interested Watch more here: </a:t>
            </a:r>
            <a:r>
              <a:rPr lang="en-US" sz="1200" b="1" dirty="0">
                <a:solidFill>
                  <a:srgbClr val="0070C0"/>
                </a:solidFill>
              </a:rPr>
              <a:t>https://www.youtube.com/watch?v=fpnE6UAfbtU</a:t>
            </a:r>
          </a:p>
          <a:p>
            <a:r>
              <a:rPr lang="en-US" sz="1200" b="1" dirty="0"/>
              <a:t>Essentials of Computer Organization and Architecture, 5</a:t>
            </a:r>
            <a:r>
              <a:rPr lang="en-US" sz="1200" b="1" baseline="30000" dirty="0"/>
              <a:t>th</a:t>
            </a:r>
            <a:r>
              <a:rPr lang="en-US" sz="1200" b="1" dirty="0"/>
              <a:t> Ed. – Section 4.2.1 - The registers</a:t>
            </a:r>
          </a:p>
          <a:p>
            <a:r>
              <a:rPr lang="en-US" sz="1200" b="1" dirty="0"/>
              <a:t>Interesting reading: </a:t>
            </a:r>
            <a:r>
              <a:rPr lang="en-US" sz="1200" b="1" dirty="0">
                <a:solidFill>
                  <a:srgbClr val="0070C0"/>
                </a:solidFill>
              </a:rPr>
              <a:t>https://en.wikipedia.org/wiki/Hardware_register</a:t>
            </a:r>
          </a:p>
        </p:txBody>
      </p:sp>
    </p:spTree>
    <p:extLst>
      <p:ext uri="{BB962C8B-B14F-4D97-AF65-F5344CB8AC3E}">
        <p14:creationId xmlns:p14="http://schemas.microsoft.com/office/powerpoint/2010/main" val="7715778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Register and Architecture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926892"/>
            <a:ext cx="7914669" cy="4702826"/>
          </a:xfrm>
          <a:prstGeom prst="rect">
            <a:avLst/>
          </a:prstGeom>
          <a:noFill/>
        </p:spPr>
        <p:txBody>
          <a:bodyPr wrap="square" rtlCol="0">
            <a:spAutoFit/>
          </a:bodyPr>
          <a:lstStyle/>
          <a:p>
            <a:pPr>
              <a:lnSpc>
                <a:spcPct val="150000"/>
              </a:lnSpc>
            </a:pPr>
            <a:r>
              <a:rPr lang="en-US" sz="1400" dirty="0"/>
              <a:t>The number and types of registers will vary from model to model and architecture to architecture. Nevertheless, most modern text books dealing with Intel x86 processor (32 bits) will outline the following:</a:t>
            </a:r>
          </a:p>
          <a:p>
            <a:pPr marL="342900" indent="-342900">
              <a:lnSpc>
                <a:spcPct val="130000"/>
              </a:lnSpc>
              <a:buAutoNum type="arabicPeriod"/>
            </a:pPr>
            <a:r>
              <a:rPr lang="en-US" sz="1400" dirty="0"/>
              <a:t>General purpose registers</a:t>
            </a:r>
          </a:p>
          <a:p>
            <a:pPr marL="1085850" lvl="1" indent="-342900">
              <a:lnSpc>
                <a:spcPct val="130000"/>
              </a:lnSpc>
              <a:buFont typeface="Arial" panose="020B0604020202020204" pitchFamily="34" charset="0"/>
              <a:buChar char="•"/>
            </a:pPr>
            <a:r>
              <a:rPr lang="en-US" sz="1400" dirty="0"/>
              <a:t>These are registers that can be used for any purpose required to complete a </a:t>
            </a:r>
            <a:r>
              <a:rPr lang="en-US" sz="1400" dirty="0" smtClean="0"/>
              <a:t>task. </a:t>
            </a:r>
            <a:endParaRPr lang="en-US" sz="1400" dirty="0"/>
          </a:p>
          <a:p>
            <a:pPr marL="1085850" lvl="1" indent="-342900">
              <a:lnSpc>
                <a:spcPct val="130000"/>
              </a:lnSpc>
              <a:buFont typeface="Arial" panose="020B0604020202020204" pitchFamily="34" charset="0"/>
              <a:buChar char="•"/>
            </a:pPr>
            <a:r>
              <a:rPr lang="en-US" sz="1400" dirty="0"/>
              <a:t>They are (EAX, EBX, ECX, EDX, ESI, EDI, ESP, EBP</a:t>
            </a:r>
            <a:r>
              <a:rPr lang="en-US" sz="1400" dirty="0" smtClean="0"/>
              <a:t>)</a:t>
            </a:r>
          </a:p>
          <a:p>
            <a:pPr marL="1085850" lvl="1" indent="-342900">
              <a:lnSpc>
                <a:spcPct val="130000"/>
              </a:lnSpc>
              <a:buFont typeface="Arial" panose="020B0604020202020204" pitchFamily="34" charset="0"/>
              <a:buChar char="•"/>
            </a:pPr>
            <a:r>
              <a:rPr lang="en-US" sz="1400" dirty="0" smtClean="0"/>
              <a:t>These registers can hold operands for logical and arithmetic operations, operands for address calculations and memory pointers</a:t>
            </a:r>
          </a:p>
          <a:p>
            <a:pPr>
              <a:lnSpc>
                <a:spcPct val="130000"/>
              </a:lnSpc>
            </a:pPr>
            <a:r>
              <a:rPr lang="en-US" sz="1400" dirty="0" smtClean="0"/>
              <a:t>2.   Special </a:t>
            </a:r>
            <a:r>
              <a:rPr lang="en-US" sz="1400" dirty="0"/>
              <a:t>Purpose registers</a:t>
            </a:r>
          </a:p>
          <a:p>
            <a:pPr marL="1085850" lvl="1" indent="-342900">
              <a:lnSpc>
                <a:spcPct val="130000"/>
              </a:lnSpc>
              <a:buFont typeface="Arial" panose="020B0604020202020204" pitchFamily="34" charset="0"/>
              <a:buChar char="•"/>
            </a:pPr>
            <a:r>
              <a:rPr lang="en-US" sz="1400" dirty="0" smtClean="0"/>
              <a:t>EIP and EFLAGS registers </a:t>
            </a:r>
            <a:r>
              <a:rPr lang="en-US" sz="1400" dirty="0"/>
              <a:t>have a special purpose and cannot be used directly by any user level instructions</a:t>
            </a:r>
            <a:r>
              <a:rPr lang="en-US" sz="1400" dirty="0" smtClean="0"/>
              <a:t>. </a:t>
            </a:r>
            <a:endParaRPr lang="en-US" sz="1400" dirty="0"/>
          </a:p>
          <a:p>
            <a:pPr>
              <a:lnSpc>
                <a:spcPct val="130000"/>
              </a:lnSpc>
            </a:pPr>
            <a:r>
              <a:rPr lang="en-US" sz="1400" dirty="0" smtClean="0"/>
              <a:t>3.   Segment </a:t>
            </a:r>
            <a:r>
              <a:rPr lang="en-US" sz="1400" dirty="0"/>
              <a:t>registers</a:t>
            </a:r>
          </a:p>
          <a:p>
            <a:pPr marL="1085850" lvl="1" indent="-342900">
              <a:lnSpc>
                <a:spcPct val="130000"/>
              </a:lnSpc>
              <a:buAutoNum type="arabicPeriod"/>
            </a:pPr>
            <a:r>
              <a:rPr lang="en-US" sz="1400" dirty="0"/>
              <a:t>These are specialized registers used for managing memory access based on the region required by the program.</a:t>
            </a:r>
          </a:p>
          <a:p>
            <a:pPr marL="1085850" lvl="1" indent="-342900">
              <a:lnSpc>
                <a:spcPct val="130000"/>
              </a:lnSpc>
              <a:buAutoNum type="arabicPeriod"/>
            </a:pPr>
            <a:r>
              <a:rPr lang="en-US" sz="1400" dirty="0"/>
              <a:t>They are (CS, DS, ES, SS, FS, GS)</a:t>
            </a:r>
          </a:p>
          <a:p>
            <a:pPr marL="1085850" lvl="1" indent="-342900">
              <a:lnSpc>
                <a:spcPct val="130000"/>
              </a:lnSpc>
              <a:buAutoNum type="arabicPeriod"/>
            </a:pPr>
            <a:r>
              <a:rPr lang="en-US" sz="1400" dirty="0"/>
              <a:t>Each segments register is 16 bits wide.</a:t>
            </a:r>
          </a:p>
        </p:txBody>
      </p:sp>
      <p:sp>
        <p:nvSpPr>
          <p:cNvPr id="6" name="Rectangle 5">
            <a:extLst>
              <a:ext uri="{FF2B5EF4-FFF2-40B4-BE49-F238E27FC236}">
                <a16:creationId xmlns="" xmlns:a16="http://schemas.microsoft.com/office/drawing/2014/main" id="{92BE954A-5053-478B-8EBF-EF899FC170DE}"/>
              </a:ext>
            </a:extLst>
          </p:cNvPr>
          <p:cNvSpPr/>
          <p:nvPr/>
        </p:nvSpPr>
        <p:spPr>
          <a:xfrm>
            <a:off x="613381" y="5750779"/>
            <a:ext cx="7914668" cy="349968"/>
          </a:xfrm>
          <a:prstGeom prst="rect">
            <a:avLst/>
          </a:prstGeom>
        </p:spPr>
        <p:txBody>
          <a:bodyPr wrap="square">
            <a:spAutoFit/>
          </a:bodyPr>
          <a:lstStyle/>
          <a:p>
            <a:r>
              <a:rPr lang="en-US" sz="1400" dirty="0"/>
              <a:t>More on general purpose registers</a:t>
            </a:r>
            <a:r>
              <a:rPr lang="en-US" dirty="0"/>
              <a:t>: </a:t>
            </a:r>
            <a:r>
              <a:rPr lang="en-US" sz="1200" b="1" dirty="0">
                <a:solidFill>
                  <a:srgbClr val="0070C0"/>
                </a:solidFill>
              </a:rPr>
              <a:t>https://en.wikipedia.org/wiki/Processor_register#GPR</a:t>
            </a:r>
          </a:p>
        </p:txBody>
      </p:sp>
    </p:spTree>
    <p:extLst>
      <p:ext uri="{BB962C8B-B14F-4D97-AF65-F5344CB8AC3E}">
        <p14:creationId xmlns:p14="http://schemas.microsoft.com/office/powerpoint/2010/main" val="16770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General Purpose Registers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632824"/>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The General purpose registers are as follows: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EAX – Accumulator (used in mathematical calculations, and for the return value of a function returns) </a:t>
            </a:r>
            <a:r>
              <a:rPr lang="en-US" sz="1400" i="1" u="sng" dirty="0">
                <a:solidFill>
                  <a:srgbClr val="000000"/>
                </a:solidFill>
              </a:rPr>
              <a:t>([</a:t>
            </a:r>
            <a:r>
              <a:rPr lang="en-US" sz="1400" b="1" i="1" u="sng" dirty="0">
                <a:solidFill>
                  <a:srgbClr val="000000"/>
                </a:solidFill>
              </a:rPr>
              <a:t>EAX 32 bits</a:t>
            </a:r>
            <a:r>
              <a:rPr lang="en-US" sz="1400" i="1" u="sng" dirty="0">
                <a:solidFill>
                  <a:srgbClr val="000000"/>
                </a:solidFill>
              </a:rPr>
              <a:t>] – [</a:t>
            </a:r>
            <a:r>
              <a:rPr lang="en-US" sz="1400" b="1" i="1" u="sng" dirty="0">
                <a:solidFill>
                  <a:srgbClr val="000000"/>
                </a:solidFill>
              </a:rPr>
              <a:t>AX 16 bits</a:t>
            </a:r>
            <a:r>
              <a:rPr lang="en-US" sz="1400" i="1" u="sng" dirty="0">
                <a:solidFill>
                  <a:srgbClr val="000000"/>
                </a:solidFill>
              </a:rPr>
              <a:t>] – [</a:t>
            </a:r>
            <a:r>
              <a:rPr lang="en-US" sz="1400" b="1" i="1" u="sng" dirty="0">
                <a:solidFill>
                  <a:srgbClr val="000000"/>
                </a:solidFill>
              </a:rPr>
              <a:t>AH and AL each 8 bits</a:t>
            </a:r>
            <a:r>
              <a:rPr lang="en-US" sz="1400" i="1" u="sng" dirty="0">
                <a:solidFill>
                  <a:srgbClr val="000000"/>
                </a:solidFill>
              </a:rPr>
              <a:t>])</a:t>
            </a:r>
            <a:endParaRPr lang="en-US" sz="1600" i="1" u="sng" dirty="0">
              <a:solidFill>
                <a:srgbClr val="000000"/>
              </a:solidFill>
            </a:endParaRP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ED</a:t>
            </a:r>
            <a:r>
              <a:rPr lang="en-US" sz="1600" dirty="0">
                <a:solidFill>
                  <a:srgbClr val="000000"/>
                </a:solidFill>
              </a:rPr>
              <a:t>X – Used alongside EAX during addition or multiplication. As well used in division calculation to hold remainder</a:t>
            </a:r>
            <a:r>
              <a:rPr lang="en-US" sz="1600" dirty="0" smtClean="0">
                <a:solidFill>
                  <a:srgbClr val="000000"/>
                </a:solidFill>
              </a:rPr>
              <a:t>. </a:t>
            </a:r>
            <a:endParaRPr lang="en-US" sz="1600" dirty="0">
              <a:solidFill>
                <a:srgbClr val="000000"/>
              </a:solidFill>
            </a:endParaRP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EBX – Extra </a:t>
            </a:r>
            <a:r>
              <a:rPr kumimoji="0" lang="en-US" sz="1600" b="0" i="0" u="none" strike="noStrike" kern="1200" cap="none" spc="0" normalizeH="0" baseline="0" noProof="0" dirty="0" smtClean="0">
                <a:ln>
                  <a:noFill/>
                </a:ln>
                <a:solidFill>
                  <a:srgbClr val="000000"/>
                </a:solidFill>
                <a:effectLst/>
                <a:uLnTx/>
                <a:uFillTx/>
                <a:latin typeface="Arial" panose="020B0604020202020204" pitchFamily="34" charset="0"/>
                <a:ea typeface="+mn-ea"/>
              </a:rPr>
              <a:t>register. Pointer to data in</a:t>
            </a:r>
            <a:r>
              <a:rPr kumimoji="0" lang="en-US" sz="1600" b="0" i="0" u="none" strike="noStrike" kern="1200" cap="none" spc="0" normalizeH="0" noProof="0" dirty="0" smtClean="0">
                <a:ln>
                  <a:noFill/>
                </a:ln>
                <a:solidFill>
                  <a:srgbClr val="000000"/>
                </a:solidFill>
                <a:effectLst/>
                <a:uLnTx/>
                <a:uFillTx/>
                <a:latin typeface="Arial" panose="020B0604020202020204" pitchFamily="34" charset="0"/>
                <a:ea typeface="+mn-ea"/>
              </a:rPr>
              <a:t> DS segment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ECX – Used as a counter for </a:t>
            </a:r>
            <a:r>
              <a:rPr lang="en-US" sz="1600" dirty="0" smtClean="0">
                <a:solidFill>
                  <a:srgbClr val="000000"/>
                </a:solidFill>
              </a:rPr>
              <a:t>string and loop</a:t>
            </a:r>
            <a:r>
              <a:rPr lang="en-US" sz="1600" dirty="0">
                <a:solidFill>
                  <a:srgbClr val="000000"/>
                </a:solidFill>
              </a:rPr>
              <a:t> </a:t>
            </a:r>
            <a:r>
              <a:rPr lang="en-US" sz="1600" dirty="0" smtClean="0">
                <a:solidFill>
                  <a:srgbClr val="000000"/>
                </a:solidFill>
              </a:rPr>
              <a:t>operations </a:t>
            </a:r>
            <a:endParaRPr lang="en-US" sz="1600" dirty="0">
              <a:solidFill>
                <a:srgbClr val="000000"/>
              </a:solidFill>
            </a:endParaRP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EBP – Frame</a:t>
            </a:r>
            <a:r>
              <a:rPr lang="en-US" sz="1600" dirty="0">
                <a:solidFill>
                  <a:srgbClr val="000000"/>
                </a:solidFill>
              </a:rPr>
              <a:t> register, used to demark the end of a functions stack region. (BP – Base Pointer).</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ESP – The stack pointer, stores the address of the </a:t>
            </a:r>
            <a:r>
              <a:rPr lang="en-US" sz="1600" dirty="0">
                <a:solidFill>
                  <a:srgbClr val="000000"/>
                </a:solidFill>
              </a:rPr>
              <a:t>top of the stack frame. It decrements each time new values get placed on the stack. (SP – Stack Pointer)</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EDI – Used in array operation and holds the address of the Destination array. (DI -  Destination Index).</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sz="1600" dirty="0">
                <a:solidFill>
                  <a:srgbClr val="000000"/>
                </a:solidFill>
              </a:rPr>
              <a:t>ESI – Used in array operation and holds the address of the Source array. (SI - Source Index</a:t>
            </a:r>
            <a:r>
              <a:rPr lang="en-US" sz="1600" dirty="0" smtClean="0">
                <a:solidFill>
                  <a:srgbClr val="000000"/>
                </a:solidFill>
              </a:rPr>
              <a:t>). </a:t>
            </a:r>
            <a:endParaRPr lang="en-US" sz="1600" dirty="0">
              <a:solidFill>
                <a:srgbClr val="000000"/>
              </a:solidFill>
            </a:endParaRPr>
          </a:p>
        </p:txBody>
      </p:sp>
    </p:spTree>
    <p:extLst>
      <p:ext uri="{BB962C8B-B14F-4D97-AF65-F5344CB8AC3E}">
        <p14:creationId xmlns:p14="http://schemas.microsoft.com/office/powerpoint/2010/main" val="230115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General Purpose Registers – x64</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078313"/>
          </a:xfrm>
          <a:prstGeom prst="rect">
            <a:avLst/>
          </a:prstGeom>
          <a:noFill/>
        </p:spPr>
        <p:txBody>
          <a:bodyPr wrap="square" rtlCol="0">
            <a:spAutoFit/>
          </a:bodyPr>
          <a:lstStyle/>
          <a:p>
            <a:pPr lvl="0">
              <a:lnSpc>
                <a:spcPct val="150000"/>
              </a:lnSpc>
              <a:defRPr/>
            </a:pPr>
            <a:r>
              <a:rPr lang="en-US" dirty="0">
                <a:solidFill>
                  <a:srgbClr val="000000"/>
                </a:solidFill>
              </a:rPr>
              <a:t>The x64 architecture keeps the same General purpose </a:t>
            </a:r>
            <a:r>
              <a:rPr lang="en-US" dirty="0" smtClean="0">
                <a:solidFill>
                  <a:srgbClr val="000000"/>
                </a:solidFill>
              </a:rPr>
              <a:t>registers but add an</a:t>
            </a:r>
            <a:r>
              <a:rPr lang="en-CA" dirty="0" smtClean="0"/>
              <a:t> </a:t>
            </a:r>
            <a:r>
              <a:rPr lang="en-CA" b="1" dirty="0"/>
              <a:t>R</a:t>
            </a:r>
            <a:r>
              <a:rPr lang="en-CA" dirty="0"/>
              <a:t>-prefix (for "register") </a:t>
            </a:r>
            <a:r>
              <a:rPr lang="en-CA" dirty="0" smtClean="0"/>
              <a:t>as follows:</a:t>
            </a:r>
            <a:endParaRPr lang="en-US" dirty="0">
              <a:solidFill>
                <a:srgbClr val="000000"/>
              </a:solidFill>
            </a:endParaRPr>
          </a:p>
          <a:p>
            <a:pPr marL="1028700" lvl="1">
              <a:lnSpc>
                <a:spcPct val="150000"/>
              </a:lnSpc>
              <a:buFont typeface="Arial" panose="020B0604020202020204" pitchFamily="34" charset="0"/>
              <a:buChar char="•"/>
              <a:defRPr/>
            </a:pPr>
            <a:r>
              <a:rPr lang="en-US" dirty="0">
                <a:solidFill>
                  <a:srgbClr val="000000"/>
                </a:solidFill>
              </a:rPr>
              <a:t>RAX RCX RD</a:t>
            </a: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X RB</a:t>
            </a:r>
            <a:r>
              <a:rPr lang="en-US" dirty="0">
                <a:solidFill>
                  <a:srgbClr val="000000"/>
                </a:solidFill>
              </a:rPr>
              <a:t>X RS</a:t>
            </a: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P RBP RS</a:t>
            </a:r>
            <a:r>
              <a:rPr lang="en-US" dirty="0">
                <a:solidFill>
                  <a:srgbClr val="000000"/>
                </a:solidFill>
              </a:rPr>
              <a:t>I RDI</a:t>
            </a:r>
          </a:p>
          <a:p>
            <a:pPr marL="1428750" lvl="2">
              <a:lnSpc>
                <a:spcPct val="150000"/>
              </a:lnSpc>
              <a:buFont typeface="Arial" panose="020B0604020202020204" pitchFamily="34" charset="0"/>
              <a:buChar char="•"/>
              <a:defRPr/>
            </a:pPr>
            <a:r>
              <a:rPr lang="en-US" dirty="0">
                <a:solidFill>
                  <a:srgbClr val="000000"/>
                </a:solidFill>
              </a:rPr>
              <a:t>They are encoded as R0-R7 in the order shown above. </a:t>
            </a:r>
          </a:p>
          <a:p>
            <a:pPr marL="1428750" lvl="2">
              <a:lnSpc>
                <a:spcPct val="150000"/>
              </a:lnSpc>
              <a:buFont typeface="Arial" panose="020B0604020202020204" pitchFamily="34" charset="0"/>
              <a:buChar char="•"/>
              <a:defRPr/>
            </a:pPr>
            <a:r>
              <a:rPr lang="en-US" dirty="0">
                <a:solidFill>
                  <a:srgbClr val="000000"/>
                </a:solidFill>
              </a:rPr>
              <a:t>This order is harder to remember so stick to the historical names. </a:t>
            </a:r>
          </a:p>
          <a:p>
            <a:pPr marL="1028700" lvl="1">
              <a:lnSpc>
                <a:spcPct val="150000"/>
              </a:lnSpc>
              <a:buFont typeface="Arial" panose="020B0604020202020204" pitchFamily="34" charset="0"/>
              <a:buChar char="•"/>
              <a:defRPr/>
            </a:pPr>
            <a:r>
              <a:rPr lang="en-US" dirty="0">
                <a:solidFill>
                  <a:srgbClr val="000000"/>
                </a:solidFill>
              </a:rPr>
              <a:t>And a few extra were added: R8-R15 </a:t>
            </a:r>
          </a:p>
          <a:p>
            <a:pPr marL="1428750" lvl="2">
              <a:lnSpc>
                <a:spcPct val="150000"/>
              </a:lnSpc>
              <a:buFont typeface="Arial" panose="020B0604020202020204" pitchFamily="34" charset="0"/>
              <a:buChar char="•"/>
              <a:defRPr/>
            </a:pPr>
            <a:r>
              <a:rPr lang="en-US" dirty="0">
                <a:solidFill>
                  <a:srgbClr val="000000"/>
                </a:solidFill>
              </a:rPr>
              <a:t>No special </a:t>
            </a:r>
            <a:r>
              <a:rPr lang="en-US" dirty="0" smtClean="0">
                <a:solidFill>
                  <a:srgbClr val="000000"/>
                </a:solidFill>
              </a:rPr>
              <a:t>purpose</a:t>
            </a:r>
          </a:p>
          <a:p>
            <a:pPr marL="285750">
              <a:lnSpc>
                <a:spcPct val="150000"/>
              </a:lnSpc>
              <a:buFont typeface="Arial" panose="020B0604020202020204" pitchFamily="34" charset="0"/>
              <a:buChar char="•"/>
              <a:defRPr/>
            </a:pPr>
            <a:r>
              <a:rPr lang="en-CA" dirty="0" smtClean="0"/>
              <a:t>In </a:t>
            </a:r>
            <a:r>
              <a:rPr lang="en-CA" dirty="0"/>
              <a:t>addition, an addressing mode was added to allow memory references relative to </a:t>
            </a:r>
            <a:r>
              <a:rPr lang="en-CA" dirty="0" smtClean="0"/>
              <a:t>RIP (the Instruction Pointer) </a:t>
            </a:r>
            <a:r>
              <a:rPr lang="en-CA" dirty="0"/>
              <a:t>to ease the implementation of </a:t>
            </a:r>
            <a:r>
              <a:rPr lang="en-CA" dirty="0" smtClean="0"/>
              <a:t>Position-independent code (PIC) </a:t>
            </a:r>
            <a:r>
              <a:rPr lang="en-CA" dirty="0"/>
              <a:t>used in shared libraries in some operating systems.</a:t>
            </a:r>
            <a:endParaRPr lang="en-US" dirty="0">
              <a:solidFill>
                <a:srgbClr val="000000"/>
              </a:solidFill>
            </a:endParaRPr>
          </a:p>
        </p:txBody>
      </p:sp>
    </p:spTree>
    <p:extLst>
      <p:ext uri="{BB962C8B-B14F-4D97-AF65-F5344CB8AC3E}">
        <p14:creationId xmlns:p14="http://schemas.microsoft.com/office/powerpoint/2010/main" val="119246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Instruction Register vs Pointer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1081871"/>
            <a:ext cx="7914669" cy="4473019"/>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In the x86/x86_64 architecture the instruction register (</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IR</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r>
              <a:rPr kumimoji="0" lang="en-US" sz="1800" i="0" u="none" strike="noStrike" kern="1200" cap="none" spc="0" normalizeH="0" baseline="0" noProof="0" dirty="0">
                <a:ln>
                  <a:noFill/>
                </a:ln>
                <a:solidFill>
                  <a:srgbClr val="000000"/>
                </a:solidFill>
                <a:effectLst/>
                <a:uLnTx/>
                <a:uFillTx/>
                <a:latin typeface="Arial" panose="020B0604020202020204" pitchFamily="34" charset="0"/>
                <a:ea typeface="+mn-ea"/>
              </a:rPr>
              <a:t>holds the </a:t>
            </a:r>
            <a:r>
              <a:rPr lang="en-US" b="1" i="1" dirty="0">
                <a:solidFill>
                  <a:srgbClr val="000000"/>
                </a:solidFill>
              </a:rPr>
              <a:t>current</a:t>
            </a:r>
            <a:r>
              <a:rPr kumimoji="0" lang="en-US" sz="1800" b="1" i="1" u="none" strike="noStrike" kern="1200" cap="none" spc="0" normalizeH="0" baseline="0" noProof="0" dirty="0">
                <a:ln>
                  <a:noFill/>
                </a:ln>
                <a:solidFill>
                  <a:srgbClr val="000000"/>
                </a:solidFill>
                <a:effectLst/>
                <a:uLnTx/>
                <a:uFillTx/>
                <a:latin typeface="Arial" panose="020B0604020202020204" pitchFamily="34" charset="0"/>
                <a:ea typeface="+mn-ea"/>
              </a:rPr>
              <a:t> instruction</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to be executed or decoded. </a:t>
            </a:r>
            <a:r>
              <a:rPr lang="en-US" i="1" u="sng" dirty="0">
                <a:solidFill>
                  <a:srgbClr val="000000"/>
                </a:solidFill>
              </a:rPr>
              <a:t>It is not the Instruction Pointer (IP)</a:t>
            </a:r>
            <a:r>
              <a:rPr lang="en-US" dirty="0">
                <a:solidFill>
                  <a:srgbClr val="000000"/>
                </a:solidFill>
              </a:rPr>
              <a:t>. </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The </a:t>
            </a:r>
            <a:r>
              <a:rPr lang="en-US" b="1" dirty="0">
                <a:solidFill>
                  <a:srgbClr val="000000"/>
                </a:solidFill>
              </a:rPr>
              <a:t>IP</a:t>
            </a:r>
            <a:r>
              <a:rPr lang="en-US" dirty="0">
                <a:solidFill>
                  <a:srgbClr val="000000"/>
                </a:solidFill>
              </a:rPr>
              <a:t> holds the </a:t>
            </a:r>
            <a:r>
              <a:rPr lang="en-US" b="1" dirty="0">
                <a:solidFill>
                  <a:srgbClr val="000000"/>
                </a:solidFill>
              </a:rPr>
              <a:t>address</a:t>
            </a:r>
            <a:r>
              <a:rPr lang="en-US" dirty="0">
                <a:solidFill>
                  <a:srgbClr val="000000"/>
                </a:solidFill>
              </a:rPr>
              <a:t> of the next instruction to be executed. If an exploit is able to redirect the Instruction Pointer to an address where an exploit is currently residing the CPU will oblige and happily execute the instructions at that location.</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C00000"/>
                </a:solidFill>
                <a:highlight>
                  <a:srgbClr val="FFFF00"/>
                </a:highlight>
              </a:rPr>
              <a:t>How can the IR or IP be manipulated in the x86 architecture?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C00000"/>
                </a:solidFill>
                <a:highlight>
                  <a:srgbClr val="FFFF00"/>
                </a:highlight>
              </a:rPr>
              <a:t>What methods can be used to protect these registers?</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p:txBody>
      </p:sp>
    </p:spTree>
    <p:extLst>
      <p:ext uri="{BB962C8B-B14F-4D97-AF65-F5344CB8AC3E}">
        <p14:creationId xmlns:p14="http://schemas.microsoft.com/office/powerpoint/2010/main" val="345277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Segment Register</a:t>
            </a:r>
            <a:r>
              <a:rPr kumimoji="0" lang="en-CA" altLang="en-US" sz="3000" b="1" i="0" u="none" strike="noStrike" kern="1200" cap="none" spc="0" normalizeH="0" baseline="30000" noProof="0" dirty="0">
                <a:ln>
                  <a:noFill/>
                </a:ln>
                <a:solidFill>
                  <a:srgbClr val="FF0000"/>
                </a:solidFill>
                <a:effectLst/>
                <a:uLnTx/>
                <a:uFillTx/>
                <a:latin typeface="Arial" panose="020B0604020202020204" pitchFamily="34" charset="0"/>
                <a:ea typeface="+mn-ea"/>
                <a:cs typeface="DejaVu Sans" charset="0"/>
              </a:rPr>
              <a:t>1</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4665" y="847586"/>
            <a:ext cx="7914669" cy="54425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 segment refers to a region of memory</a:t>
            </a:r>
            <a:r>
              <a:rPr lang="en-US" dirty="0">
                <a:solidFill>
                  <a:srgbClr val="000000"/>
                </a:solidFill>
              </a:rPr>
              <a:t>. The segments that normally get generated are </a:t>
            </a:r>
            <a:r>
              <a:rPr lang="en-US" b="1" dirty="0">
                <a:solidFill>
                  <a:srgbClr val="000000"/>
                </a:solidFill>
              </a:rPr>
              <a:t>code</a:t>
            </a:r>
            <a:r>
              <a:rPr lang="en-US" dirty="0">
                <a:solidFill>
                  <a:srgbClr val="000000"/>
                </a:solidFill>
              </a:rPr>
              <a:t>, </a:t>
            </a:r>
            <a:r>
              <a:rPr lang="en-US" b="1" dirty="0">
                <a:solidFill>
                  <a:srgbClr val="000000"/>
                </a:solidFill>
              </a:rPr>
              <a:t>data</a:t>
            </a:r>
            <a:r>
              <a:rPr lang="en-US" dirty="0">
                <a:solidFill>
                  <a:srgbClr val="000000"/>
                </a:solidFill>
              </a:rPr>
              <a:t> (read-only, import, export </a:t>
            </a:r>
            <a:r>
              <a:rPr lang="en-US" dirty="0" err="1">
                <a:solidFill>
                  <a:srgbClr val="000000"/>
                </a:solidFill>
              </a:rPr>
              <a:t>etc</a:t>
            </a:r>
            <a:r>
              <a:rPr lang="en-US" dirty="0">
                <a:solidFill>
                  <a:srgbClr val="000000"/>
                </a:solidFill>
              </a:rPr>
              <a:t>), </a:t>
            </a:r>
            <a:r>
              <a:rPr lang="en-US" b="1" dirty="0">
                <a:solidFill>
                  <a:srgbClr val="000000"/>
                </a:solidFill>
              </a:rPr>
              <a:t>stack</a:t>
            </a:r>
            <a:r>
              <a:rPr lang="en-US" dirty="0">
                <a:solidFill>
                  <a:srgbClr val="000000"/>
                </a:solidFill>
              </a:rPr>
              <a:t>. There can be others but at a minimum these will be present. The segment registers is used to access these segments of the running process in virtual memory (RAM).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CS</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 Refers to the code segment</a:t>
            </a:r>
            <a:r>
              <a:rPr lang="en-US" dirty="0">
                <a:solidFill>
                  <a:srgbClr val="000000"/>
                </a:solidFill>
              </a:rPr>
              <a:t>. Code or instructions are what the CPU executes</a:t>
            </a:r>
          </a:p>
          <a:p>
            <a:pPr lvl="0">
              <a:lnSpc>
                <a:spcPct val="150000"/>
              </a:lnSpc>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DS</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r>
              <a:rPr lang="en-US" dirty="0">
                <a:solidFill>
                  <a:srgbClr val="000000"/>
                </a:solidFill>
              </a:rPr>
              <a:t>– Refers to the data segment. Data can be read only, or read and write, and is what the instructions will operate on.</a:t>
            </a:r>
          </a:p>
          <a:p>
            <a:pPr lvl="0">
              <a:lnSpc>
                <a:spcPct val="150000"/>
              </a:lnSpc>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SS</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r>
              <a:rPr lang="en-US" dirty="0">
                <a:solidFill>
                  <a:srgbClr val="000000"/>
                </a:solidFill>
              </a:rPr>
              <a:t>– Refers to the stack segment. Data that is used within a function. </a:t>
            </a:r>
          </a:p>
          <a:p>
            <a:pPr lvl="0">
              <a:lnSpc>
                <a:spcPct val="150000"/>
              </a:lnSpc>
              <a:defRPr/>
            </a:pPr>
            <a:r>
              <a:rPr lang="en-US" b="1" dirty="0">
                <a:solidFill>
                  <a:srgbClr val="000000"/>
                </a:solidFill>
              </a:rPr>
              <a:t>ES, FS</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 GS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Extra segments that do not have any specific purpose in the IA-32. In x64 FS and GS have some special purpose; related to the OS data structures.</a:t>
            </a:r>
          </a:p>
        </p:txBody>
      </p:sp>
    </p:spTree>
    <p:extLst>
      <p:ext uri="{BB962C8B-B14F-4D97-AF65-F5344CB8AC3E}">
        <p14:creationId xmlns:p14="http://schemas.microsoft.com/office/powerpoint/2010/main" val="126338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Segment Registers - Segmentation</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1103481"/>
            <a:ext cx="7914669" cy="4611519"/>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Segmentation is a memory management approach used to allocate the physical memory of the computer. System memory is abstracted </a:t>
            </a:r>
            <a:r>
              <a:rPr lang="en-US" dirty="0">
                <a:solidFill>
                  <a:srgbClr val="000000"/>
                </a:solidFill>
              </a:rPr>
              <a:t>and is presented, to a process,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as a collection of separate address spaces called segments.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Using the segment registers and an offset, a program can access any byte within a segment (CS:</a:t>
            </a:r>
            <a:r>
              <a:rPr lang="en-US" dirty="0">
                <a:solidFill>
                  <a:srgbClr val="000000"/>
                </a:solidFill>
              </a:rPr>
              <a:t>[AX] generates a 20 bit address).</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C00000"/>
                </a:solidFill>
                <a:effectLst/>
                <a:highlight>
                  <a:srgbClr val="FFFF00"/>
                </a:highlight>
                <a:uLnTx/>
                <a:uFillTx/>
                <a:latin typeface="Arial" panose="020B0604020202020204" pitchFamily="34" charset="0"/>
                <a:ea typeface="+mn-ea"/>
              </a:rPr>
              <a:t>What is the highest address that can be accessed by a 20 bits address?</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Segmentation comes in a few flavor (Real mode, Protected are the most often discussed in x32). For x64, segmentation is available but is replaced with Paging.</a:t>
            </a:r>
          </a:p>
        </p:txBody>
      </p:sp>
    </p:spTree>
    <p:extLst>
      <p:ext uri="{BB962C8B-B14F-4D97-AF65-F5344CB8AC3E}">
        <p14:creationId xmlns:p14="http://schemas.microsoft.com/office/powerpoint/2010/main" val="345601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Segment register</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998468"/>
            <a:ext cx="7914669" cy="54425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In real mode there is no protection and it is possible that one process could encroach on another process' segment.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In protected mode, the mechanism available through the Global and Local Descriptor Table</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makes this more difficult for processes to encroach. If this happens there will be a Fault causing the CPU to be interrupted.</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mn-ea"/>
              </a:rPr>
              <a:t>Are the segment registers vulnerable?</a:t>
            </a:r>
          </a:p>
          <a:p>
            <a:pPr lvl="0">
              <a:lnSpc>
                <a:spcPct val="150000"/>
              </a:lnSpc>
              <a:defRPr/>
            </a:pPr>
            <a:r>
              <a:rPr lang="en-US" dirty="0">
                <a:solidFill>
                  <a:srgbClr val="000000"/>
                </a:solidFill>
              </a:rPr>
              <a:t>With newer Memory management techniques (paging) the segment registers don't perform the roles as they did with segmented memory. There are still a few Segment registers (FS and GS) that have special meaning in the PEB. These can be used to perform some exploits.</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FF0000"/>
                </a:solidFill>
                <a:highlight>
                  <a:srgbClr val="FFFF00"/>
                </a:highlight>
              </a:rPr>
              <a:t>Can they be used in an inappropriate way?</a:t>
            </a:r>
            <a:endParaRPr kumimoji="0" lang="en-US" sz="1800" b="1" i="0" u="none" strike="noStrike" kern="1200" cap="none" spc="0" normalizeH="0" baseline="0" noProof="0" dirty="0">
              <a:ln>
                <a:noFill/>
              </a:ln>
              <a:solidFill>
                <a:srgbClr val="FF0000"/>
              </a:solidFill>
              <a:effectLst/>
              <a:highlight>
                <a:srgbClr val="FFFF00"/>
              </a:highlight>
              <a:uLnTx/>
              <a:uFillTx/>
            </a:endParaRPr>
          </a:p>
        </p:txBody>
      </p:sp>
    </p:spTree>
    <p:extLst>
      <p:ext uri="{BB962C8B-B14F-4D97-AF65-F5344CB8AC3E}">
        <p14:creationId xmlns:p14="http://schemas.microsoft.com/office/powerpoint/2010/main" val="176908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cs typeface="DejaVu Sans" charset="0"/>
              </a:rPr>
              <a:t>Intel IA-32 and 64 Hardware Architecture</a:t>
            </a:r>
            <a:endParaRPr lang="en-CA" altLang="en-US" sz="2800" b="1" dirty="0">
              <a:cs typeface="DejaVu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9428672"/>
              </p:ext>
            </p:extLst>
          </p:nvPr>
        </p:nvGraphicFramePr>
        <p:xfrm>
          <a:off x="152400" y="908050"/>
          <a:ext cx="8763000" cy="5699760"/>
        </p:xfrm>
        <a:graphic>
          <a:graphicData uri="http://schemas.openxmlformats.org/drawingml/2006/table">
            <a:tbl>
              <a:tblPr firstRow="1" bandRow="1">
                <a:tableStyleId>{5C22544A-7EE6-4342-B048-85BDC9FD1C3A}</a:tableStyleId>
              </a:tblPr>
              <a:tblGrid>
                <a:gridCol w="1219200"/>
                <a:gridCol w="659039"/>
                <a:gridCol w="990600"/>
                <a:gridCol w="990600"/>
                <a:gridCol w="1409700"/>
                <a:gridCol w="838200"/>
                <a:gridCol w="2655661"/>
              </a:tblGrid>
              <a:tr h="411009">
                <a:tc>
                  <a:txBody>
                    <a:bodyPr/>
                    <a:lstStyle/>
                    <a:p>
                      <a:r>
                        <a:rPr lang="en-CA" sz="1400" dirty="0" smtClean="0"/>
                        <a:t>Processor</a:t>
                      </a:r>
                      <a:endParaRPr lang="en-CA" sz="1400" dirty="0"/>
                    </a:p>
                  </a:txBody>
                  <a:tcPr/>
                </a:tc>
                <a:tc>
                  <a:txBody>
                    <a:bodyPr/>
                    <a:lstStyle/>
                    <a:p>
                      <a:r>
                        <a:rPr lang="en-CA" sz="1400" dirty="0" smtClean="0"/>
                        <a:t> year</a:t>
                      </a:r>
                      <a:endParaRPr lang="en-CA" sz="1400" dirty="0"/>
                    </a:p>
                  </a:txBody>
                  <a:tcPr/>
                </a:tc>
                <a:tc>
                  <a:txBody>
                    <a:bodyPr/>
                    <a:lstStyle/>
                    <a:p>
                      <a:r>
                        <a:rPr lang="en-CA" sz="1400" dirty="0" smtClean="0"/>
                        <a:t>registers</a:t>
                      </a:r>
                      <a:endParaRPr lang="en-CA" sz="1400" dirty="0"/>
                    </a:p>
                  </a:txBody>
                  <a:tcPr/>
                </a:tc>
                <a:tc>
                  <a:txBody>
                    <a:bodyPr/>
                    <a:lstStyle/>
                    <a:p>
                      <a:r>
                        <a:rPr lang="en-CA" sz="1400" dirty="0" smtClean="0"/>
                        <a:t>Clock rate</a:t>
                      </a:r>
                      <a:endParaRPr lang="en-CA" sz="1400" dirty="0"/>
                    </a:p>
                  </a:txBody>
                  <a:tcPr/>
                </a:tc>
                <a:tc>
                  <a:txBody>
                    <a:bodyPr/>
                    <a:lstStyle/>
                    <a:p>
                      <a:r>
                        <a:rPr lang="en-CA" sz="1400" dirty="0" smtClean="0"/>
                        <a:t>Data/Address      </a:t>
                      </a:r>
                    </a:p>
                    <a:p>
                      <a:r>
                        <a:rPr lang="en-CA" sz="1400" dirty="0" smtClean="0"/>
                        <a:t>       Width</a:t>
                      </a:r>
                      <a:endParaRPr lang="en-CA" sz="1400" dirty="0"/>
                    </a:p>
                  </a:txBody>
                  <a:tcPr/>
                </a:tc>
                <a:tc>
                  <a:txBody>
                    <a:bodyPr/>
                    <a:lstStyle/>
                    <a:p>
                      <a:r>
                        <a:rPr lang="en-CA" sz="1400" dirty="0" smtClean="0"/>
                        <a:t>Transistors</a:t>
                      </a:r>
                      <a:endParaRPr lang="en-CA" sz="1400" dirty="0"/>
                    </a:p>
                  </a:txBody>
                  <a:tcPr/>
                </a:tc>
                <a:tc>
                  <a:txBody>
                    <a:bodyPr/>
                    <a:lstStyle/>
                    <a:p>
                      <a:r>
                        <a:rPr lang="en-CA" sz="1400" dirty="0" smtClean="0"/>
                        <a:t>New features</a:t>
                      </a:r>
                      <a:endParaRPr lang="en-CA" sz="1400" dirty="0"/>
                    </a:p>
                  </a:txBody>
                  <a:tcPr/>
                </a:tc>
              </a:tr>
              <a:tr h="918727">
                <a:tc>
                  <a:txBody>
                    <a:bodyPr/>
                    <a:lstStyle/>
                    <a:p>
                      <a:r>
                        <a:rPr lang="en-CA" sz="1400" dirty="0" smtClean="0">
                          <a:latin typeface="Arial" panose="020B0604020202020204" pitchFamily="34" charset="0"/>
                          <a:cs typeface="Arial" panose="020B0604020202020204" pitchFamily="34" charset="0"/>
                        </a:rPr>
                        <a:t>4004</a:t>
                      </a:r>
                    </a:p>
                  </a:txBody>
                  <a:tcPr/>
                </a:tc>
                <a:tc>
                  <a:txBody>
                    <a:bodyPr/>
                    <a:lstStyle/>
                    <a:p>
                      <a:r>
                        <a:rPr lang="en-CA" sz="1400" dirty="0" smtClean="0">
                          <a:latin typeface="Arial" panose="020B0604020202020204" pitchFamily="34" charset="0"/>
                          <a:cs typeface="Arial" panose="020B0604020202020204" pitchFamily="34" charset="0"/>
                        </a:rPr>
                        <a:t> 1971</a:t>
                      </a:r>
                      <a:endParaRPr lang="en-CA" sz="1400" dirty="0">
                        <a:latin typeface="Arial" panose="020B0604020202020204" pitchFamily="34" charset="0"/>
                        <a:cs typeface="Arial" panose="020B0604020202020204" pitchFamily="34" charset="0"/>
                      </a:endParaRPr>
                    </a:p>
                  </a:txBody>
                  <a:tcPr/>
                </a:tc>
                <a:tc>
                  <a:txBody>
                    <a:bodyPr/>
                    <a:lstStyle/>
                    <a:p>
                      <a:r>
                        <a:rPr lang="en-CA" sz="1400" b="1" dirty="0" smtClean="0">
                          <a:solidFill>
                            <a:srgbClr val="FF0000"/>
                          </a:solidFill>
                          <a:latin typeface="Arial" panose="020B0604020202020204" pitchFamily="34" charset="0"/>
                          <a:cs typeface="Arial" panose="020B0604020202020204" pitchFamily="34" charset="0"/>
                        </a:rPr>
                        <a:t>8 bits:</a:t>
                      </a:r>
                      <a:r>
                        <a:rPr lang="en-CA" sz="1400" b="1" baseline="0" dirty="0" smtClean="0">
                          <a:solidFill>
                            <a:srgbClr val="FF0000"/>
                          </a:solidFill>
                          <a:latin typeface="Arial" panose="020B0604020202020204" pitchFamily="34" charset="0"/>
                          <a:cs typeface="Arial" panose="020B0604020202020204" pitchFamily="34" charset="0"/>
                        </a:rPr>
                        <a:t> </a:t>
                      </a:r>
                    </a:p>
                    <a:p>
                      <a:r>
                        <a:rPr lang="en-CA" sz="1400" dirty="0" smtClean="0">
                          <a:latin typeface="Arial" panose="020B0604020202020204" pitchFamily="34" charset="0"/>
                          <a:cs typeface="Arial" panose="020B0604020202020204" pitchFamily="34" charset="0"/>
                        </a:rPr>
                        <a:t>16 registers</a:t>
                      </a:r>
                    </a:p>
                  </a:txBody>
                  <a:tcPr/>
                </a:tc>
                <a:tc>
                  <a:txBody>
                    <a:bodyPr/>
                    <a:lstStyle/>
                    <a:p>
                      <a:r>
                        <a:rPr lang="en-CA" sz="1400" dirty="0" smtClean="0">
                          <a:latin typeface="Arial" panose="020B0604020202020204" pitchFamily="34" charset="0"/>
                          <a:cs typeface="Arial" panose="020B0604020202020204" pitchFamily="34" charset="0"/>
                        </a:rPr>
                        <a:t>740</a:t>
                      </a:r>
                      <a:r>
                        <a:rPr lang="en-CA" sz="1400" baseline="0" dirty="0" smtClean="0">
                          <a:latin typeface="Arial" panose="020B0604020202020204" pitchFamily="34" charset="0"/>
                          <a:cs typeface="Arial" panose="020B0604020202020204" pitchFamily="34" charset="0"/>
                        </a:rPr>
                        <a:t> kHz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Data 4 bits</a:t>
                      </a:r>
                    </a:p>
                    <a:p>
                      <a:r>
                        <a:rPr lang="en-CA" sz="1400" baseline="0" dirty="0" smtClean="0">
                          <a:latin typeface="Arial" panose="020B0604020202020204" pitchFamily="34" charset="0"/>
                          <a:cs typeface="Arial" panose="020B0604020202020204" pitchFamily="34" charset="0"/>
                        </a:rPr>
                        <a:t> address 12 bits multiplexed Same bus for both</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2,250</a:t>
                      </a:r>
                      <a:endParaRPr lang="en-CA"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latin typeface="Arial" panose="020B0604020202020204" pitchFamily="34" charset="0"/>
                          <a:cs typeface="Arial" panose="020B0604020202020204" pitchFamily="34" charset="0"/>
                        </a:rPr>
                        <a:t>First random logic circuit integrated (IC) in one chip using the metal–oxide–semiconductor (MOS)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latin typeface="Arial" panose="020B0604020202020204" pitchFamily="34" charset="0"/>
                          <a:cs typeface="Arial" panose="020B0604020202020204" pitchFamily="34" charset="0"/>
                        </a:rPr>
                        <a:t>4</a:t>
                      </a:r>
                      <a:r>
                        <a:rPr lang="en-CA" sz="1400" baseline="0" dirty="0" smtClean="0">
                          <a:latin typeface="Arial" panose="020B0604020202020204" pitchFamily="34" charset="0"/>
                          <a:cs typeface="Arial" panose="020B0604020202020204" pitchFamily="34" charset="0"/>
                        </a:rPr>
                        <a:t> bit BCD</a:t>
                      </a:r>
                      <a:endParaRPr lang="en-CA" sz="1400" dirty="0">
                        <a:latin typeface="Arial" panose="020B0604020202020204" pitchFamily="34" charset="0"/>
                        <a:cs typeface="Arial" panose="020B0604020202020204" pitchFamily="34" charset="0"/>
                      </a:endParaRPr>
                    </a:p>
                  </a:txBody>
                  <a:tcPr/>
                </a:tc>
              </a:tr>
              <a:tr h="1426444">
                <a:tc>
                  <a:txBody>
                    <a:bodyPr/>
                    <a:lstStyle/>
                    <a:p>
                      <a:r>
                        <a:rPr lang="en-CA" sz="1400" dirty="0" smtClean="0">
                          <a:latin typeface="Arial" panose="020B0604020202020204" pitchFamily="34" charset="0"/>
                          <a:cs typeface="Arial" panose="020B0604020202020204" pitchFamily="34" charset="0"/>
                        </a:rPr>
                        <a:t>8086/8088</a:t>
                      </a:r>
                    </a:p>
                    <a:p>
                      <a:r>
                        <a:rPr lang="en-CA" sz="1400" dirty="0" smtClean="0">
                          <a:latin typeface="Arial" panose="020B0604020202020204" pitchFamily="34" charset="0"/>
                          <a:cs typeface="Arial" panose="020B0604020202020204" pitchFamily="34" charset="0"/>
                        </a:rPr>
                        <a:t>(x86)</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1979</a:t>
                      </a:r>
                      <a:endParaRPr lang="en-CA" sz="1400" dirty="0">
                        <a:latin typeface="Arial" panose="020B0604020202020204" pitchFamily="34" charset="0"/>
                        <a:cs typeface="Arial" panose="020B0604020202020204" pitchFamily="34" charset="0"/>
                      </a:endParaRPr>
                    </a:p>
                  </a:txBody>
                  <a:tcPr/>
                </a:tc>
                <a:tc>
                  <a:txBody>
                    <a:bodyPr/>
                    <a:lstStyle/>
                    <a:p>
                      <a:r>
                        <a:rPr lang="en-CA" sz="1400" b="1" dirty="0" smtClean="0">
                          <a:solidFill>
                            <a:srgbClr val="FF0000"/>
                          </a:solidFill>
                          <a:latin typeface="Arial" panose="020B0604020202020204" pitchFamily="34" charset="0"/>
                          <a:cs typeface="Arial" panose="020B0604020202020204" pitchFamily="34" charset="0"/>
                        </a:rPr>
                        <a:t>16 bits:</a:t>
                      </a:r>
                      <a:r>
                        <a:rPr lang="en-CA" sz="1400" dirty="0" smtClean="0">
                          <a:latin typeface="Arial" panose="020B0604020202020204" pitchFamily="34" charset="0"/>
                          <a:cs typeface="Arial" panose="020B0604020202020204" pitchFamily="34" charset="0"/>
                        </a:rPr>
                        <a:t> 16</a:t>
                      </a:r>
                      <a:r>
                        <a:rPr lang="en-CA" sz="1400" baseline="0" dirty="0" smtClean="0">
                          <a:latin typeface="Arial" panose="020B0604020202020204" pitchFamily="34" charset="0"/>
                          <a:cs typeface="Arial" panose="020B0604020202020204" pitchFamily="34" charset="0"/>
                        </a:rPr>
                        <a:t> General-Purpose (GP) registers and Segment registers</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6-10 MHz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a:t>
                      </a:r>
                      <a:r>
                        <a:rPr lang="en-CA" sz="1400" baseline="0" dirty="0" smtClean="0">
                          <a:latin typeface="Arial" panose="020B0604020202020204" pitchFamily="34" charset="0"/>
                          <a:cs typeface="Arial" panose="020B0604020202020204" pitchFamily="34" charset="0"/>
                        </a:rPr>
                        <a:t> </a:t>
                      </a:r>
                      <a:r>
                        <a:rPr lang="en-CA" sz="1400" dirty="0" smtClean="0">
                          <a:latin typeface="Arial" panose="020B0604020202020204" pitchFamily="34" charset="0"/>
                          <a:cs typeface="Arial" panose="020B0604020202020204" pitchFamily="34" charset="0"/>
                        </a:rPr>
                        <a:t>16</a:t>
                      </a:r>
                      <a:r>
                        <a:rPr lang="en-CA" sz="1400" baseline="0" dirty="0" smtClean="0">
                          <a:latin typeface="Arial" panose="020B0604020202020204" pitchFamily="34" charset="0"/>
                          <a:cs typeface="Arial" panose="020B0604020202020204" pitchFamily="34" charset="0"/>
                        </a:rPr>
                        <a:t> bits and address 20 bits</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29,000</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16-bit segment register</a:t>
                      </a:r>
                    </a:p>
                    <a:p>
                      <a:r>
                        <a:rPr lang="en-CA" sz="1400" dirty="0" smtClean="0">
                          <a:latin typeface="Arial" panose="020B0604020202020204" pitchFamily="34" charset="0"/>
                          <a:cs typeface="Arial" panose="020B0604020202020204" pitchFamily="34" charset="0"/>
                        </a:rPr>
                        <a:t>contains a pointer to a memory segment of up to 64 </a:t>
                      </a:r>
                      <a:r>
                        <a:rPr lang="en-CA" sz="1400" dirty="0" err="1" smtClean="0">
                          <a:latin typeface="Arial" panose="020B0604020202020204" pitchFamily="34" charset="0"/>
                          <a:cs typeface="Arial" panose="020B0604020202020204" pitchFamily="34" charset="0"/>
                        </a:rPr>
                        <a:t>KBytes</a:t>
                      </a:r>
                      <a:r>
                        <a:rPr lang="en-CA" sz="1400" dirty="0" smtClean="0">
                          <a:latin typeface="Arial" panose="020B0604020202020204" pitchFamily="34" charset="0"/>
                          <a:cs typeface="Arial" panose="020B0604020202020204" pitchFamily="34" charset="0"/>
                        </a:rPr>
                        <a:t>. ISA  x86- 16 </a:t>
                      </a:r>
                      <a:endParaRPr lang="en-CA" sz="1400" dirty="0">
                        <a:latin typeface="Arial" panose="020B0604020202020204" pitchFamily="34" charset="0"/>
                        <a:cs typeface="Arial" panose="020B0604020202020204" pitchFamily="34" charset="0"/>
                      </a:endParaRPr>
                    </a:p>
                  </a:txBody>
                  <a:tcPr/>
                </a:tc>
              </a:tr>
              <a:tr h="1595683">
                <a:tc>
                  <a:txBody>
                    <a:bodyPr/>
                    <a:lstStyle/>
                    <a:p>
                      <a:r>
                        <a:rPr lang="en-CA" sz="1400" dirty="0" smtClean="0">
                          <a:latin typeface="Arial" panose="020B0604020202020204" pitchFamily="34" charset="0"/>
                          <a:cs typeface="Arial" panose="020B0604020202020204" pitchFamily="34" charset="0"/>
                        </a:rPr>
                        <a:t>286</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1982</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16 bits: </a:t>
                      </a:r>
                    </a:p>
                    <a:p>
                      <a:r>
                        <a:rPr lang="en-CA" sz="1400" dirty="0" smtClean="0">
                          <a:latin typeface="Arial" panose="020B0604020202020204" pitchFamily="34" charset="0"/>
                          <a:cs typeface="Arial" panose="020B0604020202020204" pitchFamily="34" charset="0"/>
                        </a:rPr>
                        <a:t>8 GP and segment registers</a:t>
                      </a:r>
                    </a:p>
                    <a:p>
                      <a:r>
                        <a:rPr lang="en-CA" sz="1400" dirty="0" smtClean="0">
                          <a:latin typeface="Arial" panose="020B0604020202020204" pitchFamily="34" charset="0"/>
                          <a:cs typeface="Arial" panose="020B0604020202020204" pitchFamily="34" charset="0"/>
                        </a:rPr>
                        <a:t>DS,CS,</a:t>
                      </a:r>
                    </a:p>
                    <a:p>
                      <a:r>
                        <a:rPr lang="en-CA" sz="1400" dirty="0" smtClean="0">
                          <a:latin typeface="Arial" panose="020B0604020202020204" pitchFamily="34" charset="0"/>
                          <a:cs typeface="Arial" panose="020B0604020202020204" pitchFamily="34" charset="0"/>
                        </a:rPr>
                        <a:t>SS</a:t>
                      </a:r>
                      <a:endParaRPr lang="en-CA" sz="1400" dirty="0">
                        <a:latin typeface="Arial" panose="020B0604020202020204" pitchFamily="34" charset="0"/>
                        <a:cs typeface="Arial" panose="020B0604020202020204" pitchFamily="34" charset="0"/>
                      </a:endParaRPr>
                    </a:p>
                  </a:txBody>
                  <a:tcPr/>
                </a:tc>
                <a:tc>
                  <a:txBody>
                    <a:bodyPr/>
                    <a:lstStyle/>
                    <a:p>
                      <a:r>
                        <a:rPr lang="pl-PL" sz="1400" dirty="0" smtClean="0">
                          <a:latin typeface="Arial" panose="020B0604020202020204" pitchFamily="34" charset="0"/>
                          <a:cs typeface="Arial" panose="020B0604020202020204" pitchFamily="34" charset="0"/>
                        </a:rPr>
                        <a:t>5 MHz to 25 MHz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16 bits and address 24   bits </a:t>
                      </a:r>
                      <a:r>
                        <a:rPr lang="en-CA" sz="1400" baseline="0" dirty="0" smtClean="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134,000</a:t>
                      </a:r>
                      <a:endParaRPr lang="en-CA" sz="1400" dirty="0">
                        <a:latin typeface="Arial" panose="020B0604020202020204" pitchFamily="34" charset="0"/>
                        <a:cs typeface="Arial" panose="020B0604020202020204" pitchFamily="34" charset="0"/>
                      </a:endParaRPr>
                    </a:p>
                  </a:txBody>
                  <a:tcPr/>
                </a:tc>
                <a:tc>
                  <a:txBody>
                    <a:bodyPr/>
                    <a:lstStyle/>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Introduced Protected mode that uses the</a:t>
                      </a:r>
                    </a:p>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segment register content as selectors or pointers into descriptor tables and new instructions added </a:t>
                      </a:r>
                      <a:endParaRPr lang="en-CA" sz="1400" dirty="0" smtClean="0">
                        <a:latin typeface="Arial" panose="020B0604020202020204" pitchFamily="34" charset="0"/>
                        <a:cs typeface="Arial" panose="020B0604020202020204" pitchFamily="34" charset="0"/>
                      </a:endParaRPr>
                    </a:p>
                    <a:p>
                      <a:r>
                        <a:rPr lang="en-CA" sz="1400" dirty="0" smtClean="0">
                          <a:latin typeface="Arial" panose="020B0604020202020204" pitchFamily="34" charset="0"/>
                          <a:cs typeface="Arial" panose="020B0604020202020204" pitchFamily="34" charset="0"/>
                        </a:rPr>
                        <a:t>ISA  x86- 16 with</a:t>
                      </a:r>
                      <a:r>
                        <a:rPr lang="en-CA" sz="1400" baseline="0" dirty="0" smtClean="0">
                          <a:latin typeface="Arial" panose="020B0604020202020204" pitchFamily="34" charset="0"/>
                          <a:cs typeface="Arial" panose="020B0604020202020204" pitchFamily="34" charset="0"/>
                        </a:rPr>
                        <a:t> </a:t>
                      </a:r>
                      <a:r>
                        <a:rPr lang="en-CA" sz="1400" dirty="0" smtClean="0">
                          <a:latin typeface="Arial" panose="020B0604020202020204" pitchFamily="34" charset="0"/>
                          <a:cs typeface="Arial" panose="020B0604020202020204" pitchFamily="34" charset="0"/>
                        </a:rPr>
                        <a:t>Memory Management Unit</a:t>
                      </a:r>
                      <a:r>
                        <a:rPr lang="en-CA" sz="1400" baseline="0" dirty="0" smtClean="0">
                          <a:latin typeface="Arial" panose="020B0604020202020204" pitchFamily="34" charset="0"/>
                          <a:cs typeface="Arial" panose="020B0604020202020204" pitchFamily="34" charset="0"/>
                        </a:rPr>
                        <a:t> (MMU) able to address up to 16MB of RAM</a:t>
                      </a:r>
                      <a:endParaRPr lang="en-CA"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60994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EFLAGS – RFLAGS (x64)</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697457"/>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The EFLAGS register is a special purpose register. It consists of a set of flags read or set by the processor. If set, they dictate the approach in which the CPU completes a job. If read, the flag could be used by the programmer to determine the logic of the code to perform.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a:t>
            </a:r>
            <a:r>
              <a:rPr lang="en-US" dirty="0">
                <a:solidFill>
                  <a:srgbClr val="000000"/>
                </a:solidFill>
              </a:rPr>
              <a:t> </a:t>
            </a:r>
            <a:r>
              <a:rPr lang="en-US" dirty="0" err="1">
                <a:solidFill>
                  <a:srgbClr val="000000"/>
                </a:solidFill>
              </a:rPr>
              <a:t>EFlags</a:t>
            </a:r>
            <a:r>
              <a:rPr lang="en-US" dirty="0">
                <a:solidFill>
                  <a:srgbClr val="000000"/>
                </a:solidFill>
              </a:rPr>
              <a:t> register contains a group of status, control and system flags.</a:t>
            </a:r>
          </a:p>
          <a:p>
            <a:pPr marL="1085850" lvl="1" indent="-342900">
              <a:lnSpc>
                <a:spcPct val="130000"/>
              </a:lnSpc>
              <a:buFont typeface="Times New Roman" panose="02020603050405020304" pitchFamily="18" charset="0"/>
              <a:buAutoNum type="arabicPeriod"/>
              <a:defRPr/>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Status Flags</a:t>
            </a:r>
          </a:p>
          <a:p>
            <a:pPr marL="1485900" lvl="2" indent="-342900">
              <a:lnSpc>
                <a:spcPct val="130000"/>
              </a:lnSpc>
              <a:buFont typeface="Arial" panose="020B0604020202020204" pitchFamily="34" charset="0"/>
              <a:buChar char="•"/>
              <a:defRPr/>
            </a:pPr>
            <a:r>
              <a:rPr lang="en-US" dirty="0">
                <a:solidFill>
                  <a:srgbClr val="000000"/>
                </a:solidFill>
              </a:rPr>
              <a:t>These are set by arithmetic or logic instructions</a:t>
            </a:r>
          </a:p>
          <a:p>
            <a:pPr marL="1085850" lvl="1" indent="-342900">
              <a:lnSpc>
                <a:spcPct val="130000"/>
              </a:lnSpc>
              <a:buFont typeface="Times New Roman" panose="02020603050405020304" pitchFamily="18" charset="0"/>
              <a:buAutoNum type="arabicPeriod"/>
              <a:defRPr/>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rPr>
              <a:t>Control</a:t>
            </a:r>
          </a:p>
          <a:p>
            <a:pPr marL="1485900" lvl="2" indent="-342900">
              <a:lnSpc>
                <a:spcPct val="130000"/>
              </a:lnSpc>
              <a:buFont typeface="Arial" panose="020B0604020202020204" pitchFamily="34" charset="0"/>
              <a:buChar char="•"/>
              <a:defRPr/>
            </a:pPr>
            <a:r>
              <a:rPr lang="en-US" dirty="0" err="1">
                <a:solidFill>
                  <a:srgbClr val="000000"/>
                </a:solidFill>
              </a:rPr>
              <a:t>Eg.</a:t>
            </a:r>
            <a:r>
              <a:rPr lang="en-US" dirty="0">
                <a:solidFill>
                  <a:srgbClr val="000000"/>
                </a:solidFill>
              </a:rPr>
              <a:t> Direction flags, used to determine if a string function should increment or decrement the offset of the variable.</a:t>
            </a:r>
          </a:p>
          <a:p>
            <a:pPr marL="1085850" lvl="1" indent="-342900">
              <a:lnSpc>
                <a:spcPct val="130000"/>
              </a:lnSpc>
              <a:buFont typeface="Times New Roman" panose="02020603050405020304" pitchFamily="18" charset="0"/>
              <a:buAutoNum type="arabicPeriod"/>
              <a:defRPr/>
            </a:pPr>
            <a:r>
              <a:rPr lang="en-US" dirty="0">
                <a:solidFill>
                  <a:srgbClr val="000000"/>
                </a:solidFill>
              </a:rPr>
              <a:t>System</a:t>
            </a:r>
          </a:p>
          <a:p>
            <a:pPr marL="1485900" lvl="2" indent="-342900">
              <a:lnSpc>
                <a:spcPct val="130000"/>
              </a:lnSpc>
              <a:buFont typeface="Arial" panose="020B0604020202020204" pitchFamily="34" charset="0"/>
              <a:buChar char="•"/>
              <a:defRPr/>
            </a:pPr>
            <a:r>
              <a:rPr lang="en-US" dirty="0">
                <a:solidFill>
                  <a:srgbClr val="000000"/>
                </a:solidFill>
              </a:rPr>
              <a:t>Used by the Operating System and should not be modified by user application.</a:t>
            </a:r>
          </a:p>
          <a:p>
            <a:pPr>
              <a:lnSpc>
                <a:spcPct val="130000"/>
              </a:lnSpc>
              <a:defRPr/>
            </a:pPr>
            <a:endParaRPr lang="en-US" dirty="0">
              <a:solidFill>
                <a:srgbClr val="000000"/>
              </a:solidFill>
            </a:endParaRPr>
          </a:p>
          <a:p>
            <a:pPr>
              <a:lnSpc>
                <a:spcPct val="130000"/>
              </a:lnSpc>
              <a:defRPr/>
            </a:pPr>
            <a:r>
              <a:rPr lang="en-US" sz="1600" b="1" dirty="0">
                <a:solidFill>
                  <a:srgbClr val="C00000"/>
                </a:solidFill>
                <a:highlight>
                  <a:srgbClr val="FFFF00"/>
                </a:highlight>
              </a:rPr>
              <a:t>For more detail: see Intel manual Vol1, </a:t>
            </a:r>
            <a:r>
              <a:rPr lang="en-US" sz="1600" b="1" dirty="0" err="1">
                <a:solidFill>
                  <a:srgbClr val="C00000"/>
                </a:solidFill>
                <a:highlight>
                  <a:srgbClr val="FFFF00"/>
                </a:highlight>
              </a:rPr>
              <a:t>pg</a:t>
            </a:r>
            <a:r>
              <a:rPr lang="en-US" sz="1600" b="1" dirty="0">
                <a:solidFill>
                  <a:srgbClr val="C00000"/>
                </a:solidFill>
                <a:highlight>
                  <a:srgbClr val="FFFF00"/>
                </a:highlight>
              </a:rPr>
              <a:t> 3 -16 - Figure 3-8 EFLAGS Register</a:t>
            </a:r>
          </a:p>
        </p:txBody>
      </p:sp>
    </p:spTree>
    <p:extLst>
      <p:ext uri="{BB962C8B-B14F-4D97-AF65-F5344CB8AC3E}">
        <p14:creationId xmlns:p14="http://schemas.microsoft.com/office/powerpoint/2010/main" val="187711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EFLAGS – RFLAGS </a:t>
            </a:r>
            <a:r>
              <a:rPr kumimoji="0" lang="en-CA" altLang="en-US" sz="2000"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(add, sub, </a:t>
            </a:r>
            <a:r>
              <a:rPr kumimoji="0" lang="en-CA" altLang="en-US" sz="2000" i="0" u="none" strike="noStrike" kern="1200" cap="none" spc="0" normalizeH="0" baseline="0" noProof="0" dirty="0" err="1">
                <a:ln>
                  <a:noFill/>
                </a:ln>
                <a:solidFill>
                  <a:srgbClr val="000000"/>
                </a:solidFill>
                <a:effectLst/>
                <a:uLnTx/>
                <a:uFillTx/>
                <a:latin typeface="Arial" panose="020B0604020202020204" pitchFamily="34" charset="0"/>
                <a:ea typeface="+mn-ea"/>
                <a:cs typeface="DejaVu Sans" charset="0"/>
              </a:rPr>
              <a:t>mul</a:t>
            </a:r>
            <a:r>
              <a:rPr kumimoji="0" lang="en-CA" altLang="en-US" sz="2000"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 div)</a:t>
            </a:r>
            <a:endParaRPr kumimoji="0" lang="en-CA" altLang="en-US" sz="3000"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5615448"/>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 few commons flags to be on the lookout for as the course progresses: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CF – Carry Flag: set if the arithmetic operation generates a carry or borrow from the MSB </a:t>
            </a:r>
            <a:r>
              <a:rPr lang="en-US" b="1" dirty="0">
                <a:solidFill>
                  <a:srgbClr val="000000"/>
                </a:solidFill>
              </a:rPr>
              <a:t>(unsigned)</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ZF – Zero Flag: set if the arithmetic operation resulted in zero.</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OF – Overflow Flag: Set if the resulting number is too large a positive or too small a negative number to be stored in the resulting memory. </a:t>
            </a:r>
            <a:r>
              <a:rPr lang="en-US" b="1" dirty="0">
                <a:solidFill>
                  <a:srgbClr val="000000"/>
                </a:solidFill>
              </a:rPr>
              <a:t>(signed)</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DF – Direction Flag: Used to manipulate string instructions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SF – Sign Flag: Did the operation generate a negative number.</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R="0" lvl="0" algn="l" defTabSz="449263" rtl="0" eaLnBrk="1" fontAlgn="base" latinLnBrk="0" hangingPunct="0">
              <a:lnSpc>
                <a:spcPct val="150000"/>
              </a:lnSpc>
              <a:spcBef>
                <a:spcPct val="0"/>
              </a:spcBef>
              <a:spcAft>
                <a:spcPct val="0"/>
              </a:spcAft>
              <a:buClr>
                <a:srgbClr val="000000"/>
              </a:buClr>
              <a:buSzPct val="100000"/>
              <a:tabLst/>
              <a:defRPr/>
            </a:pPr>
            <a:endParaRPr lang="en-US" sz="1100" dirty="0">
              <a:solidFill>
                <a:srgbClr val="000000"/>
              </a:solidFill>
            </a:endParaRPr>
          </a:p>
          <a:p>
            <a:pPr marR="0" lvl="0" algn="l" defTabSz="449263" rtl="0" eaLnBrk="1" fontAlgn="base" latinLnBrk="0" hangingPunct="0">
              <a:lnSpc>
                <a:spcPct val="150000"/>
              </a:lnSpc>
              <a:spcBef>
                <a:spcPct val="0"/>
              </a:spcBef>
              <a:spcAft>
                <a:spcPct val="0"/>
              </a:spcAft>
              <a:buClr>
                <a:srgbClr val="000000"/>
              </a:buClr>
              <a:buSzPct val="100000"/>
              <a:tabLst/>
              <a:defRPr/>
            </a:pPr>
            <a:r>
              <a:rPr lang="en-US" dirty="0">
                <a:solidFill>
                  <a:srgbClr val="000000"/>
                </a:solidFill>
              </a:rPr>
              <a:t>The System group of Flags are rarely accessed directly but possess a wealth of information especially for debugging and privilege level of running application.</a:t>
            </a:r>
          </a:p>
          <a:p>
            <a:pPr marR="0" lvl="0" algn="l" defTabSz="449263" rtl="0" eaLnBrk="1" fontAlgn="base" latinLnBrk="0" hangingPunct="0">
              <a:lnSpc>
                <a:spcPct val="150000"/>
              </a:lnSpc>
              <a:spcBef>
                <a:spcPct val="0"/>
              </a:spcBef>
              <a:spcAft>
                <a:spcPct val="0"/>
              </a:spcAft>
              <a:buClr>
                <a:srgbClr val="000000"/>
              </a:buClr>
              <a:buSzPct val="100000"/>
              <a:tabLst/>
              <a:defRPr/>
            </a:pPr>
            <a:r>
              <a:rPr kumimoji="0" lang="en-US" sz="14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mn-ea"/>
              </a:rPr>
              <a:t>See pages 80-82</a:t>
            </a:r>
          </a:p>
        </p:txBody>
      </p:sp>
    </p:spTree>
    <p:extLst>
      <p:ext uri="{BB962C8B-B14F-4D97-AF65-F5344CB8AC3E}">
        <p14:creationId xmlns:p14="http://schemas.microsoft.com/office/powerpoint/2010/main" val="1271701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EFLAGS - RFLAGS</a:t>
            </a:r>
          </a:p>
        </p:txBody>
      </p:sp>
      <p:pic>
        <p:nvPicPr>
          <p:cNvPr id="4" name="Picture 3">
            <a:extLst>
              <a:ext uri="{FF2B5EF4-FFF2-40B4-BE49-F238E27FC236}">
                <a16:creationId xmlns="" xmlns:a16="http://schemas.microsoft.com/office/drawing/2014/main" id="{0C426DE5-3C35-4913-B32D-26C45423BF59}"/>
              </a:ext>
            </a:extLst>
          </p:cNvPr>
          <p:cNvPicPr>
            <a:picLocks noChangeAspect="1"/>
          </p:cNvPicPr>
          <p:nvPr/>
        </p:nvPicPr>
        <p:blipFill>
          <a:blip r:embed="rId2"/>
          <a:stretch>
            <a:fillRect/>
          </a:stretch>
        </p:blipFill>
        <p:spPr>
          <a:xfrm>
            <a:off x="2138362" y="1214437"/>
            <a:ext cx="4867275" cy="4429125"/>
          </a:xfrm>
          <a:prstGeom prst="rect">
            <a:avLst/>
          </a:prstGeom>
        </p:spPr>
      </p:pic>
    </p:spTree>
    <p:extLst>
      <p:ext uri="{BB962C8B-B14F-4D97-AF65-F5344CB8AC3E}">
        <p14:creationId xmlns:p14="http://schemas.microsoft.com/office/powerpoint/2010/main" val="34980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3174" y="1004887"/>
            <a:ext cx="4543425" cy="5428646"/>
          </a:xfrm>
          <a:prstGeom prst="rect">
            <a:avLst/>
          </a:prstGeom>
        </p:spPr>
      </p:pic>
      <p:sp>
        <p:nvSpPr>
          <p:cNvPr id="5" name="Rectangle 4"/>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cs typeface="DejaVu Sans" charset="0"/>
              </a:rPr>
              <a:t>64 bit Mode Execution Environment </a:t>
            </a:r>
            <a:endParaRPr lang="en-CA" altLang="en-US" sz="3200" b="1" dirty="0">
              <a:solidFill>
                <a:srgbClr val="000000"/>
              </a:solidFill>
              <a:cs typeface="DejaVu Sans" charset="0"/>
            </a:endParaRPr>
          </a:p>
        </p:txBody>
      </p:sp>
    </p:spTree>
    <p:extLst>
      <p:ext uri="{BB962C8B-B14F-4D97-AF65-F5344CB8AC3E}">
        <p14:creationId xmlns:p14="http://schemas.microsoft.com/office/powerpoint/2010/main" val="240686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953000"/>
          </a:xfrm>
        </p:spPr>
        <p:txBody>
          <a:bodyPr/>
          <a:lstStyle/>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Instructions are represented symbolically via assembly language with the following format:</a:t>
            </a:r>
          </a:p>
          <a:p>
            <a:r>
              <a:rPr lang="en-CA" sz="1800" dirty="0" smtClean="0">
                <a:latin typeface="Arial" panose="020B0604020202020204" pitchFamily="34" charset="0"/>
                <a:cs typeface="Arial" panose="020B0604020202020204" pitchFamily="34" charset="0"/>
              </a:rPr>
              <a:t>          </a:t>
            </a:r>
            <a:r>
              <a:rPr lang="en-CA" sz="1800" dirty="0" smtClean="0">
                <a:solidFill>
                  <a:srgbClr val="FF0000"/>
                </a:solidFill>
                <a:latin typeface="Arial" panose="020B0604020202020204" pitchFamily="34" charset="0"/>
                <a:cs typeface="Arial" panose="020B0604020202020204" pitchFamily="34" charset="0"/>
              </a:rPr>
              <a:t>label</a:t>
            </a:r>
            <a:r>
              <a:rPr lang="en-CA" sz="1800" dirty="0">
                <a:solidFill>
                  <a:srgbClr val="FF0000"/>
                </a:solidFill>
                <a:latin typeface="Arial" panose="020B0604020202020204" pitchFamily="34" charset="0"/>
                <a:cs typeface="Arial" panose="020B0604020202020204" pitchFamily="34" charset="0"/>
              </a:rPr>
              <a:t>:</a:t>
            </a:r>
            <a:r>
              <a:rPr lang="en-CA" sz="1800" dirty="0">
                <a:latin typeface="Arial" panose="020B0604020202020204" pitchFamily="34" charset="0"/>
                <a:cs typeface="Arial" panose="020B0604020202020204" pitchFamily="34" charset="0"/>
              </a:rPr>
              <a:t> </a:t>
            </a:r>
            <a:r>
              <a:rPr lang="en-CA" sz="1800" dirty="0">
                <a:solidFill>
                  <a:srgbClr val="0070C0"/>
                </a:solidFill>
                <a:latin typeface="Arial" panose="020B0604020202020204" pitchFamily="34" charset="0"/>
                <a:cs typeface="Arial" panose="020B0604020202020204" pitchFamily="34" charset="0"/>
              </a:rPr>
              <a:t>mnemonic </a:t>
            </a:r>
            <a:r>
              <a:rPr lang="en-CA" sz="1800" dirty="0">
                <a:solidFill>
                  <a:srgbClr val="00B050"/>
                </a:solidFill>
                <a:latin typeface="Arial" panose="020B0604020202020204" pitchFamily="34" charset="0"/>
                <a:cs typeface="Arial" panose="020B0604020202020204" pitchFamily="34" charset="0"/>
              </a:rPr>
              <a:t>argument1, argument2, argument3</a:t>
            </a:r>
          </a:p>
          <a:p>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a:t>
            </a:r>
            <a:r>
              <a:rPr lang="en-CA" sz="1800" b="1" dirty="0" smtClean="0">
                <a:latin typeface="Arial" panose="020B0604020202020204" pitchFamily="34" charset="0"/>
                <a:cs typeface="Arial" panose="020B0604020202020204" pitchFamily="34" charset="0"/>
              </a:rPr>
              <a:t>label </a:t>
            </a:r>
            <a:r>
              <a:rPr lang="en-CA" sz="1800" dirty="0">
                <a:latin typeface="Arial" panose="020B0604020202020204" pitchFamily="34" charset="0"/>
                <a:cs typeface="Arial" panose="020B0604020202020204" pitchFamily="34" charset="0"/>
              </a:rPr>
              <a:t>is an identifier which is followed by a colon</a:t>
            </a:r>
            <a:r>
              <a:rPr lang="en-CA" sz="1800" dirty="0" smtClean="0">
                <a:latin typeface="Arial" panose="020B0604020202020204" pitchFamily="34" charset="0"/>
                <a:cs typeface="Arial" panose="020B0604020202020204" pitchFamily="34" charset="0"/>
              </a:rPr>
              <a:t>.</a:t>
            </a:r>
          </a:p>
          <a:p>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a:t>
            </a:r>
            <a:r>
              <a:rPr lang="en-CA" sz="1800" b="1" dirty="0" smtClean="0">
                <a:latin typeface="Arial" panose="020B0604020202020204" pitchFamily="34" charset="0"/>
                <a:cs typeface="Arial" panose="020B0604020202020204" pitchFamily="34" charset="0"/>
              </a:rPr>
              <a:t>mnemonic </a:t>
            </a:r>
            <a:r>
              <a:rPr lang="en-CA" sz="1800" dirty="0">
                <a:latin typeface="Arial" panose="020B0604020202020204" pitchFamily="34" charset="0"/>
                <a:cs typeface="Arial" panose="020B0604020202020204" pitchFamily="34" charset="0"/>
              </a:rPr>
              <a:t>is a reserved name for a class of instruction opcodes which have the same function.</a:t>
            </a:r>
          </a:p>
          <a:p>
            <a:r>
              <a:rPr lang="en-CA" sz="1800" b="1" dirty="0">
                <a:latin typeface="Arial" panose="020B0604020202020204" pitchFamily="34" charset="0"/>
                <a:cs typeface="Arial" panose="020B0604020202020204" pitchFamily="34" charset="0"/>
              </a:rPr>
              <a:t> </a:t>
            </a:r>
            <a:r>
              <a:rPr lang="en-CA" sz="1800" b="1" dirty="0" smtClean="0">
                <a:latin typeface="Arial" panose="020B0604020202020204" pitchFamily="34" charset="0"/>
                <a:cs typeface="Arial" panose="020B0604020202020204" pitchFamily="34" charset="0"/>
              </a:rPr>
              <a:t>    The </a:t>
            </a:r>
            <a:r>
              <a:rPr lang="en-CA" sz="1800" b="1" dirty="0">
                <a:latin typeface="Arial" panose="020B0604020202020204" pitchFamily="34" charset="0"/>
                <a:cs typeface="Arial" panose="020B0604020202020204" pitchFamily="34" charset="0"/>
              </a:rPr>
              <a:t>operands </a:t>
            </a:r>
            <a:r>
              <a:rPr lang="en-CA" sz="1800" i="1" dirty="0">
                <a:latin typeface="Arial" panose="020B0604020202020204" pitchFamily="34" charset="0"/>
                <a:cs typeface="Arial" panose="020B0604020202020204" pitchFamily="34" charset="0"/>
              </a:rPr>
              <a:t>argument1</a:t>
            </a:r>
            <a:r>
              <a:rPr lang="en-CA" sz="1800" dirty="0">
                <a:latin typeface="Arial" panose="020B0604020202020204" pitchFamily="34" charset="0"/>
                <a:cs typeface="Arial" panose="020B0604020202020204" pitchFamily="34" charset="0"/>
              </a:rPr>
              <a:t>, </a:t>
            </a:r>
            <a:r>
              <a:rPr lang="en-CA" sz="1800" i="1" dirty="0">
                <a:latin typeface="Arial" panose="020B0604020202020204" pitchFamily="34" charset="0"/>
                <a:cs typeface="Arial" panose="020B0604020202020204" pitchFamily="34" charset="0"/>
              </a:rPr>
              <a:t>argument2</a:t>
            </a:r>
            <a:r>
              <a:rPr lang="en-CA" sz="1800" dirty="0">
                <a:latin typeface="Arial" panose="020B0604020202020204" pitchFamily="34" charset="0"/>
                <a:cs typeface="Arial" panose="020B0604020202020204" pitchFamily="34" charset="0"/>
              </a:rPr>
              <a:t>, and </a:t>
            </a:r>
            <a:r>
              <a:rPr lang="en-CA" sz="1800" i="1" dirty="0">
                <a:latin typeface="Arial" panose="020B0604020202020204" pitchFamily="34" charset="0"/>
                <a:cs typeface="Arial" panose="020B0604020202020204" pitchFamily="34" charset="0"/>
              </a:rPr>
              <a:t>argument3 </a:t>
            </a:r>
            <a:r>
              <a:rPr lang="en-CA" sz="1800" dirty="0">
                <a:latin typeface="Arial" panose="020B0604020202020204" pitchFamily="34" charset="0"/>
                <a:cs typeface="Arial" panose="020B0604020202020204" pitchFamily="34" charset="0"/>
              </a:rPr>
              <a:t>are optional. There may be from zero to three </a:t>
            </a:r>
            <a:r>
              <a:rPr lang="en-CA" sz="1800" dirty="0" smtClean="0">
                <a:latin typeface="Arial" panose="020B0604020202020204" pitchFamily="34" charset="0"/>
                <a:cs typeface="Arial" panose="020B0604020202020204" pitchFamily="34" charset="0"/>
              </a:rPr>
              <a:t>operands, depending </a:t>
            </a:r>
            <a:r>
              <a:rPr lang="en-CA" sz="1800" dirty="0">
                <a:latin typeface="Arial" panose="020B0604020202020204" pitchFamily="34" charset="0"/>
                <a:cs typeface="Arial" panose="020B0604020202020204" pitchFamily="34" charset="0"/>
              </a:rPr>
              <a:t>on the opcode. </a:t>
            </a:r>
            <a:endParaRPr lang="en-CA"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When </a:t>
            </a:r>
            <a:r>
              <a:rPr lang="en-CA" sz="1800" dirty="0">
                <a:latin typeface="Arial" panose="020B0604020202020204" pitchFamily="34" charset="0"/>
                <a:cs typeface="Arial" panose="020B0604020202020204" pitchFamily="34" charset="0"/>
              </a:rPr>
              <a:t>two operands are present in an arithmetic or logical instruction, </a:t>
            </a:r>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right operand is the </a:t>
            </a:r>
            <a:r>
              <a:rPr lang="en-CA" sz="1800" b="1" dirty="0">
                <a:latin typeface="Arial" panose="020B0604020202020204" pitchFamily="34" charset="0"/>
                <a:cs typeface="Arial" panose="020B0604020202020204" pitchFamily="34" charset="0"/>
              </a:rPr>
              <a:t>source</a:t>
            </a:r>
            <a:r>
              <a:rPr lang="en-CA" sz="1800" dirty="0">
                <a:latin typeface="Arial" panose="020B0604020202020204" pitchFamily="34" charset="0"/>
                <a:cs typeface="Arial" panose="020B0604020202020204" pitchFamily="34" charset="0"/>
              </a:rPr>
              <a:t> and the </a:t>
            </a:r>
            <a:r>
              <a:rPr lang="en-CA" sz="1800" dirty="0" smtClean="0">
                <a:latin typeface="Arial" panose="020B0604020202020204" pitchFamily="34" charset="0"/>
                <a:cs typeface="Arial" panose="020B0604020202020204" pitchFamily="34" charset="0"/>
              </a:rPr>
              <a:t>left operand </a:t>
            </a:r>
            <a:r>
              <a:rPr lang="en-CA" sz="1800" dirty="0">
                <a:latin typeface="Arial" panose="020B0604020202020204" pitchFamily="34" charset="0"/>
                <a:cs typeface="Arial" panose="020B0604020202020204" pitchFamily="34" charset="0"/>
              </a:rPr>
              <a:t>is the </a:t>
            </a:r>
            <a:r>
              <a:rPr lang="en-CA" sz="1800" b="1" dirty="0">
                <a:latin typeface="Arial" panose="020B0604020202020204" pitchFamily="34" charset="0"/>
                <a:cs typeface="Arial" panose="020B0604020202020204" pitchFamily="34" charset="0"/>
              </a:rPr>
              <a:t>destination</a:t>
            </a:r>
            <a:r>
              <a:rPr lang="en-CA" sz="1800" dirty="0" smtClean="0">
                <a:latin typeface="Arial" panose="020B0604020202020204" pitchFamily="34" charset="0"/>
                <a:cs typeface="Arial" panose="020B0604020202020204" pitchFamily="34" charset="0"/>
              </a:rPr>
              <a:t>.</a:t>
            </a:r>
          </a:p>
          <a:p>
            <a:pPr marL="0" indent="0"/>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a:t>
            </a:r>
            <a:r>
              <a:rPr lang="en-CA" sz="1800" dirty="0" err="1" smtClean="0">
                <a:latin typeface="Arial" panose="020B0604020202020204" pitchFamily="34" charset="0"/>
                <a:cs typeface="Arial" panose="020B0604020202020204" pitchFamily="34" charset="0"/>
              </a:rPr>
              <a:t>e.g</a:t>
            </a:r>
            <a:r>
              <a:rPr lang="en-CA" sz="1800" dirty="0" smtClean="0">
                <a:latin typeface="Arial" panose="020B0604020202020204" pitchFamily="34" charset="0"/>
                <a:cs typeface="Arial" panose="020B0604020202020204" pitchFamily="34" charset="0"/>
              </a:rPr>
              <a:t> </a:t>
            </a:r>
          </a:p>
          <a:p>
            <a:pPr marL="0" indent="0"/>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a:t>
            </a:r>
            <a:r>
              <a:rPr lang="en-CA" sz="1800" dirty="0" err="1" smtClean="0">
                <a:latin typeface="Arial" panose="020B0604020202020204" pitchFamily="34" charset="0"/>
                <a:cs typeface="Arial" panose="020B0604020202020204" pitchFamily="34" charset="0"/>
              </a:rPr>
              <a:t>mov</a:t>
            </a:r>
            <a:r>
              <a:rPr lang="en-CA" sz="1800" dirty="0" smtClean="0">
                <a:latin typeface="Arial" panose="020B0604020202020204" pitchFamily="34" charset="0"/>
                <a:cs typeface="Arial" panose="020B0604020202020204" pitchFamily="34" charset="0"/>
              </a:rPr>
              <a:t> </a:t>
            </a:r>
            <a:r>
              <a:rPr lang="en-CA" sz="1800" dirty="0" err="1" smtClean="0">
                <a:latin typeface="Arial" panose="020B0604020202020204" pitchFamily="34" charset="0"/>
                <a:cs typeface="Arial" panose="020B0604020202020204" pitchFamily="34" charset="0"/>
              </a:rPr>
              <a:t>rax</a:t>
            </a:r>
            <a:r>
              <a:rPr lang="en-CA" sz="1800" dirty="0" smtClean="0">
                <a:latin typeface="Arial" panose="020B0604020202020204" pitchFamily="34" charset="0"/>
                <a:cs typeface="Arial" panose="020B0604020202020204" pitchFamily="34" charset="0"/>
              </a:rPr>
              <a:t>, 0x1</a:t>
            </a:r>
          </a:p>
          <a:p>
            <a:pPr marL="0" indent="0"/>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add  </a:t>
            </a:r>
            <a:r>
              <a:rPr lang="en-CA" sz="1800" dirty="0" err="1" smtClean="0">
                <a:latin typeface="Arial" panose="020B0604020202020204" pitchFamily="34" charset="0"/>
                <a:cs typeface="Arial" panose="020B0604020202020204" pitchFamily="34" charset="0"/>
              </a:rPr>
              <a:t>rax</a:t>
            </a:r>
            <a:r>
              <a:rPr lang="en-CA" sz="1800" dirty="0" smtClean="0">
                <a:latin typeface="Arial" panose="020B0604020202020204" pitchFamily="34" charset="0"/>
                <a:cs typeface="Arial" panose="020B0604020202020204" pitchFamily="34" charset="0"/>
              </a:rPr>
              <a:t>, 0x2</a:t>
            </a:r>
          </a:p>
          <a:p>
            <a:pPr marL="0" indent="0"/>
            <a:endParaRPr lang="en-CA" sz="18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cs typeface="DejaVu Sans" charset="0"/>
              </a:rPr>
              <a:t>Instruction Operands</a:t>
            </a:r>
            <a:endParaRPr lang="en-CA" altLang="en-US" sz="3200" b="1" dirty="0">
              <a:solidFill>
                <a:srgbClr val="000000"/>
              </a:solidFill>
              <a:cs typeface="DejaVu Sans" charset="0"/>
            </a:endParaRPr>
          </a:p>
        </p:txBody>
      </p:sp>
    </p:spTree>
    <p:extLst>
      <p:ext uri="{BB962C8B-B14F-4D97-AF65-F5344CB8AC3E}">
        <p14:creationId xmlns:p14="http://schemas.microsoft.com/office/powerpoint/2010/main" val="321695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86700" cy="1325563"/>
          </a:xfrm>
        </p:spPr>
        <p:txBody>
          <a:bodyPr/>
          <a:lstStyle/>
          <a:p>
            <a:r>
              <a:rPr lang="en-CA" dirty="0" smtClean="0"/>
              <a:t>Operand Size</a:t>
            </a:r>
            <a:endParaRPr lang="en-CA" dirty="0"/>
          </a:p>
        </p:txBody>
      </p:sp>
      <p:sp>
        <p:nvSpPr>
          <p:cNvPr id="3" name="Content Placeholder 2"/>
          <p:cNvSpPr>
            <a:spLocks noGrp="1"/>
          </p:cNvSpPr>
          <p:nvPr>
            <p:ph idx="1"/>
          </p:nvPr>
        </p:nvSpPr>
        <p:spPr>
          <a:xfrm>
            <a:off x="609600" y="990600"/>
            <a:ext cx="7886700" cy="4351338"/>
          </a:xfrm>
        </p:spPr>
        <p:txBody>
          <a:bodyPr/>
          <a:lstStyle/>
          <a:p>
            <a:pPr marL="457200" indent="-457200">
              <a:buFont typeface="Arial" panose="020B0604020202020204" pitchFamily="34" charset="0"/>
              <a:buChar char="•"/>
            </a:pPr>
            <a:r>
              <a:rPr lang="en-CA" sz="2800" dirty="0">
                <a:latin typeface="Arial" panose="020B0604020202020204" pitchFamily="34" charset="0"/>
                <a:cs typeface="Arial" panose="020B0604020202020204" pitchFamily="34" charset="0"/>
              </a:rPr>
              <a:t>In 64-bit mode, the default address size is 64 bits and the default operand size is 32 bits. Defaults can be </a:t>
            </a:r>
            <a:r>
              <a:rPr lang="en-CA" sz="2800" dirty="0" smtClean="0">
                <a:latin typeface="Arial" panose="020B0604020202020204" pitchFamily="34" charset="0"/>
                <a:cs typeface="Arial" panose="020B0604020202020204" pitchFamily="34" charset="0"/>
              </a:rPr>
              <a:t>overridden using </a:t>
            </a:r>
            <a:r>
              <a:rPr lang="en-CA" sz="2800" dirty="0">
                <a:latin typeface="Arial" panose="020B0604020202020204" pitchFamily="34" charset="0"/>
                <a:cs typeface="Arial" panose="020B0604020202020204" pitchFamily="34" charset="0"/>
              </a:rPr>
              <a:t>prefixes. </a:t>
            </a:r>
            <a:endParaRPr lang="en-CA"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Address-size </a:t>
            </a:r>
            <a:r>
              <a:rPr lang="en-CA" sz="2800" dirty="0">
                <a:latin typeface="Arial" panose="020B0604020202020204" pitchFamily="34" charset="0"/>
                <a:cs typeface="Arial" panose="020B0604020202020204" pitchFamily="34" charset="0"/>
              </a:rPr>
              <a:t>and operand-size prefixes allow mixing of 32/64-bit data and </a:t>
            </a:r>
            <a:r>
              <a:rPr lang="en-CA" sz="2800" dirty="0" smtClean="0">
                <a:latin typeface="Arial" panose="020B0604020202020204" pitchFamily="34" charset="0"/>
                <a:cs typeface="Arial" panose="020B0604020202020204" pitchFamily="34" charset="0"/>
              </a:rPr>
              <a:t>32/64-bit addresses </a:t>
            </a:r>
            <a:r>
              <a:rPr lang="en-CA" sz="2800" dirty="0">
                <a:latin typeface="Arial" panose="020B0604020202020204" pitchFamily="34" charset="0"/>
                <a:cs typeface="Arial" panose="020B0604020202020204" pitchFamily="34" charset="0"/>
              </a:rPr>
              <a:t>on an instruction-by-instruction basis</a:t>
            </a:r>
            <a:r>
              <a:rPr lang="en-CA" dirty="0"/>
              <a:t>. </a:t>
            </a:r>
          </a:p>
        </p:txBody>
      </p:sp>
    </p:spTree>
    <p:extLst>
      <p:ext uri="{BB962C8B-B14F-4D97-AF65-F5344CB8AC3E}">
        <p14:creationId xmlns:p14="http://schemas.microsoft.com/office/powerpoint/2010/main" val="1808446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Addressing Modes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4611519"/>
          </a:xfrm>
          <a:prstGeom prst="rect">
            <a:avLst/>
          </a:prstGeom>
          <a:noFill/>
        </p:spPr>
        <p:txBody>
          <a:bodyPr wrap="square" rtlCol="0">
            <a:spAutoFit/>
          </a:bodyPr>
          <a:lstStyle/>
          <a:p>
            <a:pPr>
              <a:lnSpc>
                <a:spcPct val="150000"/>
              </a:lnSpc>
            </a:pPr>
            <a:r>
              <a:rPr lang="en-US" dirty="0"/>
              <a:t>What are addressing modes? (page 88, 527)</a:t>
            </a:r>
          </a:p>
          <a:p>
            <a:pPr>
              <a:lnSpc>
                <a:spcPct val="150000"/>
              </a:lnSpc>
            </a:pPr>
            <a:r>
              <a:rPr lang="en-US" dirty="0"/>
              <a:t>They represent the format of the instruction and assist in determining what should happen in calculating the offsets or addresses required when reading or writing data. Think in reference to the source operand!!!</a:t>
            </a:r>
          </a:p>
          <a:p>
            <a:pPr>
              <a:lnSpc>
                <a:spcPct val="150000"/>
              </a:lnSpc>
            </a:pPr>
            <a:r>
              <a:rPr lang="en-US" dirty="0"/>
              <a:t>The addressing mode to be investigated are as follows:</a:t>
            </a:r>
          </a:p>
          <a:p>
            <a:pPr marL="342900" indent="-342900">
              <a:lnSpc>
                <a:spcPct val="150000"/>
              </a:lnSpc>
              <a:buAutoNum type="arabicPeriod"/>
            </a:pPr>
            <a:r>
              <a:rPr lang="en-US" dirty="0">
                <a:solidFill>
                  <a:srgbClr val="FF0000"/>
                </a:solidFill>
              </a:rPr>
              <a:t>Immediate</a:t>
            </a:r>
          </a:p>
          <a:p>
            <a:pPr marL="342900" indent="-342900">
              <a:lnSpc>
                <a:spcPct val="150000"/>
              </a:lnSpc>
              <a:buAutoNum type="arabicPeriod"/>
            </a:pPr>
            <a:r>
              <a:rPr lang="en-US" dirty="0">
                <a:solidFill>
                  <a:srgbClr val="FF0000"/>
                </a:solidFill>
              </a:rPr>
              <a:t>Direct</a:t>
            </a:r>
          </a:p>
          <a:p>
            <a:pPr marL="342900" indent="-342900">
              <a:lnSpc>
                <a:spcPct val="150000"/>
              </a:lnSpc>
              <a:buAutoNum type="arabicPeriod"/>
            </a:pPr>
            <a:r>
              <a:rPr lang="en-US" dirty="0"/>
              <a:t>Indirect (load instruction)</a:t>
            </a:r>
          </a:p>
          <a:p>
            <a:pPr marL="342900" indent="-342900">
              <a:lnSpc>
                <a:spcPct val="150000"/>
              </a:lnSpc>
              <a:buAutoNum type="arabicPeriod"/>
            </a:pPr>
            <a:r>
              <a:rPr lang="en-US" dirty="0">
                <a:solidFill>
                  <a:srgbClr val="FF0000"/>
                </a:solidFill>
              </a:rPr>
              <a:t>Register</a:t>
            </a:r>
          </a:p>
          <a:p>
            <a:pPr marL="342900" indent="-342900">
              <a:lnSpc>
                <a:spcPct val="150000"/>
              </a:lnSpc>
              <a:buAutoNum type="arabicPeriod"/>
            </a:pPr>
            <a:r>
              <a:rPr lang="en-US" dirty="0">
                <a:solidFill>
                  <a:srgbClr val="FF0000"/>
                </a:solidFill>
              </a:rPr>
              <a:t>Register Indirect</a:t>
            </a:r>
          </a:p>
          <a:p>
            <a:pPr marL="342900" indent="-342900">
              <a:lnSpc>
                <a:spcPct val="150000"/>
              </a:lnSpc>
              <a:buAutoNum type="arabicPeriod"/>
            </a:pPr>
            <a:r>
              <a:rPr lang="en-US" dirty="0"/>
              <a:t>Register Indirect with Displacement </a:t>
            </a:r>
          </a:p>
        </p:txBody>
      </p:sp>
    </p:spTree>
    <p:extLst>
      <p:ext uri="{BB962C8B-B14F-4D97-AF65-F5344CB8AC3E}">
        <p14:creationId xmlns:p14="http://schemas.microsoft.com/office/powerpoint/2010/main" val="65887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Addressing Modes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872034"/>
          </a:xfrm>
          <a:prstGeom prst="rect">
            <a:avLst/>
          </a:prstGeom>
          <a:noFill/>
        </p:spPr>
        <p:txBody>
          <a:bodyPr wrap="square" rtlCol="0">
            <a:spAutoFit/>
          </a:bodyPr>
          <a:lstStyle/>
          <a:p>
            <a:pPr>
              <a:lnSpc>
                <a:spcPct val="150000"/>
              </a:lnSpc>
            </a:pPr>
            <a:r>
              <a:rPr lang="en-US" dirty="0"/>
              <a:t>Here is a visual aide to help in understanding the different addressing modes</a:t>
            </a:r>
          </a:p>
        </p:txBody>
      </p:sp>
      <p:pic>
        <p:nvPicPr>
          <p:cNvPr id="5" name="Picture 4">
            <a:extLst>
              <a:ext uri="{FF2B5EF4-FFF2-40B4-BE49-F238E27FC236}">
                <a16:creationId xmlns="" xmlns:a16="http://schemas.microsoft.com/office/drawing/2014/main" id="{6CDD4FCA-6671-426B-87DC-78B737E9089E}"/>
              </a:ext>
            </a:extLst>
          </p:cNvPr>
          <p:cNvPicPr>
            <a:picLocks noChangeAspect="1"/>
          </p:cNvPicPr>
          <p:nvPr/>
        </p:nvPicPr>
        <p:blipFill>
          <a:blip r:embed="rId2"/>
          <a:stretch>
            <a:fillRect/>
          </a:stretch>
        </p:blipFill>
        <p:spPr>
          <a:xfrm>
            <a:off x="1751315" y="1781175"/>
            <a:ext cx="5638800" cy="4391025"/>
          </a:xfrm>
          <a:prstGeom prst="rect">
            <a:avLst/>
          </a:prstGeom>
        </p:spPr>
      </p:pic>
    </p:spTree>
    <p:extLst>
      <p:ext uri="{BB962C8B-B14F-4D97-AF65-F5344CB8AC3E}">
        <p14:creationId xmlns:p14="http://schemas.microsoft.com/office/powerpoint/2010/main" val="3354356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Addressing Modes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1089075"/>
            <a:ext cx="7914669" cy="5078313"/>
          </a:xfrm>
          <a:prstGeom prst="rect">
            <a:avLst/>
          </a:prstGeom>
          <a:noFill/>
        </p:spPr>
        <p:txBody>
          <a:bodyPr wrap="square" rtlCol="0">
            <a:spAutoFit/>
          </a:bodyPr>
          <a:lstStyle/>
          <a:p>
            <a:pPr>
              <a:lnSpc>
                <a:spcPct val="150000"/>
              </a:lnSpc>
            </a:pPr>
            <a:r>
              <a:rPr lang="en-US" dirty="0"/>
              <a:t>Here a few instructions with the addressing modes to demonstrate how they would be used:</a:t>
            </a:r>
          </a:p>
          <a:p>
            <a:pPr marL="342900" indent="-342900">
              <a:lnSpc>
                <a:spcPct val="150000"/>
              </a:lnSpc>
              <a:buAutoNum type="arabicPeriod"/>
            </a:pPr>
            <a:r>
              <a:rPr lang="en-US" dirty="0"/>
              <a:t>mov EAX, 0x54 (values/data are a part of the instruction) - </a:t>
            </a:r>
            <a:r>
              <a:rPr lang="en-US" dirty="0">
                <a:solidFill>
                  <a:srgbClr val="FF0000"/>
                </a:solidFill>
              </a:rPr>
              <a:t>immediate</a:t>
            </a:r>
          </a:p>
          <a:p>
            <a:pPr marL="342900" indent="-342900">
              <a:lnSpc>
                <a:spcPct val="150000"/>
              </a:lnSpc>
              <a:buAutoNum type="arabicPeriod"/>
            </a:pPr>
            <a:r>
              <a:rPr lang="en-US" dirty="0"/>
              <a:t>mov EAX, </a:t>
            </a:r>
            <a:r>
              <a:rPr lang="en-US" dirty="0">
                <a:solidFill>
                  <a:srgbClr val="FF0000"/>
                </a:solidFill>
              </a:rPr>
              <a:t>[</a:t>
            </a:r>
            <a:r>
              <a:rPr lang="en-US" dirty="0"/>
              <a:t>0x11223344</a:t>
            </a:r>
            <a:r>
              <a:rPr lang="en-US" dirty="0">
                <a:solidFill>
                  <a:srgbClr val="FF0000"/>
                </a:solidFill>
              </a:rPr>
              <a:t>]</a:t>
            </a:r>
            <a:r>
              <a:rPr lang="en-US" dirty="0"/>
              <a:t> (The offset value is a part of the instruction) - </a:t>
            </a:r>
            <a:r>
              <a:rPr lang="en-US" dirty="0">
                <a:solidFill>
                  <a:srgbClr val="FF0000"/>
                </a:solidFill>
              </a:rPr>
              <a:t>Direct</a:t>
            </a:r>
          </a:p>
          <a:p>
            <a:pPr marL="342900" indent="-342900">
              <a:lnSpc>
                <a:spcPct val="150000"/>
              </a:lnSpc>
              <a:buAutoNum type="arabicPeriod"/>
            </a:pPr>
            <a:r>
              <a:rPr lang="en-US" dirty="0"/>
              <a:t>add EAX, EBX (The offset is stored in a register) - </a:t>
            </a:r>
            <a:r>
              <a:rPr lang="en-US" dirty="0">
                <a:solidFill>
                  <a:srgbClr val="FF0000"/>
                </a:solidFill>
              </a:rPr>
              <a:t>Register</a:t>
            </a:r>
          </a:p>
          <a:p>
            <a:pPr marL="342900" indent="-342900">
              <a:lnSpc>
                <a:spcPct val="150000"/>
              </a:lnSpc>
              <a:buAutoNum type="arabicPeriod"/>
            </a:pPr>
            <a:r>
              <a:rPr lang="en-US" dirty="0"/>
              <a:t>sub EAX, </a:t>
            </a:r>
            <a:r>
              <a:rPr lang="en-US" dirty="0">
                <a:solidFill>
                  <a:srgbClr val="FF0000"/>
                </a:solidFill>
              </a:rPr>
              <a:t>[</a:t>
            </a:r>
            <a:r>
              <a:rPr lang="en-US" dirty="0"/>
              <a:t>ECX</a:t>
            </a:r>
            <a:r>
              <a:rPr lang="en-US" dirty="0">
                <a:solidFill>
                  <a:srgbClr val="FF0000"/>
                </a:solidFill>
              </a:rPr>
              <a:t>]</a:t>
            </a:r>
            <a:r>
              <a:rPr lang="en-US" dirty="0"/>
              <a:t>   - </a:t>
            </a:r>
            <a:r>
              <a:rPr lang="en-US" dirty="0">
                <a:solidFill>
                  <a:srgbClr val="FF0000"/>
                </a:solidFill>
              </a:rPr>
              <a:t>Register indirect</a:t>
            </a:r>
          </a:p>
          <a:p>
            <a:pPr marL="342900" indent="-342900">
              <a:lnSpc>
                <a:spcPct val="150000"/>
              </a:lnSpc>
              <a:buAutoNum type="arabicPeriod"/>
            </a:pPr>
            <a:r>
              <a:rPr lang="en-US" dirty="0"/>
              <a:t>mov EBX, 0x20[EAX] ; common form mov EBX, [EAX + 20] (The value returned at the address </a:t>
            </a:r>
            <a:r>
              <a:rPr lang="en-US" dirty="0" err="1"/>
              <a:t>register+offset</a:t>
            </a:r>
            <a:r>
              <a:rPr lang="en-US" dirty="0"/>
              <a:t>) – register indirect with displacement</a:t>
            </a:r>
          </a:p>
          <a:p>
            <a:pPr>
              <a:lnSpc>
                <a:spcPct val="150000"/>
              </a:lnSpc>
            </a:pPr>
            <a:r>
              <a:rPr lang="en-US" dirty="0" smtClean="0"/>
              <a:t>Indirect </a:t>
            </a:r>
            <a:r>
              <a:rPr lang="en-US" dirty="0"/>
              <a:t>does not appear to be an addressing mode of the 80x86 architecture.</a:t>
            </a:r>
          </a:p>
        </p:txBody>
      </p:sp>
    </p:spTree>
    <p:extLst>
      <p:ext uri="{BB962C8B-B14F-4D97-AF65-F5344CB8AC3E}">
        <p14:creationId xmlns:p14="http://schemas.microsoft.com/office/powerpoint/2010/main" val="4074789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572250" cy="609600"/>
          </a:xfrm>
        </p:spPr>
        <p:txBody>
          <a:bodyPr/>
          <a:lstStyle/>
          <a:p>
            <a:r>
              <a:rPr lang="en-CA" dirty="0" smtClean="0"/>
              <a:t>Immediate Operand</a:t>
            </a:r>
            <a:endParaRPr lang="en-CA" dirty="0"/>
          </a:p>
        </p:txBody>
      </p:sp>
      <p:sp>
        <p:nvSpPr>
          <p:cNvPr id="3" name="Content Placeholder 2"/>
          <p:cNvSpPr>
            <a:spLocks noGrp="1"/>
          </p:cNvSpPr>
          <p:nvPr>
            <p:ph idx="1"/>
          </p:nvPr>
        </p:nvSpPr>
        <p:spPr>
          <a:xfrm>
            <a:off x="666125" y="1143000"/>
            <a:ext cx="7886700" cy="4351338"/>
          </a:xfrm>
        </p:spPr>
        <p:txBody>
          <a:bodyPr/>
          <a:lstStyle/>
          <a:p>
            <a:pPr marL="457200" indent="-457200">
              <a:buFont typeface="Arial" panose="020B0604020202020204" pitchFamily="34" charset="0"/>
              <a:buChar char="•"/>
            </a:pPr>
            <a:r>
              <a:rPr lang="en-CA" sz="2800" dirty="0">
                <a:latin typeface="Arial" panose="020B0604020202020204" pitchFamily="34" charset="0"/>
                <a:cs typeface="Arial" panose="020B0604020202020204" pitchFamily="34" charset="0"/>
              </a:rPr>
              <a:t>Some instructions use data encoded in the instruction itself as a source operand. These operands are called </a:t>
            </a:r>
            <a:r>
              <a:rPr lang="en-CA" sz="2800" b="1" dirty="0">
                <a:latin typeface="Arial" panose="020B0604020202020204" pitchFamily="34" charset="0"/>
                <a:cs typeface="Arial" panose="020B0604020202020204" pitchFamily="34" charset="0"/>
              </a:rPr>
              <a:t>immediate</a:t>
            </a:r>
          </a:p>
          <a:p>
            <a:r>
              <a:rPr lang="en-CA" sz="2800" dirty="0" smtClean="0">
                <a:latin typeface="Arial" panose="020B0604020202020204" pitchFamily="34" charset="0"/>
                <a:cs typeface="Arial" panose="020B0604020202020204" pitchFamily="34" charset="0"/>
              </a:rPr>
              <a:t>   </a:t>
            </a:r>
            <a:r>
              <a:rPr lang="en-CA" sz="2800" dirty="0" err="1" smtClean="0">
                <a:latin typeface="Arial" panose="020B0604020202020204" pitchFamily="34" charset="0"/>
                <a:cs typeface="Arial" panose="020B0604020202020204" pitchFamily="34" charset="0"/>
              </a:rPr>
              <a:t>e.g</a:t>
            </a:r>
            <a:r>
              <a:rPr lang="en-CA" sz="2800" dirty="0" smtClean="0">
                <a:latin typeface="Arial" panose="020B0604020202020204" pitchFamily="34" charset="0"/>
                <a:cs typeface="Arial" panose="020B0604020202020204" pitchFamily="34" charset="0"/>
              </a:rPr>
              <a:t> the following ADD instruction adds immediate value of 20 to </a:t>
            </a:r>
            <a:r>
              <a:rPr lang="en-CA" sz="2800" dirty="0">
                <a:latin typeface="Arial" panose="020B0604020202020204" pitchFamily="34" charset="0"/>
                <a:cs typeface="Arial" panose="020B0604020202020204" pitchFamily="34" charset="0"/>
              </a:rPr>
              <a:t>the contents of the </a:t>
            </a:r>
            <a:r>
              <a:rPr lang="en-CA" sz="2800" dirty="0" smtClean="0">
                <a:latin typeface="Arial" panose="020B0604020202020204" pitchFamily="34" charset="0"/>
                <a:cs typeface="Arial" panose="020B0604020202020204" pitchFamily="34" charset="0"/>
              </a:rPr>
              <a:t>RAX </a:t>
            </a:r>
            <a:r>
              <a:rPr lang="en-CA" sz="2800" dirty="0">
                <a:latin typeface="Arial" panose="020B0604020202020204" pitchFamily="34" charset="0"/>
                <a:cs typeface="Arial" panose="020B0604020202020204" pitchFamily="34" charset="0"/>
              </a:rPr>
              <a:t>register:</a:t>
            </a:r>
          </a:p>
          <a:p>
            <a:r>
              <a:rPr lang="en-CA" sz="2800" dirty="0" smtClean="0">
                <a:latin typeface="Arial" panose="020B0604020202020204" pitchFamily="34" charset="0"/>
                <a:cs typeface="Arial" panose="020B0604020202020204" pitchFamily="34" charset="0"/>
              </a:rPr>
              <a:t>    ADD </a:t>
            </a:r>
            <a:r>
              <a:rPr lang="en-CA" sz="2800" dirty="0">
                <a:latin typeface="Arial" panose="020B0604020202020204" pitchFamily="34" charset="0"/>
                <a:cs typeface="Arial" panose="020B0604020202020204" pitchFamily="34" charset="0"/>
              </a:rPr>
              <a:t>R</a:t>
            </a:r>
            <a:r>
              <a:rPr lang="en-CA" sz="2800" dirty="0" smtClean="0">
                <a:latin typeface="Arial" panose="020B0604020202020204" pitchFamily="34" charset="0"/>
                <a:cs typeface="Arial" panose="020B0604020202020204" pitchFamily="34" charset="0"/>
              </a:rPr>
              <a:t>AX</a:t>
            </a:r>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20</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32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3600"/>
            <a:ext cx="8228880" cy="1144440"/>
          </a:xfrm>
          <a:prstGeom prst="rect">
            <a:avLst/>
          </a:prstGeom>
          <a:noFill/>
          <a:ln>
            <a:noFill/>
          </a:ln>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7" name="TextShape 2"/>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188" name="TextShape 3"/>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189" name="TextShape 4"/>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190" name="CustomShape 5"/>
          <p:cNvSpPr/>
          <p:nvPr/>
        </p:nvSpPr>
        <p:spPr>
          <a:xfrm>
            <a:off x="472462" y="0"/>
            <a:ext cx="396828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endParaRPr lang="en-US" sz="1800" b="0" strike="noStrike" spc="-1" dirty="0">
              <a:solidFill>
                <a:srgbClr val="000000"/>
              </a:solidFill>
              <a:uFill>
                <a:solidFill>
                  <a:srgbClr val="FFFFFF"/>
                </a:solidFill>
              </a:uFill>
              <a:latin typeface="Arial"/>
            </a:endParaRPr>
          </a:p>
          <a:p>
            <a:pPr>
              <a:lnSpc>
                <a:spcPct val="100000"/>
              </a:lnSpc>
            </a:pPr>
            <a:r>
              <a:rPr lang="en-US" sz="3200" b="1" strike="noStrike" spc="-1" dirty="0">
                <a:solidFill>
                  <a:srgbClr val="000000"/>
                </a:solidFill>
                <a:uFill>
                  <a:solidFill>
                    <a:srgbClr val="FFFFFF"/>
                  </a:solidFill>
                </a:uFill>
              </a:rPr>
              <a:t>Intel 4004 Architecture</a:t>
            </a:r>
            <a:endParaRPr lang="en-US" sz="2000" b="1" strike="noStrike" spc="-1" dirty="0">
              <a:solidFill>
                <a:srgbClr val="000000"/>
              </a:solidFill>
              <a:uFill>
                <a:solidFill>
                  <a:srgbClr val="FFFFFF"/>
                </a:solidFill>
              </a:uFill>
            </a:endParaRPr>
          </a:p>
        </p:txBody>
      </p:sp>
      <p:pic>
        <p:nvPicPr>
          <p:cNvPr id="191" name="Picture 6"/>
          <p:cNvPicPr/>
          <p:nvPr/>
        </p:nvPicPr>
        <p:blipFill>
          <a:blip r:embed="rId2"/>
          <a:stretch/>
        </p:blipFill>
        <p:spPr>
          <a:xfrm>
            <a:off x="1" y="1094400"/>
            <a:ext cx="9067800" cy="5324951"/>
          </a:xfrm>
          <a:prstGeom prst="rect">
            <a:avLst/>
          </a:prstGeom>
          <a:ln>
            <a:no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528360"/>
            <a:ext cx="2018670" cy="1344250"/>
          </a:xfrm>
          <a:prstGeom prst="rect">
            <a:avLst/>
          </a:prstGeom>
        </p:spPr>
      </p:pic>
    </p:spTree>
    <p:extLst>
      <p:ext uri="{BB962C8B-B14F-4D97-AF65-F5344CB8AC3E}">
        <p14:creationId xmlns:p14="http://schemas.microsoft.com/office/powerpoint/2010/main" val="21717845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6700" cy="1325563"/>
          </a:xfrm>
        </p:spPr>
        <p:txBody>
          <a:bodyPr/>
          <a:lstStyle/>
          <a:p>
            <a:r>
              <a:rPr lang="en-CA" dirty="0" smtClean="0"/>
              <a:t>Operand Addressing </a:t>
            </a:r>
            <a:endParaRPr lang="en-CA" dirty="0"/>
          </a:p>
        </p:txBody>
      </p:sp>
      <p:sp>
        <p:nvSpPr>
          <p:cNvPr id="3" name="Content Placeholder 2"/>
          <p:cNvSpPr>
            <a:spLocks noGrp="1"/>
          </p:cNvSpPr>
          <p:nvPr>
            <p:ph idx="1"/>
          </p:nvPr>
        </p:nvSpPr>
        <p:spPr>
          <a:xfrm>
            <a:off x="228600" y="914400"/>
            <a:ext cx="8915400" cy="4351338"/>
          </a:xfrm>
        </p:spPr>
        <p:txBody>
          <a:bodyPr/>
          <a:lstStyle/>
          <a:p>
            <a:pPr marL="457200" indent="-457200">
              <a:buFont typeface="Arial" panose="020B0604020202020204" pitchFamily="34" charset="0"/>
              <a:buChar char="•"/>
            </a:pPr>
            <a:r>
              <a:rPr lang="en-CA" sz="2000" dirty="0">
                <a:latin typeface="Arial" panose="020B0604020202020204" pitchFamily="34" charset="0"/>
                <a:cs typeface="Arial" panose="020B0604020202020204" pitchFamily="34" charset="0"/>
              </a:rPr>
              <a:t>IA-32 machine-instructions act on zero or more operands. Some operands are specified explicitly and others </a:t>
            </a:r>
            <a:r>
              <a:rPr lang="en-CA" sz="2000" dirty="0" smtClean="0">
                <a:latin typeface="Arial" panose="020B0604020202020204" pitchFamily="34" charset="0"/>
                <a:cs typeface="Arial" panose="020B0604020202020204" pitchFamily="34" charset="0"/>
              </a:rPr>
              <a:t>are implicit</a:t>
            </a:r>
            <a:r>
              <a:rPr lang="en-CA" sz="2000" dirty="0">
                <a:latin typeface="Arial" panose="020B0604020202020204" pitchFamily="34" charset="0"/>
                <a:cs typeface="Arial" panose="020B0604020202020204" pitchFamily="34" charset="0"/>
              </a:rPr>
              <a:t>. The data for a source operand can be located in:</a:t>
            </a:r>
          </a:p>
          <a:p>
            <a:pPr lvl="1"/>
            <a:r>
              <a:rPr lang="en-CA" sz="2000" dirty="0" smtClean="0">
                <a:latin typeface="Arial" panose="020B0604020202020204" pitchFamily="34" charset="0"/>
                <a:cs typeface="Arial" panose="020B0604020202020204" pitchFamily="34" charset="0"/>
              </a:rPr>
              <a:t>1. </a:t>
            </a:r>
            <a:r>
              <a:rPr lang="en-CA" sz="2000" dirty="0">
                <a:latin typeface="Arial" panose="020B0604020202020204" pitchFamily="34" charset="0"/>
                <a:cs typeface="Arial" panose="020B0604020202020204" pitchFamily="34" charset="0"/>
              </a:rPr>
              <a:t>the instruction itself (an </a:t>
            </a:r>
            <a:r>
              <a:rPr lang="en-CA" sz="2000" dirty="0">
                <a:solidFill>
                  <a:srgbClr val="FF0000"/>
                </a:solidFill>
                <a:latin typeface="Arial" panose="020B0604020202020204" pitchFamily="34" charset="0"/>
                <a:cs typeface="Arial" panose="020B0604020202020204" pitchFamily="34" charset="0"/>
              </a:rPr>
              <a:t>immediate</a:t>
            </a:r>
            <a:r>
              <a:rPr lang="en-CA" sz="2000" dirty="0">
                <a:latin typeface="Arial" panose="020B0604020202020204" pitchFamily="34" charset="0"/>
                <a:cs typeface="Arial" panose="020B0604020202020204" pitchFamily="34" charset="0"/>
              </a:rPr>
              <a:t> operand)</a:t>
            </a:r>
          </a:p>
          <a:p>
            <a:pPr lvl="1"/>
            <a:r>
              <a:rPr lang="en-CA" sz="2000" dirty="0" smtClean="0">
                <a:latin typeface="Arial" panose="020B0604020202020204" pitchFamily="34" charset="0"/>
                <a:cs typeface="Arial" panose="020B0604020202020204" pitchFamily="34" charset="0"/>
              </a:rPr>
              <a:t>2.  a </a:t>
            </a:r>
            <a:r>
              <a:rPr lang="en-CA" sz="2000" dirty="0">
                <a:latin typeface="Arial" panose="020B0604020202020204" pitchFamily="34" charset="0"/>
                <a:cs typeface="Arial" panose="020B0604020202020204" pitchFamily="34" charset="0"/>
              </a:rPr>
              <a:t>register</a:t>
            </a:r>
          </a:p>
          <a:p>
            <a:pPr lvl="1"/>
            <a:r>
              <a:rPr lang="en-CA" sz="2000" dirty="0" smtClean="0">
                <a:latin typeface="Arial" panose="020B0604020202020204" pitchFamily="34" charset="0"/>
                <a:cs typeface="Arial" panose="020B0604020202020204" pitchFamily="34" charset="0"/>
              </a:rPr>
              <a:t>3.  </a:t>
            </a:r>
            <a:r>
              <a:rPr lang="en-CA" sz="2000" dirty="0">
                <a:latin typeface="Arial" panose="020B0604020202020204" pitchFamily="34" charset="0"/>
                <a:cs typeface="Arial" panose="020B0604020202020204" pitchFamily="34" charset="0"/>
              </a:rPr>
              <a:t>a memory location</a:t>
            </a:r>
          </a:p>
          <a:p>
            <a:pPr marL="457200" lvl="1" indent="0"/>
            <a:r>
              <a:rPr lang="en-CA" sz="2000" dirty="0" smtClean="0">
                <a:latin typeface="Arial" panose="020B0604020202020204" pitchFamily="34" charset="0"/>
                <a:cs typeface="Arial" panose="020B0604020202020204" pitchFamily="34" charset="0"/>
              </a:rPr>
              <a:t>4.  an </a:t>
            </a:r>
            <a:r>
              <a:rPr lang="en-CA" sz="2000" dirty="0">
                <a:latin typeface="Arial" panose="020B0604020202020204" pitchFamily="34" charset="0"/>
                <a:cs typeface="Arial" panose="020B0604020202020204" pitchFamily="34" charset="0"/>
              </a:rPr>
              <a:t>I/O </a:t>
            </a:r>
            <a:r>
              <a:rPr lang="en-CA" sz="2000" dirty="0" smtClean="0">
                <a:latin typeface="Arial" panose="020B0604020202020204" pitchFamily="34" charset="0"/>
                <a:cs typeface="Arial" panose="020B0604020202020204" pitchFamily="34" charset="0"/>
              </a:rPr>
              <a:t>port</a:t>
            </a:r>
          </a:p>
          <a:p>
            <a:pPr marL="457200" indent="-457200">
              <a:buFont typeface="Arial" panose="020B0604020202020204" pitchFamily="34" charset="0"/>
              <a:buChar char="•"/>
            </a:pPr>
            <a:r>
              <a:rPr lang="en-CA" sz="2000" dirty="0">
                <a:latin typeface="Arial" panose="020B0604020202020204" pitchFamily="34" charset="0"/>
                <a:cs typeface="Arial" panose="020B0604020202020204" pitchFamily="34" charset="0"/>
              </a:rPr>
              <a:t>When an instruction returns data to a destination operand, it can be returned to:</a:t>
            </a:r>
          </a:p>
          <a:p>
            <a:r>
              <a:rPr lang="en-CA" sz="2000" dirty="0" smtClean="0">
                <a:latin typeface="Arial" panose="020B0604020202020204" pitchFamily="34" charset="0"/>
                <a:cs typeface="Arial" panose="020B0604020202020204" pitchFamily="34" charset="0"/>
              </a:rPr>
              <a:t>       1. a </a:t>
            </a:r>
            <a:r>
              <a:rPr lang="en-CA" sz="2000" dirty="0">
                <a:latin typeface="Arial" panose="020B0604020202020204" pitchFamily="34" charset="0"/>
                <a:cs typeface="Arial" panose="020B0604020202020204" pitchFamily="34" charset="0"/>
              </a:rPr>
              <a:t>register</a:t>
            </a:r>
          </a:p>
          <a:p>
            <a:r>
              <a:rPr lang="en-CA" sz="2000" dirty="0" smtClean="0">
                <a:latin typeface="Arial" panose="020B0604020202020204" pitchFamily="34" charset="0"/>
                <a:cs typeface="Arial" panose="020B0604020202020204" pitchFamily="34" charset="0"/>
              </a:rPr>
              <a:t>       2. a </a:t>
            </a:r>
            <a:r>
              <a:rPr lang="en-CA" sz="2000" dirty="0">
                <a:latin typeface="Arial" panose="020B0604020202020204" pitchFamily="34" charset="0"/>
                <a:cs typeface="Arial" panose="020B0604020202020204" pitchFamily="34" charset="0"/>
              </a:rPr>
              <a:t>memory location</a:t>
            </a:r>
          </a:p>
          <a:p>
            <a:r>
              <a:rPr lang="en-CA" sz="2000" dirty="0" smtClean="0">
                <a:latin typeface="Arial" panose="020B0604020202020204" pitchFamily="34" charset="0"/>
                <a:cs typeface="Arial" panose="020B0604020202020204" pitchFamily="34" charset="0"/>
              </a:rPr>
              <a:t>       3. an </a:t>
            </a:r>
            <a:r>
              <a:rPr lang="en-CA" sz="2000" dirty="0">
                <a:latin typeface="Arial" panose="020B0604020202020204" pitchFamily="34" charset="0"/>
                <a:cs typeface="Arial" panose="020B0604020202020204" pitchFamily="34" charset="0"/>
              </a:rPr>
              <a:t>I/O port</a:t>
            </a:r>
          </a:p>
        </p:txBody>
      </p:sp>
    </p:spTree>
    <p:extLst>
      <p:ext uri="{BB962C8B-B14F-4D97-AF65-F5344CB8AC3E}">
        <p14:creationId xmlns:p14="http://schemas.microsoft.com/office/powerpoint/2010/main" val="131047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57200" y="273600"/>
            <a:ext cx="8228880" cy="1144440"/>
          </a:xfrm>
          <a:prstGeom prst="rect">
            <a:avLst/>
          </a:prstGeom>
          <a:noFill/>
          <a:ln>
            <a:noFill/>
          </a:ln>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3" name="TextShape 2"/>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84" name="TextShape 3"/>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85" name="TextShape 4"/>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86" name="CustomShape 5"/>
          <p:cNvSpPr/>
          <p:nvPr/>
        </p:nvSpPr>
        <p:spPr>
          <a:xfrm>
            <a:off x="1426320" y="-118800"/>
            <a:ext cx="420300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endParaRPr lang="en-US" sz="1800" b="0" strike="noStrike" spc="-1">
              <a:solidFill>
                <a:srgbClr val="000000"/>
              </a:solidFill>
              <a:uFill>
                <a:solidFill>
                  <a:srgbClr val="FFFFFF"/>
                </a:solidFill>
              </a:uFill>
              <a:latin typeface="Arial"/>
            </a:endParaRPr>
          </a:p>
          <a:p>
            <a:pPr>
              <a:lnSpc>
                <a:spcPct val="100000"/>
              </a:lnSpc>
            </a:pPr>
            <a:r>
              <a:rPr lang="en-US" sz="3000" b="0" strike="noStrike" spc="-1">
                <a:solidFill>
                  <a:srgbClr val="000000"/>
                </a:solidFill>
                <a:uFill>
                  <a:solidFill>
                    <a:srgbClr val="FFFFFF"/>
                  </a:solidFill>
                </a:uFill>
                <a:latin typeface="Arial"/>
              </a:rPr>
              <a:t>Direct Address Diagram</a:t>
            </a:r>
            <a:endParaRPr lang="en-US" sz="1800" b="0" strike="noStrike" spc="-1">
              <a:solidFill>
                <a:srgbClr val="000000"/>
              </a:solidFill>
              <a:uFill>
                <a:solidFill>
                  <a:srgbClr val="FFFFFF"/>
                </a:solidFill>
              </a:uFill>
              <a:latin typeface="Arial"/>
            </a:endParaRPr>
          </a:p>
        </p:txBody>
      </p:sp>
      <p:pic>
        <p:nvPicPr>
          <p:cNvPr id="287" name="Picture 6"/>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4775163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457200" y="273600"/>
            <a:ext cx="8228880" cy="1144440"/>
          </a:xfrm>
          <a:prstGeom prst="rect">
            <a:avLst/>
          </a:prstGeom>
          <a:noFill/>
          <a:ln>
            <a:noFill/>
          </a:ln>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5" name="TextShape 2"/>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96" name="TextShape 3"/>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97" name="TextShape 4"/>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98" name="CustomShape 5"/>
          <p:cNvSpPr/>
          <p:nvPr/>
        </p:nvSpPr>
        <p:spPr>
          <a:xfrm>
            <a:off x="1299600" y="-118800"/>
            <a:ext cx="445608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endParaRPr lang="en-US" sz="1800" b="0" strike="noStrike" spc="-1">
              <a:solidFill>
                <a:srgbClr val="000000"/>
              </a:solidFill>
              <a:uFill>
                <a:solidFill>
                  <a:srgbClr val="FFFFFF"/>
                </a:solidFill>
              </a:uFill>
              <a:latin typeface="Arial"/>
            </a:endParaRPr>
          </a:p>
          <a:p>
            <a:pPr>
              <a:lnSpc>
                <a:spcPct val="100000"/>
              </a:lnSpc>
            </a:pPr>
            <a:r>
              <a:rPr lang="en-US" sz="3000" b="0" strike="noStrike" spc="-1">
                <a:solidFill>
                  <a:srgbClr val="000000"/>
                </a:solidFill>
                <a:uFill>
                  <a:solidFill>
                    <a:srgbClr val="FFFFFF"/>
                  </a:solidFill>
                </a:uFill>
                <a:latin typeface="Arial"/>
              </a:rPr>
              <a:t>Indirect Address Diagram</a:t>
            </a:r>
            <a:endParaRPr lang="en-US" sz="1800" b="0" strike="noStrike" spc="-1">
              <a:solidFill>
                <a:srgbClr val="000000"/>
              </a:solidFill>
              <a:uFill>
                <a:solidFill>
                  <a:srgbClr val="FFFFFF"/>
                </a:solidFill>
              </a:uFill>
              <a:latin typeface="Arial"/>
            </a:endParaRPr>
          </a:p>
        </p:txBody>
      </p:sp>
      <p:pic>
        <p:nvPicPr>
          <p:cNvPr id="299" name="Picture 6"/>
          <p:cNvPicPr/>
          <p:nvPr/>
        </p:nvPicPr>
        <p:blipFill>
          <a:blip r:embed="rId2"/>
          <a:stretch/>
        </p:blipFill>
        <p:spPr>
          <a:xfrm>
            <a:off x="18000" y="864000"/>
            <a:ext cx="9087480" cy="5111640"/>
          </a:xfrm>
          <a:prstGeom prst="rect">
            <a:avLst/>
          </a:prstGeom>
          <a:ln>
            <a:noFill/>
          </a:ln>
        </p:spPr>
      </p:pic>
    </p:spTree>
    <p:extLst>
      <p:ext uri="{BB962C8B-B14F-4D97-AF65-F5344CB8AC3E}">
        <p14:creationId xmlns:p14="http://schemas.microsoft.com/office/powerpoint/2010/main" val="37126711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351338"/>
          </a:xfrm>
        </p:spPr>
        <p:txBody>
          <a:bodyPr/>
          <a:lstStyle/>
          <a:p>
            <a:pPr marL="457200" indent="-457200">
              <a:buFont typeface="Arial" panose="020B0604020202020204" pitchFamily="34" charset="0"/>
              <a:buChar char="•"/>
            </a:pPr>
            <a:r>
              <a:rPr lang="en-CA" sz="2400" dirty="0" err="1" smtClean="0">
                <a:latin typeface="Arial" panose="020B0604020202020204" pitchFamily="34" charset="0"/>
                <a:cs typeface="Arial" panose="020B0604020202020204" pitchFamily="34" charset="0"/>
              </a:rPr>
              <a:t>Mov</a:t>
            </a:r>
            <a:r>
              <a:rPr lang="en-CA" sz="2400" dirty="0" smtClean="0">
                <a:latin typeface="Arial" panose="020B0604020202020204" pitchFamily="34" charset="0"/>
                <a:cs typeface="Arial" panose="020B0604020202020204" pitchFamily="34" charset="0"/>
              </a:rPr>
              <a:t> instruction </a:t>
            </a:r>
            <a:r>
              <a:rPr lang="en-CA" sz="2400" dirty="0" smtClean="0">
                <a:latin typeface="Arial" panose="020B0604020202020204" pitchFamily="34" charset="0"/>
                <a:cs typeface="Arial" panose="020B0604020202020204" pitchFamily="34" charset="0"/>
              </a:rPr>
              <a:t>transfer</a:t>
            </a:r>
            <a:r>
              <a:rPr lang="en-CA" sz="2400" dirty="0" smtClean="0">
                <a:latin typeface="Arial" panose="020B0604020202020204" pitchFamily="34" charset="0"/>
                <a:cs typeface="Arial" panose="020B0604020202020204" pitchFamily="34" charset="0"/>
              </a:rPr>
              <a:t> </a:t>
            </a:r>
            <a:r>
              <a:rPr lang="en-CA" sz="2400" dirty="0" smtClean="0">
                <a:latin typeface="Arial" panose="020B0604020202020204" pitchFamily="34" charset="0"/>
                <a:cs typeface="Arial" panose="020B0604020202020204" pitchFamily="34" charset="0"/>
              </a:rPr>
              <a:t>data referred by second operand (i.e</a:t>
            </a:r>
            <a:r>
              <a:rPr lang="en-CA" sz="2400" dirty="0">
                <a:latin typeface="Arial" panose="020B0604020202020204" pitchFamily="34" charset="0"/>
                <a:cs typeface="Arial" panose="020B0604020202020204" pitchFamily="34" charset="0"/>
              </a:rPr>
              <a:t>. </a:t>
            </a:r>
            <a:r>
              <a:rPr lang="en-CA" sz="2400" dirty="0" smtClean="0">
                <a:latin typeface="Arial" panose="020B0604020202020204" pitchFamily="34" charset="0"/>
                <a:cs typeface="Arial" panose="020B0604020202020204" pitchFamily="34" charset="0"/>
              </a:rPr>
              <a:t>register’s content, </a:t>
            </a:r>
            <a:r>
              <a:rPr lang="en-CA" sz="2400" dirty="0">
                <a:latin typeface="Arial" panose="020B0604020202020204" pitchFamily="34" charset="0"/>
                <a:cs typeface="Arial" panose="020B0604020202020204" pitchFamily="34" charset="0"/>
              </a:rPr>
              <a:t>memory </a:t>
            </a:r>
            <a:r>
              <a:rPr lang="en-CA" sz="2400" dirty="0" smtClean="0">
                <a:latin typeface="Arial" panose="020B0604020202020204" pitchFamily="34" charset="0"/>
                <a:cs typeface="Arial" panose="020B0604020202020204" pitchFamily="34" charset="0"/>
              </a:rPr>
              <a:t>content, </a:t>
            </a:r>
            <a:r>
              <a:rPr lang="en-CA" sz="2400" dirty="0">
                <a:latin typeface="Arial" panose="020B0604020202020204" pitchFamily="34" charset="0"/>
                <a:cs typeface="Arial" panose="020B0604020202020204" pitchFamily="34" charset="0"/>
              </a:rPr>
              <a:t>or </a:t>
            </a:r>
            <a:r>
              <a:rPr lang="en-CA" sz="2400" dirty="0" smtClean="0">
                <a:latin typeface="Arial" panose="020B0604020202020204" pitchFamily="34" charset="0"/>
                <a:cs typeface="Arial" panose="020B0604020202020204" pitchFamily="34" charset="0"/>
              </a:rPr>
              <a:t>an </a:t>
            </a:r>
            <a:r>
              <a:rPr lang="en-CA" sz="2400" dirty="0" smtClean="0">
                <a:latin typeface="Arial" panose="020B0604020202020204" pitchFamily="34" charset="0"/>
                <a:cs typeface="Arial" panose="020B0604020202020204" pitchFamily="34" charset="0"/>
              </a:rPr>
              <a:t>immediate value) </a:t>
            </a:r>
            <a:r>
              <a:rPr lang="en-CA" sz="2400" dirty="0">
                <a:latin typeface="Arial" panose="020B0604020202020204" pitchFamily="34" charset="0"/>
                <a:cs typeface="Arial" panose="020B0604020202020204" pitchFamily="34" charset="0"/>
              </a:rPr>
              <a:t>into the location referred to by its first operand (i.e. a register or memory</a:t>
            </a:r>
            <a:r>
              <a:rPr lang="en-CA" sz="24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CA" sz="2400" dirty="0" smtClean="0">
                <a:latin typeface="Arial" panose="020B0604020202020204" pitchFamily="34" charset="0"/>
                <a:cs typeface="Arial" panose="020B0604020202020204" pitchFamily="34" charset="0"/>
              </a:rPr>
              <a:t>register-to-register  is possible</a:t>
            </a:r>
          </a:p>
          <a:p>
            <a:pPr marL="457200" indent="-457200">
              <a:buFont typeface="Arial" panose="020B0604020202020204" pitchFamily="34" charset="0"/>
              <a:buChar char="•"/>
            </a:pPr>
            <a:r>
              <a:rPr lang="en-CA" sz="2400" dirty="0" smtClean="0">
                <a:solidFill>
                  <a:srgbClr val="FF0000"/>
                </a:solidFill>
                <a:latin typeface="Arial" panose="020B0604020202020204" pitchFamily="34" charset="0"/>
                <a:cs typeface="Arial" panose="020B0604020202020204" pitchFamily="34" charset="0"/>
              </a:rPr>
              <a:t>memory-to-memory </a:t>
            </a:r>
            <a:r>
              <a:rPr lang="en-CA" sz="2400" dirty="0">
                <a:solidFill>
                  <a:srgbClr val="FF0000"/>
                </a:solidFill>
                <a:latin typeface="Arial" panose="020B0604020202020204" pitchFamily="34" charset="0"/>
                <a:cs typeface="Arial" panose="020B0604020202020204" pitchFamily="34" charset="0"/>
              </a:rPr>
              <a:t>moves are </a:t>
            </a:r>
            <a:r>
              <a:rPr lang="en-CA" sz="2400" dirty="0" smtClean="0">
                <a:solidFill>
                  <a:srgbClr val="FF0000"/>
                </a:solidFill>
                <a:latin typeface="Arial" panose="020B0604020202020204" pitchFamily="34" charset="0"/>
                <a:cs typeface="Arial" panose="020B0604020202020204" pitchFamily="34" charset="0"/>
              </a:rPr>
              <a:t>not possible</a:t>
            </a:r>
            <a:r>
              <a:rPr lang="en-CA" sz="2400" dirty="0" smtClean="0">
                <a:latin typeface="Arial" panose="020B0604020202020204" pitchFamily="34" charset="0"/>
                <a:cs typeface="Arial" panose="020B0604020202020204" pitchFamily="34" charset="0"/>
              </a:rPr>
              <a:t>. </a:t>
            </a:r>
            <a:r>
              <a:rPr lang="en-CA" sz="2400" dirty="0">
                <a:latin typeface="Arial" panose="020B0604020202020204" pitchFamily="34" charset="0"/>
                <a:cs typeface="Arial" panose="020B0604020202020204" pitchFamily="34" charset="0"/>
              </a:rPr>
              <a:t>In cases where memory transfers are desired, the source memory contents must first be loaded into a register, then can be stored to the destination memory address</a:t>
            </a:r>
            <a:r>
              <a:rPr lang="en-CA" dirty="0"/>
              <a:t>.</a:t>
            </a:r>
          </a:p>
          <a:p>
            <a:r>
              <a:rPr lang="en-CA" dirty="0" smtClean="0"/>
              <a:t>      </a:t>
            </a:r>
            <a:endParaRPr lang="en-CA" dirty="0"/>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MOV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318637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351338"/>
          </a:xfrm>
        </p:spPr>
        <p:txBody>
          <a:bodyPr/>
          <a:lstStyle/>
          <a:p>
            <a:pPr marL="400050" lvl="1" indent="0"/>
            <a:r>
              <a:rPr lang="en-CA" i="1" dirty="0"/>
              <a:t>Syntax</a:t>
            </a:r>
            <a:r>
              <a:rPr lang="en-CA" dirty="0"/>
              <a:t/>
            </a:r>
            <a:br>
              <a:rPr lang="en-CA" dirty="0"/>
            </a:br>
            <a:r>
              <a:rPr lang="en-CA" dirty="0" smtClean="0"/>
              <a:t>     </a:t>
            </a:r>
            <a:endParaRPr lang="en-CA" sz="2000" dirty="0">
              <a:latin typeface="Arial" panose="020B0604020202020204" pitchFamily="34" charset="0"/>
              <a:cs typeface="Arial" panose="020B0604020202020204" pitchFamily="34" charset="0"/>
            </a:endParaRPr>
          </a:p>
          <a:p>
            <a:pPr marL="857250" lvl="1" indent="-457200">
              <a:buFont typeface="Arial" panose="020B0604020202020204" pitchFamily="34" charset="0"/>
              <a:buChar char="•"/>
            </a:pPr>
            <a:r>
              <a:rPr lang="en-CA" sz="2400" dirty="0" smtClean="0">
                <a:latin typeface="Arial" panose="020B0604020202020204" pitchFamily="34" charset="0"/>
                <a:cs typeface="Arial" panose="020B0604020202020204" pitchFamily="34" charset="0"/>
              </a:rPr>
              <a:t>MOV  register, register </a:t>
            </a:r>
          </a:p>
          <a:p>
            <a:pPr marL="857250" lvl="1" indent="-457200">
              <a:buFont typeface="Arial" panose="020B0604020202020204" pitchFamily="34" charset="0"/>
              <a:buChar char="•"/>
            </a:pPr>
            <a:r>
              <a:rPr lang="en-CA" sz="2400" dirty="0" smtClean="0">
                <a:latin typeface="Arial" panose="020B0604020202020204" pitchFamily="34" charset="0"/>
                <a:cs typeface="Arial" panose="020B0604020202020204" pitchFamily="34" charset="0"/>
              </a:rPr>
              <a:t>MOV  </a:t>
            </a:r>
            <a:r>
              <a:rPr lang="en-CA" sz="2400" dirty="0">
                <a:latin typeface="Arial" panose="020B0604020202020204" pitchFamily="34" charset="0"/>
                <a:cs typeface="Arial" panose="020B0604020202020204" pitchFamily="34" charset="0"/>
              </a:rPr>
              <a:t>register, immediate</a:t>
            </a:r>
          </a:p>
          <a:p>
            <a:pPr marL="857250" lvl="1" indent="-457200">
              <a:buFont typeface="Arial" panose="020B0604020202020204" pitchFamily="34" charset="0"/>
              <a:buChar char="•"/>
            </a:pPr>
            <a:r>
              <a:rPr lang="en-CA" sz="2400" dirty="0">
                <a:latin typeface="Arial" panose="020B0604020202020204" pitchFamily="34" charset="0"/>
                <a:cs typeface="Arial" panose="020B0604020202020204" pitchFamily="34" charset="0"/>
              </a:rPr>
              <a:t>MOV  memory, immediate</a:t>
            </a:r>
          </a:p>
          <a:p>
            <a:pPr marL="857250" lvl="1" indent="-457200">
              <a:buFont typeface="Arial" panose="020B0604020202020204" pitchFamily="34" charset="0"/>
              <a:buChar char="•"/>
            </a:pPr>
            <a:r>
              <a:rPr lang="en-CA" sz="2400" dirty="0">
                <a:latin typeface="Arial" panose="020B0604020202020204" pitchFamily="34" charset="0"/>
                <a:cs typeface="Arial" panose="020B0604020202020204" pitchFamily="34" charset="0"/>
              </a:rPr>
              <a:t>MOV  register, memory</a:t>
            </a:r>
          </a:p>
          <a:p>
            <a:pPr marL="857250" lvl="1" indent="-457200">
              <a:buFont typeface="Arial" panose="020B0604020202020204" pitchFamily="34" charset="0"/>
              <a:buChar char="•"/>
            </a:pPr>
            <a:r>
              <a:rPr lang="en-CA" sz="2400" dirty="0">
                <a:latin typeface="Arial" panose="020B0604020202020204" pitchFamily="34" charset="0"/>
                <a:cs typeface="Arial" panose="020B0604020202020204" pitchFamily="34" charset="0"/>
              </a:rPr>
              <a:t>MOV  memory, register</a:t>
            </a:r>
            <a:endParaRPr lang="en-CA" sz="24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2400" dirty="0" smtClean="0">
                <a:latin typeface="Arial" panose="020B0604020202020204" pitchFamily="34" charset="0"/>
                <a:cs typeface="Arial" panose="020B0604020202020204" pitchFamily="34" charset="0"/>
              </a:rPr>
              <a:t>Read Intel Data Transfer Instructions </a:t>
            </a:r>
          </a:p>
          <a:p>
            <a:pPr marL="0" indent="0"/>
            <a:r>
              <a:rPr lang="en-CA" sz="2400" dirty="0">
                <a:latin typeface="Arial" panose="020B0604020202020204" pitchFamily="34" charset="0"/>
                <a:cs typeface="Arial" panose="020B0604020202020204" pitchFamily="34" charset="0"/>
              </a:rPr>
              <a:t> </a:t>
            </a:r>
            <a:r>
              <a:rPr lang="en-CA" sz="2400" dirty="0" smtClean="0">
                <a:latin typeface="Arial" panose="020B0604020202020204" pitchFamily="34" charset="0"/>
                <a:cs typeface="Arial" panose="020B0604020202020204" pitchFamily="34" charset="0"/>
              </a:rPr>
              <a:t>   Intel Manual Vol 1 Chapter 5 - 5.1.1 </a:t>
            </a:r>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MOV Instruction Forms</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293622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pPr>
              <a:buFont typeface="Arial" panose="020B0604020202020204" pitchFamily="34" charset="0"/>
              <a:buChar char="•"/>
            </a:pPr>
            <a:r>
              <a:rPr lang="en-CA" sz="2400" dirty="0" smtClean="0">
                <a:latin typeface="Arial" panose="020B0604020202020204" pitchFamily="34" charset="0"/>
                <a:cs typeface="Arial" panose="020B0604020202020204" pitchFamily="34" charset="0"/>
              </a:rPr>
              <a:t>The </a:t>
            </a:r>
            <a:r>
              <a:rPr lang="en-CA" sz="2400" dirty="0" err="1" smtClean="0">
                <a:latin typeface="Arial" panose="020B0604020202020204" pitchFamily="34" charset="0"/>
                <a:cs typeface="Arial" panose="020B0604020202020204" pitchFamily="34" charset="0"/>
              </a:rPr>
              <a:t>Netwide</a:t>
            </a:r>
            <a:r>
              <a:rPr lang="en-CA" sz="2400" dirty="0" smtClean="0">
                <a:latin typeface="Arial" panose="020B0604020202020204" pitchFamily="34" charset="0"/>
                <a:cs typeface="Arial" panose="020B0604020202020204" pitchFamily="34" charset="0"/>
              </a:rPr>
              <a:t> Assembler (NASM) is an assembler and </a:t>
            </a:r>
            <a:r>
              <a:rPr lang="en-CA" sz="2400" dirty="0">
                <a:latin typeface="Arial" panose="020B0604020202020204" pitchFamily="34" charset="0"/>
                <a:cs typeface="Arial" panose="020B0604020202020204" pitchFamily="34" charset="0"/>
              </a:rPr>
              <a:t>disassembler for the Intel x86 architecture. It can be used to write 16-bit, 32-bit and 64-bit programs. NASM is considered to be one of the most popular </a:t>
            </a:r>
            <a:r>
              <a:rPr lang="en-CA" sz="2400" dirty="0" smtClean="0">
                <a:latin typeface="Arial" panose="020B0604020202020204" pitchFamily="34" charset="0"/>
                <a:cs typeface="Arial" panose="020B0604020202020204" pitchFamily="34" charset="0"/>
              </a:rPr>
              <a:t>assemblers. It can be used in Linux and Windows assemblers and debuggers </a:t>
            </a:r>
          </a:p>
          <a:p>
            <a:pPr>
              <a:buFont typeface="Arial" panose="020B0604020202020204" pitchFamily="34" charset="0"/>
              <a:buChar char="•"/>
            </a:pPr>
            <a:r>
              <a:rPr lang="en-CA" sz="2400" dirty="0" smtClean="0">
                <a:latin typeface="Arial" panose="020B0604020202020204" pitchFamily="34" charset="0"/>
                <a:cs typeface="Arial" panose="020B0604020202020204" pitchFamily="34" charset="0"/>
              </a:rPr>
              <a:t>AT&amp;T –GNU Assembler part of </a:t>
            </a:r>
            <a:r>
              <a:rPr lang="en-CA" sz="2400" dirty="0" err="1" smtClean="0">
                <a:latin typeface="Arial" panose="020B0604020202020204" pitchFamily="34" charset="0"/>
                <a:cs typeface="Arial" panose="020B0604020202020204" pitchFamily="34" charset="0"/>
              </a:rPr>
              <a:t>gcc</a:t>
            </a:r>
            <a:r>
              <a:rPr lang="en-CA" sz="2400" dirty="0" smtClean="0">
                <a:latin typeface="Arial" panose="020B0604020202020204" pitchFamily="34" charset="0"/>
                <a:cs typeface="Arial" panose="020B0604020202020204" pitchFamily="34" charset="0"/>
              </a:rPr>
              <a:t> compiler often used by Linux developers. Default for most Linux distributions</a:t>
            </a:r>
          </a:p>
          <a:p>
            <a:pPr marL="0" indent="0"/>
            <a:r>
              <a:rPr lang="en-CA" sz="2400" dirty="0">
                <a:latin typeface="Arial" panose="020B0604020202020204" pitchFamily="34" charset="0"/>
                <a:cs typeface="Arial" panose="020B0604020202020204" pitchFamily="34" charset="0"/>
              </a:rPr>
              <a:t> </a:t>
            </a:r>
            <a:r>
              <a:rPr lang="en-CA" sz="2400" dirty="0" smtClean="0">
                <a:latin typeface="Arial" panose="020B0604020202020204" pitchFamily="34" charset="0"/>
                <a:cs typeface="Arial" panose="020B0604020202020204" pitchFamily="34" charset="0"/>
              </a:rPr>
              <a:t>  </a:t>
            </a:r>
          </a:p>
          <a:p>
            <a:pPr marL="0" indent="0"/>
            <a:r>
              <a:rPr lang="en-CA" sz="2400" dirty="0" smtClean="0">
                <a:latin typeface="Arial" panose="020B0604020202020204" pitchFamily="34" charset="0"/>
                <a:cs typeface="Arial" panose="020B0604020202020204" pitchFamily="34" charset="0"/>
              </a:rPr>
              <a:t> </a:t>
            </a:r>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AT&amp;T vs NASM -Assembler</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270143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13374"/>
            <a:ext cx="8839200" cy="6044625"/>
          </a:xfrm>
        </p:spPr>
        <p:txBody>
          <a:bodyPr/>
          <a:lstStyle/>
          <a:p>
            <a:pPr marL="0" indent="0"/>
            <a:r>
              <a:rPr lang="en-CA" sz="2400" dirty="0" smtClean="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Syntax differences:</a:t>
            </a:r>
          </a:p>
          <a:p>
            <a:pPr marL="0" indent="0"/>
            <a:r>
              <a:rPr lang="en-CA" sz="2000" b="1" dirty="0" smtClean="0">
                <a:latin typeface="Arial" panose="020B0604020202020204" pitchFamily="34" charset="0"/>
                <a:cs typeface="Arial" panose="020B0604020202020204" pitchFamily="34" charset="0"/>
              </a:rPr>
              <a:t>    NASM</a:t>
            </a:r>
            <a:r>
              <a:rPr lang="en-CA" sz="2000" dirty="0" smtClean="0">
                <a:latin typeface="Arial" panose="020B0604020202020204" pitchFamily="34" charset="0"/>
                <a:cs typeface="Arial" panose="020B0604020202020204" pitchFamily="34" charset="0"/>
              </a:rPr>
              <a:t>							 </a:t>
            </a:r>
          </a:p>
          <a:p>
            <a:pPr marL="0" indent="0"/>
            <a:r>
              <a:rPr lang="en-CA" sz="2000" dirty="0" smtClean="0">
                <a:latin typeface="Arial" panose="020B0604020202020204" pitchFamily="34" charset="0"/>
                <a:cs typeface="Arial" panose="020B0604020202020204" pitchFamily="34" charset="0"/>
              </a:rPr>
              <a:t>   </a:t>
            </a:r>
            <a:r>
              <a:rPr lang="en-CA" sz="2000" dirty="0" smtClean="0">
                <a:solidFill>
                  <a:srgbClr val="0070C0"/>
                </a:solidFill>
                <a:latin typeface="Arial" panose="020B0604020202020204" pitchFamily="34" charset="0"/>
                <a:cs typeface="Arial" panose="020B0604020202020204" pitchFamily="34" charset="0"/>
              </a:rPr>
              <a:t>&lt;mnemonic&gt; </a:t>
            </a:r>
            <a:r>
              <a:rPr lang="en-CA" sz="2000" dirty="0" smtClean="0">
                <a:solidFill>
                  <a:srgbClr val="00B050"/>
                </a:solidFill>
                <a:latin typeface="Arial" panose="020B0604020202020204" pitchFamily="34" charset="0"/>
                <a:cs typeface="Arial" panose="020B0604020202020204" pitchFamily="34" charset="0"/>
              </a:rPr>
              <a:t>&lt;destination&gt; </a:t>
            </a:r>
            <a:r>
              <a:rPr lang="en-CA" sz="2000" dirty="0" smtClean="0">
                <a:solidFill>
                  <a:srgbClr val="FF0000"/>
                </a:solidFill>
                <a:latin typeface="Arial" panose="020B0604020202020204" pitchFamily="34" charset="0"/>
                <a:cs typeface="Arial" panose="020B0604020202020204" pitchFamily="34" charset="0"/>
              </a:rPr>
              <a:t>&lt;source&gt; </a:t>
            </a:r>
            <a:r>
              <a:rPr lang="en-CA" sz="2000" dirty="0" smtClean="0">
                <a:latin typeface="Arial" panose="020B0604020202020204" pitchFamily="34" charset="0"/>
                <a:cs typeface="Arial" panose="020B0604020202020204" pitchFamily="34" charset="0"/>
              </a:rPr>
              <a:t>; </a:t>
            </a:r>
            <a:r>
              <a:rPr lang="en-CA" sz="2000" dirty="0" smtClean="0">
                <a:solidFill>
                  <a:schemeClr val="tx1"/>
                </a:solidFill>
                <a:latin typeface="Arial" panose="020B0604020202020204" pitchFamily="34" charset="0"/>
                <a:cs typeface="Arial" panose="020B0604020202020204" pitchFamily="34" charset="0"/>
              </a:rPr>
              <a:t>&lt;comment&gt;</a:t>
            </a:r>
          </a:p>
          <a:p>
            <a:pPr marL="0" indent="0"/>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a:t>
            </a:r>
            <a:r>
              <a:rPr lang="en-CA" sz="2000" dirty="0" err="1" smtClean="0">
                <a:latin typeface="Arial" panose="020B0604020202020204" pitchFamily="34" charset="0"/>
                <a:cs typeface="Arial" panose="020B0604020202020204" pitchFamily="34" charset="0"/>
              </a:rPr>
              <a:t>e.g</a:t>
            </a:r>
            <a:endParaRPr lang="en-CA" sz="2000" dirty="0" smtClean="0">
              <a:latin typeface="Arial" panose="020B0604020202020204" pitchFamily="34" charset="0"/>
              <a:cs typeface="Arial" panose="020B0604020202020204" pitchFamily="34" charset="0"/>
            </a:endParaRPr>
          </a:p>
          <a:p>
            <a:pPr marL="0" indent="0"/>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a:t>
            </a:r>
            <a:r>
              <a:rPr lang="en-CA" sz="2000" dirty="0" err="1" smtClean="0">
                <a:solidFill>
                  <a:srgbClr val="002060"/>
                </a:solidFill>
                <a:latin typeface="Arial" panose="020B0604020202020204" pitchFamily="34" charset="0"/>
                <a:cs typeface="Arial" panose="020B0604020202020204" pitchFamily="34" charset="0"/>
              </a:rPr>
              <a:t>mov</a:t>
            </a:r>
            <a:r>
              <a:rPr lang="en-CA" sz="2000" dirty="0" smtClean="0">
                <a:latin typeface="Arial" panose="020B0604020202020204" pitchFamily="34" charset="0"/>
                <a:cs typeface="Arial" panose="020B0604020202020204" pitchFamily="34" charset="0"/>
              </a:rPr>
              <a:t>  </a:t>
            </a:r>
            <a:r>
              <a:rPr lang="en-CA" sz="2000" dirty="0" err="1" smtClean="0">
                <a:solidFill>
                  <a:srgbClr val="00B050"/>
                </a:solidFill>
                <a:latin typeface="Arial" panose="020B0604020202020204" pitchFamily="34" charset="0"/>
                <a:cs typeface="Arial" panose="020B0604020202020204" pitchFamily="34" charset="0"/>
              </a:rPr>
              <a:t>eax</a:t>
            </a:r>
            <a:r>
              <a:rPr lang="en-CA" sz="2000" dirty="0" smtClean="0">
                <a:solidFill>
                  <a:srgbClr val="00B050"/>
                </a:solidFill>
                <a:latin typeface="Arial" panose="020B0604020202020204" pitchFamily="34" charset="0"/>
                <a:cs typeface="Arial" panose="020B0604020202020204" pitchFamily="34" charset="0"/>
              </a:rPr>
              <a:t>, 0x12 </a:t>
            </a:r>
            <a:r>
              <a:rPr lang="en-CA" sz="2000" dirty="0" smtClean="0">
                <a:solidFill>
                  <a:schemeClr val="tx1"/>
                </a:solidFill>
                <a:latin typeface="Arial" panose="020B0604020202020204" pitchFamily="34" charset="0"/>
                <a:cs typeface="Arial" panose="020B0604020202020204" pitchFamily="34" charset="0"/>
              </a:rPr>
              <a:t>; stores immediate value 0x12 into 32 bit register </a:t>
            </a:r>
            <a:r>
              <a:rPr lang="en-CA" sz="2000" dirty="0" err="1" smtClean="0">
                <a:solidFill>
                  <a:schemeClr val="tx1"/>
                </a:solidFill>
                <a:latin typeface="Arial" panose="020B0604020202020204" pitchFamily="34" charset="0"/>
                <a:cs typeface="Arial" panose="020B0604020202020204" pitchFamily="34" charset="0"/>
              </a:rPr>
              <a:t>eax</a:t>
            </a:r>
            <a:endParaRPr lang="en-CA" sz="2000" dirty="0" smtClean="0">
              <a:solidFill>
                <a:srgbClr val="00B050"/>
              </a:solidFill>
              <a:latin typeface="Arial" panose="020B0604020202020204" pitchFamily="34" charset="0"/>
              <a:cs typeface="Arial" panose="020B0604020202020204" pitchFamily="34" charset="0"/>
            </a:endParaRPr>
          </a:p>
          <a:p>
            <a:pPr marL="0" indent="0"/>
            <a:r>
              <a:rPr lang="en-CA" sz="2000" dirty="0">
                <a:solidFill>
                  <a:srgbClr val="00B050"/>
                </a:solidFill>
                <a:latin typeface="Arial" panose="020B0604020202020204" pitchFamily="34" charset="0"/>
                <a:cs typeface="Arial" panose="020B0604020202020204" pitchFamily="34" charset="0"/>
              </a:rPr>
              <a:t> </a:t>
            </a:r>
            <a:r>
              <a:rPr lang="en-CA" sz="2000" dirty="0" smtClean="0">
                <a:solidFill>
                  <a:srgbClr val="00B050"/>
                </a:solidFill>
                <a:latin typeface="Arial" panose="020B0604020202020204" pitchFamily="34" charset="0"/>
                <a:cs typeface="Arial" panose="020B0604020202020204" pitchFamily="34" charset="0"/>
              </a:rPr>
              <a:t>    </a:t>
            </a:r>
            <a:r>
              <a:rPr lang="en-CA" sz="2000" dirty="0" smtClean="0">
                <a:solidFill>
                  <a:srgbClr val="002060"/>
                </a:solidFill>
                <a:latin typeface="Arial" panose="020B0604020202020204" pitchFamily="34" charset="0"/>
                <a:cs typeface="Arial" panose="020B0604020202020204" pitchFamily="34" charset="0"/>
              </a:rPr>
              <a:t>push</a:t>
            </a:r>
            <a:r>
              <a:rPr lang="en-CA" sz="2000" dirty="0" smtClean="0">
                <a:solidFill>
                  <a:srgbClr val="00B050"/>
                </a:solidFill>
                <a:latin typeface="Arial" panose="020B0604020202020204" pitchFamily="34" charset="0"/>
                <a:cs typeface="Arial" panose="020B0604020202020204" pitchFamily="34" charset="0"/>
              </a:rPr>
              <a:t> </a:t>
            </a:r>
            <a:r>
              <a:rPr lang="en-CA" sz="2000" dirty="0" err="1" smtClean="0">
                <a:solidFill>
                  <a:srgbClr val="00B050"/>
                </a:solidFill>
                <a:latin typeface="Arial" panose="020B0604020202020204" pitchFamily="34" charset="0"/>
                <a:cs typeface="Arial" panose="020B0604020202020204" pitchFamily="34" charset="0"/>
              </a:rPr>
              <a:t>rax</a:t>
            </a:r>
            <a:r>
              <a:rPr lang="en-CA" sz="2000" dirty="0" smtClean="0">
                <a:solidFill>
                  <a:srgbClr val="00B050"/>
                </a:solidFill>
                <a:latin typeface="Arial" panose="020B0604020202020204" pitchFamily="34" charset="0"/>
                <a:cs typeface="Arial" panose="020B0604020202020204" pitchFamily="34" charset="0"/>
              </a:rPr>
              <a:t>       </a:t>
            </a:r>
            <a:r>
              <a:rPr lang="en-CA" sz="2000" dirty="0" smtClean="0">
                <a:solidFill>
                  <a:schemeClr val="tx1"/>
                </a:solidFill>
                <a:latin typeface="Arial" panose="020B0604020202020204" pitchFamily="34" charset="0"/>
                <a:cs typeface="Arial" panose="020B0604020202020204" pitchFamily="34" charset="0"/>
              </a:rPr>
              <a:t>;  pushes the value of 64 bit register </a:t>
            </a:r>
            <a:r>
              <a:rPr lang="en-CA" sz="2000" dirty="0" err="1" smtClean="0">
                <a:solidFill>
                  <a:schemeClr val="tx1"/>
                </a:solidFill>
                <a:latin typeface="Arial" panose="020B0604020202020204" pitchFamily="34" charset="0"/>
                <a:cs typeface="Arial" panose="020B0604020202020204" pitchFamily="34" charset="0"/>
              </a:rPr>
              <a:t>rax</a:t>
            </a:r>
            <a:r>
              <a:rPr lang="en-CA" sz="2000" dirty="0" smtClean="0">
                <a:solidFill>
                  <a:schemeClr val="tx1"/>
                </a:solidFill>
                <a:latin typeface="Arial" panose="020B0604020202020204" pitchFamily="34" charset="0"/>
                <a:cs typeface="Arial" panose="020B0604020202020204" pitchFamily="34" charset="0"/>
              </a:rPr>
              <a:t> into the stack</a:t>
            </a:r>
          </a:p>
          <a:p>
            <a:pPr marL="0" indent="0"/>
            <a:r>
              <a:rPr lang="en-CA" sz="2000" dirty="0" smtClean="0">
                <a:latin typeface="Arial" panose="020B0604020202020204" pitchFamily="34" charset="0"/>
                <a:cs typeface="Arial" panose="020B0604020202020204" pitchFamily="34" charset="0"/>
              </a:rPr>
              <a:t>    </a:t>
            </a:r>
            <a:r>
              <a:rPr lang="en-CA" sz="2000" b="1" dirty="0">
                <a:latin typeface="Arial" panose="020B0604020202020204" pitchFamily="34" charset="0"/>
                <a:cs typeface="Arial" panose="020B0604020202020204" pitchFamily="34" charset="0"/>
              </a:rPr>
              <a:t>AT&amp;T</a:t>
            </a:r>
          </a:p>
          <a:p>
            <a:pPr marL="0" indent="0"/>
            <a:r>
              <a:rPr lang="en-CA" sz="2000" dirty="0" smtClean="0">
                <a:solidFill>
                  <a:srgbClr val="0070C0"/>
                </a:solidFill>
                <a:latin typeface="Arial" panose="020B0604020202020204" pitchFamily="34" charset="0"/>
                <a:cs typeface="Arial" panose="020B0604020202020204" pitchFamily="34" charset="0"/>
              </a:rPr>
              <a:t>    &lt;</a:t>
            </a:r>
            <a:r>
              <a:rPr lang="en-CA" sz="2000" dirty="0">
                <a:solidFill>
                  <a:srgbClr val="0070C0"/>
                </a:solidFill>
                <a:latin typeface="Arial" panose="020B0604020202020204" pitchFamily="34" charset="0"/>
                <a:cs typeface="Arial" panose="020B0604020202020204" pitchFamily="34" charset="0"/>
              </a:rPr>
              <a:t>mnemonic&gt; </a:t>
            </a:r>
            <a:r>
              <a:rPr lang="en-CA" sz="2000" dirty="0" smtClean="0">
                <a:solidFill>
                  <a:srgbClr val="FF0000"/>
                </a:solidFill>
                <a:latin typeface="Arial" panose="020B0604020202020204" pitchFamily="34" charset="0"/>
                <a:cs typeface="Arial" panose="020B0604020202020204" pitchFamily="34" charset="0"/>
              </a:rPr>
              <a:t>&lt;source&gt; </a:t>
            </a:r>
            <a:r>
              <a:rPr lang="en-CA" sz="2000" dirty="0">
                <a:solidFill>
                  <a:srgbClr val="00B050"/>
                </a:solidFill>
                <a:latin typeface="Arial" panose="020B0604020202020204" pitchFamily="34" charset="0"/>
                <a:cs typeface="Arial" panose="020B0604020202020204" pitchFamily="34" charset="0"/>
              </a:rPr>
              <a:t>&lt;destination&gt;</a:t>
            </a:r>
            <a:r>
              <a:rPr lang="en-CA" sz="2000" dirty="0" smtClean="0">
                <a:solidFill>
                  <a:srgbClr val="FF0000"/>
                </a:solidFill>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a:t>
            </a:r>
            <a:r>
              <a:rPr lang="en-CA" sz="2000" dirty="0" smtClean="0">
                <a:solidFill>
                  <a:schemeClr val="tx1"/>
                </a:solidFill>
                <a:latin typeface="Arial" panose="020B0604020202020204" pitchFamily="34" charset="0"/>
                <a:cs typeface="Arial" panose="020B0604020202020204" pitchFamily="34" charset="0"/>
              </a:rPr>
              <a:t>&lt;</a:t>
            </a:r>
            <a:r>
              <a:rPr lang="en-CA" sz="2000" dirty="0">
                <a:solidFill>
                  <a:schemeClr val="tx1"/>
                </a:solidFill>
                <a:latin typeface="Arial" panose="020B0604020202020204" pitchFamily="34" charset="0"/>
                <a:cs typeface="Arial" panose="020B0604020202020204" pitchFamily="34" charset="0"/>
              </a:rPr>
              <a:t>comment&gt;</a:t>
            </a:r>
            <a:endParaRPr lang="en-CA" sz="2000" dirty="0" smtClean="0">
              <a:latin typeface="Arial" panose="020B0604020202020204" pitchFamily="34" charset="0"/>
              <a:cs typeface="Arial" panose="020B0604020202020204" pitchFamily="34" charset="0"/>
            </a:endParaRPr>
          </a:p>
          <a:p>
            <a:pPr marL="0" indent="0"/>
            <a:r>
              <a:rPr lang="en-CA" sz="2000" dirty="0" smtClean="0">
                <a:latin typeface="Arial" panose="020B0604020202020204" pitchFamily="34" charset="0"/>
                <a:cs typeface="Arial" panose="020B0604020202020204" pitchFamily="34" charset="0"/>
              </a:rPr>
              <a:t>     </a:t>
            </a:r>
            <a:r>
              <a:rPr lang="en-CA" sz="2000" dirty="0" err="1" smtClean="0">
                <a:latin typeface="Arial" panose="020B0604020202020204" pitchFamily="34" charset="0"/>
                <a:cs typeface="Arial" panose="020B0604020202020204" pitchFamily="34" charset="0"/>
              </a:rPr>
              <a:t>e.g</a:t>
            </a:r>
            <a:r>
              <a:rPr lang="en-CA" sz="2000" dirty="0" smtClean="0">
                <a:latin typeface="Arial" panose="020B0604020202020204" pitchFamily="34" charset="0"/>
                <a:cs typeface="Arial" panose="020B0604020202020204" pitchFamily="34" charset="0"/>
              </a:rPr>
              <a:t>    </a:t>
            </a:r>
          </a:p>
          <a:p>
            <a:pPr marL="0" indent="0"/>
            <a:r>
              <a:rPr lang="en-CA" sz="2000" dirty="0">
                <a:solidFill>
                  <a:srgbClr val="002060"/>
                </a:solidFill>
                <a:latin typeface="Arial" panose="020B0604020202020204" pitchFamily="34" charset="0"/>
                <a:cs typeface="Arial" panose="020B0604020202020204" pitchFamily="34" charset="0"/>
              </a:rPr>
              <a:t> </a:t>
            </a:r>
            <a:r>
              <a:rPr lang="en-CA" sz="2000" dirty="0" smtClean="0">
                <a:solidFill>
                  <a:srgbClr val="002060"/>
                </a:solidFill>
                <a:latin typeface="Arial" panose="020B0604020202020204" pitchFamily="34" charset="0"/>
                <a:cs typeface="Arial" panose="020B0604020202020204" pitchFamily="34" charset="0"/>
              </a:rPr>
              <a:t>    </a:t>
            </a:r>
            <a:r>
              <a:rPr lang="en-CA" sz="2000" dirty="0" err="1" smtClean="0">
                <a:solidFill>
                  <a:srgbClr val="002060"/>
                </a:solidFill>
                <a:latin typeface="Arial" panose="020B0604020202020204" pitchFamily="34" charset="0"/>
                <a:cs typeface="Arial" panose="020B0604020202020204" pitchFamily="34" charset="0"/>
              </a:rPr>
              <a:t>movl</a:t>
            </a:r>
            <a:r>
              <a:rPr lang="en-CA" sz="2000" dirty="0" smtClean="0">
                <a:latin typeface="Arial" panose="020B0604020202020204" pitchFamily="34" charset="0"/>
                <a:cs typeface="Arial" panose="020B0604020202020204" pitchFamily="34" charset="0"/>
              </a:rPr>
              <a:t>  </a:t>
            </a:r>
            <a:r>
              <a:rPr lang="en-CA" sz="2000" dirty="0" smtClean="0">
                <a:solidFill>
                  <a:srgbClr val="FF0000"/>
                </a:solidFill>
                <a:latin typeface="Arial" panose="020B0604020202020204" pitchFamily="34" charset="0"/>
                <a:cs typeface="Arial" panose="020B0604020202020204" pitchFamily="34" charset="0"/>
              </a:rPr>
              <a:t>$7</a:t>
            </a:r>
            <a:r>
              <a:rPr lang="en-CA" sz="2000" dirty="0">
                <a:solidFill>
                  <a:schemeClr val="tx1"/>
                </a:solidFill>
                <a:latin typeface="Arial" panose="020B0604020202020204" pitchFamily="34" charset="0"/>
                <a:cs typeface="Arial" panose="020B0604020202020204" pitchFamily="34" charset="0"/>
              </a:rPr>
              <a:t>,</a:t>
            </a:r>
            <a:r>
              <a:rPr lang="en-CA" sz="2000" dirty="0" smtClean="0">
                <a:solidFill>
                  <a:srgbClr val="00B050"/>
                </a:solidFill>
                <a:latin typeface="Arial" panose="020B0604020202020204" pitchFamily="34" charset="0"/>
                <a:cs typeface="Arial" panose="020B0604020202020204" pitchFamily="34" charset="0"/>
              </a:rPr>
              <a:t> %</a:t>
            </a:r>
            <a:r>
              <a:rPr lang="en-CA" sz="2000" dirty="0" err="1" smtClean="0">
                <a:solidFill>
                  <a:srgbClr val="00B050"/>
                </a:solidFill>
                <a:latin typeface="Arial" panose="020B0604020202020204" pitchFamily="34" charset="0"/>
                <a:cs typeface="Arial" panose="020B0604020202020204" pitchFamily="34" charset="0"/>
              </a:rPr>
              <a:t>eax</a:t>
            </a:r>
            <a:r>
              <a:rPr lang="en-CA" sz="2000" dirty="0">
                <a:solidFill>
                  <a:srgbClr val="00B050"/>
                </a:solidFill>
                <a:latin typeface="Arial" panose="020B0604020202020204" pitchFamily="34" charset="0"/>
                <a:cs typeface="Arial" panose="020B0604020202020204" pitchFamily="34" charset="0"/>
              </a:rPr>
              <a:t> </a:t>
            </a:r>
            <a:r>
              <a:rPr lang="en-CA" sz="2000" dirty="0" smtClean="0">
                <a:solidFill>
                  <a:srgbClr val="00B050"/>
                </a:solidFill>
                <a:latin typeface="Arial" panose="020B0604020202020204" pitchFamily="34" charset="0"/>
                <a:cs typeface="Arial" panose="020B0604020202020204" pitchFamily="34" charset="0"/>
              </a:rPr>
              <a:t> </a:t>
            </a:r>
            <a:r>
              <a:rPr lang="en-CA" sz="2000" dirty="0" smtClean="0">
                <a:solidFill>
                  <a:schemeClr val="tx1"/>
                </a:solidFill>
                <a:latin typeface="Arial" panose="020B0604020202020204" pitchFamily="34" charset="0"/>
                <a:cs typeface="Arial" panose="020B0604020202020204" pitchFamily="34" charset="0"/>
              </a:rPr>
              <a:t># copies immediate value 7 into 32 bit register </a:t>
            </a:r>
            <a:r>
              <a:rPr lang="en-CA" sz="2000" dirty="0" err="1" smtClean="0">
                <a:solidFill>
                  <a:schemeClr val="tx1"/>
                </a:solidFill>
                <a:latin typeface="Arial" panose="020B0604020202020204" pitchFamily="34" charset="0"/>
                <a:cs typeface="Arial" panose="020B0604020202020204" pitchFamily="34" charset="0"/>
              </a:rPr>
              <a:t>eax</a:t>
            </a:r>
            <a:endParaRPr lang="en-CA" sz="2000" dirty="0" smtClean="0">
              <a:solidFill>
                <a:schemeClr val="tx1"/>
              </a:solidFill>
              <a:latin typeface="Arial" panose="020B0604020202020204" pitchFamily="34" charset="0"/>
              <a:cs typeface="Arial" panose="020B0604020202020204" pitchFamily="34" charset="0"/>
            </a:endParaRPr>
          </a:p>
          <a:p>
            <a:pPr marL="0" indent="0"/>
            <a:r>
              <a:rPr lang="en-CA" sz="2000" dirty="0">
                <a:solidFill>
                  <a:srgbClr val="00B050"/>
                </a:solidFill>
                <a:latin typeface="Arial" panose="020B0604020202020204" pitchFamily="34" charset="0"/>
                <a:cs typeface="Arial" panose="020B0604020202020204" pitchFamily="34" charset="0"/>
              </a:rPr>
              <a:t> </a:t>
            </a:r>
            <a:r>
              <a:rPr lang="en-CA" sz="2000" dirty="0" smtClean="0">
                <a:solidFill>
                  <a:srgbClr val="00B050"/>
                </a:solidFill>
                <a:latin typeface="Arial" panose="020B0604020202020204" pitchFamily="34" charset="0"/>
                <a:cs typeface="Arial" panose="020B0604020202020204" pitchFamily="34" charset="0"/>
              </a:rPr>
              <a:t>    </a:t>
            </a:r>
            <a:r>
              <a:rPr lang="en-CA" sz="2000" dirty="0" smtClean="0">
                <a:solidFill>
                  <a:srgbClr val="002060"/>
                </a:solidFill>
                <a:latin typeface="Arial" panose="020B0604020202020204" pitchFamily="34" charset="0"/>
                <a:cs typeface="Arial" panose="020B0604020202020204" pitchFamily="34" charset="0"/>
              </a:rPr>
              <a:t>push</a:t>
            </a:r>
            <a:r>
              <a:rPr lang="en-CA" sz="2000" dirty="0" smtClean="0">
                <a:solidFill>
                  <a:srgbClr val="00B050"/>
                </a:solidFill>
                <a:latin typeface="Arial" panose="020B0604020202020204" pitchFamily="34" charset="0"/>
                <a:cs typeface="Arial" panose="020B0604020202020204" pitchFamily="34" charset="0"/>
              </a:rPr>
              <a:t> %</a:t>
            </a:r>
            <a:r>
              <a:rPr lang="en-CA" sz="2000" dirty="0" err="1" smtClean="0">
                <a:solidFill>
                  <a:srgbClr val="00B050"/>
                </a:solidFill>
                <a:latin typeface="Arial" panose="020B0604020202020204" pitchFamily="34" charset="0"/>
                <a:cs typeface="Arial" panose="020B0604020202020204" pitchFamily="34" charset="0"/>
              </a:rPr>
              <a:t>rax</a:t>
            </a:r>
            <a:r>
              <a:rPr lang="en-CA" sz="2000" dirty="0" smtClean="0">
                <a:solidFill>
                  <a:srgbClr val="00B050"/>
                </a:solidFill>
                <a:latin typeface="Arial" panose="020B0604020202020204" pitchFamily="34" charset="0"/>
                <a:cs typeface="Arial" panose="020B0604020202020204" pitchFamily="34" charset="0"/>
              </a:rPr>
              <a:t>       </a:t>
            </a:r>
          </a:p>
          <a:p>
            <a:pPr marL="0" indent="0"/>
            <a:r>
              <a:rPr lang="en-CA" sz="2000" dirty="0">
                <a:solidFill>
                  <a:srgbClr val="00B050"/>
                </a:solidFill>
                <a:latin typeface="Arial" panose="020B0604020202020204" pitchFamily="34" charset="0"/>
                <a:cs typeface="Arial" panose="020B0604020202020204" pitchFamily="34" charset="0"/>
              </a:rPr>
              <a:t> </a:t>
            </a:r>
            <a:r>
              <a:rPr lang="en-CA" sz="2000" dirty="0" smtClean="0">
                <a:solidFill>
                  <a:srgbClr val="00B050"/>
                </a:solidFill>
                <a:latin typeface="Arial" panose="020B0604020202020204" pitchFamily="34" charset="0"/>
                <a:cs typeface="Arial" panose="020B0604020202020204" pitchFamily="34" charset="0"/>
              </a:rPr>
              <a:t>    </a:t>
            </a:r>
            <a:r>
              <a:rPr lang="en-CA" sz="1800" dirty="0" smtClean="0">
                <a:solidFill>
                  <a:srgbClr val="FF0000"/>
                </a:solidFill>
                <a:latin typeface="Arial" panose="020B0604020202020204" pitchFamily="34" charset="0"/>
                <a:cs typeface="Arial" panose="020B0604020202020204" pitchFamily="34" charset="0"/>
              </a:rPr>
              <a:t>%</a:t>
            </a:r>
            <a:r>
              <a:rPr lang="en-CA" sz="1800" dirty="0" smtClean="0">
                <a:latin typeface="Arial" panose="020B0604020202020204" pitchFamily="34" charset="0"/>
                <a:cs typeface="Arial" panose="020B0604020202020204" pitchFamily="34" charset="0"/>
              </a:rPr>
              <a:t> </a:t>
            </a:r>
            <a:r>
              <a:rPr lang="en-CA" sz="1800" dirty="0">
                <a:latin typeface="Arial" panose="020B0604020202020204" pitchFamily="34" charset="0"/>
                <a:cs typeface="Arial" panose="020B0604020202020204" pitchFamily="34" charset="0"/>
              </a:rPr>
              <a:t>means indirect </a:t>
            </a:r>
            <a:r>
              <a:rPr lang="en-CA" sz="1800" dirty="0" smtClean="0">
                <a:latin typeface="Arial" panose="020B0604020202020204" pitchFamily="34" charset="0"/>
                <a:cs typeface="Arial" panose="020B0604020202020204" pitchFamily="34" charset="0"/>
              </a:rPr>
              <a:t>operand</a:t>
            </a:r>
            <a:r>
              <a:rPr lang="en-CA" sz="1800" dirty="0" smtClean="0">
                <a:solidFill>
                  <a:srgbClr val="FF0000"/>
                </a:solidFill>
                <a:latin typeface="Arial" panose="020B0604020202020204" pitchFamily="34" charset="0"/>
                <a:cs typeface="Arial" panose="020B0604020202020204" pitchFamily="34" charset="0"/>
              </a:rPr>
              <a:t> $ </a:t>
            </a:r>
            <a:r>
              <a:rPr lang="en-CA" sz="1800" dirty="0" smtClean="0">
                <a:latin typeface="Arial" panose="020B0604020202020204" pitchFamily="34" charset="0"/>
                <a:cs typeface="Arial" panose="020B0604020202020204" pitchFamily="34" charset="0"/>
              </a:rPr>
              <a:t>means </a:t>
            </a:r>
            <a:r>
              <a:rPr lang="en-CA" sz="1800" dirty="0">
                <a:latin typeface="Arial" panose="020B0604020202020204" pitchFamily="34" charset="0"/>
                <a:cs typeface="Arial" panose="020B0604020202020204" pitchFamily="34" charset="0"/>
              </a:rPr>
              <a:t>immediate operand</a:t>
            </a:r>
          </a:p>
          <a:p>
            <a:pPr marL="0" indent="0"/>
            <a:r>
              <a:rPr lang="en-CA" sz="2000" dirty="0" smtClean="0">
                <a:solidFill>
                  <a:srgbClr val="00B050"/>
                </a:solidFill>
                <a:latin typeface="Arial" panose="020B0604020202020204" pitchFamily="34" charset="0"/>
                <a:cs typeface="Arial" panose="020B0604020202020204" pitchFamily="34" charset="0"/>
              </a:rPr>
              <a:t> </a:t>
            </a:r>
            <a:endParaRPr lang="en-CA" sz="2000" dirty="0" smtClean="0">
              <a:latin typeface="Arial" panose="020B0604020202020204" pitchFamily="34" charset="0"/>
              <a:cs typeface="Arial" panose="020B0604020202020204" pitchFamily="34" charset="0"/>
            </a:endParaRPr>
          </a:p>
          <a:p>
            <a:pPr marL="0" indent="0"/>
            <a:r>
              <a:rPr lang="en-CA" sz="2000" dirty="0" smtClean="0">
                <a:latin typeface="Arial" panose="020B0604020202020204" pitchFamily="34" charset="0"/>
                <a:cs typeface="Arial" panose="020B0604020202020204" pitchFamily="34" charset="0"/>
              </a:rPr>
              <a:t> </a:t>
            </a:r>
            <a:endParaRPr lang="en-CA" sz="20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cs typeface="DejaVu Sans" charset="0"/>
              </a:rPr>
              <a:t>AT&amp;T vs NASM</a:t>
            </a:r>
            <a:endParaRPr lang="en-CA" altLang="en-US" sz="3200" b="1" dirty="0">
              <a:solidFill>
                <a:srgbClr val="000000"/>
              </a:solidFill>
              <a:cs typeface="DejaVu Sans" charset="0"/>
            </a:endParaRPr>
          </a:p>
        </p:txBody>
      </p:sp>
    </p:spTree>
    <p:extLst>
      <p:ext uri="{BB962C8B-B14F-4D97-AF65-F5344CB8AC3E}">
        <p14:creationId xmlns:p14="http://schemas.microsoft.com/office/powerpoint/2010/main" val="3454980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66800" y="1066800"/>
            <a:ext cx="6276666" cy="5137657"/>
          </a:xfrm>
          <a:prstGeom prst="rect">
            <a:avLst/>
          </a:prstGeom>
        </p:spPr>
      </p:pic>
      <p:sp>
        <p:nvSpPr>
          <p:cNvPr id="7" name="Rectangle 6"/>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cs typeface="DejaVu Sans" charset="0"/>
              </a:rPr>
              <a:t>AT&amp;T vs NASM</a:t>
            </a:r>
            <a:endParaRPr lang="en-CA" altLang="en-US" sz="3200" b="1" dirty="0">
              <a:solidFill>
                <a:srgbClr val="000000"/>
              </a:solidFill>
              <a:cs typeface="DejaVu Sans" charset="0"/>
            </a:endParaRPr>
          </a:p>
        </p:txBody>
      </p:sp>
    </p:spTree>
    <p:extLst>
      <p:ext uri="{BB962C8B-B14F-4D97-AF65-F5344CB8AC3E}">
        <p14:creationId xmlns:p14="http://schemas.microsoft.com/office/powerpoint/2010/main" val="4082732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648200"/>
          </a:xfrm>
        </p:spPr>
        <p:txBody>
          <a:bodyPr/>
          <a:lstStyle/>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CPUID </a:t>
            </a:r>
            <a:r>
              <a:rPr lang="en-CA" sz="2000" dirty="0" smtClean="0">
                <a:latin typeface="Arial" panose="020B0604020202020204" pitchFamily="34" charset="0"/>
                <a:cs typeface="Arial" panose="020B0604020202020204" pitchFamily="34" charset="0"/>
              </a:rPr>
              <a:t>instruction provides an interface for querying information about x86 </a:t>
            </a:r>
            <a:r>
              <a:rPr lang="en-CA" sz="2000" dirty="0">
                <a:latin typeface="Arial" panose="020B0604020202020204" pitchFamily="34" charset="0"/>
                <a:cs typeface="Arial" panose="020B0604020202020204" pitchFamily="34" charset="0"/>
              </a:rPr>
              <a:t>CPU </a:t>
            </a:r>
            <a:r>
              <a:rPr lang="en-CA" sz="2000" dirty="0" smtClean="0">
                <a:latin typeface="Arial" panose="020B0604020202020204" pitchFamily="34" charset="0"/>
                <a:cs typeface="Arial" panose="020B0604020202020204" pitchFamily="34" charset="0"/>
              </a:rPr>
              <a:t>such as: processor </a:t>
            </a:r>
            <a:r>
              <a:rPr lang="en-CA" sz="2000" dirty="0">
                <a:latin typeface="Arial" panose="020B0604020202020204" pitchFamily="34" charset="0"/>
                <a:cs typeface="Arial" panose="020B0604020202020204" pitchFamily="34" charset="0"/>
              </a:rPr>
              <a:t>type and whether </a:t>
            </a:r>
            <a:r>
              <a:rPr lang="en-CA" sz="2000" dirty="0" smtClean="0">
                <a:latin typeface="Arial" panose="020B0604020202020204" pitchFamily="34" charset="0"/>
                <a:cs typeface="Arial" panose="020B0604020202020204" pitchFamily="34" charset="0"/>
              </a:rPr>
              <a:t>advanced features </a:t>
            </a:r>
            <a:r>
              <a:rPr lang="en-CA" sz="2000" dirty="0">
                <a:latin typeface="Arial" panose="020B0604020202020204" pitchFamily="34" charset="0"/>
                <a:cs typeface="Arial" panose="020B0604020202020204" pitchFamily="34" charset="0"/>
              </a:rPr>
              <a:t>such as MMX/SSE are implemented.  </a:t>
            </a:r>
            <a:endParaRPr lang="en-CA"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CPUID does no have operands but affects 4 registers EAX, EBX, ECX </a:t>
            </a:r>
            <a:r>
              <a:rPr lang="en-CA" sz="2000" dirty="0">
                <a:latin typeface="Arial" panose="020B0604020202020204" pitchFamily="34" charset="0"/>
                <a:cs typeface="Arial" panose="020B0604020202020204" pitchFamily="34" charset="0"/>
              </a:rPr>
              <a:t>and </a:t>
            </a:r>
            <a:r>
              <a:rPr lang="en-CA" sz="2000" dirty="0" smtClean="0">
                <a:latin typeface="Arial" panose="020B0604020202020204" pitchFamily="34" charset="0"/>
                <a:cs typeface="Arial" panose="020B0604020202020204" pitchFamily="34" charset="0"/>
              </a:rPr>
              <a:t>EDX. It returns </a:t>
            </a:r>
            <a:r>
              <a:rPr lang="en-CA" sz="2000" dirty="0">
                <a:latin typeface="Arial" panose="020B0604020202020204" pitchFamily="34" charset="0"/>
                <a:cs typeface="Arial" panose="020B0604020202020204" pitchFamily="34" charset="0"/>
              </a:rPr>
              <a:t>processor identification and </a:t>
            </a:r>
            <a:r>
              <a:rPr lang="en-CA" sz="2000" dirty="0" smtClean="0">
                <a:latin typeface="Arial" panose="020B0604020202020204" pitchFamily="34" charset="0"/>
                <a:cs typeface="Arial" panose="020B0604020202020204" pitchFamily="34" charset="0"/>
              </a:rPr>
              <a:t>feature information </a:t>
            </a:r>
            <a:r>
              <a:rPr lang="en-CA" sz="2000" dirty="0">
                <a:latin typeface="Arial" panose="020B0604020202020204" pitchFamily="34" charset="0"/>
                <a:cs typeface="Arial" panose="020B0604020202020204" pitchFamily="34" charset="0"/>
              </a:rPr>
              <a:t>to the EAX, EBX, ECX, and </a:t>
            </a:r>
            <a:r>
              <a:rPr lang="en-CA" sz="2000" dirty="0" smtClean="0">
                <a:latin typeface="Arial" panose="020B0604020202020204" pitchFamily="34" charset="0"/>
                <a:cs typeface="Arial" panose="020B0604020202020204" pitchFamily="34" charset="0"/>
              </a:rPr>
              <a:t>EDX registers</a:t>
            </a:r>
            <a:r>
              <a:rPr lang="en-CA" sz="2000" dirty="0">
                <a:latin typeface="Arial" panose="020B0604020202020204" pitchFamily="34" charset="0"/>
                <a:cs typeface="Arial" panose="020B0604020202020204" pitchFamily="34" charset="0"/>
              </a:rPr>
              <a:t>, as determined by input entered </a:t>
            </a:r>
            <a:r>
              <a:rPr lang="en-CA" sz="2000" dirty="0" smtClean="0">
                <a:latin typeface="Arial" panose="020B0604020202020204" pitchFamily="34" charset="0"/>
                <a:cs typeface="Arial" panose="020B0604020202020204" pitchFamily="34" charset="0"/>
              </a:rPr>
              <a:t>in EAX</a:t>
            </a:r>
            <a:endParaRPr lang="en-CA"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CPUID implicitly </a:t>
            </a:r>
            <a:r>
              <a:rPr lang="en-CA" sz="2000" dirty="0">
                <a:latin typeface="Arial" panose="020B0604020202020204" pitchFamily="34" charset="0"/>
                <a:cs typeface="Arial" panose="020B0604020202020204" pitchFamily="34" charset="0"/>
              </a:rPr>
              <a:t>uses the EAX register to determine the main category of </a:t>
            </a:r>
            <a:r>
              <a:rPr lang="en-CA" sz="2000" dirty="0" smtClean="0">
                <a:latin typeface="Arial" panose="020B0604020202020204" pitchFamily="34" charset="0"/>
                <a:cs typeface="Arial" panose="020B0604020202020204" pitchFamily="34" charset="0"/>
              </a:rPr>
              <a:t>information returned. In Intel this EAX value is called </a:t>
            </a:r>
            <a:r>
              <a:rPr lang="en-CA" sz="2000" dirty="0" smtClean="0">
                <a:solidFill>
                  <a:srgbClr val="FF0000"/>
                </a:solidFill>
                <a:latin typeface="Arial" panose="020B0604020202020204" pitchFamily="34" charset="0"/>
                <a:cs typeface="Arial" panose="020B0604020202020204" pitchFamily="34" charset="0"/>
              </a:rPr>
              <a:t>CPUID leaf</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CPUID should be called with EAX=0 first</a:t>
            </a:r>
          </a:p>
          <a:p>
            <a:pPr>
              <a:buFont typeface="Arial" panose="020B0604020202020204" pitchFamily="34" charset="0"/>
              <a:buChar char="•"/>
            </a:pPr>
            <a:r>
              <a:rPr lang="en-CA" sz="2000" dirty="0" smtClean="0">
                <a:latin typeface="Arial" panose="020B0604020202020204" pitchFamily="34" charset="0"/>
                <a:cs typeface="Arial" panose="020B0604020202020204" pitchFamily="34" charset="0"/>
              </a:rPr>
              <a:t>If </a:t>
            </a:r>
            <a:r>
              <a:rPr lang="en-CA" sz="2000" dirty="0" smtClean="0">
                <a:solidFill>
                  <a:srgbClr val="FF0000"/>
                </a:solidFill>
                <a:latin typeface="Arial" panose="020B0604020202020204" pitchFamily="34" charset="0"/>
                <a:cs typeface="Arial" panose="020B0604020202020204" pitchFamily="34" charset="0"/>
              </a:rPr>
              <a:t>EAX=0</a:t>
            </a:r>
            <a:r>
              <a:rPr lang="en-CA" sz="2000" dirty="0" smtClean="0">
                <a:latin typeface="Arial" panose="020B0604020202020204" pitchFamily="34" charset="0"/>
                <a:cs typeface="Arial" panose="020B0604020202020204" pitchFamily="34" charset="0"/>
              </a:rPr>
              <a:t> will </a:t>
            </a:r>
            <a:r>
              <a:rPr lang="en-CA" sz="2000" dirty="0">
                <a:latin typeface="Arial" panose="020B0604020202020204" pitchFamily="34" charset="0"/>
                <a:cs typeface="Arial" panose="020B0604020202020204" pitchFamily="34" charset="0"/>
              </a:rPr>
              <a:t>return Manufacture ID </a:t>
            </a:r>
            <a:r>
              <a:rPr lang="en-CA" sz="2000" dirty="0" smtClean="0">
                <a:latin typeface="Arial" panose="020B0604020202020204" pitchFamily="34" charset="0"/>
                <a:cs typeface="Arial" panose="020B0604020202020204" pitchFamily="34" charset="0"/>
              </a:rPr>
              <a:t>string. A </a:t>
            </a:r>
            <a:r>
              <a:rPr lang="en-CA" sz="2000" dirty="0">
                <a:latin typeface="Arial" panose="020B0604020202020204" pitchFamily="34" charset="0"/>
                <a:cs typeface="Arial" panose="020B0604020202020204" pitchFamily="34" charset="0"/>
              </a:rPr>
              <a:t>twelve-character ASCII string stored in EBX, EDX, ECX (in that order</a:t>
            </a:r>
            <a:r>
              <a:rPr lang="en-CA" sz="2000" dirty="0" smtClean="0">
                <a:latin typeface="Arial" panose="020B0604020202020204" pitchFamily="34" charset="0"/>
                <a:cs typeface="Arial" panose="020B0604020202020204" pitchFamily="34" charset="0"/>
              </a:rPr>
              <a:t>)</a:t>
            </a:r>
            <a:endParaRPr lang="en-CA" sz="2000" dirty="0" smtClean="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CPUID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3481480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648200"/>
          </a:xfrm>
        </p:spPr>
        <p:txBody>
          <a:bodyPr/>
          <a:lstStyle/>
          <a:p>
            <a:pPr marL="0" indent="0"/>
            <a:r>
              <a:rPr lang="en-CA" sz="2000" dirty="0" smtClean="0">
                <a:latin typeface="Arial" panose="020B0604020202020204" pitchFamily="34" charset="0"/>
                <a:cs typeface="Arial" panose="020B0604020202020204" pitchFamily="34" charset="0"/>
              </a:rPr>
              <a:t>E</a:t>
            </a:r>
            <a:r>
              <a:rPr lang="en-CA" sz="2000" dirty="0" smtClean="0">
                <a:latin typeface="Arial" panose="020B0604020202020204" pitchFamily="34" charset="0"/>
                <a:cs typeface="Arial" panose="020B0604020202020204" pitchFamily="34" charset="0"/>
              </a:rPr>
              <a:t>xamples of known Manufacture ID (12 characters) </a:t>
            </a:r>
            <a:r>
              <a:rPr lang="en-CA" sz="2000" dirty="0" smtClean="0">
                <a:latin typeface="Arial" panose="020B0604020202020204" pitchFamily="34" charset="0"/>
                <a:cs typeface="Arial" panose="020B0604020202020204" pitchFamily="34" charset="0"/>
              </a:rPr>
              <a:t>are</a:t>
            </a:r>
            <a:endParaRPr lang="en-CA" sz="2000" dirty="0" smtClean="0">
              <a:latin typeface="Arial" panose="020B0604020202020204" pitchFamily="34" charset="0"/>
              <a:cs typeface="Arial" panose="020B0604020202020204" pitchFamily="34" charset="0"/>
            </a:endParaRPr>
          </a:p>
          <a:p>
            <a:pPr marL="0" indent="0"/>
            <a:r>
              <a:rPr lang="en-CA" sz="1800" dirty="0" smtClean="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AuthenticAMD</a:t>
            </a:r>
            <a:r>
              <a:rPr lang="en-CA" sz="1800" dirty="0">
                <a:latin typeface="Arial" panose="020B0604020202020204" pitchFamily="34" charset="0"/>
                <a:cs typeface="Arial" panose="020B0604020202020204" pitchFamily="34" charset="0"/>
              </a:rPr>
              <a:t>" – AMD</a:t>
            </a:r>
          </a:p>
          <a:p>
            <a:pPr marL="0" indent="0"/>
            <a:r>
              <a:rPr lang="en-CA" sz="1800" dirty="0" smtClean="0">
                <a:latin typeface="Arial" panose="020B0604020202020204" pitchFamily="34" charset="0"/>
                <a:cs typeface="Arial" panose="020B0604020202020204" pitchFamily="34" charset="0"/>
              </a:rPr>
              <a:t>“</a:t>
            </a:r>
            <a:r>
              <a:rPr lang="en-CA" sz="1800" dirty="0" err="1" smtClean="0">
                <a:latin typeface="Arial" panose="020B0604020202020204" pitchFamily="34" charset="0"/>
                <a:cs typeface="Arial" panose="020B0604020202020204" pitchFamily="34" charset="0"/>
              </a:rPr>
              <a:t>GenuineIntel</a:t>
            </a:r>
            <a:r>
              <a:rPr lang="en-CA" sz="1800" dirty="0">
                <a:latin typeface="Arial" panose="020B0604020202020204" pitchFamily="34" charset="0"/>
                <a:cs typeface="Arial" panose="020B0604020202020204" pitchFamily="34" charset="0"/>
              </a:rPr>
              <a:t>" – Intel</a:t>
            </a:r>
          </a:p>
          <a:p>
            <a:pPr marL="0" indent="0"/>
            <a:r>
              <a:rPr lang="en-CA" sz="1800" dirty="0" smtClean="0">
                <a:latin typeface="Arial" panose="020B0604020202020204" pitchFamily="34" charset="0"/>
                <a:cs typeface="Arial" panose="020B0604020202020204" pitchFamily="34" charset="0"/>
              </a:rPr>
              <a:t>"</a:t>
            </a:r>
            <a:r>
              <a:rPr lang="en-CA" sz="1800" dirty="0">
                <a:latin typeface="Arial" panose="020B0604020202020204" pitchFamily="34" charset="0"/>
                <a:cs typeface="Arial" panose="020B0604020202020204" pitchFamily="34" charset="0"/>
              </a:rPr>
              <a:t>GenuineTMx86" – </a:t>
            </a:r>
            <a:r>
              <a:rPr lang="en-CA" sz="1800" dirty="0" err="1" smtClean="0">
                <a:latin typeface="Arial" panose="020B0604020202020204" pitchFamily="34" charset="0"/>
                <a:cs typeface="Arial" panose="020B0604020202020204" pitchFamily="34" charset="0"/>
              </a:rPr>
              <a:t>Transmeta</a:t>
            </a:r>
            <a:endParaRPr lang="en-CA" sz="1800" dirty="0" smtClean="0">
              <a:latin typeface="Arial" panose="020B0604020202020204" pitchFamily="34" charset="0"/>
              <a:cs typeface="Arial" panose="020B0604020202020204" pitchFamily="34" charset="0"/>
            </a:endParaRPr>
          </a:p>
          <a:p>
            <a:pPr marL="0" indent="0"/>
            <a:r>
              <a:rPr lang="en-CA" sz="1800" b="1" dirty="0" smtClean="0">
                <a:latin typeface="Arial" panose="020B0604020202020204" pitchFamily="34" charset="0"/>
                <a:cs typeface="Arial" panose="020B0604020202020204" pitchFamily="34" charset="0"/>
              </a:rPr>
              <a:t>For Virtual Machines</a:t>
            </a:r>
          </a:p>
          <a:p>
            <a:pPr marL="0" indent="0"/>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KVMKVMKVM  </a:t>
            </a:r>
            <a:r>
              <a:rPr lang="en-CA" sz="1800" dirty="0">
                <a:latin typeface="Arial" panose="020B0604020202020204" pitchFamily="34" charset="0"/>
                <a:cs typeface="Arial" panose="020B0604020202020204" pitchFamily="34" charset="0"/>
              </a:rPr>
              <a:t>" – KVM</a:t>
            </a:r>
          </a:p>
          <a:p>
            <a:pPr marL="0" indent="0"/>
            <a:r>
              <a:rPr lang="en-CA" sz="1800" dirty="0">
                <a:latin typeface="Arial" panose="020B0604020202020204" pitchFamily="34" charset="0"/>
                <a:cs typeface="Arial" panose="020B0604020202020204" pitchFamily="34" charset="0"/>
              </a:rPr>
              <a:t>"TCGTCGTCGTCG" – QEMU</a:t>
            </a:r>
          </a:p>
          <a:p>
            <a:pPr marL="0" indent="0"/>
            <a:r>
              <a:rPr lang="en-CA" sz="1800" dirty="0">
                <a:latin typeface="Arial" panose="020B0604020202020204" pitchFamily="34" charset="0"/>
                <a:cs typeface="Arial" panose="020B0604020202020204" pitchFamily="34" charset="0"/>
              </a:rPr>
              <a:t>"Microsoft </a:t>
            </a:r>
            <a:r>
              <a:rPr lang="en-CA" sz="1800" dirty="0" err="1">
                <a:latin typeface="Arial" panose="020B0604020202020204" pitchFamily="34" charset="0"/>
                <a:cs typeface="Arial" panose="020B0604020202020204" pitchFamily="34" charset="0"/>
              </a:rPr>
              <a:t>Hv</a:t>
            </a:r>
            <a:r>
              <a:rPr lang="en-CA" sz="1800" dirty="0">
                <a:latin typeface="Arial" panose="020B0604020202020204" pitchFamily="34" charset="0"/>
                <a:cs typeface="Arial" panose="020B0604020202020204" pitchFamily="34" charset="0"/>
              </a:rPr>
              <a:t>" – Microsoft Hyper-V or Windows Virtual PC</a:t>
            </a:r>
          </a:p>
          <a:p>
            <a:pPr marL="0" indent="0"/>
            <a:r>
              <a:rPr lang="en-CA" sz="1800" dirty="0" smtClean="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VMwareVMware</a:t>
            </a:r>
            <a:r>
              <a:rPr lang="en-CA" sz="1800" dirty="0">
                <a:latin typeface="Arial" panose="020B0604020202020204" pitchFamily="34" charset="0"/>
                <a:cs typeface="Arial" panose="020B0604020202020204" pitchFamily="34" charset="0"/>
              </a:rPr>
              <a:t>" – VMware</a:t>
            </a:r>
          </a:p>
          <a:p>
            <a:pPr marL="0" indent="0"/>
            <a:r>
              <a:rPr lang="en-CA" sz="2000" dirty="0" smtClean="0">
                <a:latin typeface="Arial" panose="020B0604020202020204" pitchFamily="34" charset="0"/>
                <a:cs typeface="Arial" panose="020B0604020202020204" pitchFamily="34" charset="0"/>
              </a:rPr>
              <a:t>How many 32-bit registers are needed to store these characters?</a:t>
            </a:r>
            <a:endParaRPr lang="en-CA" sz="2000" dirty="0">
              <a:latin typeface="Arial" panose="020B0604020202020204" pitchFamily="34" charset="0"/>
              <a:cs typeface="Arial" panose="020B0604020202020204" pitchFamily="34" charset="0"/>
            </a:endParaRPr>
          </a:p>
          <a:p>
            <a:pPr marL="0" indent="0"/>
            <a:endParaRPr lang="en-CA" sz="2000" dirty="0" smtClean="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CPUID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074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cs typeface="DejaVu Sans" charset="0"/>
              </a:rPr>
              <a:t>Intel IA-32 and 64 Hardware Architecture</a:t>
            </a:r>
            <a:endParaRPr lang="en-CA" altLang="en-US" sz="2800" b="1" dirty="0">
              <a:cs typeface="DejaVu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2529098"/>
              </p:ext>
            </p:extLst>
          </p:nvPr>
        </p:nvGraphicFramePr>
        <p:xfrm>
          <a:off x="293461" y="953634"/>
          <a:ext cx="8507639" cy="5252720"/>
        </p:xfrm>
        <a:graphic>
          <a:graphicData uri="http://schemas.openxmlformats.org/drawingml/2006/table">
            <a:tbl>
              <a:tblPr firstRow="1" bandRow="1">
                <a:tableStyleId>{5C22544A-7EE6-4342-B048-85BDC9FD1C3A}</a:tableStyleId>
              </a:tblPr>
              <a:tblGrid>
                <a:gridCol w="1154339"/>
                <a:gridCol w="609600"/>
                <a:gridCol w="1219200"/>
                <a:gridCol w="876300"/>
                <a:gridCol w="1409700"/>
                <a:gridCol w="838200"/>
                <a:gridCol w="2400300"/>
              </a:tblGrid>
              <a:tr h="152400">
                <a:tc>
                  <a:txBody>
                    <a:bodyPr/>
                    <a:lstStyle/>
                    <a:p>
                      <a:r>
                        <a:rPr lang="en-CA" sz="1400" dirty="0" smtClean="0"/>
                        <a:t>Processor</a:t>
                      </a:r>
                      <a:endParaRPr lang="en-CA" sz="1400" dirty="0"/>
                    </a:p>
                  </a:txBody>
                  <a:tcPr/>
                </a:tc>
                <a:tc>
                  <a:txBody>
                    <a:bodyPr/>
                    <a:lstStyle/>
                    <a:p>
                      <a:r>
                        <a:rPr lang="en-CA" sz="1400" dirty="0" smtClean="0"/>
                        <a:t> year</a:t>
                      </a:r>
                      <a:endParaRPr lang="en-CA" sz="1400" dirty="0"/>
                    </a:p>
                  </a:txBody>
                  <a:tcPr/>
                </a:tc>
                <a:tc>
                  <a:txBody>
                    <a:bodyPr/>
                    <a:lstStyle/>
                    <a:p>
                      <a:r>
                        <a:rPr lang="en-CA" sz="1400" dirty="0" smtClean="0"/>
                        <a:t>registers</a:t>
                      </a:r>
                      <a:endParaRPr lang="en-CA" sz="1400" dirty="0"/>
                    </a:p>
                  </a:txBody>
                  <a:tcPr/>
                </a:tc>
                <a:tc>
                  <a:txBody>
                    <a:bodyPr/>
                    <a:lstStyle/>
                    <a:p>
                      <a:r>
                        <a:rPr lang="en-CA" sz="1400" dirty="0" smtClean="0"/>
                        <a:t>clock</a:t>
                      </a:r>
                      <a:endParaRPr lang="en-CA" sz="1400" dirty="0"/>
                    </a:p>
                  </a:txBody>
                  <a:tcPr/>
                </a:tc>
                <a:tc>
                  <a:txBody>
                    <a:bodyPr/>
                    <a:lstStyle/>
                    <a:p>
                      <a:r>
                        <a:rPr lang="en-CA" sz="1400" dirty="0" smtClean="0"/>
                        <a:t>Data/Address      </a:t>
                      </a:r>
                    </a:p>
                    <a:p>
                      <a:r>
                        <a:rPr lang="en-CA" sz="1400" dirty="0" smtClean="0"/>
                        <a:t>       Width</a:t>
                      </a:r>
                      <a:endParaRPr lang="en-CA" sz="1400" dirty="0"/>
                    </a:p>
                  </a:txBody>
                  <a:tcPr/>
                </a:tc>
                <a:tc>
                  <a:txBody>
                    <a:bodyPr/>
                    <a:lstStyle/>
                    <a:p>
                      <a:r>
                        <a:rPr lang="en-CA" sz="1400" dirty="0" smtClean="0"/>
                        <a:t>Transistors</a:t>
                      </a:r>
                      <a:endParaRPr lang="en-CA" sz="1400" dirty="0"/>
                    </a:p>
                  </a:txBody>
                  <a:tcPr/>
                </a:tc>
                <a:tc>
                  <a:txBody>
                    <a:bodyPr/>
                    <a:lstStyle/>
                    <a:p>
                      <a:r>
                        <a:rPr lang="en-CA" sz="1400" dirty="0" smtClean="0"/>
                        <a:t>New features</a:t>
                      </a:r>
                      <a:endParaRPr lang="en-CA" sz="1400" dirty="0"/>
                    </a:p>
                  </a:txBody>
                  <a:tcPr/>
                </a:tc>
              </a:tr>
              <a:tr h="370840">
                <a:tc>
                  <a:txBody>
                    <a:bodyPr/>
                    <a:lstStyle/>
                    <a:p>
                      <a:r>
                        <a:rPr lang="en-CA" sz="1400" dirty="0" smtClean="0">
                          <a:latin typeface="Arial" panose="020B0604020202020204" pitchFamily="34" charset="0"/>
                          <a:cs typeface="Arial" panose="020B0604020202020204" pitchFamily="34" charset="0"/>
                        </a:rPr>
                        <a:t>386 </a:t>
                      </a:r>
                    </a:p>
                    <a:p>
                      <a:r>
                        <a:rPr lang="en-CA" sz="1400" dirty="0" smtClean="0">
                          <a:latin typeface="Arial" panose="020B0604020202020204" pitchFamily="34" charset="0"/>
                          <a:cs typeface="Arial" panose="020B0604020202020204" pitchFamily="34" charset="0"/>
                        </a:rPr>
                        <a:t>x86</a:t>
                      </a:r>
                    </a:p>
                    <a:p>
                      <a:r>
                        <a:rPr lang="en-CA" sz="1400" dirty="0" smtClean="0">
                          <a:latin typeface="Arial" panose="020B0604020202020204" pitchFamily="34" charset="0"/>
                          <a:cs typeface="Arial" panose="020B0604020202020204" pitchFamily="34" charset="0"/>
                        </a:rPr>
                        <a:t>IA-32</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1985</a:t>
                      </a:r>
                      <a:endParaRPr lang="en-CA" sz="1400" dirty="0">
                        <a:latin typeface="Arial" panose="020B0604020202020204" pitchFamily="34" charset="0"/>
                        <a:cs typeface="Arial" panose="020B0604020202020204" pitchFamily="34" charset="0"/>
                      </a:endParaRPr>
                    </a:p>
                  </a:txBody>
                  <a:tcPr/>
                </a:tc>
                <a:tc>
                  <a:txBody>
                    <a:bodyPr/>
                    <a:lstStyle/>
                    <a:p>
                      <a:r>
                        <a:rPr lang="en-CA" sz="1400" b="1" dirty="0" smtClean="0">
                          <a:solidFill>
                            <a:srgbClr val="FF0000"/>
                          </a:solidFill>
                          <a:latin typeface="Arial" panose="020B0604020202020204" pitchFamily="34" charset="0"/>
                          <a:cs typeface="Arial" panose="020B0604020202020204" pitchFamily="34" charset="0"/>
                        </a:rPr>
                        <a:t>32 bits: </a:t>
                      </a:r>
                    </a:p>
                    <a:p>
                      <a:r>
                        <a:rPr lang="en-CA" sz="1400" dirty="0" smtClean="0"/>
                        <a:t>General registers EAX EBX ECX EDX Index and pointers ESI EDI EBP EIP ESP Segment registers CS DS ES FS GS SS Indicator EFLAGS</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3</a:t>
                      </a:r>
                      <a:r>
                        <a:rPr lang="en-CA" sz="1400" dirty="0" smtClean="0"/>
                        <a:t>0 MHz,</a:t>
                      </a:r>
                      <a:br>
                        <a:rPr lang="en-CA" sz="1400" dirty="0" smtClean="0"/>
                      </a:br>
                      <a:r>
                        <a:rPr lang="en-CA" sz="1400" dirty="0" smtClean="0"/>
                        <a:t>25 MHz,</a:t>
                      </a:r>
                      <a:br>
                        <a:rPr lang="en-CA" sz="1400" dirty="0" smtClean="0"/>
                      </a:br>
                      <a:r>
                        <a:rPr lang="en-CA" sz="1400" dirty="0" smtClean="0"/>
                        <a:t>20 MHz,</a:t>
                      </a:r>
                      <a:br>
                        <a:rPr lang="en-CA" sz="1400" dirty="0" smtClean="0"/>
                      </a:br>
                      <a:r>
                        <a:rPr lang="en-CA" sz="1400" dirty="0" smtClean="0"/>
                        <a:t>16 MHz </a:t>
                      </a:r>
                      <a:r>
                        <a:rPr lang="en-CA" sz="1400" dirty="0" smtClean="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32 bits</a:t>
                      </a:r>
                    </a:p>
                    <a:p>
                      <a:r>
                        <a:rPr lang="en-CA" sz="1400" dirty="0" smtClean="0">
                          <a:latin typeface="Arial" panose="020B0604020202020204" pitchFamily="34" charset="0"/>
                          <a:cs typeface="Arial" panose="020B0604020202020204" pitchFamily="34" charset="0"/>
                        </a:rPr>
                        <a:t>Address: 32 bits</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t>275,000</a:t>
                      </a:r>
                      <a:endParaRPr lang="en-CA" sz="1400" dirty="0"/>
                    </a:p>
                  </a:txBody>
                  <a:tcPr/>
                </a:tc>
                <a:tc>
                  <a:txBody>
                    <a:bodyPr/>
                    <a:lstStyle/>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The lower half of each 32-bit Intel386 register retains the properties</a:t>
                      </a:r>
                    </a:p>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of the 16-bit registers of earlier generations, permitting backward compatibility.</a:t>
                      </a:r>
                    </a:p>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Fro protected mode Paging and segment of 32 bit offset added </a:t>
                      </a:r>
                    </a:p>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Coprocessor x87 for Floating-point (FPU) calculations. </a:t>
                      </a:r>
                      <a:r>
                        <a:rPr lang="en-CA" sz="1400" dirty="0" smtClean="0">
                          <a:latin typeface="Arial" panose="020B0604020202020204" pitchFamily="34" charset="0"/>
                          <a:cs typeface="Arial" panose="020B0604020202020204" pitchFamily="34" charset="0"/>
                        </a:rPr>
                        <a:t>The x87 provides single-precision, double-precision and 80-bit binary floating-point arithmetic -IEEE 754-1985</a:t>
                      </a:r>
                      <a:endParaRPr lang="en-CA" sz="1400" dirty="0">
                        <a:latin typeface="Arial" panose="020B0604020202020204" pitchFamily="34" charset="0"/>
                        <a:cs typeface="Arial" panose="020B0604020202020204" pitchFamily="34" charset="0"/>
                      </a:endParaRPr>
                    </a:p>
                  </a:txBody>
                  <a:tcPr/>
                </a:tc>
              </a:tr>
              <a:tr h="10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Pentium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greek</a:t>
                      </a:r>
                      <a:r>
                        <a:rPr lang="en-CA" sz="1400" dirty="0" smtClean="0"/>
                        <a:t> means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smtClean="0"/>
                        <a:t>I586</a:t>
                      </a:r>
                    </a:p>
                  </a:txBody>
                  <a:tcPr/>
                </a:tc>
                <a:tc>
                  <a:txBody>
                    <a:bodyPr/>
                    <a:lstStyle/>
                    <a:p>
                      <a:r>
                        <a:rPr lang="en-CA" sz="1400" dirty="0" smtClean="0">
                          <a:latin typeface="Arial" panose="020B0604020202020204" pitchFamily="34" charset="0"/>
                          <a:cs typeface="Arial" panose="020B0604020202020204" pitchFamily="34" charset="0"/>
                        </a:rPr>
                        <a:t>1993</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32 bits registers </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t>60–66 MHz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64 bits</a:t>
                      </a:r>
                    </a:p>
                    <a:p>
                      <a:r>
                        <a:rPr lang="en-CA" sz="1400" dirty="0" smtClean="0">
                          <a:latin typeface="Arial" panose="020B0604020202020204" pitchFamily="34" charset="0"/>
                          <a:cs typeface="Arial" panose="020B0604020202020204" pitchFamily="34" charset="0"/>
                        </a:rPr>
                        <a:t>Address  32 bits</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3.1 Million</a:t>
                      </a:r>
                      <a:endParaRPr lang="en-CA" sz="1400" dirty="0">
                        <a:latin typeface="Arial" panose="020B0604020202020204" pitchFamily="34" charset="0"/>
                        <a:cs typeface="Arial" panose="020B0604020202020204" pitchFamily="34" charset="0"/>
                      </a:endParaRPr>
                    </a:p>
                  </a:txBody>
                  <a:tcPr/>
                </a:tc>
                <a:tc>
                  <a:txBody>
                    <a:bodyPr/>
                    <a:lstStyle/>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Two </a:t>
                      </a:r>
                      <a:r>
                        <a:rPr lang="en-CA" sz="1400" b="1" i="0" u="none" strike="noStrike" kern="1200" baseline="0" dirty="0" smtClean="0">
                          <a:solidFill>
                            <a:srgbClr val="FF0000"/>
                          </a:solidFill>
                          <a:latin typeface="Arial" panose="020B0604020202020204" pitchFamily="34" charset="0"/>
                          <a:ea typeface="+mn-ea"/>
                          <a:cs typeface="Arial" panose="020B0604020202020204" pitchFamily="34" charset="0"/>
                        </a:rPr>
                        <a:t>pipelines</a:t>
                      </a:r>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 known as u and v, together can execute two instructions per clock Added </a:t>
                      </a:r>
                      <a:r>
                        <a:rPr lang="en-CA" sz="1400" b="1" dirty="0" smtClean="0">
                          <a:solidFill>
                            <a:srgbClr val="FF0000"/>
                          </a:solidFill>
                          <a:latin typeface="Arial" panose="020B0604020202020204" pitchFamily="34" charset="0"/>
                          <a:cs typeface="Arial" panose="020B0604020202020204" pitchFamily="34" charset="0"/>
                        </a:rPr>
                        <a:t>Cache L1</a:t>
                      </a:r>
                      <a:endParaRPr lang="en-CA" sz="1400" b="1" dirty="0">
                        <a:solidFill>
                          <a:srgbClr val="FF0000"/>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415575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648200"/>
          </a:xfrm>
        </p:spPr>
        <p:txBody>
          <a:bodyPr/>
          <a:lstStyle/>
          <a:p>
            <a:pPr marL="0" indent="0"/>
            <a:r>
              <a:rPr lang="en-CA" sz="2000" dirty="0" smtClean="0">
                <a:latin typeface="Arial" panose="020B0604020202020204" pitchFamily="34" charset="0"/>
                <a:cs typeface="Arial" panose="020B0604020202020204" pitchFamily="34" charset="0"/>
              </a:rPr>
              <a:t>e.g. When EAX =0 , </a:t>
            </a:r>
            <a:r>
              <a:rPr lang="en-CA" sz="2000" dirty="0" err="1" smtClean="0">
                <a:latin typeface="Arial" panose="020B0604020202020204" pitchFamily="34" charset="0"/>
                <a:cs typeface="Arial" panose="020B0604020202020204" pitchFamily="34" charset="0"/>
              </a:rPr>
              <a:t>GenuineIntel</a:t>
            </a:r>
            <a:r>
              <a:rPr lang="en-CA" sz="2000" dirty="0" smtClean="0">
                <a:latin typeface="Arial" panose="020B0604020202020204" pitchFamily="34" charset="0"/>
                <a:cs typeface="Arial" panose="020B0604020202020204" pitchFamily="34" charset="0"/>
              </a:rPr>
              <a:t> processor values returned </a:t>
            </a:r>
            <a:r>
              <a:rPr lang="en-CA" sz="2000" dirty="0" smtClean="0">
                <a:latin typeface="Arial" panose="020B0604020202020204" pitchFamily="34" charset="0"/>
                <a:cs typeface="Arial" panose="020B0604020202020204" pitchFamily="34" charset="0"/>
              </a:rPr>
              <a:t>in:</a:t>
            </a:r>
          </a:p>
          <a:p>
            <a:pPr marL="0" indent="0"/>
            <a:r>
              <a:rPr lang="en-CA" sz="2000" dirty="0" smtClean="0">
                <a:latin typeface="Arial" panose="020B0604020202020204" pitchFamily="34" charset="0"/>
                <a:cs typeface="Arial" panose="020B0604020202020204" pitchFamily="34" charset="0"/>
              </a:rPr>
              <a:t> </a:t>
            </a:r>
            <a:r>
              <a:rPr lang="en-CA" sz="2000" dirty="0">
                <a:solidFill>
                  <a:srgbClr val="FF0000"/>
                </a:solidFill>
                <a:latin typeface="Arial" panose="020B0604020202020204" pitchFamily="34" charset="0"/>
                <a:cs typeface="Arial" panose="020B0604020202020204" pitchFamily="34" charset="0"/>
              </a:rPr>
              <a:t>EBX =</a:t>
            </a:r>
            <a:r>
              <a:rPr lang="en-CA" sz="2000" dirty="0" smtClean="0">
                <a:solidFill>
                  <a:srgbClr val="FF0000"/>
                </a:solidFill>
                <a:latin typeface="Arial" panose="020B0604020202020204" pitchFamily="34" charset="0"/>
                <a:cs typeface="Arial" panose="020B0604020202020204" pitchFamily="34" charset="0"/>
              </a:rPr>
              <a:t>0x756e6547</a:t>
            </a:r>
            <a:r>
              <a:rPr lang="en-CA" sz="2000" dirty="0">
                <a:latin typeface="Arial" panose="020B0604020202020204" pitchFamily="34" charset="0"/>
                <a:cs typeface="Arial" panose="020B0604020202020204" pitchFamily="34" charset="0"/>
              </a:rPr>
              <a:t>, </a:t>
            </a:r>
            <a:r>
              <a:rPr lang="en-CA" sz="2000" dirty="0" smtClean="0">
                <a:solidFill>
                  <a:srgbClr val="0070C0"/>
                </a:solidFill>
                <a:latin typeface="Arial" panose="020B0604020202020204" pitchFamily="34" charset="0"/>
                <a:cs typeface="Arial" panose="020B0604020202020204" pitchFamily="34" charset="0"/>
              </a:rPr>
              <a:t>EDX=0x49656e69</a:t>
            </a:r>
            <a:r>
              <a:rPr lang="en-CA" sz="2000" dirty="0" smtClean="0">
                <a:latin typeface="Arial" panose="020B0604020202020204" pitchFamily="34" charset="0"/>
                <a:cs typeface="Arial" panose="020B0604020202020204" pitchFamily="34" charset="0"/>
              </a:rPr>
              <a:t> </a:t>
            </a:r>
            <a:r>
              <a:rPr lang="en-CA" sz="2000" dirty="0">
                <a:latin typeface="Arial" panose="020B0604020202020204" pitchFamily="34" charset="0"/>
                <a:cs typeface="Arial" panose="020B0604020202020204" pitchFamily="34" charset="0"/>
              </a:rPr>
              <a:t>and </a:t>
            </a:r>
            <a:r>
              <a:rPr lang="en-CA" sz="2000" dirty="0">
                <a:solidFill>
                  <a:srgbClr val="00B050"/>
                </a:solidFill>
                <a:latin typeface="Arial" panose="020B0604020202020204" pitchFamily="34" charset="0"/>
                <a:cs typeface="Arial" panose="020B0604020202020204" pitchFamily="34" charset="0"/>
              </a:rPr>
              <a:t>ECX =</a:t>
            </a:r>
            <a:r>
              <a:rPr lang="en-CA" sz="2000" dirty="0" smtClean="0">
                <a:solidFill>
                  <a:srgbClr val="00B050"/>
                </a:solidFill>
                <a:latin typeface="Arial" panose="020B0604020202020204" pitchFamily="34" charset="0"/>
                <a:cs typeface="Arial" panose="020B0604020202020204" pitchFamily="34" charset="0"/>
              </a:rPr>
              <a:t>0x6c65746e</a:t>
            </a:r>
            <a:r>
              <a:rPr lang="en-CA" sz="2000" dirty="0" smtClean="0">
                <a:latin typeface="Arial" panose="020B0604020202020204" pitchFamily="34" charset="0"/>
                <a:cs typeface="Arial" panose="020B0604020202020204" pitchFamily="34" charset="0"/>
              </a:rPr>
              <a:t>.</a:t>
            </a:r>
          </a:p>
          <a:p>
            <a:pPr marL="0" indent="0"/>
            <a:r>
              <a:rPr lang="en-CA" sz="2000" dirty="0" smtClean="0">
                <a:latin typeface="Arial" panose="020B0604020202020204" pitchFamily="34" charset="0"/>
                <a:cs typeface="Arial" panose="020B0604020202020204" pitchFamily="34" charset="0"/>
              </a:rPr>
              <a:t>            G    e     n    u      </a:t>
            </a:r>
            <a:r>
              <a:rPr lang="en-CA" sz="2000" dirty="0" err="1" smtClean="0">
                <a:latin typeface="Arial" panose="020B0604020202020204" pitchFamily="34" charset="0"/>
                <a:cs typeface="Arial" panose="020B0604020202020204" pitchFamily="34" charset="0"/>
              </a:rPr>
              <a:t>i</a:t>
            </a:r>
            <a:r>
              <a:rPr lang="en-CA" sz="2000" dirty="0" smtClean="0">
                <a:latin typeface="Arial" panose="020B0604020202020204" pitchFamily="34" charset="0"/>
                <a:cs typeface="Arial" panose="020B0604020202020204" pitchFamily="34" charset="0"/>
              </a:rPr>
              <a:t>     n     e     I      n      t     e     l</a:t>
            </a:r>
          </a:p>
          <a:p>
            <a:pPr marL="0" indent="0"/>
            <a:r>
              <a:rPr lang="en-CA" sz="2000" dirty="0" smtClean="0">
                <a:latin typeface="Arial" panose="020B0604020202020204" pitchFamily="34" charset="0"/>
                <a:cs typeface="Arial" panose="020B0604020202020204" pitchFamily="34" charset="0"/>
              </a:rPr>
              <a:t>Dec     71 101 110 117 105 110 101  73  110  116 101 108</a:t>
            </a:r>
          </a:p>
          <a:p>
            <a:pPr marL="0" indent="0"/>
            <a:r>
              <a:rPr lang="en-CA" sz="2000" dirty="0" smtClean="0">
                <a:latin typeface="Arial" panose="020B0604020202020204" pitchFamily="34" charset="0"/>
                <a:cs typeface="Arial" panose="020B0604020202020204" pitchFamily="34" charset="0"/>
              </a:rPr>
              <a:t>Hex    </a:t>
            </a:r>
            <a:r>
              <a:rPr lang="en-CA" sz="2000" dirty="0" smtClean="0">
                <a:solidFill>
                  <a:srgbClr val="FF0000"/>
                </a:solidFill>
                <a:latin typeface="Arial" panose="020B0604020202020204" pitchFamily="34" charset="0"/>
                <a:cs typeface="Arial" panose="020B0604020202020204" pitchFamily="34" charset="0"/>
              </a:rPr>
              <a:t>47   65   6e   75   </a:t>
            </a:r>
            <a:r>
              <a:rPr lang="en-CA" sz="2000" dirty="0" smtClean="0">
                <a:solidFill>
                  <a:srgbClr val="00B0F0"/>
                </a:solidFill>
                <a:latin typeface="Arial" panose="020B0604020202020204" pitchFamily="34" charset="0"/>
                <a:cs typeface="Arial" panose="020B0604020202020204" pitchFamily="34" charset="0"/>
              </a:rPr>
              <a:t>69   6e   65  49   </a:t>
            </a:r>
            <a:r>
              <a:rPr lang="en-CA" sz="2000" dirty="0" smtClean="0">
                <a:solidFill>
                  <a:srgbClr val="00B050"/>
                </a:solidFill>
                <a:latin typeface="Arial" panose="020B0604020202020204" pitchFamily="34" charset="0"/>
                <a:cs typeface="Arial" panose="020B0604020202020204" pitchFamily="34" charset="0"/>
              </a:rPr>
              <a:t>6e    74   65    6c</a:t>
            </a:r>
          </a:p>
          <a:p>
            <a:pPr marL="0" indent="0"/>
            <a:endParaRPr lang="en-CA" sz="20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CPUID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836237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7886700" cy="5105400"/>
          </a:xfrm>
        </p:spPr>
        <p:txBody>
          <a:bodyPr/>
          <a:lstStyle/>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The lower 32 bits of the file positions is used as the incoming %</a:t>
            </a:r>
            <a:r>
              <a:rPr lang="en-CA" sz="1800" dirty="0" err="1" smtClean="0">
                <a:latin typeface="Arial" panose="020B0604020202020204" pitchFamily="34" charset="0"/>
                <a:cs typeface="Arial" panose="020B0604020202020204" pitchFamily="34" charset="0"/>
              </a:rPr>
              <a:t>eax</a:t>
            </a:r>
            <a:r>
              <a:rPr lang="en-CA" sz="1800" dirty="0" smtClean="0">
                <a:latin typeface="Arial" panose="020B0604020202020204" pitchFamily="34" charset="0"/>
                <a:cs typeface="Arial" panose="020B0604020202020204" pitchFamily="34" charset="0"/>
              </a:rPr>
              <a:t> register </a:t>
            </a:r>
          </a:p>
          <a:p>
            <a:pPr>
              <a:buFont typeface="Arial" panose="020B0604020202020204" pitchFamily="34" charset="0"/>
              <a:buChar char="•"/>
            </a:pPr>
            <a:r>
              <a:rPr lang="en-CA" sz="1800" dirty="0">
                <a:latin typeface="Arial" panose="020B0604020202020204" pitchFamily="34" charset="0"/>
                <a:cs typeface="Arial" panose="020B0604020202020204" pitchFamily="34" charset="0"/>
              </a:rPr>
              <a:t>On Intel 64 processors, CPUID clears the high 32 bits of the RAX/RBX/RCX/RDX registers in all modes.</a:t>
            </a:r>
            <a:endParaRPr lang="en-CA"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CPUID </a:t>
            </a:r>
            <a:r>
              <a:rPr lang="en-CA" sz="1800" dirty="0">
                <a:latin typeface="Arial" panose="020B0604020202020204" pitchFamily="34" charset="0"/>
                <a:cs typeface="Arial" panose="020B0604020202020204" pitchFamily="34" charset="0"/>
              </a:rPr>
              <a:t>should be called with the most significant bit of EAX set. To obtain extended function information.</a:t>
            </a:r>
          </a:p>
          <a:p>
            <a:pPr>
              <a:buFont typeface="Arial" panose="020B0604020202020204" pitchFamily="34" charset="0"/>
              <a:buChar char="•"/>
            </a:pPr>
            <a:r>
              <a:rPr lang="en-CA" sz="1800" dirty="0" smtClean="0">
                <a:solidFill>
                  <a:srgbClr val="FF0000"/>
                </a:solidFill>
                <a:latin typeface="Arial" panose="020B0604020202020204" pitchFamily="34" charset="0"/>
                <a:cs typeface="Arial" panose="020B0604020202020204" pitchFamily="34" charset="0"/>
              </a:rPr>
              <a:t>If </a:t>
            </a:r>
            <a:r>
              <a:rPr lang="en-CA" sz="1800" dirty="0">
                <a:solidFill>
                  <a:srgbClr val="FF0000"/>
                </a:solidFill>
                <a:latin typeface="Arial" panose="020B0604020202020204" pitchFamily="34" charset="0"/>
                <a:cs typeface="Arial" panose="020B0604020202020204" pitchFamily="34" charset="0"/>
              </a:rPr>
              <a:t>EAX=1 </a:t>
            </a:r>
            <a:r>
              <a:rPr lang="en-CA" sz="1800" dirty="0" smtClean="0">
                <a:latin typeface="Arial" panose="020B0604020202020204" pitchFamily="34" charset="0"/>
                <a:cs typeface="Arial" panose="020B0604020202020204" pitchFamily="34" charset="0"/>
              </a:rPr>
              <a:t>CPUID will returned what is called signature of the CPU: </a:t>
            </a:r>
          </a:p>
          <a:p>
            <a:pPr lvl="1">
              <a:buFont typeface="Arial" panose="020B0604020202020204" pitchFamily="34" charset="0"/>
              <a:buChar char="•"/>
            </a:pPr>
            <a:r>
              <a:rPr lang="en-CA" sz="1600" dirty="0" smtClean="0">
                <a:latin typeface="Arial" panose="020B0604020202020204" pitchFamily="34" charset="0"/>
                <a:cs typeface="Arial" panose="020B0604020202020204" pitchFamily="34" charset="0"/>
              </a:rPr>
              <a:t>Stepping ID (Product revision number) Bits 0-3</a:t>
            </a:r>
          </a:p>
          <a:p>
            <a:pPr lvl="1">
              <a:buFont typeface="Arial" panose="020B0604020202020204" pitchFamily="34" charset="0"/>
              <a:buChar char="•"/>
            </a:pPr>
            <a:r>
              <a:rPr lang="en-CA" sz="1600" dirty="0">
                <a:latin typeface="Arial" panose="020B0604020202020204" pitchFamily="34" charset="0"/>
                <a:cs typeface="Arial" panose="020B0604020202020204" pitchFamily="34" charset="0"/>
              </a:rPr>
              <a:t>P</a:t>
            </a:r>
            <a:r>
              <a:rPr lang="en-CA" sz="1600" dirty="0" smtClean="0">
                <a:latin typeface="Arial" panose="020B0604020202020204" pitchFamily="34" charset="0"/>
                <a:cs typeface="Arial" panose="020B0604020202020204" pitchFamily="34" charset="0"/>
              </a:rPr>
              <a:t>rocessor model Bits 4-7</a:t>
            </a:r>
          </a:p>
          <a:p>
            <a:pPr lvl="1">
              <a:buFont typeface="Arial" panose="020B0604020202020204" pitchFamily="34" charset="0"/>
              <a:buChar char="•"/>
            </a:pPr>
            <a:r>
              <a:rPr lang="en-CA" sz="1600" dirty="0" smtClean="0">
                <a:latin typeface="Arial" panose="020B0604020202020204" pitchFamily="34" charset="0"/>
                <a:cs typeface="Arial" panose="020B0604020202020204" pitchFamily="34" charset="0"/>
              </a:rPr>
              <a:t>Processor Family Bits 8-11</a:t>
            </a:r>
            <a:endParaRPr lang="en-CA" sz="16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CA" sz="1600" dirty="0" smtClean="0">
                <a:latin typeface="Arial" panose="020B0604020202020204" pitchFamily="34" charset="0"/>
                <a:cs typeface="Arial" panose="020B0604020202020204" pitchFamily="34" charset="0"/>
              </a:rPr>
              <a:t>Processor Type Bits 12-13</a:t>
            </a:r>
          </a:p>
          <a:p>
            <a:pPr lvl="1">
              <a:buFont typeface="Arial" panose="020B0604020202020204" pitchFamily="34" charset="0"/>
              <a:buChar char="•"/>
            </a:pPr>
            <a:r>
              <a:rPr lang="en-CA" sz="1600" dirty="0" smtClean="0">
                <a:latin typeface="Arial" panose="020B0604020202020204" pitchFamily="34" charset="0"/>
                <a:cs typeface="Arial" panose="020B0604020202020204" pitchFamily="34" charset="0"/>
              </a:rPr>
              <a:t>Other bits 14—31 are reserved or use for Extended IDs (other info needed to calculate processor, model, family </a:t>
            </a:r>
          </a:p>
          <a:p>
            <a:pPr lvl="1">
              <a:buFont typeface="Arial" panose="020B0604020202020204" pitchFamily="34" charset="0"/>
              <a:buChar char="•"/>
            </a:pPr>
            <a:r>
              <a:rPr lang="en-CA" sz="1800" dirty="0" smtClean="0">
                <a:latin typeface="Arial" panose="020B0604020202020204" pitchFamily="34" charset="0"/>
                <a:cs typeface="Arial" panose="020B0604020202020204" pitchFamily="34" charset="0"/>
              </a:rPr>
              <a:t>Feature </a:t>
            </a:r>
            <a:r>
              <a:rPr lang="en-CA" sz="1800" dirty="0">
                <a:latin typeface="Arial" panose="020B0604020202020204" pitchFamily="34" charset="0"/>
                <a:cs typeface="Arial" panose="020B0604020202020204" pitchFamily="34" charset="0"/>
              </a:rPr>
              <a:t>flags </a:t>
            </a:r>
            <a:r>
              <a:rPr lang="en-CA" sz="1800" dirty="0" smtClean="0">
                <a:latin typeface="Arial" panose="020B0604020202020204" pitchFamily="34" charset="0"/>
                <a:cs typeface="Arial" panose="020B0604020202020204" pitchFamily="34" charset="0"/>
              </a:rPr>
              <a:t>will be returned in </a:t>
            </a:r>
            <a:r>
              <a:rPr lang="en-CA" sz="1800" dirty="0">
                <a:latin typeface="Arial" panose="020B0604020202020204" pitchFamily="34" charset="0"/>
                <a:cs typeface="Arial" panose="020B0604020202020204" pitchFamily="34" charset="0"/>
              </a:rPr>
              <a:t>registers EDX and ECX, and additional feature info in register </a:t>
            </a:r>
            <a:r>
              <a:rPr lang="en-CA" sz="1800" dirty="0" smtClean="0">
                <a:latin typeface="Arial" panose="020B0604020202020204" pitchFamily="34" charset="0"/>
                <a:cs typeface="Arial" panose="020B0604020202020204" pitchFamily="34" charset="0"/>
              </a:rPr>
              <a:t>EBX</a:t>
            </a:r>
            <a:endParaRPr lang="en-CA" sz="18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CPUID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4001183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7886700" cy="5105400"/>
          </a:xfrm>
        </p:spPr>
        <p:txBody>
          <a:bodyPr/>
          <a:lstStyle/>
          <a:p>
            <a:pPr marL="0" indent="0"/>
            <a:r>
              <a:rPr lang="en-CA" sz="1800" dirty="0">
                <a:latin typeface="Arial" panose="020B0604020202020204" pitchFamily="34" charset="0"/>
                <a:cs typeface="Arial" panose="020B0604020202020204" pitchFamily="34" charset="0"/>
              </a:rPr>
              <a:t>Now is your Job (Lab 2) to read Intel Manual </a:t>
            </a:r>
            <a:r>
              <a:rPr lang="en-CA" sz="1800" dirty="0" smtClean="0">
                <a:latin typeface="Arial" panose="020B0604020202020204" pitchFamily="34" charset="0"/>
                <a:cs typeface="Arial" panose="020B0604020202020204" pitchFamily="34" charset="0"/>
              </a:rPr>
              <a:t>Volume 2A chapter 3 “Instructions Set reference A-L” 3-198 and learn more about CPUID instruction and investigate </a:t>
            </a:r>
            <a:r>
              <a:rPr lang="en-CA" sz="1800" dirty="0">
                <a:latin typeface="Arial" panose="020B0604020202020204" pitchFamily="34" charset="0"/>
                <a:cs typeface="Arial" panose="020B0604020202020204" pitchFamily="34" charset="0"/>
              </a:rPr>
              <a:t>what processor info will be provided when EAX =2, EAX=3 and so on</a:t>
            </a:r>
            <a:r>
              <a:rPr lang="en-CA" sz="1800" dirty="0" smtClean="0">
                <a:latin typeface="Arial" panose="020B0604020202020204" pitchFamily="34" charset="0"/>
                <a:cs typeface="Arial" panose="020B0604020202020204" pitchFamily="34" charset="0"/>
              </a:rPr>
              <a:t>,</a:t>
            </a:r>
          </a:p>
          <a:p>
            <a:pPr marL="0" indent="0"/>
            <a:r>
              <a:rPr lang="en-CA" sz="1800" dirty="0" smtClean="0">
                <a:latin typeface="Arial" panose="020B0604020202020204" pitchFamily="34" charset="0"/>
                <a:cs typeface="Arial" panose="020B0604020202020204" pitchFamily="34" charset="0"/>
              </a:rPr>
              <a:t> </a:t>
            </a:r>
            <a:endParaRPr lang="en-CA" sz="18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CPUID Instruction</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161130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7886700" cy="5105400"/>
          </a:xfrm>
        </p:spPr>
        <p:txBody>
          <a:bodyPr/>
          <a:lstStyle/>
          <a:p>
            <a:pPr marL="0" indent="0"/>
            <a:r>
              <a:rPr lang="en-CA" sz="1800" dirty="0">
                <a:latin typeface="Arial" panose="020B0604020202020204" pitchFamily="34" charset="0"/>
                <a:cs typeface="Arial" panose="020B0604020202020204" pitchFamily="34" charset="0"/>
              </a:rPr>
              <a:t>A way to access CPUID information is using Inline Assembly. </a:t>
            </a:r>
          </a:p>
          <a:p>
            <a:pPr marL="0" indent="0"/>
            <a:r>
              <a:rPr lang="en-CA" sz="1800" b="1" dirty="0">
                <a:solidFill>
                  <a:srgbClr val="FF0000"/>
                </a:solidFill>
                <a:latin typeface="Arial" panose="020B0604020202020204" pitchFamily="34" charset="0"/>
                <a:cs typeface="Arial" panose="020B0604020202020204" pitchFamily="34" charset="0"/>
              </a:rPr>
              <a:t>What is Inline Assembly </a:t>
            </a:r>
            <a:r>
              <a:rPr lang="en-CA" sz="1800" b="1" dirty="0" smtClean="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CA" sz="1800" dirty="0" smtClean="0">
                <a:latin typeface="Arial" panose="020B0604020202020204" pitchFamily="34" charset="0"/>
                <a:cs typeface="Arial" panose="020B0604020202020204" pitchFamily="34" charset="0"/>
              </a:rPr>
              <a:t>Assembly Instructions within another high-level programming language such as C/C++.</a:t>
            </a:r>
          </a:p>
          <a:p>
            <a:pPr marL="285750" indent="-285750">
              <a:buFont typeface="Arial" panose="020B0604020202020204" pitchFamily="34" charset="0"/>
              <a:buChar char="•"/>
            </a:pPr>
            <a:r>
              <a:rPr lang="en-CA" sz="1800" dirty="0" smtClean="0">
                <a:latin typeface="Arial" panose="020B0604020202020204" pitchFamily="34" charset="0"/>
                <a:cs typeface="Arial" panose="020B0604020202020204" pitchFamily="34" charset="0"/>
              </a:rPr>
              <a:t>The inline assembler allows to embed assembly-language </a:t>
            </a:r>
            <a:r>
              <a:rPr lang="en-CA" sz="1800" dirty="0">
                <a:latin typeface="Arial" panose="020B0604020202020204" pitchFamily="34" charset="0"/>
                <a:cs typeface="Arial" panose="020B0604020202020204" pitchFamily="34" charset="0"/>
              </a:rPr>
              <a:t>instructions in </a:t>
            </a:r>
            <a:r>
              <a:rPr lang="en-CA" sz="1800" dirty="0" smtClean="0">
                <a:latin typeface="Arial" panose="020B0604020202020204" pitchFamily="34" charset="0"/>
                <a:cs typeface="Arial" panose="020B0604020202020204" pitchFamily="34" charset="0"/>
              </a:rPr>
              <a:t>C </a:t>
            </a:r>
            <a:r>
              <a:rPr lang="en-CA" sz="1800" dirty="0">
                <a:latin typeface="Arial" panose="020B0604020202020204" pitchFamily="34" charset="0"/>
                <a:cs typeface="Arial" panose="020B0604020202020204" pitchFamily="34" charset="0"/>
              </a:rPr>
              <a:t>and C++ source programs without extra assembly and link steps. </a:t>
            </a:r>
            <a:endParaRPr lang="en-CA" sz="1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inline assembler is built into the </a:t>
            </a:r>
            <a:r>
              <a:rPr lang="en-CA" sz="1800" dirty="0" smtClean="0">
                <a:latin typeface="Arial" panose="020B0604020202020204" pitchFamily="34" charset="0"/>
                <a:cs typeface="Arial" panose="020B0604020202020204" pitchFamily="34" charset="0"/>
              </a:rPr>
              <a:t>compiler</a:t>
            </a:r>
          </a:p>
          <a:p>
            <a:pPr marL="285750" indent="-285750">
              <a:buFont typeface="Arial" panose="020B0604020202020204" pitchFamily="34" charset="0"/>
              <a:buChar char="•"/>
            </a:pPr>
            <a:r>
              <a:rPr lang="en-CA" sz="1800" dirty="0">
                <a:latin typeface="Arial" panose="020B0604020202020204" pitchFamily="34" charset="0"/>
                <a:cs typeface="Arial" panose="020B0604020202020204" pitchFamily="34" charset="0"/>
              </a:rPr>
              <a:t>Inline assembly code can use any C or C++ variable or function name that is in </a:t>
            </a:r>
            <a:r>
              <a:rPr lang="en-CA" sz="1800" dirty="0" smtClean="0">
                <a:latin typeface="Arial" panose="020B0604020202020204" pitchFamily="34" charset="0"/>
                <a:cs typeface="Arial" panose="020B0604020202020204" pitchFamily="34" charset="0"/>
              </a:rPr>
              <a:t>scope. Because the </a:t>
            </a:r>
            <a:r>
              <a:rPr lang="en-CA" sz="1800" dirty="0">
                <a:latin typeface="Arial" panose="020B0604020202020204" pitchFamily="34" charset="0"/>
                <a:cs typeface="Arial" panose="020B0604020202020204" pitchFamily="34" charset="0"/>
              </a:rPr>
              <a:t>assembly code can be mixed with C and C++ statements, it can do tasks that are </a:t>
            </a:r>
            <a:r>
              <a:rPr lang="en-CA" sz="1800" dirty="0" smtClean="0">
                <a:latin typeface="Arial" panose="020B0604020202020204" pitchFamily="34" charset="0"/>
                <a:cs typeface="Arial" panose="020B0604020202020204" pitchFamily="34" charset="0"/>
              </a:rPr>
              <a:t>impossible </a:t>
            </a:r>
            <a:r>
              <a:rPr lang="en-CA" sz="1800" dirty="0">
                <a:latin typeface="Arial" panose="020B0604020202020204" pitchFamily="34" charset="0"/>
                <a:cs typeface="Arial" panose="020B0604020202020204" pitchFamily="34" charset="0"/>
              </a:rPr>
              <a:t>in C or C++ </a:t>
            </a:r>
            <a:endParaRPr lang="en-CA" sz="1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CA" sz="1800" dirty="0">
                <a:latin typeface="Arial" panose="020B0604020202020204" pitchFamily="34" charset="0"/>
                <a:cs typeface="Arial" panose="020B0604020202020204" pitchFamily="34" charset="0"/>
              </a:rPr>
              <a:t>The </a:t>
            </a:r>
            <a:r>
              <a:rPr lang="en-CA" sz="1800" dirty="0">
                <a:solidFill>
                  <a:srgbClr val="FF0000"/>
                </a:solidFill>
                <a:latin typeface="Arial" panose="020B0604020202020204" pitchFamily="34" charset="0"/>
                <a:cs typeface="Arial" panose="020B0604020202020204" pitchFamily="34" charset="0"/>
              </a:rPr>
              <a:t>__</a:t>
            </a:r>
            <a:r>
              <a:rPr lang="en-CA" sz="1800" dirty="0" err="1">
                <a:solidFill>
                  <a:srgbClr val="FF0000"/>
                </a:solidFill>
                <a:latin typeface="Arial" panose="020B0604020202020204" pitchFamily="34" charset="0"/>
                <a:cs typeface="Arial" panose="020B0604020202020204" pitchFamily="34" charset="0"/>
              </a:rPr>
              <a:t>asm</a:t>
            </a:r>
            <a:r>
              <a:rPr lang="en-CA" sz="1800" dirty="0">
                <a:solidFill>
                  <a:srgbClr val="FF0000"/>
                </a:solidFill>
                <a:latin typeface="Arial" panose="020B0604020202020204" pitchFamily="34" charset="0"/>
                <a:cs typeface="Arial" panose="020B0604020202020204" pitchFamily="34" charset="0"/>
              </a:rPr>
              <a:t> </a:t>
            </a:r>
            <a:r>
              <a:rPr lang="en-CA" sz="1800" dirty="0">
                <a:latin typeface="Arial" panose="020B0604020202020204" pitchFamily="34" charset="0"/>
                <a:cs typeface="Arial" panose="020B0604020202020204" pitchFamily="34" charset="0"/>
              </a:rPr>
              <a:t>keyword invokes the inline assembler </a:t>
            </a:r>
            <a:r>
              <a:rPr lang="en-CA" sz="1800" dirty="0" smtClean="0">
                <a:latin typeface="Arial" panose="020B0604020202020204" pitchFamily="34" charset="0"/>
                <a:cs typeface="Arial" panose="020B0604020202020204" pitchFamily="34" charset="0"/>
              </a:rPr>
              <a:t>and it </a:t>
            </a:r>
            <a:r>
              <a:rPr lang="en-CA" sz="1800" dirty="0">
                <a:latin typeface="Arial" panose="020B0604020202020204" pitchFamily="34" charset="0"/>
                <a:cs typeface="Arial" panose="020B0604020202020204" pitchFamily="34" charset="0"/>
              </a:rPr>
              <a:t>must be followed by an assembly instruction, a group of instructions enclosed in braces, or, at the very least, an empty pair of braces. </a:t>
            </a:r>
            <a:endParaRPr lang="en-CA" sz="18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370624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9817"/>
            <a:ext cx="7886700" cy="5105400"/>
          </a:xfrm>
        </p:spPr>
        <p:txBody>
          <a:bodyPr/>
          <a:lstStyle/>
          <a:p>
            <a:pPr marL="400050" lvl="1" indent="0"/>
            <a:r>
              <a:rPr lang="en-CA" sz="2000" dirty="0" err="1" smtClean="0">
                <a:solidFill>
                  <a:srgbClr val="FF0000"/>
                </a:solidFill>
                <a:latin typeface="Arial" panose="020B0604020202020204" pitchFamily="34" charset="0"/>
                <a:cs typeface="Arial" panose="020B0604020202020204" pitchFamily="34" charset="0"/>
              </a:rPr>
              <a:t>asm</a:t>
            </a:r>
            <a:r>
              <a:rPr lang="en-CA" sz="2000" dirty="0" smtClean="0">
                <a:solidFill>
                  <a:srgbClr val="FF0000"/>
                </a:solidFill>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a:t>
            </a:r>
            <a:r>
              <a:rPr lang="en-CA" sz="2000" dirty="0" smtClean="0">
                <a:solidFill>
                  <a:srgbClr val="0070C0"/>
                </a:solidFill>
                <a:latin typeface="Arial" panose="020B0604020202020204" pitchFamily="34" charset="0"/>
                <a:cs typeface="Arial" panose="020B0604020202020204" pitchFamily="34" charset="0"/>
              </a:rPr>
              <a:t>[volatile] </a:t>
            </a:r>
            <a:r>
              <a:rPr lang="en-CA" sz="2000" dirty="0" smtClean="0">
                <a:latin typeface="Arial" panose="020B0604020202020204" pitchFamily="34" charset="0"/>
                <a:cs typeface="Arial" panose="020B0604020202020204" pitchFamily="34" charset="0"/>
              </a:rPr>
              <a:t>( </a:t>
            </a:r>
            <a:r>
              <a:rPr lang="en-CA" sz="2000" dirty="0" smtClean="0">
                <a:solidFill>
                  <a:srgbClr val="00B050"/>
                </a:solidFill>
                <a:latin typeface="Arial" panose="020B0604020202020204" pitchFamily="34" charset="0"/>
                <a:cs typeface="Arial" panose="020B0604020202020204" pitchFamily="34" charset="0"/>
              </a:rPr>
              <a:t>“Template” </a:t>
            </a:r>
            <a:r>
              <a:rPr lang="en-CA" sz="2000" dirty="0" smtClean="0">
                <a:latin typeface="Arial" panose="020B0604020202020204" pitchFamily="34" charset="0"/>
                <a:cs typeface="Arial" panose="020B0604020202020204" pitchFamily="34" charset="0"/>
              </a:rPr>
              <a:t>: </a:t>
            </a:r>
            <a:r>
              <a:rPr lang="en-CA" sz="2000" dirty="0" smtClean="0">
                <a:solidFill>
                  <a:srgbClr val="FF0000"/>
                </a:solidFill>
                <a:latin typeface="Arial" panose="020B0604020202020204" pitchFamily="34" charset="0"/>
                <a:cs typeface="Arial" panose="020B0604020202020204" pitchFamily="34" charset="0"/>
              </a:rPr>
              <a:t>Output</a:t>
            </a:r>
            <a:r>
              <a:rPr lang="en-CA" sz="2000" dirty="0" smtClean="0">
                <a:latin typeface="Arial" panose="020B0604020202020204" pitchFamily="34" charset="0"/>
                <a:cs typeface="Arial" panose="020B0604020202020204" pitchFamily="34" charset="0"/>
              </a:rPr>
              <a:t> : </a:t>
            </a:r>
            <a:r>
              <a:rPr lang="en-CA" sz="2000" dirty="0" smtClean="0">
                <a:solidFill>
                  <a:srgbClr val="00B0F0"/>
                </a:solidFill>
                <a:latin typeface="Arial" panose="020B0604020202020204" pitchFamily="34" charset="0"/>
                <a:cs typeface="Arial" panose="020B0604020202020204" pitchFamily="34" charset="0"/>
              </a:rPr>
              <a:t>Input</a:t>
            </a:r>
            <a:r>
              <a:rPr lang="en-CA" sz="2000" dirty="0" smtClean="0">
                <a:latin typeface="Arial" panose="020B0604020202020204" pitchFamily="34" charset="0"/>
                <a:cs typeface="Arial" panose="020B0604020202020204" pitchFamily="34" charset="0"/>
              </a:rPr>
              <a:t> : Registers to use (called or memory clobbers )</a:t>
            </a:r>
          </a:p>
          <a:p>
            <a:pPr marL="400050" lvl="1" indent="0"/>
            <a:r>
              <a:rPr lang="en-CA" sz="2000" dirty="0" smtClean="0">
                <a:solidFill>
                  <a:srgbClr val="00B050"/>
                </a:solidFill>
                <a:latin typeface="Arial" panose="020B0604020202020204" pitchFamily="34" charset="0"/>
                <a:cs typeface="Arial" panose="020B0604020202020204" pitchFamily="34" charset="0"/>
              </a:rPr>
              <a:t>Template </a:t>
            </a:r>
            <a:r>
              <a:rPr lang="en-CA" sz="2000" dirty="0" smtClean="0">
                <a:latin typeface="Arial" panose="020B0604020202020204" pitchFamily="34" charset="0"/>
                <a:cs typeface="Arial" panose="020B0604020202020204" pitchFamily="34" charset="0"/>
              </a:rPr>
              <a:t>use as strings and interpreted by assembler</a:t>
            </a:r>
          </a:p>
          <a:p>
            <a:pPr marL="400050" lvl="1" indent="0"/>
            <a:r>
              <a:rPr lang="en-CA" sz="2000" dirty="0" smtClean="0">
                <a:latin typeface="Arial" panose="020B0604020202020204" pitchFamily="34" charset="0"/>
                <a:cs typeface="Arial" panose="020B0604020202020204" pitchFamily="34" charset="0"/>
              </a:rPr>
              <a:t> Template can be: %0 or %1and so on or %[name]</a:t>
            </a:r>
          </a:p>
          <a:p>
            <a:pPr marL="400050" lvl="1" indent="0"/>
            <a:r>
              <a:rPr lang="en-CA" sz="2400" b="1" dirty="0" smtClean="0">
                <a:latin typeface="Arial" panose="020B0604020202020204" pitchFamily="34" charset="0"/>
                <a:cs typeface="Arial" panose="020B0604020202020204" pitchFamily="34" charset="0"/>
              </a:rPr>
              <a:t> </a:t>
            </a:r>
            <a:r>
              <a:rPr lang="en-CA" sz="2400" b="1" dirty="0" err="1" smtClean="0">
                <a:latin typeface="Arial" panose="020B0604020202020204" pitchFamily="34" charset="0"/>
                <a:cs typeface="Arial" panose="020B0604020202020204" pitchFamily="34" charset="0"/>
              </a:rPr>
              <a:t>int</a:t>
            </a:r>
            <a:r>
              <a:rPr lang="en-CA" sz="2400" b="1" dirty="0" smtClean="0">
                <a:latin typeface="Arial" panose="020B0604020202020204" pitchFamily="34" charset="0"/>
                <a:cs typeface="Arial" panose="020B0604020202020204" pitchFamily="34" charset="0"/>
              </a:rPr>
              <a:t> </a:t>
            </a:r>
            <a:r>
              <a:rPr lang="en-CA" sz="2400" b="1" dirty="0" err="1">
                <a:latin typeface="Arial" panose="020B0604020202020204" pitchFamily="34" charset="0"/>
                <a:cs typeface="Arial" panose="020B0604020202020204" pitchFamily="34" charset="0"/>
              </a:rPr>
              <a:t>var</a:t>
            </a:r>
            <a:r>
              <a:rPr lang="en-CA" sz="2400" b="1" dirty="0">
                <a:latin typeface="Arial" panose="020B0604020202020204" pitchFamily="34" charset="0"/>
                <a:cs typeface="Arial" panose="020B0604020202020204" pitchFamily="34" charset="0"/>
              </a:rPr>
              <a:t>=0</a:t>
            </a:r>
            <a:r>
              <a:rPr lang="en-CA" sz="2400" dirty="0">
                <a:latin typeface="Arial" panose="020B0604020202020204" pitchFamily="34" charset="0"/>
                <a:cs typeface="Arial" panose="020B0604020202020204" pitchFamily="34" charset="0"/>
              </a:rPr>
              <a:t>;</a:t>
            </a:r>
          </a:p>
          <a:p>
            <a:pPr marL="400050" lvl="1" indent="0"/>
            <a:r>
              <a:rPr lang="en-CA" sz="2400" b="1" dirty="0" smtClean="0">
                <a:latin typeface="Arial" panose="020B0604020202020204" pitchFamily="34" charset="0"/>
                <a:cs typeface="Arial" panose="020B0604020202020204" pitchFamily="34" charset="0"/>
              </a:rPr>
              <a:t> </a:t>
            </a:r>
            <a:r>
              <a:rPr lang="en-CA" sz="2400" b="1" dirty="0" err="1" smtClean="0">
                <a:solidFill>
                  <a:srgbClr val="FF0000"/>
                </a:solidFill>
                <a:latin typeface="Arial" panose="020B0604020202020204" pitchFamily="34" charset="0"/>
                <a:cs typeface="Arial" panose="020B0604020202020204" pitchFamily="34" charset="0"/>
              </a:rPr>
              <a:t>asm</a:t>
            </a:r>
            <a:r>
              <a:rPr lang="en-CA" sz="2400" b="1" dirty="0" smtClean="0">
                <a:latin typeface="Arial" panose="020B0604020202020204" pitchFamily="34" charset="0"/>
                <a:cs typeface="Arial" panose="020B0604020202020204" pitchFamily="34" charset="0"/>
              </a:rPr>
              <a:t> ( “</a:t>
            </a:r>
            <a:r>
              <a:rPr lang="en-CA" sz="2400" b="1" dirty="0">
                <a:latin typeface="Arial" panose="020B0604020202020204" pitchFamily="34" charset="0"/>
                <a:cs typeface="Arial" panose="020B0604020202020204" pitchFamily="34" charset="0"/>
              </a:rPr>
              <a:t>add $5, %0</a:t>
            </a:r>
            <a:r>
              <a:rPr lang="en-CA" sz="2400" b="1" dirty="0" smtClean="0">
                <a:latin typeface="Arial" panose="020B0604020202020204" pitchFamily="34" charset="0"/>
                <a:cs typeface="Arial" panose="020B0604020202020204" pitchFamily="34" charset="0"/>
              </a:rPr>
              <a:t>” :  </a:t>
            </a:r>
            <a:r>
              <a:rPr lang="en-CA" sz="2400" b="1" dirty="0">
                <a:latin typeface="Arial" panose="020B0604020202020204" pitchFamily="34" charset="0"/>
                <a:cs typeface="Arial" panose="020B0604020202020204" pitchFamily="34" charset="0"/>
              </a:rPr>
              <a:t>=r (</a:t>
            </a:r>
            <a:r>
              <a:rPr lang="en-CA" sz="2400" b="1" dirty="0" err="1" smtClean="0">
                <a:latin typeface="Arial" panose="020B0604020202020204" pitchFamily="34" charset="0"/>
                <a:cs typeface="Arial" panose="020B0604020202020204" pitchFamily="34" charset="0"/>
              </a:rPr>
              <a:t>var</a:t>
            </a:r>
            <a:r>
              <a:rPr lang="en-CA" sz="2400" b="1" dirty="0" smtClean="0">
                <a:latin typeface="Arial" panose="020B0604020202020204" pitchFamily="34" charset="0"/>
                <a:cs typeface="Arial" panose="020B0604020202020204" pitchFamily="34" charset="0"/>
              </a:rPr>
              <a:t>) : </a:t>
            </a:r>
            <a:r>
              <a:rPr lang="en-CA" sz="2400" b="1" dirty="0">
                <a:latin typeface="Arial" panose="020B0604020202020204" pitchFamily="34" charset="0"/>
                <a:cs typeface="Arial" panose="020B0604020202020204" pitchFamily="34" charset="0"/>
              </a:rPr>
              <a:t>“0”(</a:t>
            </a:r>
            <a:r>
              <a:rPr lang="en-CA" sz="2400" b="1" dirty="0" err="1">
                <a:latin typeface="Arial" panose="020B0604020202020204" pitchFamily="34" charset="0"/>
                <a:cs typeface="Arial" panose="020B0604020202020204" pitchFamily="34" charset="0"/>
              </a:rPr>
              <a:t>var</a:t>
            </a:r>
            <a:r>
              <a:rPr lang="en-CA" sz="2400" b="1" dirty="0" smtClean="0">
                <a:latin typeface="Arial" panose="020B0604020202020204" pitchFamily="34" charset="0"/>
                <a:cs typeface="Arial" panose="020B0604020202020204" pitchFamily="34" charset="0"/>
              </a:rPr>
              <a:t>) ); </a:t>
            </a:r>
          </a:p>
          <a:p>
            <a:pPr marL="400050" lvl="1" indent="0"/>
            <a:endParaRPr lang="en-CA" sz="2400" b="1"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 –</a:t>
            </a:r>
            <a:r>
              <a:rPr lang="en-CA" altLang="en-US" sz="3200" b="1" dirty="0" err="1" smtClean="0">
                <a:solidFill>
                  <a:srgbClr val="000000"/>
                </a:solidFill>
                <a:latin typeface="+mj-lt"/>
                <a:cs typeface="DejaVu Sans" charset="0"/>
              </a:rPr>
              <a:t>asm</a:t>
            </a:r>
            <a:r>
              <a:rPr lang="en-CA" altLang="en-US" sz="3200" b="1" dirty="0" smtClean="0">
                <a:solidFill>
                  <a:srgbClr val="000000"/>
                </a:solidFill>
                <a:latin typeface="+mj-lt"/>
                <a:cs typeface="DejaVu Sans" charset="0"/>
              </a:rPr>
              <a:t> syntax</a:t>
            </a:r>
            <a:endParaRPr lang="en-CA" altLang="en-US" sz="3200" b="1" dirty="0">
              <a:solidFill>
                <a:srgbClr val="000000"/>
              </a:solidFill>
              <a:latin typeface="+mj-lt"/>
              <a:cs typeface="DejaVu Sans" charset="0"/>
            </a:endParaRPr>
          </a:p>
        </p:txBody>
      </p:sp>
      <p:pic>
        <p:nvPicPr>
          <p:cNvPr id="7" name="Picture 6"/>
          <p:cNvPicPr>
            <a:picLocks noChangeAspect="1"/>
          </p:cNvPicPr>
          <p:nvPr/>
        </p:nvPicPr>
        <p:blipFill>
          <a:blip r:embed="rId2"/>
          <a:stretch>
            <a:fillRect/>
          </a:stretch>
        </p:blipFill>
        <p:spPr>
          <a:xfrm>
            <a:off x="914400" y="3502517"/>
            <a:ext cx="7752381" cy="2390476"/>
          </a:xfrm>
          <a:prstGeom prst="rect">
            <a:avLst/>
          </a:prstGeom>
        </p:spPr>
      </p:pic>
      <p:sp>
        <p:nvSpPr>
          <p:cNvPr id="8" name="Rectangle 7"/>
          <p:cNvSpPr/>
          <p:nvPr/>
        </p:nvSpPr>
        <p:spPr>
          <a:xfrm>
            <a:off x="909034" y="5892993"/>
            <a:ext cx="8229600" cy="607602"/>
          </a:xfrm>
          <a:prstGeom prst="rect">
            <a:avLst/>
          </a:prstGeom>
        </p:spPr>
        <p:txBody>
          <a:bodyPr wrap="square">
            <a:spAutoFit/>
          </a:bodyPr>
          <a:lstStyle/>
          <a:p>
            <a:r>
              <a:rPr lang="en-CA" dirty="0" err="1">
                <a:latin typeface="Consolas" panose="020B0609020204030204" pitchFamily="49" charset="0"/>
                <a:ea typeface="Calibri" panose="020F0502020204030204" pitchFamily="34" charset="0"/>
                <a:cs typeface="Times New Roman" panose="02020603050405020304" pitchFamily="18" charset="0"/>
              </a:rPr>
              <a:t>gcc</a:t>
            </a:r>
            <a:r>
              <a:rPr lang="en-CA" dirty="0">
                <a:latin typeface="Consolas" panose="020B0609020204030204" pitchFamily="49" charset="0"/>
                <a:ea typeface="Calibri" panose="020F0502020204030204" pitchFamily="34" charset="0"/>
                <a:cs typeface="Times New Roman" panose="02020603050405020304" pitchFamily="18" charset="0"/>
              </a:rPr>
              <a:t> </a:t>
            </a:r>
            <a:r>
              <a:rPr lang="en-CA" dirty="0" smtClean="0">
                <a:latin typeface="Consolas" panose="020B0609020204030204" pitchFamily="49" charset="0"/>
                <a:ea typeface="Calibri" panose="020F0502020204030204" pitchFamily="34" charset="0"/>
                <a:cs typeface="Times New Roman" panose="02020603050405020304" pitchFamily="18" charset="0"/>
              </a:rPr>
              <a:t>-g </a:t>
            </a:r>
            <a:r>
              <a:rPr lang="en-CA" dirty="0" err="1" smtClean="0">
                <a:latin typeface="Consolas" panose="020B0609020204030204" pitchFamily="49" charset="0"/>
                <a:ea typeface="Calibri" panose="020F0502020204030204" pitchFamily="34" charset="0"/>
                <a:cs typeface="Times New Roman" panose="02020603050405020304" pitchFamily="18" charset="0"/>
              </a:rPr>
              <a:t>addinline.c</a:t>
            </a:r>
            <a:r>
              <a:rPr lang="en-CA" dirty="0">
                <a:latin typeface="Consolas" panose="020B0609020204030204" pitchFamily="49" charset="0"/>
                <a:ea typeface="Calibri" panose="020F0502020204030204" pitchFamily="34" charset="0"/>
                <a:cs typeface="Times New Roman" panose="02020603050405020304" pitchFamily="18" charset="0"/>
              </a:rPr>
              <a:t> -o </a:t>
            </a:r>
            <a:r>
              <a:rPr lang="en-CA" dirty="0" err="1" smtClean="0">
                <a:latin typeface="Consolas" panose="020B0609020204030204" pitchFamily="49" charset="0"/>
                <a:ea typeface="Calibri" panose="020F0502020204030204" pitchFamily="34" charset="0"/>
                <a:cs typeface="Times New Roman" panose="02020603050405020304" pitchFamily="18" charset="0"/>
              </a:rPr>
              <a:t>addinline</a:t>
            </a:r>
            <a:r>
              <a:rPr lang="en-CA" dirty="0" smtClean="0">
                <a:latin typeface="Consolas" panose="020B0609020204030204" pitchFamily="49" charset="0"/>
                <a:ea typeface="Calibri" panose="020F0502020204030204" pitchFamily="34" charset="0"/>
                <a:cs typeface="Times New Roman" panose="02020603050405020304" pitchFamily="18" charset="0"/>
              </a:rPr>
              <a:t>  This will be compiled as AT&amp;T</a:t>
            </a:r>
            <a:endParaRPr lang="en-CA" dirty="0">
              <a:latin typeface="Consolas" panose="020B0609020204030204" pitchFamily="49"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990427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7886700" cy="4953000"/>
          </a:xfrm>
        </p:spPr>
        <p:txBody>
          <a:bodyPr/>
          <a:lstStyle/>
          <a:p>
            <a:pPr marL="400050" lvl="1" indent="0"/>
            <a:r>
              <a:rPr lang="en-CA" sz="1800" dirty="0" smtClean="0">
                <a:solidFill>
                  <a:srgbClr val="FF0000"/>
                </a:solidFill>
                <a:latin typeface="Arial" panose="020B0604020202020204" pitchFamily="34" charset="0"/>
                <a:cs typeface="Arial" panose="020B0604020202020204" pitchFamily="34" charset="0"/>
              </a:rPr>
              <a:t>Volatile</a:t>
            </a:r>
            <a:r>
              <a:rPr lang="en-CA" sz="1800" dirty="0" smtClean="0">
                <a:latin typeface="Arial" panose="020B0604020202020204" pitchFamily="34" charset="0"/>
                <a:cs typeface="Arial" panose="020B0604020202020204" pitchFamily="34" charset="0"/>
              </a:rPr>
              <a:t> disables compiler’s optimizations and does not allow the compiler to remove the assembly block.   </a:t>
            </a:r>
          </a:p>
          <a:p>
            <a:pPr marL="400050" lvl="1" indent="0"/>
            <a:r>
              <a:rPr lang="en-CA" sz="1800" dirty="0" smtClean="0">
                <a:latin typeface="Arial" panose="020B0604020202020204" pitchFamily="34" charset="0"/>
                <a:cs typeface="Arial" panose="020B0604020202020204" pitchFamily="34" charset="0"/>
              </a:rPr>
              <a:t>output </a:t>
            </a:r>
            <a:r>
              <a:rPr lang="en-CA" sz="1800" dirty="0">
                <a:latin typeface="Arial" panose="020B0604020202020204" pitchFamily="34" charset="0"/>
                <a:cs typeface="Arial" panose="020B0604020202020204" pitchFamily="34" charset="0"/>
              </a:rPr>
              <a:t>or input is specified with single letters such as: </a:t>
            </a:r>
            <a:r>
              <a:rPr lang="en-CA" sz="1800" dirty="0">
                <a:solidFill>
                  <a:srgbClr val="FF0000"/>
                </a:solidFill>
                <a:latin typeface="Arial" panose="020B0604020202020204" pitchFamily="34" charset="0"/>
                <a:cs typeface="Arial" panose="020B0604020202020204" pitchFamily="34" charset="0"/>
              </a:rPr>
              <a:t>r</a:t>
            </a:r>
            <a:r>
              <a:rPr lang="en-CA" sz="1800" dirty="0">
                <a:latin typeface="Arial" panose="020B0604020202020204" pitchFamily="34" charset="0"/>
                <a:cs typeface="Arial" panose="020B0604020202020204" pitchFamily="34" charset="0"/>
              </a:rPr>
              <a:t> for register </a:t>
            </a:r>
            <a:r>
              <a:rPr lang="en-CA" sz="1800" dirty="0">
                <a:solidFill>
                  <a:srgbClr val="FF0000"/>
                </a:solidFill>
                <a:latin typeface="Arial" panose="020B0604020202020204" pitchFamily="34" charset="0"/>
                <a:cs typeface="Arial" panose="020B0604020202020204" pitchFamily="34" charset="0"/>
              </a:rPr>
              <a:t>m</a:t>
            </a:r>
            <a:r>
              <a:rPr lang="en-CA" sz="1800" dirty="0">
                <a:latin typeface="Arial" panose="020B0604020202020204" pitchFamily="34" charset="0"/>
                <a:cs typeface="Arial" panose="020B0604020202020204" pitchFamily="34" charset="0"/>
              </a:rPr>
              <a:t> for memory address or </a:t>
            </a:r>
            <a:r>
              <a:rPr lang="en-CA" sz="1800" dirty="0">
                <a:solidFill>
                  <a:srgbClr val="FF0000"/>
                </a:solidFill>
                <a:latin typeface="Arial" panose="020B0604020202020204" pitchFamily="34" charset="0"/>
                <a:cs typeface="Arial" panose="020B0604020202020204" pitchFamily="34" charset="0"/>
              </a:rPr>
              <a:t>I</a:t>
            </a:r>
            <a:r>
              <a:rPr lang="en-CA" sz="1800" dirty="0">
                <a:latin typeface="Arial" panose="020B0604020202020204" pitchFamily="34" charset="0"/>
                <a:cs typeface="Arial" panose="020B0604020202020204" pitchFamily="34" charset="0"/>
              </a:rPr>
              <a:t> for immediate. These are architecture specific.</a:t>
            </a:r>
          </a:p>
          <a:p>
            <a:pPr marL="400050" lvl="1" indent="0"/>
            <a:r>
              <a:rPr lang="en-CA" sz="1800" dirty="0" smtClean="0">
                <a:solidFill>
                  <a:srgbClr val="FF0000"/>
                </a:solidFill>
                <a:latin typeface="Arial" panose="020B0604020202020204" pitchFamily="34" charset="0"/>
                <a:cs typeface="Arial" panose="020B0604020202020204" pitchFamily="34" charset="0"/>
              </a:rPr>
              <a:t>Output</a:t>
            </a:r>
          </a:p>
          <a:p>
            <a:pPr marL="400050" lvl="1" indent="0"/>
            <a:r>
              <a:rPr lang="en-CA" sz="1800" dirty="0" smtClean="0">
                <a:latin typeface="Arial" panose="020B0604020202020204" pitchFamily="34" charset="0"/>
                <a:cs typeface="Arial" panose="020B0604020202020204" pitchFamily="34" charset="0"/>
              </a:rPr>
              <a:t>It starts with </a:t>
            </a:r>
            <a:r>
              <a:rPr lang="en-CA" sz="1800" dirty="0" smtClean="0">
                <a:solidFill>
                  <a:srgbClr val="FF0000"/>
                </a:solidFill>
                <a:latin typeface="Arial" panose="020B0604020202020204" pitchFamily="34" charset="0"/>
                <a:cs typeface="Arial" panose="020B0604020202020204" pitchFamily="34" charset="0"/>
              </a:rPr>
              <a:t>=</a:t>
            </a:r>
            <a:r>
              <a:rPr lang="en-CA" sz="1800" dirty="0" smtClean="0">
                <a:latin typeface="Arial" panose="020B0604020202020204" pitchFamily="34" charset="0"/>
                <a:cs typeface="Arial" panose="020B0604020202020204" pitchFamily="34" charset="0"/>
              </a:rPr>
              <a:t> represents an output (only write) or </a:t>
            </a:r>
            <a:r>
              <a:rPr lang="en-CA" sz="1800" dirty="0" smtClean="0">
                <a:solidFill>
                  <a:srgbClr val="FF0000"/>
                </a:solidFill>
                <a:latin typeface="Arial" panose="020B0604020202020204" pitchFamily="34" charset="0"/>
                <a:cs typeface="Arial" panose="020B0604020202020204" pitchFamily="34" charset="0"/>
              </a:rPr>
              <a:t>+</a:t>
            </a:r>
            <a:r>
              <a:rPr lang="en-CA" sz="1800" dirty="0" smtClean="0">
                <a:latin typeface="Arial" panose="020B0604020202020204" pitchFamily="34" charset="0"/>
                <a:cs typeface="Arial" panose="020B0604020202020204" pitchFamily="34" charset="0"/>
              </a:rPr>
              <a:t> (input and output read and write)</a:t>
            </a:r>
          </a:p>
          <a:p>
            <a:pPr marL="400050" lvl="1" indent="0"/>
            <a:r>
              <a:rPr lang="en-CA" sz="1800" dirty="0" smtClean="0">
                <a:solidFill>
                  <a:srgbClr val="FF0000"/>
                </a:solidFill>
                <a:latin typeface="Arial" panose="020B0604020202020204" pitchFamily="34" charset="0"/>
                <a:cs typeface="Arial" panose="020B0604020202020204" pitchFamily="34" charset="0"/>
              </a:rPr>
              <a:t>Input</a:t>
            </a:r>
            <a:r>
              <a:rPr lang="en-CA" sz="1800" dirty="0" smtClean="0">
                <a:latin typeface="Arial" panose="020B0604020202020204" pitchFamily="34" charset="0"/>
                <a:cs typeface="Arial" panose="020B0604020202020204" pitchFamily="34" charset="0"/>
              </a:rPr>
              <a:t> </a:t>
            </a:r>
          </a:p>
          <a:p>
            <a:pPr marL="400050" lvl="1" indent="0"/>
            <a:r>
              <a:rPr lang="en-CA" sz="1800" dirty="0" smtClean="0">
                <a:latin typeface="Arial" panose="020B0604020202020204" pitchFamily="34" charset="0"/>
                <a:cs typeface="Arial" panose="020B0604020202020204" pitchFamily="34" charset="0"/>
              </a:rPr>
              <a:t>Define input variables that goes into registers</a:t>
            </a:r>
          </a:p>
          <a:p>
            <a:pPr marL="400050" lvl="1" indent="0"/>
            <a:r>
              <a:rPr lang="en-CA" sz="1800" dirty="0" smtClean="0">
                <a:solidFill>
                  <a:srgbClr val="FF0000"/>
                </a:solidFill>
                <a:latin typeface="Arial" panose="020B0604020202020204" pitchFamily="34" charset="0"/>
                <a:cs typeface="Arial" panose="020B0604020202020204" pitchFamily="34" charset="0"/>
              </a:rPr>
              <a:t>Clobbers  </a:t>
            </a:r>
            <a:r>
              <a:rPr lang="en-CA" sz="1800" dirty="0" smtClean="0"/>
              <a:t>A </a:t>
            </a:r>
            <a:r>
              <a:rPr lang="en-CA" sz="1800" dirty="0"/>
              <a:t>comma-separated list of registers or other values changed by the </a:t>
            </a:r>
            <a:r>
              <a:rPr lang="en-CA" sz="1800" i="1" dirty="0" smtClean="0"/>
              <a:t>Assembler Template</a:t>
            </a:r>
            <a:r>
              <a:rPr lang="en-CA" sz="1800" dirty="0"/>
              <a:t>,</a:t>
            </a:r>
            <a:endParaRPr lang="en-CA" sz="1800" dirty="0" smtClean="0">
              <a:solidFill>
                <a:srgbClr val="FF0000"/>
              </a:solidFill>
              <a:latin typeface="Arial" panose="020B0604020202020204" pitchFamily="34" charset="0"/>
              <a:cs typeface="Arial" panose="020B0604020202020204" pitchFamily="34" charset="0"/>
            </a:endParaRPr>
          </a:p>
          <a:p>
            <a:pPr lvl="1" indent="-342900">
              <a:buFont typeface="Arial" panose="020B0604020202020204" pitchFamily="34" charset="0"/>
              <a:buChar char="•"/>
            </a:pPr>
            <a:r>
              <a:rPr lang="en-CA" sz="1800" dirty="0" smtClean="0">
                <a:latin typeface="Arial" panose="020B0604020202020204" pitchFamily="34" charset="0"/>
                <a:cs typeface="Arial" panose="020B0604020202020204" pitchFamily="34" charset="0"/>
              </a:rPr>
              <a:t>Used registers</a:t>
            </a:r>
          </a:p>
          <a:p>
            <a:pPr lvl="1" indent="-342900">
              <a:buFont typeface="Arial" panose="020B0604020202020204" pitchFamily="34" charset="0"/>
              <a:buChar char="•"/>
            </a:pPr>
            <a:r>
              <a:rPr lang="en-CA" sz="1800" dirty="0" smtClean="0">
                <a:latin typeface="Arial" panose="020B0604020202020204" pitchFamily="34" charset="0"/>
                <a:cs typeface="Arial" panose="020B0604020202020204" pitchFamily="34" charset="0"/>
              </a:rPr>
              <a:t>Modify flags</a:t>
            </a:r>
          </a:p>
          <a:p>
            <a:pPr lvl="1" indent="-342900">
              <a:buFont typeface="Arial" panose="020B0604020202020204" pitchFamily="34" charset="0"/>
              <a:buChar char="•"/>
            </a:pPr>
            <a:r>
              <a:rPr lang="en-CA" sz="1800" dirty="0" smtClean="0">
                <a:latin typeface="Arial" panose="020B0604020202020204" pitchFamily="34" charset="0"/>
                <a:cs typeface="Arial" panose="020B0604020202020204" pitchFamily="34" charset="0"/>
              </a:rPr>
              <a:t>If memory was modified</a:t>
            </a: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878476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351338"/>
          </a:xfrm>
        </p:spPr>
        <p:txBody>
          <a:bodyPr/>
          <a:lstStyle/>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sp>
        <p:nvSpPr>
          <p:cNvPr id="2" name="Rectangle 1"/>
          <p:cNvSpPr/>
          <p:nvPr/>
        </p:nvSpPr>
        <p:spPr>
          <a:xfrm>
            <a:off x="0" y="990600"/>
            <a:ext cx="8839200" cy="1809791"/>
          </a:xfrm>
          <a:prstGeom prst="rect">
            <a:avLst/>
          </a:prstGeom>
        </p:spPr>
        <p:txBody>
          <a:bodyPr wrap="square">
            <a:spAutoFit/>
          </a:bodyPr>
          <a:lstStyle/>
          <a:p>
            <a:pPr marL="400050" lvl="1" indent="0"/>
            <a:r>
              <a:rPr lang="en-CA" sz="2400" b="1" dirty="0" err="1">
                <a:cs typeface="Arial" panose="020B0604020202020204" pitchFamily="34" charset="0"/>
              </a:rPr>
              <a:t>int</a:t>
            </a:r>
            <a:r>
              <a:rPr lang="en-CA" sz="2400" b="1" dirty="0">
                <a:cs typeface="Arial" panose="020B0604020202020204" pitchFamily="34" charset="0"/>
              </a:rPr>
              <a:t> </a:t>
            </a:r>
            <a:r>
              <a:rPr lang="en-CA" sz="2400" b="1" dirty="0" err="1">
                <a:cs typeface="Arial" panose="020B0604020202020204" pitchFamily="34" charset="0"/>
              </a:rPr>
              <a:t>var</a:t>
            </a:r>
            <a:r>
              <a:rPr lang="en-CA" sz="2400" b="1" dirty="0">
                <a:cs typeface="Arial" panose="020B0604020202020204" pitchFamily="34" charset="0"/>
              </a:rPr>
              <a:t>=0</a:t>
            </a:r>
            <a:r>
              <a:rPr lang="en-CA" sz="2400" dirty="0">
                <a:cs typeface="Arial" panose="020B0604020202020204" pitchFamily="34" charset="0"/>
              </a:rPr>
              <a:t>;</a:t>
            </a:r>
          </a:p>
          <a:p>
            <a:pPr marL="400050" lvl="1" indent="0"/>
            <a:r>
              <a:rPr lang="en-CA" sz="2400" b="1" dirty="0" err="1">
                <a:cs typeface="Arial" panose="020B0604020202020204" pitchFamily="34" charset="0"/>
              </a:rPr>
              <a:t>asm</a:t>
            </a:r>
            <a:r>
              <a:rPr lang="en-CA" sz="2400" b="1" dirty="0">
                <a:cs typeface="Arial" panose="020B0604020202020204" pitchFamily="34" charset="0"/>
              </a:rPr>
              <a:t> </a:t>
            </a:r>
            <a:r>
              <a:rPr lang="en-CA" sz="2400" b="1" dirty="0" smtClean="0">
                <a:cs typeface="Arial" panose="020B0604020202020204" pitchFamily="34" charset="0"/>
              </a:rPr>
              <a:t>volatile(“</a:t>
            </a:r>
            <a:r>
              <a:rPr lang="en-CA" sz="2400" b="1" dirty="0">
                <a:cs typeface="Arial" panose="020B0604020202020204" pitchFamily="34" charset="0"/>
              </a:rPr>
              <a:t>add $5, %0”: “+r” (</a:t>
            </a:r>
            <a:r>
              <a:rPr lang="en-CA" sz="2400" b="1" dirty="0" err="1">
                <a:cs typeface="Arial" panose="020B0604020202020204" pitchFamily="34" charset="0"/>
              </a:rPr>
              <a:t>var</a:t>
            </a:r>
            <a:r>
              <a:rPr lang="en-CA" sz="2400" b="1" dirty="0">
                <a:cs typeface="Arial" panose="020B0604020202020204" pitchFamily="34" charset="0"/>
              </a:rPr>
              <a:t>));</a:t>
            </a:r>
            <a:r>
              <a:rPr lang="en-CA" sz="2400" dirty="0">
                <a:cs typeface="Arial" panose="020B0604020202020204" pitchFamily="34" charset="0"/>
              </a:rPr>
              <a:t>  // </a:t>
            </a:r>
            <a:r>
              <a:rPr lang="en-CA" sz="2400" dirty="0" smtClean="0">
                <a:cs typeface="Arial" panose="020B0604020202020204" pitchFamily="34" charset="0"/>
              </a:rPr>
              <a:t>+ </a:t>
            </a:r>
            <a:r>
              <a:rPr lang="en-CA" sz="2400" dirty="0" smtClean="0">
                <a:solidFill>
                  <a:srgbClr val="FF0000"/>
                </a:solidFill>
                <a:cs typeface="Arial" panose="020B0604020202020204" pitchFamily="34" charset="0"/>
              </a:rPr>
              <a:t>reads </a:t>
            </a:r>
            <a:r>
              <a:rPr lang="en-CA" sz="2400" dirty="0" smtClean="0">
                <a:cs typeface="Arial" panose="020B0604020202020204" pitchFamily="34" charset="0"/>
              </a:rPr>
              <a:t> input (</a:t>
            </a:r>
            <a:r>
              <a:rPr lang="en-CA" sz="2400" dirty="0" err="1" smtClean="0">
                <a:cs typeface="Arial" panose="020B0604020202020204" pitchFamily="34" charset="0"/>
              </a:rPr>
              <a:t>var</a:t>
            </a:r>
            <a:r>
              <a:rPr lang="en-CA" sz="2400" dirty="0" smtClean="0">
                <a:cs typeface="Arial" panose="020B0604020202020204" pitchFamily="34" charset="0"/>
              </a:rPr>
              <a:t>) </a:t>
            </a:r>
            <a:r>
              <a:rPr lang="en-CA" sz="2400" dirty="0">
                <a:cs typeface="Arial" panose="020B0604020202020204" pitchFamily="34" charset="0"/>
              </a:rPr>
              <a:t>from register which is  represented by %0 (whatever register was selected by the compiler) and add 5 to that register and </a:t>
            </a:r>
            <a:r>
              <a:rPr lang="en-CA" sz="2400" dirty="0">
                <a:solidFill>
                  <a:srgbClr val="FF0000"/>
                </a:solidFill>
                <a:cs typeface="Arial" panose="020B0604020202020204" pitchFamily="34" charset="0"/>
              </a:rPr>
              <a:t>write</a:t>
            </a:r>
            <a:r>
              <a:rPr lang="en-CA" sz="2400" dirty="0">
                <a:cs typeface="Arial" panose="020B0604020202020204" pitchFamily="34" charset="0"/>
              </a:rPr>
              <a:t> the result back into </a:t>
            </a:r>
            <a:r>
              <a:rPr lang="en-CA" sz="2400" dirty="0" smtClean="0">
                <a:cs typeface="Arial" panose="020B0604020202020204" pitchFamily="34" charset="0"/>
              </a:rPr>
              <a:t>destination register </a:t>
            </a:r>
            <a:endParaRPr lang="en-CA" sz="2400" dirty="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28600" y="3092774"/>
            <a:ext cx="8800000" cy="2171429"/>
          </a:xfrm>
          <a:prstGeom prst="rect">
            <a:avLst/>
          </a:prstGeom>
        </p:spPr>
      </p:pic>
      <p:sp>
        <p:nvSpPr>
          <p:cNvPr id="6" name="Rectangle 5"/>
          <p:cNvSpPr/>
          <p:nvPr/>
        </p:nvSpPr>
        <p:spPr>
          <a:xfrm>
            <a:off x="209550" y="5264203"/>
            <a:ext cx="8229600" cy="1122871"/>
          </a:xfrm>
          <a:prstGeom prst="rect">
            <a:avLst/>
          </a:prstGeom>
        </p:spPr>
        <p:txBody>
          <a:bodyPr wrap="square">
            <a:spAutoFit/>
          </a:bodyPr>
          <a:lstStyle/>
          <a:p>
            <a:r>
              <a:rPr lang="en-CA" dirty="0" err="1">
                <a:latin typeface="Consolas" panose="020B0609020204030204" pitchFamily="49" charset="0"/>
                <a:ea typeface="Calibri" panose="020F0502020204030204" pitchFamily="34" charset="0"/>
                <a:cs typeface="Times New Roman" panose="02020603050405020304" pitchFamily="18" charset="0"/>
              </a:rPr>
              <a:t>gcc</a:t>
            </a:r>
            <a:r>
              <a:rPr lang="en-CA" dirty="0">
                <a:latin typeface="Consolas" panose="020B0609020204030204" pitchFamily="49" charset="0"/>
                <a:ea typeface="Calibri" panose="020F0502020204030204" pitchFamily="34" charset="0"/>
                <a:cs typeface="Times New Roman" panose="02020603050405020304" pitchFamily="18" charset="0"/>
              </a:rPr>
              <a:t> </a:t>
            </a:r>
            <a:r>
              <a:rPr lang="en-CA" dirty="0" smtClean="0">
                <a:latin typeface="Consolas" panose="020B0609020204030204" pitchFamily="49" charset="0"/>
                <a:ea typeface="Calibri" panose="020F0502020204030204" pitchFamily="34" charset="0"/>
                <a:cs typeface="Times New Roman" panose="02020603050405020304" pitchFamily="18" charset="0"/>
              </a:rPr>
              <a:t>-g addinline2.c</a:t>
            </a:r>
            <a:r>
              <a:rPr lang="en-CA" dirty="0">
                <a:latin typeface="Consolas" panose="020B0609020204030204" pitchFamily="49" charset="0"/>
                <a:ea typeface="Calibri" panose="020F0502020204030204" pitchFamily="34" charset="0"/>
                <a:cs typeface="Times New Roman" panose="02020603050405020304" pitchFamily="18" charset="0"/>
              </a:rPr>
              <a:t> -o </a:t>
            </a:r>
            <a:r>
              <a:rPr lang="en-CA" dirty="0" smtClean="0">
                <a:latin typeface="Consolas" panose="020B0609020204030204" pitchFamily="49" charset="0"/>
                <a:ea typeface="Calibri" panose="020F0502020204030204" pitchFamily="34" charset="0"/>
                <a:cs typeface="Times New Roman" panose="02020603050405020304" pitchFamily="18" charset="0"/>
              </a:rPr>
              <a:t>addinline2  This will be compiled as AT&amp;T</a:t>
            </a:r>
          </a:p>
          <a:p>
            <a:r>
              <a:rPr lang="en-CA" dirty="0" smtClean="0">
                <a:latin typeface="Consolas" panose="020B0609020204030204" pitchFamily="49" charset="0"/>
                <a:cs typeface="Times New Roman" panose="02020603050405020304" pitchFamily="18" charset="0"/>
              </a:rPr>
              <a:t>./addinline2</a:t>
            </a:r>
          </a:p>
          <a:p>
            <a:r>
              <a:rPr lang="en-CA" dirty="0" err="1">
                <a:latin typeface="Consolas" panose="020B0609020204030204" pitchFamily="49" charset="0"/>
                <a:cs typeface="Times New Roman" panose="02020603050405020304" pitchFamily="18" charset="0"/>
              </a:rPr>
              <a:t>g</a:t>
            </a:r>
            <a:r>
              <a:rPr lang="en-CA" dirty="0" err="1" smtClean="0">
                <a:latin typeface="Consolas" panose="020B0609020204030204" pitchFamily="49" charset="0"/>
                <a:cs typeface="Times New Roman" panose="02020603050405020304" pitchFamily="18" charset="0"/>
              </a:rPr>
              <a:t>db</a:t>
            </a:r>
            <a:r>
              <a:rPr lang="en-CA" dirty="0" smtClean="0">
                <a:latin typeface="Consolas" panose="020B0609020204030204" pitchFamily="49" charset="0"/>
                <a:cs typeface="Times New Roman" panose="02020603050405020304" pitchFamily="18" charset="0"/>
              </a:rPr>
              <a:t> ./addinline2</a:t>
            </a:r>
            <a:endParaRPr lang="en-CA" dirty="0">
              <a:latin typeface="Consolas" panose="020B0609020204030204" pitchFamily="49"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561767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351338"/>
          </a:xfrm>
        </p:spPr>
        <p:txBody>
          <a:bodyPr/>
          <a:lstStyle/>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pic>
        <p:nvPicPr>
          <p:cNvPr id="5" name="Picture 4"/>
          <p:cNvPicPr>
            <a:picLocks noChangeAspect="1"/>
          </p:cNvPicPr>
          <p:nvPr/>
        </p:nvPicPr>
        <p:blipFill>
          <a:blip r:embed="rId2"/>
          <a:stretch>
            <a:fillRect/>
          </a:stretch>
        </p:blipFill>
        <p:spPr>
          <a:xfrm>
            <a:off x="381000" y="1143000"/>
            <a:ext cx="8382000" cy="2771400"/>
          </a:xfrm>
          <a:prstGeom prst="rect">
            <a:avLst/>
          </a:prstGeom>
        </p:spPr>
      </p:pic>
      <p:sp>
        <p:nvSpPr>
          <p:cNvPr id="6" name="Rectangle 5"/>
          <p:cNvSpPr/>
          <p:nvPr/>
        </p:nvSpPr>
        <p:spPr>
          <a:xfrm>
            <a:off x="381000" y="4069041"/>
            <a:ext cx="8229600" cy="1122871"/>
          </a:xfrm>
          <a:prstGeom prst="rect">
            <a:avLst/>
          </a:prstGeom>
        </p:spPr>
        <p:txBody>
          <a:bodyPr wrap="square">
            <a:spAutoFit/>
          </a:bodyPr>
          <a:lstStyle/>
          <a:p>
            <a:r>
              <a:rPr lang="en-CA" dirty="0" err="1">
                <a:latin typeface="Consolas" panose="020B0609020204030204" pitchFamily="49" charset="0"/>
                <a:ea typeface="Calibri" panose="020F0502020204030204" pitchFamily="34" charset="0"/>
                <a:cs typeface="Times New Roman" panose="02020603050405020304" pitchFamily="18" charset="0"/>
              </a:rPr>
              <a:t>gcc</a:t>
            </a:r>
            <a:r>
              <a:rPr lang="en-CA" dirty="0">
                <a:latin typeface="Consolas" panose="020B0609020204030204" pitchFamily="49" charset="0"/>
                <a:ea typeface="Calibri" panose="020F0502020204030204" pitchFamily="34" charset="0"/>
                <a:cs typeface="Times New Roman" panose="02020603050405020304" pitchFamily="18" charset="0"/>
              </a:rPr>
              <a:t> </a:t>
            </a:r>
            <a:r>
              <a:rPr lang="en-CA" dirty="0" smtClean="0">
                <a:latin typeface="Consolas" panose="020B0609020204030204" pitchFamily="49" charset="0"/>
                <a:ea typeface="Calibri" panose="020F0502020204030204" pitchFamily="34" charset="0"/>
                <a:cs typeface="Times New Roman" panose="02020603050405020304" pitchFamily="18" charset="0"/>
              </a:rPr>
              <a:t>-g </a:t>
            </a:r>
            <a:r>
              <a:rPr lang="en-CA" dirty="0" err="1" smtClean="0">
                <a:latin typeface="Consolas" panose="020B0609020204030204" pitchFamily="49" charset="0"/>
                <a:ea typeface="Calibri" panose="020F0502020204030204" pitchFamily="34" charset="0"/>
                <a:cs typeface="Times New Roman" panose="02020603050405020304" pitchFamily="18" charset="0"/>
              </a:rPr>
              <a:t>inline.c</a:t>
            </a:r>
            <a:r>
              <a:rPr lang="en-CA" dirty="0">
                <a:latin typeface="Consolas" panose="020B0609020204030204" pitchFamily="49" charset="0"/>
                <a:ea typeface="Calibri" panose="020F0502020204030204" pitchFamily="34" charset="0"/>
                <a:cs typeface="Times New Roman" panose="02020603050405020304" pitchFamily="18" charset="0"/>
              </a:rPr>
              <a:t> -o </a:t>
            </a:r>
            <a:r>
              <a:rPr lang="en-CA" dirty="0" smtClean="0">
                <a:latin typeface="Consolas" panose="020B0609020204030204" pitchFamily="49" charset="0"/>
                <a:ea typeface="Calibri" panose="020F0502020204030204" pitchFamily="34" charset="0"/>
                <a:cs typeface="Times New Roman" panose="02020603050405020304" pitchFamily="18" charset="0"/>
              </a:rPr>
              <a:t>inline  This will be compiled as AT&amp;T</a:t>
            </a:r>
          </a:p>
          <a:p>
            <a:r>
              <a:rPr lang="en-CA" dirty="0" smtClean="0">
                <a:latin typeface="Consolas" panose="020B0609020204030204" pitchFamily="49" charset="0"/>
                <a:cs typeface="Times New Roman" panose="02020603050405020304" pitchFamily="18" charset="0"/>
              </a:rPr>
              <a:t>./inline</a:t>
            </a:r>
          </a:p>
          <a:p>
            <a:r>
              <a:rPr lang="en-CA" dirty="0" err="1">
                <a:latin typeface="Consolas" panose="020B0609020204030204" pitchFamily="49" charset="0"/>
                <a:cs typeface="Times New Roman" panose="02020603050405020304" pitchFamily="18" charset="0"/>
              </a:rPr>
              <a:t>g</a:t>
            </a:r>
            <a:r>
              <a:rPr lang="en-CA" dirty="0" err="1" smtClean="0">
                <a:latin typeface="Consolas" panose="020B0609020204030204" pitchFamily="49" charset="0"/>
                <a:cs typeface="Times New Roman" panose="02020603050405020304" pitchFamily="18" charset="0"/>
              </a:rPr>
              <a:t>db</a:t>
            </a:r>
            <a:r>
              <a:rPr lang="en-CA" dirty="0" smtClean="0">
                <a:latin typeface="Consolas" panose="020B0609020204030204" pitchFamily="49" charset="0"/>
                <a:cs typeface="Times New Roman" panose="02020603050405020304" pitchFamily="18" charset="0"/>
              </a:rPr>
              <a:t> ./inline</a:t>
            </a:r>
            <a:endParaRPr lang="en-CA" dirty="0">
              <a:latin typeface="Consolas" panose="020B0609020204030204" pitchFamily="49"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246309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1219200"/>
            <a:ext cx="6978394" cy="4605086"/>
          </a:xfrm>
          <a:prstGeom prst="rect">
            <a:avLst/>
          </a:prstGeom>
        </p:spPr>
      </p:pic>
      <p:sp>
        <p:nvSpPr>
          <p:cNvPr id="5" name="Rectangle 4"/>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spTree>
    <p:extLst>
      <p:ext uri="{BB962C8B-B14F-4D97-AF65-F5344CB8AC3E}">
        <p14:creationId xmlns:p14="http://schemas.microsoft.com/office/powerpoint/2010/main" val="1457357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7886700" cy="4351338"/>
          </a:xfrm>
        </p:spPr>
        <p:txBody>
          <a:bodyPr/>
          <a:lstStyle/>
          <a:p>
            <a:pPr marL="400050" lvl="1" indent="0"/>
            <a:r>
              <a:rPr lang="sv-SE" sz="1800" dirty="0" smtClean="0">
                <a:latin typeface="Arial" panose="020B0604020202020204" pitchFamily="34" charset="0"/>
                <a:cs typeface="Arial" panose="020B0604020202020204" pitchFamily="34" charset="0"/>
              </a:rPr>
              <a:t>Operand </a:t>
            </a:r>
            <a:r>
              <a:rPr lang="sv-SE" sz="1800" dirty="0">
                <a:latin typeface="Arial" panose="020B0604020202020204" pitchFamily="34" charset="0"/>
                <a:cs typeface="Arial" panose="020B0604020202020204" pitchFamily="34" charset="0"/>
              </a:rPr>
              <a:t>	masm=att 	</a:t>
            </a:r>
            <a:r>
              <a:rPr lang="sv-SE" sz="1800" dirty="0" smtClean="0">
                <a:latin typeface="Arial" panose="020B0604020202020204" pitchFamily="34" charset="0"/>
                <a:cs typeface="Arial" panose="020B0604020202020204" pitchFamily="34" charset="0"/>
              </a:rPr>
              <a:t>   masm=intel</a:t>
            </a:r>
            <a:endParaRPr lang="sv-SE" sz="1800" dirty="0">
              <a:latin typeface="Arial" panose="020B0604020202020204" pitchFamily="34" charset="0"/>
              <a:cs typeface="Arial" panose="020B0604020202020204" pitchFamily="34" charset="0"/>
            </a:endParaRPr>
          </a:p>
          <a:p>
            <a:pPr marL="400050" lvl="1" indent="0"/>
            <a:r>
              <a:rPr lang="sv-SE" sz="1800" dirty="0">
                <a:latin typeface="Arial" panose="020B0604020202020204" pitchFamily="34" charset="0"/>
                <a:cs typeface="Arial" panose="020B0604020202020204" pitchFamily="34" charset="0"/>
              </a:rPr>
              <a:t>%0 	</a:t>
            </a:r>
            <a:r>
              <a:rPr lang="sv-SE" sz="1800" dirty="0" smtClean="0">
                <a:latin typeface="Arial" panose="020B0604020202020204" pitchFamily="34" charset="0"/>
                <a:cs typeface="Arial" panose="020B0604020202020204" pitchFamily="34" charset="0"/>
              </a:rPr>
              <a:t>             %%eax </a:t>
            </a:r>
            <a:r>
              <a:rPr lang="sv-SE" sz="1800" dirty="0">
                <a:latin typeface="Arial" panose="020B0604020202020204" pitchFamily="34" charset="0"/>
                <a:cs typeface="Arial" panose="020B0604020202020204" pitchFamily="34" charset="0"/>
              </a:rPr>
              <a:t>	</a:t>
            </a:r>
            <a:r>
              <a:rPr lang="sv-SE" sz="1800" dirty="0" smtClean="0">
                <a:latin typeface="Arial" panose="020B0604020202020204" pitchFamily="34" charset="0"/>
                <a:cs typeface="Arial" panose="020B0604020202020204" pitchFamily="34" charset="0"/>
              </a:rPr>
              <a:t>            eax</a:t>
            </a:r>
            <a:endParaRPr lang="sv-SE" sz="1800" dirty="0">
              <a:latin typeface="Arial" panose="020B0604020202020204" pitchFamily="34" charset="0"/>
              <a:cs typeface="Arial" panose="020B0604020202020204" pitchFamily="34" charset="0"/>
            </a:endParaRPr>
          </a:p>
          <a:p>
            <a:pPr marL="400050" lvl="1" indent="0"/>
            <a:r>
              <a:rPr lang="sv-SE" sz="1800" dirty="0">
                <a:latin typeface="Arial" panose="020B0604020202020204" pitchFamily="34" charset="0"/>
                <a:cs typeface="Arial" panose="020B0604020202020204" pitchFamily="34" charset="0"/>
              </a:rPr>
              <a:t>%1 	</a:t>
            </a:r>
            <a:r>
              <a:rPr lang="sv-SE" sz="1800" dirty="0" smtClean="0">
                <a:latin typeface="Arial" panose="020B0604020202020204" pitchFamily="34" charset="0"/>
                <a:cs typeface="Arial" panose="020B0604020202020204" pitchFamily="34" charset="0"/>
              </a:rPr>
              <a:t>                $</a:t>
            </a:r>
            <a:r>
              <a:rPr lang="sv-SE" sz="1800" dirty="0">
                <a:latin typeface="Arial" panose="020B0604020202020204" pitchFamily="34" charset="0"/>
                <a:cs typeface="Arial" panose="020B0604020202020204" pitchFamily="34" charset="0"/>
              </a:rPr>
              <a:t>2 	</a:t>
            </a:r>
            <a:r>
              <a:rPr lang="sv-SE" sz="1800" dirty="0" smtClean="0">
                <a:latin typeface="Arial" panose="020B0604020202020204" pitchFamily="34" charset="0"/>
                <a:cs typeface="Arial" panose="020B0604020202020204" pitchFamily="34" charset="0"/>
              </a:rPr>
              <a:t>                     2  </a:t>
            </a:r>
            <a:endParaRPr lang="en-CA" sz="1800" dirty="0">
              <a:latin typeface="Arial" panose="020B0604020202020204" pitchFamily="34" charset="0"/>
              <a:cs typeface="Arial" panose="020B0604020202020204" pitchFamily="34" charset="0"/>
            </a:endParaRPr>
          </a:p>
          <a:p>
            <a:pPr marL="400050" lvl="1" indent="0"/>
            <a:r>
              <a:rPr lang="en-CA" sz="1800" dirty="0">
                <a:latin typeface="Arial" panose="020B0604020202020204" pitchFamily="34" charset="0"/>
                <a:cs typeface="Arial" panose="020B0604020202020204" pitchFamily="34" charset="0"/>
              </a:rPr>
              <a:t>m</a:t>
            </a:r>
            <a:r>
              <a:rPr lang="en-CA" sz="1800" dirty="0" smtClean="0">
                <a:latin typeface="Arial" panose="020B0604020202020204" pitchFamily="34" charset="0"/>
                <a:cs typeface="Arial" panose="020B0604020202020204" pitchFamily="34" charset="0"/>
              </a:rPr>
              <a:t>ove  </a:t>
            </a:r>
            <a:r>
              <a:rPr lang="en-CA" sz="1800" dirty="0">
                <a:latin typeface="Arial" panose="020B0604020202020204" pitchFamily="34" charset="0"/>
                <a:cs typeface="Arial" panose="020B0604020202020204" pitchFamily="34" charset="0"/>
              </a:rPr>
              <a:t>%%</a:t>
            </a:r>
            <a:r>
              <a:rPr lang="en-CA" sz="1800" dirty="0" err="1">
                <a:latin typeface="Arial" panose="020B0604020202020204" pitchFamily="34" charset="0"/>
                <a:cs typeface="Arial" panose="020B0604020202020204" pitchFamily="34" charset="0"/>
              </a:rPr>
              <a:t>eax</a:t>
            </a:r>
            <a:r>
              <a:rPr lang="en-CA" sz="1800" dirty="0">
                <a:latin typeface="Arial" panose="020B0604020202020204" pitchFamily="34" charset="0"/>
                <a:cs typeface="Arial" panose="020B0604020202020204" pitchFamily="34" charset="0"/>
              </a:rPr>
              <a:t>, %%</a:t>
            </a:r>
            <a:r>
              <a:rPr lang="en-CA" sz="1800" dirty="0" err="1">
                <a:latin typeface="Arial" panose="020B0604020202020204" pitchFamily="34" charset="0"/>
                <a:cs typeface="Arial" panose="020B0604020202020204" pitchFamily="34" charset="0"/>
              </a:rPr>
              <a:t>ebx</a:t>
            </a:r>
            <a:r>
              <a:rPr lang="en-CA" sz="1800" dirty="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 for  </a:t>
            </a:r>
            <a:r>
              <a:rPr lang="en-CA" sz="1800" dirty="0">
                <a:latin typeface="Arial" panose="020B0604020202020204" pitchFamily="34" charset="0"/>
                <a:cs typeface="Arial" panose="020B0604020202020204" pitchFamily="34" charset="0"/>
              </a:rPr>
              <a:t>AT&amp;T</a:t>
            </a:r>
          </a:p>
          <a:p>
            <a:pPr marL="400050" lvl="1" indent="0"/>
            <a:r>
              <a:rPr lang="en-CA" sz="1800" dirty="0" smtClean="0">
                <a:latin typeface="Arial" panose="020B0604020202020204" pitchFamily="34" charset="0"/>
                <a:cs typeface="Arial" panose="020B0604020202020204" pitchFamily="34" charset="0"/>
              </a:rPr>
              <a:t>move   </a:t>
            </a:r>
            <a:r>
              <a:rPr lang="en-CA" sz="1800" dirty="0" err="1" smtClean="0">
                <a:latin typeface="Arial" panose="020B0604020202020204" pitchFamily="34" charset="0"/>
                <a:cs typeface="Arial" panose="020B0604020202020204" pitchFamily="34" charset="0"/>
              </a:rPr>
              <a:t>ebx</a:t>
            </a:r>
            <a:r>
              <a:rPr lang="en-CA" sz="1800" dirty="0">
                <a:latin typeface="Arial" panose="020B0604020202020204" pitchFamily="34" charset="0"/>
                <a:cs typeface="Arial" panose="020B0604020202020204" pitchFamily="34" charset="0"/>
              </a:rPr>
              <a:t>, </a:t>
            </a:r>
            <a:r>
              <a:rPr lang="en-CA" sz="1800" dirty="0" err="1">
                <a:latin typeface="Arial" panose="020B0604020202020204" pitchFamily="34" charset="0"/>
                <a:cs typeface="Arial" panose="020B0604020202020204" pitchFamily="34" charset="0"/>
              </a:rPr>
              <a:t>eax</a:t>
            </a:r>
            <a:r>
              <a:rPr lang="en-CA" sz="1800" dirty="0">
                <a:latin typeface="Arial" panose="020B0604020202020204" pitchFamily="34" charset="0"/>
                <a:cs typeface="Arial" panose="020B0604020202020204" pitchFamily="34" charset="0"/>
              </a:rPr>
              <a:t>   for </a:t>
            </a:r>
            <a:r>
              <a:rPr lang="en-CA" sz="1800" dirty="0" smtClean="0">
                <a:latin typeface="Arial" panose="020B0604020202020204" pitchFamily="34" charset="0"/>
                <a:cs typeface="Arial" panose="020B0604020202020204" pitchFamily="34" charset="0"/>
              </a:rPr>
              <a:t>Intel</a:t>
            </a:r>
          </a:p>
          <a:p>
            <a:pPr marL="400050" lvl="1" indent="0"/>
            <a:endParaRPr lang="en-CA" sz="2400" dirty="0">
              <a:latin typeface="Arial" panose="020B0604020202020204" pitchFamily="34" charset="0"/>
              <a:cs typeface="Arial" panose="020B0604020202020204" pitchFamily="34" charset="0"/>
            </a:endParaRPr>
          </a:p>
          <a:p>
            <a:pPr marL="400050" lvl="1" indent="0"/>
            <a:r>
              <a:rPr lang="en-CA" sz="2400" dirty="0">
                <a:latin typeface="Arial" panose="020B0604020202020204" pitchFamily="34" charset="0"/>
                <a:cs typeface="Arial" panose="020B0604020202020204" pitchFamily="34" charset="0"/>
              </a:rPr>
              <a:t>  </a:t>
            </a:r>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pic>
        <p:nvPicPr>
          <p:cNvPr id="5" name="Picture 4"/>
          <p:cNvPicPr>
            <a:picLocks noChangeAspect="1"/>
          </p:cNvPicPr>
          <p:nvPr/>
        </p:nvPicPr>
        <p:blipFill>
          <a:blip r:embed="rId2"/>
          <a:stretch>
            <a:fillRect/>
          </a:stretch>
        </p:blipFill>
        <p:spPr>
          <a:xfrm>
            <a:off x="914400" y="2971800"/>
            <a:ext cx="6317900" cy="3421687"/>
          </a:xfrm>
          <a:prstGeom prst="rect">
            <a:avLst/>
          </a:prstGeom>
        </p:spPr>
      </p:pic>
    </p:spTree>
    <p:extLst>
      <p:ext uri="{BB962C8B-B14F-4D97-AF65-F5344CB8AC3E}">
        <p14:creationId xmlns:p14="http://schemas.microsoft.com/office/powerpoint/2010/main" val="318564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457200" y="273600"/>
            <a:ext cx="8228880" cy="1144440"/>
          </a:xfrm>
          <a:prstGeom prst="rect">
            <a:avLst/>
          </a:prstGeom>
          <a:noFill/>
          <a:ln>
            <a:noFill/>
          </a:ln>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1" name="TextShape 2"/>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12" name="TextShape 3"/>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13" name="TextShape 4"/>
          <p:cNvSpPr txBox="1"/>
          <p:nvPr/>
        </p:nvSpPr>
        <p:spPr>
          <a:xfrm>
            <a:off x="4674240" y="1604520"/>
            <a:ext cx="4015440" cy="3976920"/>
          </a:xfrm>
          <a:prstGeom prst="rect">
            <a:avLst/>
          </a:prstGeom>
          <a:noFill/>
          <a:ln>
            <a:noFill/>
          </a:ln>
        </p:spPr>
        <p:txBody>
          <a:bodyPr lIns="0" tIns="0" rIns="0" bIns="0"/>
          <a:lstStyle/>
          <a:p>
            <a:endParaRPr lang="en-US" sz="3200" b="0" strike="noStrike" spc="-1">
              <a:solidFill>
                <a:srgbClr val="000000"/>
              </a:solidFill>
              <a:uFill>
                <a:solidFill>
                  <a:srgbClr val="FFFFFF"/>
                </a:solidFill>
              </a:uFill>
              <a:latin typeface="Arial"/>
            </a:endParaRPr>
          </a:p>
        </p:txBody>
      </p:sp>
      <p:sp>
        <p:nvSpPr>
          <p:cNvPr id="214" name="CustomShape 5"/>
          <p:cNvSpPr/>
          <p:nvPr/>
        </p:nvSpPr>
        <p:spPr>
          <a:xfrm>
            <a:off x="1268640" y="-118800"/>
            <a:ext cx="451836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endParaRPr lang="en-US" sz="1800" b="0" strike="noStrike" spc="-1">
              <a:solidFill>
                <a:srgbClr val="000000"/>
              </a:solidFill>
              <a:uFill>
                <a:solidFill>
                  <a:srgbClr val="FFFFFF"/>
                </a:solidFill>
              </a:uFill>
              <a:latin typeface="Arial"/>
            </a:endParaRPr>
          </a:p>
          <a:p>
            <a:pPr>
              <a:lnSpc>
                <a:spcPct val="100000"/>
              </a:lnSpc>
            </a:pPr>
            <a:r>
              <a:rPr lang="en-US" sz="3000" b="0" strike="noStrike" spc="-1">
                <a:solidFill>
                  <a:srgbClr val="000000"/>
                </a:solidFill>
                <a:uFill>
                  <a:solidFill>
                    <a:srgbClr val="FFFFFF"/>
                  </a:solidFill>
                </a:uFill>
                <a:latin typeface="Arial"/>
              </a:rPr>
              <a:t>Intel Pentium Architecture</a:t>
            </a:r>
            <a:endParaRPr lang="en-US" sz="1800" b="0" strike="noStrike" spc="-1">
              <a:solidFill>
                <a:srgbClr val="000000"/>
              </a:solidFill>
              <a:uFill>
                <a:solidFill>
                  <a:srgbClr val="FFFFFF"/>
                </a:solidFill>
              </a:uFill>
              <a:latin typeface="Arial"/>
            </a:endParaRPr>
          </a:p>
        </p:txBody>
      </p:sp>
      <p:pic>
        <p:nvPicPr>
          <p:cNvPr id="215" name="Picture 6"/>
          <p:cNvPicPr/>
          <p:nvPr/>
        </p:nvPicPr>
        <p:blipFill>
          <a:blip r:embed="rId2"/>
          <a:stretch/>
        </p:blipFill>
        <p:spPr>
          <a:xfrm>
            <a:off x="457200" y="1094400"/>
            <a:ext cx="8381280" cy="5199926"/>
          </a:xfrm>
          <a:prstGeom prst="rect">
            <a:avLst/>
          </a:prstGeom>
          <a:ln>
            <a:noFill/>
          </a:ln>
        </p:spPr>
      </p:pic>
    </p:spTree>
    <p:extLst>
      <p:ext uri="{BB962C8B-B14F-4D97-AF65-F5344CB8AC3E}">
        <p14:creationId xmlns:p14="http://schemas.microsoft.com/office/powerpoint/2010/main" val="2015740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pic>
        <p:nvPicPr>
          <p:cNvPr id="2" name="Picture 1"/>
          <p:cNvPicPr>
            <a:picLocks noChangeAspect="1"/>
          </p:cNvPicPr>
          <p:nvPr/>
        </p:nvPicPr>
        <p:blipFill>
          <a:blip r:embed="rId2"/>
          <a:stretch>
            <a:fillRect/>
          </a:stretch>
        </p:blipFill>
        <p:spPr>
          <a:xfrm>
            <a:off x="914400" y="1143000"/>
            <a:ext cx="7296400" cy="3962400"/>
          </a:xfrm>
          <a:prstGeom prst="rect">
            <a:avLst/>
          </a:prstGeom>
        </p:spPr>
      </p:pic>
      <p:sp>
        <p:nvSpPr>
          <p:cNvPr id="6" name="Rectangle 5"/>
          <p:cNvSpPr/>
          <p:nvPr/>
        </p:nvSpPr>
        <p:spPr>
          <a:xfrm>
            <a:off x="914400" y="5257800"/>
            <a:ext cx="8229600" cy="1122871"/>
          </a:xfrm>
          <a:prstGeom prst="rect">
            <a:avLst/>
          </a:prstGeom>
        </p:spPr>
        <p:txBody>
          <a:bodyPr wrap="square">
            <a:spAutoFit/>
          </a:bodyPr>
          <a:lstStyle/>
          <a:p>
            <a:r>
              <a:rPr lang="en-CA" dirty="0" err="1" smtClean="0">
                <a:latin typeface="Consolas" panose="020B0609020204030204" pitchFamily="49" charset="0"/>
                <a:ea typeface="Calibri" panose="020F0502020204030204" pitchFamily="34" charset="0"/>
                <a:cs typeface="Times New Roman" panose="02020603050405020304" pitchFamily="18" charset="0"/>
              </a:rPr>
              <a:t>gcc</a:t>
            </a:r>
            <a:r>
              <a:rPr lang="en-CA" dirty="0">
                <a:latin typeface="Consolas" panose="020B0609020204030204" pitchFamily="49" charset="0"/>
                <a:ea typeface="Calibri" panose="020F0502020204030204" pitchFamily="34" charset="0"/>
                <a:cs typeface="Times New Roman" panose="02020603050405020304" pitchFamily="18" charset="0"/>
              </a:rPr>
              <a:t> </a:t>
            </a:r>
            <a:r>
              <a:rPr lang="en-CA" dirty="0" smtClean="0">
                <a:latin typeface="Consolas" panose="020B0609020204030204" pitchFamily="49" charset="0"/>
                <a:ea typeface="Calibri" panose="020F0502020204030204" pitchFamily="34" charset="0"/>
                <a:cs typeface="Times New Roman" panose="02020603050405020304" pitchFamily="18" charset="0"/>
              </a:rPr>
              <a:t>-g </a:t>
            </a:r>
            <a:r>
              <a:rPr lang="en-CA" dirty="0" err="1" smtClean="0">
                <a:latin typeface="Consolas" panose="020B0609020204030204" pitchFamily="49" charset="0"/>
                <a:ea typeface="Calibri" panose="020F0502020204030204" pitchFamily="34" charset="0"/>
                <a:cs typeface="Times New Roman" panose="02020603050405020304" pitchFamily="18" charset="0"/>
              </a:rPr>
              <a:t>inlinersp.c</a:t>
            </a:r>
            <a:r>
              <a:rPr lang="en-CA" dirty="0">
                <a:latin typeface="Consolas" panose="020B0609020204030204" pitchFamily="49" charset="0"/>
                <a:ea typeface="Calibri" panose="020F0502020204030204" pitchFamily="34" charset="0"/>
                <a:cs typeface="Times New Roman" panose="02020603050405020304" pitchFamily="18" charset="0"/>
              </a:rPr>
              <a:t> -o </a:t>
            </a:r>
            <a:r>
              <a:rPr lang="en-CA" dirty="0" err="1" smtClean="0">
                <a:latin typeface="Consolas" panose="020B0609020204030204" pitchFamily="49" charset="0"/>
                <a:ea typeface="Calibri" panose="020F0502020204030204" pitchFamily="34" charset="0"/>
                <a:cs typeface="Times New Roman" panose="02020603050405020304" pitchFamily="18" charset="0"/>
              </a:rPr>
              <a:t>rsp</a:t>
            </a:r>
            <a:r>
              <a:rPr lang="en-CA" dirty="0" smtClean="0">
                <a:latin typeface="Consolas" panose="020B0609020204030204" pitchFamily="49" charset="0"/>
                <a:ea typeface="Calibri" panose="020F0502020204030204" pitchFamily="34" charset="0"/>
                <a:cs typeface="Times New Roman" panose="02020603050405020304" pitchFamily="18" charset="0"/>
              </a:rPr>
              <a:t> –</a:t>
            </a:r>
            <a:r>
              <a:rPr lang="en-CA" dirty="0" err="1" smtClean="0">
                <a:latin typeface="Consolas" panose="020B0609020204030204" pitchFamily="49" charset="0"/>
                <a:ea typeface="Calibri" panose="020F0502020204030204" pitchFamily="34" charset="0"/>
                <a:cs typeface="Times New Roman" panose="02020603050405020304" pitchFamily="18" charset="0"/>
              </a:rPr>
              <a:t>masm</a:t>
            </a:r>
            <a:r>
              <a:rPr lang="en-CA" dirty="0" smtClean="0">
                <a:latin typeface="Consolas" panose="020B0609020204030204" pitchFamily="49" charset="0"/>
                <a:ea typeface="Calibri" panose="020F0502020204030204" pitchFamily="34" charset="0"/>
                <a:cs typeface="Times New Roman" panose="02020603050405020304" pitchFamily="18" charset="0"/>
              </a:rPr>
              <a:t>=intel</a:t>
            </a:r>
          </a:p>
          <a:p>
            <a:r>
              <a:rPr lang="en-CA" dirty="0" smtClean="0">
                <a:latin typeface="Consolas" panose="020B0609020204030204" pitchFamily="49" charset="0"/>
                <a:ea typeface="Calibri" panose="020F0502020204030204" pitchFamily="34" charset="0"/>
                <a:cs typeface="Times New Roman" panose="02020603050405020304" pitchFamily="18" charset="0"/>
              </a:rPr>
              <a:t>This will be compiled as Intel</a:t>
            </a:r>
          </a:p>
          <a:p>
            <a:r>
              <a:rPr lang="en-CA" dirty="0" smtClean="0">
                <a:latin typeface="Consolas" panose="020B0609020204030204" pitchFamily="49" charset="0"/>
                <a:cs typeface="Times New Roman" panose="02020603050405020304" pitchFamily="18" charset="0"/>
              </a:rPr>
              <a:t>./</a:t>
            </a:r>
            <a:r>
              <a:rPr lang="en-CA" dirty="0" err="1" smtClean="0">
                <a:latin typeface="Consolas" panose="020B0609020204030204" pitchFamily="49" charset="0"/>
                <a:cs typeface="Times New Roman" panose="02020603050405020304" pitchFamily="18" charset="0"/>
              </a:rPr>
              <a:t>rsp</a:t>
            </a:r>
            <a:endParaRPr lang="en-CA" dirty="0" smtClean="0">
              <a:latin typeface="Consolas" panose="020B0609020204030204" pitchFamily="49"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870101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Cache</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54283"/>
            <a:ext cx="7914669" cy="5537670"/>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rPr>
              <a:t>Cache is memory built into the CPU, its</a:t>
            </a:r>
            <a:r>
              <a:rPr lang="en-US" sz="1700" dirty="0">
                <a:solidFill>
                  <a:srgbClr val="000000"/>
                </a:solidFill>
              </a:rPr>
              <a:t> presence helps </a:t>
            </a:r>
            <a:r>
              <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rPr>
              <a:t>to decrease processing time, increasing processor performance. Placing it </a:t>
            </a:r>
            <a:r>
              <a:rPr lang="en-US" sz="1700" dirty="0" err="1">
                <a:solidFill>
                  <a:srgbClr val="000000"/>
                </a:solidFill>
              </a:rPr>
              <a:t>i</a:t>
            </a:r>
            <a:r>
              <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rPr>
              <a:t>n the CPU reduces the dependence on RAM during data processing.</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sz="1700" dirty="0">
                <a:solidFill>
                  <a:srgbClr val="000000"/>
                </a:solidFill>
              </a:rPr>
              <a:t>RAM speed today is comparable to the CPU core speed. As of Jan 12, 2020 the fastest DDR4 RAM found online is rated for 3.2 GHz. That is amazing, so why cache if the speed is not a factor? </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rPr>
              <a:t>There's still the issue of transferring the information along</a:t>
            </a:r>
            <a:r>
              <a:rPr lang="en-US" sz="1700" dirty="0">
                <a:solidFill>
                  <a:srgbClr val="000000"/>
                </a:solidFill>
              </a:rPr>
              <a:t> the bus to the CPU. </a:t>
            </a:r>
            <a:r>
              <a:rPr lang="en-US" sz="1700" dirty="0">
                <a:solidFill>
                  <a:srgbClr val="FF0000"/>
                </a:solidFill>
              </a:rPr>
              <a:t>The bus latency </a:t>
            </a:r>
            <a:r>
              <a:rPr lang="en-US" sz="1700" dirty="0">
                <a:solidFill>
                  <a:srgbClr val="000000"/>
                </a:solidFill>
              </a:rPr>
              <a:t>could be a hinderance, reducing overall performance. Think General Purpose computer and contending tasks using the bus.</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sz="1700" dirty="0">
                <a:solidFill>
                  <a:srgbClr val="000000"/>
                </a:solidFill>
              </a:rPr>
              <a:t>In comes cache which is smaller than RAM but is built from much faster technology and sits directly on the CPU. This </a:t>
            </a:r>
            <a:r>
              <a:rPr lang="en-US" sz="1700" dirty="0">
                <a:solidFill>
                  <a:srgbClr val="FF0000"/>
                </a:solidFill>
              </a:rPr>
              <a:t>decreases the latency</a:t>
            </a:r>
            <a:r>
              <a:rPr lang="en-US" sz="1700" dirty="0">
                <a:solidFill>
                  <a:srgbClr val="000000"/>
                </a:solidFill>
              </a:rPr>
              <a:t>, in effect speeding up retrieval and overall processing. </a:t>
            </a:r>
            <a:endParaRPr kumimoji="0" lang="en-US" sz="17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271195076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Cache - Levels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838200"/>
            <a:ext cx="7914669" cy="3780522"/>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Modern CPUs come with multiple levels of Cache [L1-L3] maybe more.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L1 is closest to the core and hence the fastest access times. Each CPU core will have a dedicated L1 cache.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mn-ea"/>
              </a:rPr>
              <a:t>Some architectures will use a separate cache for instructions and data. Why do this?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The other levels are usually shared between other cores, but is based on the manufacturers choice. L1 and L2 may be tied to the core for example.</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lvl="0">
              <a:lnSpc>
                <a:spcPct val="150000"/>
              </a:lnSpc>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There</a:t>
            </a:r>
            <a:r>
              <a:rPr lang="en-US" dirty="0">
                <a:solidFill>
                  <a:srgbClr val="000000"/>
                </a:solidFill>
              </a:rPr>
              <a:t>'s also The Look-Aside Buffer (TLB) a part of the Memory Management Unit of the CPU used for further optimization of data retrieval.</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graphicFrame>
        <p:nvGraphicFramePr>
          <p:cNvPr id="4" name="Table 3">
            <a:extLst>
              <a:ext uri="{FF2B5EF4-FFF2-40B4-BE49-F238E27FC236}">
                <a16:creationId xmlns="" xmlns:a16="http://schemas.microsoft.com/office/drawing/2014/main" id="{790C498B-59D0-45AF-8318-9E21D03BEF05}"/>
              </a:ext>
            </a:extLst>
          </p:cNvPr>
          <p:cNvGraphicFramePr>
            <a:graphicFrameLocks noGrp="1"/>
          </p:cNvGraphicFramePr>
          <p:nvPr>
            <p:extLst>
              <p:ext uri="{D42A27DB-BD31-4B8C-83A1-F6EECF244321}">
                <p14:modId xmlns:p14="http://schemas.microsoft.com/office/powerpoint/2010/main" val="2138799257"/>
              </p:ext>
            </p:extLst>
          </p:nvPr>
        </p:nvGraphicFramePr>
        <p:xfrm>
          <a:off x="2170415" y="4754880"/>
          <a:ext cx="4800600" cy="1341120"/>
        </p:xfrm>
        <a:graphic>
          <a:graphicData uri="http://schemas.openxmlformats.org/drawingml/2006/table">
            <a:tbl>
              <a:tblPr firstRow="1" bandRow="1">
                <a:tableStyleId>{5C22544A-7EE6-4342-B048-85BDC9FD1C3A}</a:tableStyleId>
              </a:tblPr>
              <a:tblGrid>
                <a:gridCol w="1651795">
                  <a:extLst>
                    <a:ext uri="{9D8B030D-6E8A-4147-A177-3AD203B41FA5}">
                      <a16:colId xmlns="" xmlns:a16="http://schemas.microsoft.com/office/drawing/2014/main" val="2276729404"/>
                    </a:ext>
                  </a:extLst>
                </a:gridCol>
                <a:gridCol w="3148805">
                  <a:extLst>
                    <a:ext uri="{9D8B030D-6E8A-4147-A177-3AD203B41FA5}">
                      <a16:colId xmlns="" xmlns:a16="http://schemas.microsoft.com/office/drawing/2014/main" val="4094860026"/>
                    </a:ext>
                  </a:extLst>
                </a:gridCol>
              </a:tblGrid>
              <a:tr h="282122">
                <a:tc>
                  <a:txBody>
                    <a:bodyPr/>
                    <a:lstStyle/>
                    <a:p>
                      <a:pPr algn="ctr"/>
                      <a:r>
                        <a:rPr lang="en-US" sz="1600" dirty="0"/>
                        <a:t>Cache Type</a:t>
                      </a:r>
                    </a:p>
                  </a:txBody>
                  <a:tcPr/>
                </a:tc>
                <a:tc>
                  <a:txBody>
                    <a:bodyPr/>
                    <a:lstStyle/>
                    <a:p>
                      <a:pPr algn="ctr"/>
                      <a:r>
                        <a:rPr lang="en-US" sz="1600" dirty="0"/>
                        <a:t>Cache sizes</a:t>
                      </a:r>
                    </a:p>
                  </a:txBody>
                  <a:tcPr/>
                </a:tc>
                <a:extLst>
                  <a:ext uri="{0D108BD9-81ED-4DB2-BD59-A6C34878D82A}">
                    <a16:rowId xmlns="" xmlns:a16="http://schemas.microsoft.com/office/drawing/2014/main" val="4221646808"/>
                  </a:ext>
                </a:extLst>
              </a:tr>
              <a:tr h="282122">
                <a:tc>
                  <a:txBody>
                    <a:bodyPr/>
                    <a:lstStyle/>
                    <a:p>
                      <a:pPr algn="ctr"/>
                      <a:r>
                        <a:rPr lang="en-US" sz="1600" dirty="0"/>
                        <a:t>L1</a:t>
                      </a:r>
                    </a:p>
                  </a:txBody>
                  <a:tcPr/>
                </a:tc>
                <a:tc>
                  <a:txBody>
                    <a:bodyPr/>
                    <a:lstStyle/>
                    <a:p>
                      <a:pPr algn="ctr"/>
                      <a:r>
                        <a:rPr lang="en-US" sz="1600" dirty="0"/>
                        <a:t>32KB or </a:t>
                      </a:r>
                      <a:r>
                        <a:rPr lang="en-US" sz="1600" dirty="0">
                          <a:solidFill>
                            <a:srgbClr val="C00000"/>
                          </a:solidFill>
                        </a:rPr>
                        <a:t>64KB (Intel i7)</a:t>
                      </a:r>
                    </a:p>
                  </a:txBody>
                  <a:tcPr/>
                </a:tc>
                <a:extLst>
                  <a:ext uri="{0D108BD9-81ED-4DB2-BD59-A6C34878D82A}">
                    <a16:rowId xmlns="" xmlns:a16="http://schemas.microsoft.com/office/drawing/2014/main" val="1243871002"/>
                  </a:ext>
                </a:extLst>
              </a:tr>
              <a:tr h="282122">
                <a:tc>
                  <a:txBody>
                    <a:bodyPr/>
                    <a:lstStyle/>
                    <a:p>
                      <a:pPr algn="ctr"/>
                      <a:r>
                        <a:rPr lang="en-US" sz="1600" dirty="0"/>
                        <a:t>L2</a:t>
                      </a:r>
                    </a:p>
                  </a:txBody>
                  <a:tcPr/>
                </a:tc>
                <a:tc>
                  <a:txBody>
                    <a:bodyPr/>
                    <a:lstStyle/>
                    <a:p>
                      <a:pPr algn="ctr"/>
                      <a:r>
                        <a:rPr lang="en-US" sz="1600" dirty="0">
                          <a:solidFill>
                            <a:srgbClr val="C00000"/>
                          </a:solidFill>
                        </a:rPr>
                        <a:t>256KB (Intel i7) </a:t>
                      </a:r>
                      <a:r>
                        <a:rPr lang="en-US" sz="1600" dirty="0"/>
                        <a:t>or 512KB</a:t>
                      </a:r>
                    </a:p>
                  </a:txBody>
                  <a:tcPr/>
                </a:tc>
                <a:extLst>
                  <a:ext uri="{0D108BD9-81ED-4DB2-BD59-A6C34878D82A}">
                    <a16:rowId xmlns="" xmlns:a16="http://schemas.microsoft.com/office/drawing/2014/main" val="2716674055"/>
                  </a:ext>
                </a:extLst>
              </a:tr>
              <a:tr h="282122">
                <a:tc>
                  <a:txBody>
                    <a:bodyPr/>
                    <a:lstStyle/>
                    <a:p>
                      <a:pPr algn="ctr"/>
                      <a:r>
                        <a:rPr lang="en-US" sz="1600" dirty="0"/>
                        <a:t>L3</a:t>
                      </a:r>
                    </a:p>
                  </a:txBody>
                  <a:tcPr/>
                </a:tc>
                <a:tc>
                  <a:txBody>
                    <a:bodyPr/>
                    <a:lstStyle/>
                    <a:p>
                      <a:pPr algn="ctr"/>
                      <a:r>
                        <a:rPr lang="en-US" sz="1600" dirty="0">
                          <a:solidFill>
                            <a:srgbClr val="C00000"/>
                          </a:solidFill>
                        </a:rPr>
                        <a:t>4MB (Intel i7)</a:t>
                      </a:r>
                      <a:r>
                        <a:rPr lang="en-US" sz="1600" dirty="0"/>
                        <a:t>, 8MB or 32MB</a:t>
                      </a:r>
                    </a:p>
                  </a:txBody>
                  <a:tcPr/>
                </a:tc>
                <a:extLst>
                  <a:ext uri="{0D108BD9-81ED-4DB2-BD59-A6C34878D82A}">
                    <a16:rowId xmlns="" xmlns:a16="http://schemas.microsoft.com/office/drawing/2014/main" val="1751659739"/>
                  </a:ext>
                </a:extLst>
              </a:tr>
            </a:tbl>
          </a:graphicData>
        </a:graphic>
      </p:graphicFrame>
      <p:sp>
        <p:nvSpPr>
          <p:cNvPr id="5" name="Rectangle 4">
            <a:extLst>
              <a:ext uri="{FF2B5EF4-FFF2-40B4-BE49-F238E27FC236}">
                <a16:creationId xmlns="" xmlns:a16="http://schemas.microsoft.com/office/drawing/2014/main" id="{9C2359B0-3B84-434D-9BE5-618D9D93F05E}"/>
              </a:ext>
            </a:extLst>
          </p:cNvPr>
          <p:cNvSpPr/>
          <p:nvPr/>
        </p:nvSpPr>
        <p:spPr>
          <a:xfrm>
            <a:off x="798815" y="6200503"/>
            <a:ext cx="7543800" cy="292709"/>
          </a:xfrm>
          <a:prstGeom prst="rect">
            <a:avLst/>
          </a:prstGeom>
        </p:spPr>
        <p:txBody>
          <a:bodyPr wrap="square">
            <a:spAutoFit/>
          </a:bodyPr>
          <a:lstStyle/>
          <a:p>
            <a:r>
              <a:rPr lang="en-US" sz="1400" dirty="0">
                <a:solidFill>
                  <a:srgbClr val="000000"/>
                </a:solidFill>
              </a:rPr>
              <a:t>Read more here: </a:t>
            </a:r>
            <a:r>
              <a:rPr lang="en-US" sz="1400" b="1" dirty="0">
                <a:solidFill>
                  <a:srgbClr val="0070C0"/>
                </a:solidFill>
                <a:hlinkClick r:id="rId3">
                  <a:extLst>
                    <a:ext uri="{A12FA001-AC4F-418D-AE19-62706E023703}">
                      <ahyp:hlinkClr xmlns="" xmlns:ahyp="http://schemas.microsoft.com/office/drawing/2018/hyperlinkcolor" val="tx"/>
                    </a:ext>
                  </a:extLst>
                </a:hlinkClick>
              </a:rPr>
              <a:t>https://en.wikipedia.org/wiki/Nehalem_(microarchitecture)</a:t>
            </a:r>
            <a:endParaRPr lang="en-US" sz="1400" b="1" dirty="0">
              <a:solidFill>
                <a:srgbClr val="0070C0"/>
              </a:solidFill>
            </a:endParaRPr>
          </a:p>
        </p:txBody>
      </p:sp>
    </p:spTree>
    <p:extLst>
      <p:ext uri="{BB962C8B-B14F-4D97-AF65-F5344CB8AC3E}">
        <p14:creationId xmlns:p14="http://schemas.microsoft.com/office/powerpoint/2010/main" val="2351623580"/>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886700" cy="4351338"/>
          </a:xfrm>
        </p:spPr>
        <p:txBody>
          <a:bodyPr/>
          <a:lstStyle/>
          <a:p>
            <a:pPr marL="400050" lvl="1" indent="0"/>
            <a:r>
              <a:rPr lang="en-CA" sz="2400" dirty="0" smtClean="0">
                <a:latin typeface="Arial" panose="020B0604020202020204" pitchFamily="34" charset="0"/>
                <a:cs typeface="Arial" panose="020B0604020202020204" pitchFamily="34" charset="0"/>
              </a:rPr>
              <a:t>CPUID to get cache L1 size</a:t>
            </a: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smtClean="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a:p>
            <a:pPr marL="400050" lvl="1" indent="0"/>
            <a:endParaRPr lang="en-CA" sz="2400" dirty="0">
              <a:latin typeface="Arial" panose="020B0604020202020204" pitchFamily="34" charset="0"/>
              <a:cs typeface="Arial" panose="020B0604020202020204" pitchFamily="34" charset="0"/>
            </a:endParaRPr>
          </a:p>
        </p:txBody>
      </p:sp>
      <p:sp>
        <p:nvSpPr>
          <p:cNvPr id="4" name="Rectangle 3"/>
          <p:cNvSpPr/>
          <p:nvPr/>
        </p:nvSpPr>
        <p:spPr>
          <a:xfrm>
            <a:off x="228600" y="228600"/>
            <a:ext cx="7407238" cy="584775"/>
          </a:xfrm>
          <a:prstGeom prst="rect">
            <a:avLst/>
          </a:prstGeom>
        </p:spPr>
        <p:txBody>
          <a:bodyPr wrap="square">
            <a:spAutoFit/>
          </a:bodyPr>
          <a:lstStyle/>
          <a:p>
            <a:pPr lvl="0">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lang="en-CA" altLang="en-US" sz="3200" b="1" dirty="0" smtClean="0">
                <a:solidFill>
                  <a:srgbClr val="000000"/>
                </a:solidFill>
                <a:latin typeface="+mj-lt"/>
                <a:cs typeface="DejaVu Sans" charset="0"/>
              </a:rPr>
              <a:t>Inline Assembly in C</a:t>
            </a:r>
            <a:endParaRPr lang="en-CA" altLang="en-US" sz="3200" b="1" dirty="0">
              <a:solidFill>
                <a:srgbClr val="000000"/>
              </a:solidFill>
              <a:latin typeface="+mj-lt"/>
              <a:cs typeface="DejaVu Sans" charset="0"/>
            </a:endParaRPr>
          </a:p>
        </p:txBody>
      </p:sp>
      <p:pic>
        <p:nvPicPr>
          <p:cNvPr id="2" name="Picture 1"/>
          <p:cNvPicPr>
            <a:picLocks noChangeAspect="1"/>
          </p:cNvPicPr>
          <p:nvPr/>
        </p:nvPicPr>
        <p:blipFill>
          <a:blip r:embed="rId2"/>
          <a:stretch>
            <a:fillRect/>
          </a:stretch>
        </p:blipFill>
        <p:spPr>
          <a:xfrm>
            <a:off x="581524" y="1805190"/>
            <a:ext cx="7980952" cy="3376410"/>
          </a:xfrm>
          <a:prstGeom prst="rect">
            <a:avLst/>
          </a:prstGeom>
        </p:spPr>
      </p:pic>
    </p:spTree>
    <p:extLst>
      <p:ext uri="{BB962C8B-B14F-4D97-AF65-F5344CB8AC3E}">
        <p14:creationId xmlns:p14="http://schemas.microsoft.com/office/powerpoint/2010/main" val="93969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Memory Management Unit</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613381" y="963970"/>
            <a:ext cx="7914669" cy="3831818"/>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memory management unit (MMU) is hardware within the computer tasked with enhancing </a:t>
            </a:r>
            <a:r>
              <a:rPr lang="en-US" dirty="0">
                <a:solidFill>
                  <a:srgbClr val="000000"/>
                </a:solidFill>
              </a:rPr>
              <a:t>memory accessing for the CPU. By maintaining a table of information and using specialized logic the MMU drastically helps reduce latency and memory faults.</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mn-ea"/>
              </a:rPr>
              <a:t>It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sits </a:t>
            </a:r>
            <a:r>
              <a:rPr lang="en-US" dirty="0">
                <a:solidFill>
                  <a:srgbClr val="000000"/>
                </a:solidFill>
              </a:rPr>
              <a:t>between physical memory and the CPU and also provides the CPU access to the TLB cache.</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See vol. </a:t>
            </a:r>
            <a:r>
              <a:rPr lang="en-US" dirty="0">
                <a:solidFill>
                  <a:srgbClr val="000000"/>
                </a:solidFill>
              </a:rPr>
              <a:t>3A 2-3 p.2849</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Also p 790 - 791, 808, 815, 818</a:t>
            </a:r>
          </a:p>
        </p:txBody>
      </p:sp>
    </p:spTree>
    <p:extLst>
      <p:ext uri="{BB962C8B-B14F-4D97-AF65-F5344CB8AC3E}">
        <p14:creationId xmlns:p14="http://schemas.microsoft.com/office/powerpoint/2010/main" val="887894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References</a:t>
            </a:r>
          </a:p>
        </p:txBody>
      </p:sp>
      <p:sp>
        <p:nvSpPr>
          <p:cNvPr id="3" name="TextBox 2">
            <a:extLst>
              <a:ext uri="{FF2B5EF4-FFF2-40B4-BE49-F238E27FC236}">
                <a16:creationId xmlns="" xmlns:a16="http://schemas.microsoft.com/office/drawing/2014/main" id="{70404EC7-92BC-461E-AE9A-ED099F699352}"/>
              </a:ext>
            </a:extLst>
          </p:cNvPr>
          <p:cNvSpPr txBox="1"/>
          <p:nvPr/>
        </p:nvSpPr>
        <p:spPr>
          <a:xfrm>
            <a:off x="457200" y="805543"/>
            <a:ext cx="8305800" cy="2585323"/>
          </a:xfrm>
          <a:prstGeom prst="rect">
            <a:avLst/>
          </a:prstGeom>
          <a:noFill/>
        </p:spPr>
        <p:txBody>
          <a:bodyPr wrap="square" rtlCol="0">
            <a:spAutoFit/>
          </a:bodyPr>
          <a:lstStyle/>
          <a:p>
            <a:pPr lvl="0">
              <a:lnSpc>
                <a:spcPct val="150000"/>
              </a:lnSpc>
              <a:defRPr/>
            </a:pPr>
            <a:r>
              <a:rPr lang="en-US" b="1" dirty="0" smtClean="0">
                <a:solidFill>
                  <a:srgbClr val="000000"/>
                </a:solidFill>
              </a:rPr>
              <a:t>Clock </a:t>
            </a:r>
            <a:r>
              <a:rPr lang="en-US" b="1" dirty="0">
                <a:solidFill>
                  <a:srgbClr val="000000"/>
                </a:solidFill>
              </a:rPr>
              <a:t>speed  </a:t>
            </a:r>
            <a:r>
              <a:rPr lang="en-US" sz="1400" b="1" dirty="0">
                <a:solidFill>
                  <a:srgbClr val="000000"/>
                </a:solidFill>
                <a:hlinkClick r:id="rId2"/>
              </a:rPr>
              <a:t>https://</a:t>
            </a:r>
            <a:r>
              <a:rPr lang="en-US" sz="1400" b="1" dirty="0" smtClean="0">
                <a:solidFill>
                  <a:srgbClr val="000000"/>
                </a:solidFill>
                <a:hlinkClick r:id="rId2"/>
              </a:rPr>
              <a:t>www.intel.ca/content/www/ca/en/gaming/resources/cpu-clock-speed.html</a:t>
            </a:r>
            <a:endParaRPr lang="en-US" sz="1400" b="1" dirty="0" smtClean="0">
              <a:solidFill>
                <a:srgbClr val="000000"/>
              </a:solidFill>
            </a:endParaRPr>
          </a:p>
          <a:p>
            <a:pPr>
              <a:lnSpc>
                <a:spcPct val="150000"/>
              </a:lnSpc>
              <a:defRPr/>
            </a:pPr>
            <a:r>
              <a:rPr lang="en-US" b="1" dirty="0" smtClean="0"/>
              <a:t>Inline Assembly Microsoft </a:t>
            </a:r>
          </a:p>
          <a:p>
            <a:pPr>
              <a:lnSpc>
                <a:spcPct val="150000"/>
              </a:lnSpc>
              <a:defRPr/>
            </a:pPr>
            <a:r>
              <a:rPr lang="en-US" sz="1200" dirty="0">
                <a:solidFill>
                  <a:srgbClr val="FF0000"/>
                </a:solidFill>
                <a:hlinkClick r:id="rId3"/>
              </a:rPr>
              <a:t>https://</a:t>
            </a:r>
            <a:r>
              <a:rPr lang="en-US" sz="1200" dirty="0" smtClean="0">
                <a:solidFill>
                  <a:srgbClr val="FF0000"/>
                </a:solidFill>
                <a:hlinkClick r:id="rId3"/>
              </a:rPr>
              <a:t>docs.microsoft.com/en-us/cpp/assembler/inline/inline-assembler-overview?view=msvc-160</a:t>
            </a:r>
            <a:endParaRPr lang="en-US" sz="1200" dirty="0" smtClean="0">
              <a:solidFill>
                <a:srgbClr val="FF0000"/>
              </a:solidFill>
            </a:endParaRPr>
          </a:p>
          <a:p>
            <a:pPr>
              <a:lnSpc>
                <a:spcPct val="150000"/>
              </a:lnSpc>
              <a:defRPr/>
            </a:pPr>
            <a:r>
              <a:rPr lang="en-US" b="1" dirty="0" smtClean="0"/>
              <a:t>GNU</a:t>
            </a:r>
            <a:r>
              <a:rPr lang="en-US" b="1" i="1" u="sng" dirty="0" smtClean="0"/>
              <a:t> </a:t>
            </a:r>
            <a:r>
              <a:rPr lang="en-US" b="1" dirty="0"/>
              <a:t>Inline Assembly </a:t>
            </a:r>
            <a:endParaRPr lang="en-US" b="1" i="1" u="sng" dirty="0"/>
          </a:p>
          <a:p>
            <a:pPr lvl="0">
              <a:lnSpc>
                <a:spcPct val="150000"/>
              </a:lnSpc>
              <a:defRPr/>
            </a:pPr>
            <a:r>
              <a:rPr lang="en-US" sz="1400" dirty="0">
                <a:hlinkClick r:id="rId4"/>
              </a:rPr>
              <a:t>https://</a:t>
            </a:r>
            <a:r>
              <a:rPr lang="en-US" sz="1400" dirty="0" smtClean="0">
                <a:hlinkClick r:id="rId4"/>
              </a:rPr>
              <a:t>gcc.gnu.org/onlinedocs/gcc/Extended-Asm.html</a:t>
            </a:r>
            <a:endParaRPr lang="en-US" sz="1400" dirty="0" smtClean="0"/>
          </a:p>
          <a:p>
            <a:pPr lvl="0">
              <a:lnSpc>
                <a:spcPct val="150000"/>
              </a:lnSpc>
              <a:defRPr/>
            </a:pPr>
            <a:endParaRPr kumimoji="0" lang="en-US" sz="1400" strike="noStrike" kern="1200" cap="none" spc="0" normalizeH="0" baseline="0" noProof="0" dirty="0">
              <a:ln>
                <a:noFill/>
              </a:ln>
              <a:effectLst/>
              <a:uLnTx/>
              <a:uFillTx/>
            </a:endParaRPr>
          </a:p>
        </p:txBody>
      </p:sp>
      <p:sp>
        <p:nvSpPr>
          <p:cNvPr id="4" name="Rectangle 3"/>
          <p:cNvSpPr/>
          <p:nvPr/>
        </p:nvSpPr>
        <p:spPr>
          <a:xfrm>
            <a:off x="457200" y="3091246"/>
            <a:ext cx="8182467" cy="1892826"/>
          </a:xfrm>
          <a:prstGeom prst="rect">
            <a:avLst/>
          </a:prstGeom>
        </p:spPr>
        <p:txBody>
          <a:bodyPr wrap="square">
            <a:spAutoFit/>
          </a:bodyPr>
          <a:lstStyle/>
          <a:p>
            <a:pPr lvl="0">
              <a:lnSpc>
                <a:spcPct val="150000"/>
              </a:lnSpc>
              <a:defRPr/>
            </a:pPr>
            <a:r>
              <a:rPr lang="en-US" sz="2000" b="1" dirty="0">
                <a:solidFill>
                  <a:srgbClr val="000000"/>
                </a:solidFill>
              </a:rPr>
              <a:t>[1] </a:t>
            </a:r>
            <a:r>
              <a:rPr lang="en-US" dirty="0"/>
              <a:t>https://software.intel.com/sites/default/files/managed/39/c5/325462-sdm-vol-1-2abcd-3abcd.pdf- </a:t>
            </a:r>
            <a:r>
              <a:rPr lang="en-US" b="1" i="1" u="sng" dirty="0" err="1">
                <a:solidFill>
                  <a:srgbClr val="FF0000"/>
                </a:solidFill>
              </a:rPr>
              <a:t>pg</a:t>
            </a:r>
            <a:r>
              <a:rPr lang="en-US" b="1" i="1" u="sng" dirty="0">
                <a:solidFill>
                  <a:srgbClr val="FF0000"/>
                </a:solidFill>
              </a:rPr>
              <a:t> 3-12 Vol 1</a:t>
            </a:r>
          </a:p>
          <a:p>
            <a:pPr>
              <a:lnSpc>
                <a:spcPct val="150000"/>
              </a:lnSpc>
              <a:defRPr/>
            </a:pPr>
            <a:r>
              <a:rPr lang="en-US" sz="2000" b="1" dirty="0"/>
              <a:t>[2]</a:t>
            </a:r>
            <a:r>
              <a:rPr lang="en-US" sz="2000" dirty="0"/>
              <a:t> </a:t>
            </a:r>
            <a:r>
              <a:rPr lang="en-US" dirty="0"/>
              <a:t>https://software.intel.com/sites/default/files/managed/39/c5/325462-sdm-vol-1-2abcd-3abcd.pdf</a:t>
            </a:r>
            <a:r>
              <a:rPr lang="en-US" sz="2000" dirty="0"/>
              <a:t>-</a:t>
            </a:r>
            <a:r>
              <a:rPr lang="en-US" b="1" i="1" u="sng" dirty="0">
                <a:solidFill>
                  <a:srgbClr val="FF0000"/>
                </a:solidFill>
              </a:rPr>
              <a:t>pg 2-13 Vol 3A</a:t>
            </a:r>
          </a:p>
        </p:txBody>
      </p:sp>
    </p:spTree>
    <p:extLst>
      <p:ext uri="{BB962C8B-B14F-4D97-AF65-F5344CB8AC3E}">
        <p14:creationId xmlns:p14="http://schemas.microsoft.com/office/powerpoint/2010/main" val="21155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cs typeface="DejaVu Sans" charset="0"/>
              </a:rPr>
              <a:t>Intel IA-32 and 64 Hardware Architecture</a:t>
            </a:r>
            <a:endParaRPr lang="en-CA" altLang="en-US" sz="2800" b="1" dirty="0">
              <a:cs typeface="DejaVu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63889249"/>
              </p:ext>
            </p:extLst>
          </p:nvPr>
        </p:nvGraphicFramePr>
        <p:xfrm>
          <a:off x="152400" y="908050"/>
          <a:ext cx="8763000" cy="4968240"/>
        </p:xfrm>
        <a:graphic>
          <a:graphicData uri="http://schemas.openxmlformats.org/drawingml/2006/table">
            <a:tbl>
              <a:tblPr firstRow="1" bandRow="1">
                <a:tableStyleId>{5C22544A-7EE6-4342-B048-85BDC9FD1C3A}</a:tableStyleId>
              </a:tblPr>
              <a:tblGrid>
                <a:gridCol w="1219200"/>
                <a:gridCol w="659039"/>
                <a:gridCol w="990600"/>
                <a:gridCol w="990600"/>
                <a:gridCol w="1398361"/>
                <a:gridCol w="849539"/>
                <a:gridCol w="2655661"/>
              </a:tblGrid>
              <a:tr h="411009">
                <a:tc>
                  <a:txBody>
                    <a:bodyPr/>
                    <a:lstStyle/>
                    <a:p>
                      <a:r>
                        <a:rPr lang="en-CA" sz="1400" dirty="0" smtClean="0"/>
                        <a:t>Processor</a:t>
                      </a:r>
                      <a:endParaRPr lang="en-CA" sz="1400" dirty="0"/>
                    </a:p>
                  </a:txBody>
                  <a:tcPr/>
                </a:tc>
                <a:tc>
                  <a:txBody>
                    <a:bodyPr/>
                    <a:lstStyle/>
                    <a:p>
                      <a:r>
                        <a:rPr lang="en-CA" sz="1400" dirty="0" smtClean="0"/>
                        <a:t> year</a:t>
                      </a:r>
                      <a:endParaRPr lang="en-CA" sz="1400" dirty="0"/>
                    </a:p>
                  </a:txBody>
                  <a:tcPr/>
                </a:tc>
                <a:tc>
                  <a:txBody>
                    <a:bodyPr/>
                    <a:lstStyle/>
                    <a:p>
                      <a:r>
                        <a:rPr lang="en-CA" sz="1400" dirty="0" smtClean="0"/>
                        <a:t>registers</a:t>
                      </a:r>
                      <a:endParaRPr lang="en-CA" sz="1400" dirty="0"/>
                    </a:p>
                  </a:txBody>
                  <a:tcPr/>
                </a:tc>
                <a:tc>
                  <a:txBody>
                    <a:bodyPr/>
                    <a:lstStyle/>
                    <a:p>
                      <a:r>
                        <a:rPr lang="en-CA" sz="1400" dirty="0" smtClean="0"/>
                        <a:t>Clock rate</a:t>
                      </a:r>
                      <a:endParaRPr lang="en-CA" sz="1400" dirty="0"/>
                    </a:p>
                  </a:txBody>
                  <a:tcPr/>
                </a:tc>
                <a:tc>
                  <a:txBody>
                    <a:bodyPr/>
                    <a:lstStyle/>
                    <a:p>
                      <a:r>
                        <a:rPr lang="en-CA" sz="1400" dirty="0" smtClean="0"/>
                        <a:t>Data/Address      </a:t>
                      </a:r>
                    </a:p>
                    <a:p>
                      <a:r>
                        <a:rPr lang="en-CA" sz="1400" dirty="0" smtClean="0"/>
                        <a:t>       Width</a:t>
                      </a:r>
                      <a:endParaRPr lang="en-CA" sz="1400" dirty="0"/>
                    </a:p>
                  </a:txBody>
                  <a:tcPr/>
                </a:tc>
                <a:tc>
                  <a:txBody>
                    <a:bodyPr/>
                    <a:lstStyle/>
                    <a:p>
                      <a:r>
                        <a:rPr lang="en-CA" sz="1400" dirty="0" smtClean="0"/>
                        <a:t>Transistors</a:t>
                      </a:r>
                      <a:endParaRPr lang="en-CA" sz="1400" dirty="0"/>
                    </a:p>
                  </a:txBody>
                  <a:tcPr/>
                </a:tc>
                <a:tc>
                  <a:txBody>
                    <a:bodyPr/>
                    <a:lstStyle/>
                    <a:p>
                      <a:r>
                        <a:rPr lang="en-CA" sz="1400" dirty="0" smtClean="0"/>
                        <a:t>New features</a:t>
                      </a:r>
                      <a:endParaRPr lang="en-CA" sz="1400" dirty="0"/>
                    </a:p>
                  </a:txBody>
                  <a:tcPr/>
                </a:tc>
              </a:tr>
              <a:tr h="918727">
                <a:tc>
                  <a:txBody>
                    <a:bodyPr/>
                    <a:lstStyle/>
                    <a:p>
                      <a:r>
                        <a:rPr lang="en-CA" sz="1400" dirty="0" smtClean="0"/>
                        <a:t>P6 Family</a:t>
                      </a:r>
                      <a:endParaRPr lang="en-CA" sz="1400" dirty="0"/>
                    </a:p>
                  </a:txBody>
                  <a:tcPr/>
                </a:tc>
                <a:tc>
                  <a:txBody>
                    <a:bodyPr/>
                    <a:lstStyle/>
                    <a:p>
                      <a:r>
                        <a:rPr lang="en-CA" sz="1400" dirty="0" smtClean="0">
                          <a:latin typeface="Arial" panose="020B0604020202020204" pitchFamily="34" charset="0"/>
                          <a:cs typeface="Arial" panose="020B0604020202020204" pitchFamily="34" charset="0"/>
                        </a:rPr>
                        <a:t>1995</a:t>
                      </a:r>
                    </a:p>
                    <a:p>
                      <a:r>
                        <a:rPr lang="en-CA" sz="1400" dirty="0" smtClean="0">
                          <a:latin typeface="Arial" panose="020B0604020202020204" pitchFamily="34" charset="0"/>
                          <a:cs typeface="Arial" panose="020B0604020202020204" pitchFamily="34" charset="0"/>
                        </a:rPr>
                        <a:t>1999</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32 bits registers</a:t>
                      </a:r>
                    </a:p>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66MHz-133Mhz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64 bits</a:t>
                      </a:r>
                    </a:p>
                    <a:p>
                      <a:r>
                        <a:rPr lang="en-CA" sz="1400" dirty="0" smtClean="0">
                          <a:latin typeface="Arial" panose="020B0604020202020204" pitchFamily="34" charset="0"/>
                          <a:cs typeface="Arial" panose="020B0604020202020204" pitchFamily="34" charset="0"/>
                        </a:rPr>
                        <a:t>Address  32 bits</a:t>
                      </a:r>
                    </a:p>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5.5 Million</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Add</a:t>
                      </a:r>
                      <a:r>
                        <a:rPr lang="en-CA" sz="1400" baseline="0" dirty="0" smtClean="0">
                          <a:latin typeface="Arial" panose="020B0604020202020204" pitchFamily="34" charset="0"/>
                          <a:cs typeface="Arial" panose="020B0604020202020204" pitchFamily="34" charset="0"/>
                        </a:rPr>
                        <a:t> 256KB </a:t>
                      </a:r>
                      <a:r>
                        <a:rPr lang="en-CA" sz="1400" b="1" baseline="0" dirty="0" smtClean="0">
                          <a:solidFill>
                            <a:srgbClr val="FF0000"/>
                          </a:solidFill>
                          <a:latin typeface="Arial" panose="020B0604020202020204" pitchFamily="34" charset="0"/>
                          <a:cs typeface="Arial" panose="020B0604020202020204" pitchFamily="34" charset="0"/>
                        </a:rPr>
                        <a:t>cache L2 </a:t>
                      </a:r>
                      <a:r>
                        <a:rPr lang="en-CA" sz="1400" baseline="0" dirty="0" smtClean="0">
                          <a:latin typeface="Arial" panose="020B0604020202020204" pitchFamily="34" charset="0"/>
                          <a:cs typeface="Arial" panose="020B0604020202020204" pitchFamily="34" charset="0"/>
                        </a:rPr>
                        <a:t>and increase its sizes. </a:t>
                      </a:r>
                      <a:r>
                        <a:rPr lang="en-CA" sz="1400" b="0" i="0" u="none" strike="noStrike" kern="1200" baseline="0" dirty="0" smtClean="0">
                          <a:solidFill>
                            <a:schemeClr val="dk1"/>
                          </a:solidFill>
                          <a:latin typeface="+mn-lt"/>
                          <a:ea typeface="+mn-ea"/>
                          <a:cs typeface="+mn-cs"/>
                        </a:rPr>
                        <a:t>Parallel processing techniques that allows </a:t>
                      </a:r>
                    </a:p>
                    <a:p>
                      <a:r>
                        <a:rPr lang="en-CA" sz="1400" b="0" i="0" u="none" strike="noStrike" kern="1200" baseline="0" dirty="0" smtClean="0">
                          <a:solidFill>
                            <a:schemeClr val="dk1"/>
                          </a:solidFill>
                          <a:latin typeface="+mn-lt"/>
                          <a:ea typeface="+mn-ea"/>
                          <a:cs typeface="+mn-cs"/>
                        </a:rPr>
                        <a:t>decode, dispatch, and complete execution of (retire) three instructions per</a:t>
                      </a:r>
                    </a:p>
                    <a:p>
                      <a:r>
                        <a:rPr lang="en-CA" sz="1400" b="0" i="0" u="none" strike="noStrike" kern="1200" baseline="0" dirty="0" smtClean="0">
                          <a:solidFill>
                            <a:schemeClr val="dk1"/>
                          </a:solidFill>
                          <a:latin typeface="+mn-lt"/>
                          <a:ea typeface="+mn-ea"/>
                          <a:cs typeface="+mn-cs"/>
                        </a:rPr>
                        <a:t>clock cycle</a:t>
                      </a:r>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 introduced MMX technology that uses the single-instruction, multiple-data (SIMD) execution model to perform parallel computations on packed integer data contained in 64-bit registers.</a:t>
                      </a:r>
                      <a:endParaRPr lang="en-CA" sz="1400" dirty="0">
                        <a:latin typeface="Arial" panose="020B0604020202020204" pitchFamily="34" charset="0"/>
                        <a:cs typeface="Arial" panose="020B0604020202020204" pitchFamily="34" charset="0"/>
                      </a:endParaRPr>
                    </a:p>
                  </a:txBody>
                  <a:tcPr/>
                </a:tc>
              </a:tr>
              <a:tr h="918727">
                <a:tc>
                  <a:txBody>
                    <a:bodyPr/>
                    <a:lstStyle/>
                    <a:p>
                      <a:r>
                        <a:rPr lang="en-CA" sz="1400" dirty="0" smtClean="0">
                          <a:latin typeface="Arial" panose="020B0604020202020204" pitchFamily="34" charset="0"/>
                          <a:cs typeface="Arial" panose="020B0604020202020204" pitchFamily="34" charset="0"/>
                        </a:rPr>
                        <a:t>Pentium 4</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2000</a:t>
                      </a:r>
                      <a:endParaRPr lang="en-CA" sz="1400" dirty="0">
                        <a:latin typeface="Arial" panose="020B0604020202020204" pitchFamily="34" charset="0"/>
                        <a:cs typeface="Arial" panose="020B0604020202020204" pitchFamily="34" charset="0"/>
                      </a:endParaRPr>
                    </a:p>
                  </a:txBody>
                  <a:tcPr/>
                </a:tc>
                <a:tc>
                  <a:txBody>
                    <a:bodyPr/>
                    <a:lstStyle/>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1.3 GHz to 3.8 GHz</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64 bits</a:t>
                      </a:r>
                    </a:p>
                    <a:p>
                      <a:r>
                        <a:rPr lang="en-CA" sz="1400" dirty="0" smtClean="0">
                          <a:latin typeface="Arial" panose="020B0604020202020204" pitchFamily="34" charset="0"/>
                          <a:cs typeface="Arial" panose="020B0604020202020204" pitchFamily="34" charset="0"/>
                        </a:rPr>
                        <a:t>Address  32 bits</a:t>
                      </a:r>
                    </a:p>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42 Million for  – 188 M for 65 nm</a:t>
                      </a:r>
                      <a:endParaRPr lang="en-CA" sz="1400" dirty="0">
                        <a:latin typeface="Arial" panose="020B0604020202020204" pitchFamily="34" charset="0"/>
                        <a:cs typeface="Arial" panose="020B0604020202020204" pitchFamily="34" charset="0"/>
                      </a:endParaRPr>
                    </a:p>
                  </a:txBody>
                  <a:tcPr/>
                </a:tc>
                <a:tc>
                  <a:txBody>
                    <a:bodyPr/>
                    <a:lstStyle/>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Intel 64 architecture was introduced in the Intel Pentium 4 Processor Extreme Edition supporting </a:t>
                      </a:r>
                      <a:r>
                        <a:rPr lang="en-CA" sz="1400" b="1" i="0" u="none" strike="noStrike" kern="1200" baseline="0" dirty="0" smtClean="0">
                          <a:solidFill>
                            <a:srgbClr val="FF0000"/>
                          </a:solidFill>
                          <a:latin typeface="Arial" panose="020B0604020202020204" pitchFamily="34" charset="0"/>
                          <a:ea typeface="+mn-ea"/>
                          <a:cs typeface="Arial" panose="020B0604020202020204" pitchFamily="34" charset="0"/>
                        </a:rPr>
                        <a:t>Hyper-Threading</a:t>
                      </a:r>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 </a:t>
                      </a:r>
                      <a:r>
                        <a:rPr lang="en-CA" sz="1400" b="1" i="0" u="none" strike="noStrike" kern="1200" baseline="0" dirty="0" smtClean="0">
                          <a:solidFill>
                            <a:srgbClr val="FF0000"/>
                          </a:solidFill>
                          <a:latin typeface="Arial" panose="020B0604020202020204" pitchFamily="34" charset="0"/>
                          <a:ea typeface="+mn-ea"/>
                          <a:cs typeface="Arial" panose="020B0604020202020204" pitchFamily="34" charset="0"/>
                        </a:rPr>
                        <a:t>Virtualization Technology </a:t>
                      </a:r>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(Intel</a:t>
                      </a:r>
                      <a:r>
                        <a:rPr lang="en-CA" sz="1400" b="0" i="1" u="none" strike="noStrike" kern="1200" baseline="0" dirty="0" smtClean="0">
                          <a:solidFill>
                            <a:schemeClr val="dk1"/>
                          </a:solidFill>
                          <a:latin typeface="Arial" panose="020B0604020202020204" pitchFamily="34" charset="0"/>
                          <a:ea typeface="+mn-ea"/>
                          <a:cs typeface="Arial" panose="020B0604020202020204" pitchFamily="34" charset="0"/>
                        </a:rPr>
                        <a:t>® </a:t>
                      </a:r>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VT) was introduced</a:t>
                      </a:r>
                      <a:endParaRPr lang="en-CA"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48455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latin typeface="+mj-lt"/>
                <a:cs typeface="DejaVu Sans" charset="0"/>
              </a:rPr>
              <a:t>Intel IA-32 and 64 Hardware Architecture</a:t>
            </a:r>
            <a:endParaRPr lang="en-CA" altLang="en-US" sz="2800" b="1" dirty="0">
              <a:latin typeface="+mj-lt"/>
              <a:cs typeface="DejaVu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4054257"/>
              </p:ext>
            </p:extLst>
          </p:nvPr>
        </p:nvGraphicFramePr>
        <p:xfrm>
          <a:off x="293461" y="953634"/>
          <a:ext cx="8507639" cy="4095275"/>
        </p:xfrm>
        <a:graphic>
          <a:graphicData uri="http://schemas.openxmlformats.org/drawingml/2006/table">
            <a:tbl>
              <a:tblPr firstRow="1" bandRow="1">
                <a:tableStyleId>{5C22544A-7EE6-4342-B048-85BDC9FD1C3A}</a:tableStyleId>
              </a:tblPr>
              <a:tblGrid>
                <a:gridCol w="1154339"/>
                <a:gridCol w="609600"/>
                <a:gridCol w="1219200"/>
                <a:gridCol w="876300"/>
                <a:gridCol w="1409700"/>
                <a:gridCol w="838200"/>
                <a:gridCol w="2400300"/>
              </a:tblGrid>
              <a:tr h="498451">
                <a:tc>
                  <a:txBody>
                    <a:bodyPr/>
                    <a:lstStyle/>
                    <a:p>
                      <a:r>
                        <a:rPr lang="en-CA" sz="1400" dirty="0" smtClean="0"/>
                        <a:t>Processor</a:t>
                      </a:r>
                      <a:endParaRPr lang="en-CA" sz="1400" dirty="0"/>
                    </a:p>
                  </a:txBody>
                  <a:tcPr/>
                </a:tc>
                <a:tc>
                  <a:txBody>
                    <a:bodyPr/>
                    <a:lstStyle/>
                    <a:p>
                      <a:r>
                        <a:rPr lang="en-CA" sz="1400" dirty="0" smtClean="0"/>
                        <a:t> year</a:t>
                      </a:r>
                      <a:endParaRPr lang="en-CA" sz="1400" dirty="0"/>
                    </a:p>
                  </a:txBody>
                  <a:tcPr/>
                </a:tc>
                <a:tc>
                  <a:txBody>
                    <a:bodyPr/>
                    <a:lstStyle/>
                    <a:p>
                      <a:r>
                        <a:rPr lang="en-CA" sz="1400" dirty="0" smtClean="0"/>
                        <a:t>registers</a:t>
                      </a:r>
                      <a:endParaRPr lang="en-CA" sz="1400" dirty="0"/>
                    </a:p>
                  </a:txBody>
                  <a:tcPr/>
                </a:tc>
                <a:tc>
                  <a:txBody>
                    <a:bodyPr/>
                    <a:lstStyle/>
                    <a:p>
                      <a:r>
                        <a:rPr lang="en-CA" sz="1400" dirty="0" smtClean="0"/>
                        <a:t>clock</a:t>
                      </a:r>
                      <a:endParaRPr lang="en-CA" sz="1400" dirty="0"/>
                    </a:p>
                  </a:txBody>
                  <a:tcPr/>
                </a:tc>
                <a:tc>
                  <a:txBody>
                    <a:bodyPr/>
                    <a:lstStyle/>
                    <a:p>
                      <a:r>
                        <a:rPr lang="en-CA" sz="1400" dirty="0" smtClean="0"/>
                        <a:t>Data/Address      </a:t>
                      </a:r>
                    </a:p>
                    <a:p>
                      <a:r>
                        <a:rPr lang="en-CA" sz="1400" dirty="0" smtClean="0"/>
                        <a:t>       Width</a:t>
                      </a:r>
                      <a:endParaRPr lang="en-CA" sz="1400" dirty="0"/>
                    </a:p>
                  </a:txBody>
                  <a:tcPr/>
                </a:tc>
                <a:tc>
                  <a:txBody>
                    <a:bodyPr/>
                    <a:lstStyle/>
                    <a:p>
                      <a:r>
                        <a:rPr lang="en-CA" sz="1400" dirty="0" smtClean="0"/>
                        <a:t>Transistors</a:t>
                      </a:r>
                      <a:endParaRPr lang="en-CA" sz="1400" dirty="0"/>
                    </a:p>
                  </a:txBody>
                  <a:tcPr/>
                </a:tc>
                <a:tc>
                  <a:txBody>
                    <a:bodyPr/>
                    <a:lstStyle/>
                    <a:p>
                      <a:r>
                        <a:rPr lang="en-CA" sz="1400" dirty="0" smtClean="0"/>
                        <a:t>New features</a:t>
                      </a:r>
                      <a:endParaRPr lang="en-CA" sz="1400" dirty="0"/>
                    </a:p>
                  </a:txBody>
                  <a:tcPr/>
                </a:tc>
              </a:tr>
              <a:tr h="3577115">
                <a:tc>
                  <a:txBody>
                    <a:bodyPr/>
                    <a:lstStyle/>
                    <a:p>
                      <a:r>
                        <a:rPr lang="en-CA" sz="1400" dirty="0" smtClean="0">
                          <a:latin typeface="Arial" panose="020B0604020202020204" pitchFamily="34" charset="0"/>
                          <a:cs typeface="Arial" panose="020B0604020202020204" pitchFamily="34" charset="0"/>
                        </a:rPr>
                        <a:t>Intel Core</a:t>
                      </a:r>
                    </a:p>
                    <a:p>
                      <a:r>
                        <a:rPr lang="en-CA" sz="1400" dirty="0" smtClean="0">
                          <a:latin typeface="Arial" panose="020B0604020202020204" pitchFamily="34" charset="0"/>
                          <a:cs typeface="Arial" panose="020B0604020202020204" pitchFamily="34" charset="0"/>
                        </a:rPr>
                        <a:t>Multi-core technology</a:t>
                      </a:r>
                    </a:p>
                    <a:p>
                      <a:r>
                        <a:rPr lang="en-CA" sz="1400" dirty="0" err="1" smtClean="0">
                          <a:latin typeface="Arial" panose="020B0604020202020204" pitchFamily="34" charset="0"/>
                          <a:cs typeface="Arial" panose="020B0604020202020204" pitchFamily="34" charset="0"/>
                        </a:rPr>
                        <a:t>Core,Core</a:t>
                      </a:r>
                      <a:r>
                        <a:rPr lang="en-CA" sz="1400" dirty="0" smtClean="0">
                          <a:latin typeface="Arial" panose="020B0604020202020204" pitchFamily="34" charset="0"/>
                          <a:cs typeface="Arial" panose="020B0604020202020204" pitchFamily="34" charset="0"/>
                        </a:rPr>
                        <a:t> 2</a:t>
                      </a:r>
                    </a:p>
                    <a:p>
                      <a:r>
                        <a:rPr lang="en-CA" sz="1400" dirty="0" smtClean="0">
                          <a:latin typeface="Arial" panose="020B0604020202020204" pitchFamily="34" charset="0"/>
                          <a:cs typeface="Arial" panose="020B0604020202020204" pitchFamily="34" charset="0"/>
                        </a:rPr>
                        <a:t>Core</a:t>
                      </a:r>
                      <a:r>
                        <a:rPr lang="en-CA" sz="1400" baseline="0" dirty="0" smtClean="0">
                          <a:latin typeface="Arial" panose="020B0604020202020204" pitchFamily="34" charset="0"/>
                          <a:cs typeface="Arial" panose="020B0604020202020204" pitchFamily="34" charset="0"/>
                        </a:rPr>
                        <a:t> i3, i5,i7 and i9</a:t>
                      </a:r>
                      <a:endParaRPr lang="en-CA" sz="1400" dirty="0" smtClean="0">
                        <a:latin typeface="Arial" panose="020B0604020202020204" pitchFamily="34" charset="0"/>
                        <a:cs typeface="Arial" panose="020B0604020202020204" pitchFamily="34" charset="0"/>
                      </a:endParaRPr>
                    </a:p>
                    <a:p>
                      <a:endParaRPr lang="en-CA" sz="1400" dirty="0" smtClean="0">
                        <a:latin typeface="Arial" panose="020B0604020202020204" pitchFamily="34" charset="0"/>
                        <a:cs typeface="Arial" panose="020B0604020202020204" pitchFamily="34" charset="0"/>
                      </a:endParaRPr>
                    </a:p>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2006</a:t>
                      </a:r>
                    </a:p>
                    <a:p>
                      <a:r>
                        <a:rPr lang="en-CA" sz="1400" dirty="0" smtClean="0">
                          <a:latin typeface="Arial" panose="020B0604020202020204" pitchFamily="34" charset="0"/>
                          <a:cs typeface="Arial" panose="020B0604020202020204" pitchFamily="34" charset="0"/>
                        </a:rPr>
                        <a:t>Now</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64</a:t>
                      </a:r>
                      <a:r>
                        <a:rPr lang="en-CA" sz="1400" baseline="0" dirty="0" smtClean="0">
                          <a:latin typeface="Arial" panose="020B0604020202020204" pitchFamily="34" charset="0"/>
                          <a:cs typeface="Arial" panose="020B0604020202020204" pitchFamily="34" charset="0"/>
                        </a:rPr>
                        <a:t> bits registers</a:t>
                      </a:r>
                      <a:endParaRPr lang="en-CA" sz="1400" dirty="0">
                        <a:latin typeface="Arial" panose="020B0604020202020204" pitchFamily="34" charset="0"/>
                        <a:cs typeface="Arial" panose="020B0604020202020204" pitchFamily="34" charset="0"/>
                      </a:endParaRPr>
                    </a:p>
                  </a:txBody>
                  <a:tcPr/>
                </a:tc>
                <a:tc>
                  <a:txBody>
                    <a:bodyPr/>
                    <a:lstStyle/>
                    <a:p>
                      <a:r>
                        <a:rPr lang="en-CA" sz="1400" b="0" dirty="0" smtClean="0">
                          <a:latin typeface="Arial" panose="020B0604020202020204" pitchFamily="34" charset="0"/>
                          <a:cs typeface="Arial" panose="020B0604020202020204" pitchFamily="34" charset="0"/>
                        </a:rPr>
                        <a:t>1.6 GHz</a:t>
                      </a:r>
                    </a:p>
                    <a:p>
                      <a:r>
                        <a:rPr lang="en-CA" sz="1400" b="0" dirty="0" smtClean="0">
                          <a:latin typeface="Arial" panose="020B0604020202020204" pitchFamily="34" charset="0"/>
                          <a:cs typeface="Arial" panose="020B0604020202020204" pitchFamily="34" charset="0"/>
                        </a:rPr>
                        <a:t>10th Gen (core i9) chips 5.0GHz clock </a:t>
                      </a:r>
                      <a:endParaRPr lang="en-CA" sz="1400" b="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Data 64 bits</a:t>
                      </a:r>
                    </a:p>
                    <a:p>
                      <a:r>
                        <a:rPr lang="en-CA" sz="1400" dirty="0" smtClean="0">
                          <a:latin typeface="Arial" panose="020B0604020202020204" pitchFamily="34" charset="0"/>
                          <a:cs typeface="Arial" panose="020B0604020202020204" pitchFamily="34" charset="0"/>
                        </a:rPr>
                        <a:t>Address  32/64 bits</a:t>
                      </a:r>
                    </a:p>
                    <a:p>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 7 billion latest architecture</a:t>
                      </a:r>
                      <a:endParaRPr lang="en-CA" sz="1400" dirty="0">
                        <a:latin typeface="Arial" panose="020B0604020202020204" pitchFamily="34" charset="0"/>
                        <a:cs typeface="Arial" panose="020B0604020202020204" pitchFamily="34" charset="0"/>
                      </a:endParaRPr>
                    </a:p>
                  </a:txBody>
                  <a:tcPr/>
                </a:tc>
                <a:tc>
                  <a:txBody>
                    <a:bodyPr/>
                    <a:lstStyle/>
                    <a:p>
                      <a:r>
                        <a:rPr lang="en-CA" sz="1400" dirty="0" smtClean="0">
                          <a:latin typeface="Arial" panose="020B0604020202020204" pitchFamily="34" charset="0"/>
                          <a:cs typeface="Arial" panose="020B0604020202020204" pitchFamily="34" charset="0"/>
                        </a:rPr>
                        <a:t>Core i3,</a:t>
                      </a:r>
                      <a:r>
                        <a:rPr lang="en-CA" sz="1400" baseline="0" dirty="0" smtClean="0">
                          <a:latin typeface="Arial" panose="020B0604020202020204" pitchFamily="34" charset="0"/>
                          <a:cs typeface="Arial" panose="020B0604020202020204" pitchFamily="34" charset="0"/>
                        </a:rPr>
                        <a:t> i5 and i7 supports 2, 4 some releases support 6-8 cores such as coffee lake. Core i9 support 6-8 cores. </a:t>
                      </a:r>
                    </a:p>
                    <a:p>
                      <a:r>
                        <a:rPr lang="en-CA" sz="1400" dirty="0" smtClean="0">
                          <a:latin typeface="Arial" panose="020B0604020202020204" pitchFamily="34" charset="0"/>
                          <a:cs typeface="Arial" panose="020B0604020202020204" pitchFamily="34" charset="0"/>
                        </a:rPr>
                        <a:t>It supports virtualization</a:t>
                      </a:r>
                    </a:p>
                    <a:p>
                      <a:r>
                        <a:rPr lang="en-CA" sz="1400" dirty="0" smtClean="0">
                          <a:latin typeface="Arial" panose="020B0604020202020204" pitchFamily="34" charset="0"/>
                          <a:cs typeface="Arial" panose="020B0604020202020204" pitchFamily="34" charset="0"/>
                        </a:rPr>
                        <a:t>Intel's </a:t>
                      </a:r>
                      <a:r>
                        <a:rPr lang="en-CA" sz="1400" i="1" dirty="0" smtClean="0">
                          <a:latin typeface="Arial" panose="020B0604020202020204" pitchFamily="34" charset="0"/>
                          <a:cs typeface="Arial" panose="020B0604020202020204" pitchFamily="34" charset="0"/>
                        </a:rPr>
                        <a:t>VT-x with EPT since</a:t>
                      </a:r>
                      <a:r>
                        <a:rPr lang="en-CA" sz="1400" i="1" baseline="0" dirty="0" smtClean="0">
                          <a:latin typeface="Arial" panose="020B0604020202020204" pitchFamily="34" charset="0"/>
                          <a:cs typeface="Arial" panose="020B0604020202020204" pitchFamily="34" charset="0"/>
                        </a:rPr>
                        <a:t> </a:t>
                      </a:r>
                      <a:r>
                        <a:rPr lang="en-CA" sz="1400" i="1" dirty="0" smtClean="0">
                          <a:latin typeface="Arial" panose="020B0604020202020204" pitchFamily="34" charset="0"/>
                          <a:cs typeface="Arial" panose="020B0604020202020204" pitchFamily="34" charset="0"/>
                        </a:rPr>
                        <a:t> 2008.</a:t>
                      </a:r>
                    </a:p>
                    <a:p>
                      <a:r>
                        <a:rPr lang="en-CA" sz="1400" i="1" dirty="0" smtClean="0">
                          <a:latin typeface="Arial" panose="020B0604020202020204" pitchFamily="34" charset="0"/>
                          <a:cs typeface="Arial" panose="020B0604020202020204" pitchFamily="34" charset="0"/>
                        </a:rPr>
                        <a:t>Hyper-Threaded</a:t>
                      </a:r>
                    </a:p>
                    <a:p>
                      <a:r>
                        <a:rPr lang="en-CA" sz="1400" i="1" dirty="0" smtClean="0">
                          <a:latin typeface="Arial" panose="020B0604020202020204" pitchFamily="34" charset="0"/>
                          <a:cs typeface="Arial" panose="020B0604020202020204" pitchFamily="34" charset="0"/>
                        </a:rPr>
                        <a:t>Intel 64 architecture</a:t>
                      </a:r>
                    </a:p>
                    <a:p>
                      <a:r>
                        <a:rPr lang="en-CA" sz="1400" i="1" dirty="0" smtClean="0">
                          <a:latin typeface="Arial" panose="020B0604020202020204" pitchFamily="34" charset="0"/>
                          <a:cs typeface="Arial" panose="020B0604020202020204" pitchFamily="34" charset="0"/>
                        </a:rPr>
                        <a:t>L1, L2 and L3</a:t>
                      </a:r>
                    </a:p>
                    <a:p>
                      <a:r>
                        <a:rPr lang="en-CA" sz="1400" b="0" i="0" u="none" strike="noStrike" kern="1200" baseline="0" dirty="0" smtClean="0">
                          <a:solidFill>
                            <a:schemeClr val="dk1"/>
                          </a:solidFill>
                          <a:latin typeface="Arial" panose="020B0604020202020204" pitchFamily="34" charset="0"/>
                          <a:ea typeface="+mn-ea"/>
                          <a:cs typeface="Arial" panose="020B0604020202020204" pitchFamily="34" charset="0"/>
                        </a:rPr>
                        <a:t>Smart Cache to improve communication between cores and integrated memory controller.</a:t>
                      </a:r>
                    </a:p>
                  </a:txBody>
                  <a:tcPr/>
                </a:tc>
              </a:tr>
            </a:tbl>
          </a:graphicData>
        </a:graphic>
      </p:graphicFrame>
    </p:spTree>
    <p:extLst>
      <p:ext uri="{BB962C8B-B14F-4D97-AF65-F5344CB8AC3E}">
        <p14:creationId xmlns:p14="http://schemas.microsoft.com/office/powerpoint/2010/main" val="254141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p:nvPr/>
        </p:nvPicPr>
        <p:blipFill>
          <a:blip r:embed="rId2"/>
          <a:stretch/>
        </p:blipFill>
        <p:spPr>
          <a:xfrm>
            <a:off x="18000" y="864000"/>
            <a:ext cx="9087480" cy="5111640"/>
          </a:xfrm>
          <a:prstGeom prst="rect">
            <a:avLst/>
          </a:prstGeom>
          <a:ln>
            <a:noFill/>
          </a:ln>
        </p:spPr>
      </p:pic>
      <p:sp>
        <p:nvSpPr>
          <p:cNvPr id="6" name="Rectangle 5">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latin typeface="+mj-lt"/>
                <a:cs typeface="DejaVu Sans" charset="0"/>
              </a:rPr>
              <a:t>Intel Core i7</a:t>
            </a:r>
            <a:endParaRPr lang="en-CA" altLang="en-US" sz="2800" b="1" dirty="0">
              <a:latin typeface="+mj-lt"/>
              <a:cs typeface="DejaVu Sans" charset="0"/>
            </a:endParaRPr>
          </a:p>
        </p:txBody>
      </p:sp>
    </p:spTree>
    <p:extLst>
      <p:ext uri="{BB962C8B-B14F-4D97-AF65-F5344CB8AC3E}">
        <p14:creationId xmlns:p14="http://schemas.microsoft.com/office/powerpoint/2010/main" val="172970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52236" y="1066800"/>
            <a:ext cx="7886700" cy="4351338"/>
          </a:xfrm>
        </p:spPr>
        <p:txBody>
          <a:bodyPr/>
          <a:lstStyle/>
          <a:p>
            <a:r>
              <a:rPr lang="en-CA" sz="1800" dirty="0">
                <a:latin typeface="Arial" panose="020B0604020202020204" pitchFamily="34" charset="0"/>
                <a:cs typeface="Arial" panose="020B0604020202020204" pitchFamily="34" charset="0"/>
              </a:rPr>
              <a:t>Processors use either Big or little Endian format to store numbers</a:t>
            </a:r>
          </a:p>
          <a:p>
            <a:r>
              <a:rPr lang="en-CA" sz="1800" dirty="0">
                <a:latin typeface="Arial" panose="020B0604020202020204" pitchFamily="34" charset="0"/>
                <a:cs typeface="Arial" panose="020B0604020202020204" pitchFamily="34" charset="0"/>
              </a:rPr>
              <a:t>Intel 64 and IA-32 processors are </a:t>
            </a:r>
            <a:r>
              <a:rPr lang="en-CA" sz="1800" dirty="0">
                <a:solidFill>
                  <a:srgbClr val="FF0000"/>
                </a:solidFill>
                <a:latin typeface="Arial" panose="020B0604020202020204" pitchFamily="34" charset="0"/>
                <a:cs typeface="Arial" panose="020B0604020202020204" pitchFamily="34" charset="0"/>
              </a:rPr>
              <a:t>“little endian” </a:t>
            </a:r>
            <a:r>
              <a:rPr lang="en-CA" sz="1800" dirty="0">
                <a:latin typeface="Arial" panose="020B0604020202020204" pitchFamily="34" charset="0"/>
                <a:cs typeface="Arial" panose="020B0604020202020204" pitchFamily="34" charset="0"/>
              </a:rPr>
              <a:t>machines; this means the bytes of a word are numbered starting from the least significant byte. </a:t>
            </a:r>
            <a:endParaRPr lang="en-CA" sz="1800" dirty="0" smtClean="0">
              <a:latin typeface="Arial" panose="020B0604020202020204" pitchFamily="34" charset="0"/>
              <a:cs typeface="Arial" panose="020B0604020202020204" pitchFamily="34" charset="0"/>
            </a:endParaRPr>
          </a:p>
          <a:p>
            <a:r>
              <a:rPr lang="en-CA" sz="1800" dirty="0" smtClean="0">
                <a:latin typeface="Arial" panose="020B0604020202020204" pitchFamily="34" charset="0"/>
                <a:cs typeface="Arial" panose="020B0604020202020204" pitchFamily="34" charset="0"/>
              </a:rPr>
              <a:t>ARM processor supports both formats</a:t>
            </a:r>
            <a:endParaRPr lang="en-CA" sz="1800" dirty="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        </a:t>
            </a:r>
            <a:r>
              <a:rPr lang="en-CA" sz="2000" dirty="0" err="1" smtClean="0">
                <a:latin typeface="Arial" panose="020B0604020202020204" pitchFamily="34" charset="0"/>
                <a:cs typeface="Arial" panose="020B0604020202020204" pitchFamily="34" charset="0"/>
              </a:rPr>
              <a:t>e.g</a:t>
            </a:r>
            <a:r>
              <a:rPr lang="en-CA" sz="2000" dirty="0" smtClean="0">
                <a:latin typeface="Arial" panose="020B0604020202020204" pitchFamily="34" charset="0"/>
                <a:cs typeface="Arial" panose="020B0604020202020204" pitchFamily="34" charset="0"/>
              </a:rPr>
              <a:t>   0x</a:t>
            </a:r>
            <a:r>
              <a:rPr lang="en-CA" sz="2000" dirty="0" smtClean="0">
                <a:solidFill>
                  <a:srgbClr val="FFC000"/>
                </a:solidFill>
                <a:latin typeface="Arial" panose="020B0604020202020204" pitchFamily="34" charset="0"/>
                <a:cs typeface="Arial" panose="020B0604020202020204" pitchFamily="34" charset="0"/>
              </a:rPr>
              <a:t>01</a:t>
            </a:r>
            <a:r>
              <a:rPr lang="en-CA" sz="2000" dirty="0" smtClean="0">
                <a:solidFill>
                  <a:srgbClr val="FF0000"/>
                </a:solidFill>
                <a:latin typeface="Arial" panose="020B0604020202020204" pitchFamily="34" charset="0"/>
                <a:cs typeface="Arial" panose="020B0604020202020204" pitchFamily="34" charset="0"/>
              </a:rPr>
              <a:t>02</a:t>
            </a:r>
            <a:r>
              <a:rPr lang="en-CA" sz="2000" dirty="0" smtClean="0">
                <a:solidFill>
                  <a:srgbClr val="00B050"/>
                </a:solidFill>
                <a:latin typeface="Arial" panose="020B0604020202020204" pitchFamily="34" charset="0"/>
                <a:cs typeface="Arial" panose="020B0604020202020204" pitchFamily="34" charset="0"/>
              </a:rPr>
              <a:t>03</a:t>
            </a:r>
            <a:r>
              <a:rPr lang="en-CA" sz="2000" dirty="0" smtClean="0">
                <a:solidFill>
                  <a:srgbClr val="002060"/>
                </a:solidFill>
                <a:latin typeface="Arial" panose="020B0604020202020204" pitchFamily="34" charset="0"/>
                <a:cs typeface="Arial" panose="020B0604020202020204" pitchFamily="34" charset="0"/>
              </a:rPr>
              <a:t>04</a:t>
            </a:r>
          </a:p>
          <a:p>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0x</a:t>
            </a:r>
            <a:r>
              <a:rPr lang="en-CA" sz="2000" dirty="0" smtClean="0">
                <a:solidFill>
                  <a:srgbClr val="002060"/>
                </a:solidFill>
                <a:latin typeface="Arial" panose="020B0604020202020204" pitchFamily="34" charset="0"/>
                <a:cs typeface="Arial" panose="020B0604020202020204" pitchFamily="34" charset="0"/>
              </a:rPr>
              <a:t>04</a:t>
            </a:r>
            <a:r>
              <a:rPr lang="en-CA" sz="2000" dirty="0" smtClean="0">
                <a:solidFill>
                  <a:srgbClr val="00B050"/>
                </a:solidFill>
                <a:latin typeface="Arial" panose="020B0604020202020204" pitchFamily="34" charset="0"/>
                <a:cs typeface="Arial" panose="020B0604020202020204" pitchFamily="34" charset="0"/>
              </a:rPr>
              <a:t>03</a:t>
            </a:r>
            <a:r>
              <a:rPr lang="en-CA" sz="2000" dirty="0" smtClean="0">
                <a:solidFill>
                  <a:srgbClr val="FF0000"/>
                </a:solidFill>
                <a:latin typeface="Arial" panose="020B0604020202020204" pitchFamily="34" charset="0"/>
                <a:cs typeface="Arial" panose="020B0604020202020204" pitchFamily="34" charset="0"/>
              </a:rPr>
              <a:t>02</a:t>
            </a:r>
            <a:r>
              <a:rPr lang="en-CA" sz="2000" dirty="0" smtClean="0">
                <a:solidFill>
                  <a:srgbClr val="FFC000"/>
                </a:solidFill>
                <a:latin typeface="Arial" panose="020B0604020202020204" pitchFamily="34" charset="0"/>
                <a:cs typeface="Arial" panose="020B0604020202020204" pitchFamily="34" charset="0"/>
              </a:rPr>
              <a:t>01</a:t>
            </a:r>
            <a:r>
              <a:rPr lang="en-CA" sz="2000" dirty="0" smtClean="0">
                <a:latin typeface="Arial" panose="020B0604020202020204" pitchFamily="34" charset="0"/>
                <a:cs typeface="Arial" panose="020B0604020202020204" pitchFamily="34" charset="0"/>
              </a:rPr>
              <a:t>   Little </a:t>
            </a:r>
            <a:r>
              <a:rPr lang="en-CA" sz="2000" dirty="0">
                <a:latin typeface="Arial" panose="020B0604020202020204" pitchFamily="34" charset="0"/>
                <a:cs typeface="Arial" panose="020B0604020202020204" pitchFamily="34" charset="0"/>
              </a:rPr>
              <a:t>Endian </a:t>
            </a:r>
            <a:r>
              <a:rPr lang="en-CA" sz="2000" dirty="0" smtClean="0">
                <a:latin typeface="Arial" panose="020B0604020202020204" pitchFamily="34" charset="0"/>
                <a:cs typeface="Arial" panose="020B0604020202020204" pitchFamily="34" charset="0"/>
              </a:rPr>
              <a:t>            0x</a:t>
            </a:r>
            <a:r>
              <a:rPr lang="en-CA" sz="2000" dirty="0" smtClean="0">
                <a:solidFill>
                  <a:srgbClr val="FFC000"/>
                </a:solidFill>
                <a:latin typeface="Arial" panose="020B0604020202020204" pitchFamily="34" charset="0"/>
                <a:cs typeface="Arial" panose="020B0604020202020204" pitchFamily="34" charset="0"/>
              </a:rPr>
              <a:t>01</a:t>
            </a:r>
            <a:r>
              <a:rPr lang="en-CA" sz="2000" dirty="0" smtClean="0">
                <a:solidFill>
                  <a:srgbClr val="FF0000"/>
                </a:solidFill>
                <a:latin typeface="Arial" panose="020B0604020202020204" pitchFamily="34" charset="0"/>
                <a:cs typeface="Arial" panose="020B0604020202020204" pitchFamily="34" charset="0"/>
              </a:rPr>
              <a:t>02</a:t>
            </a:r>
            <a:r>
              <a:rPr lang="en-CA" sz="2000" dirty="0" smtClean="0">
                <a:solidFill>
                  <a:srgbClr val="00B050"/>
                </a:solidFill>
                <a:latin typeface="Arial" panose="020B0604020202020204" pitchFamily="34" charset="0"/>
                <a:cs typeface="Arial" panose="020B0604020202020204" pitchFamily="34" charset="0"/>
              </a:rPr>
              <a:t>03</a:t>
            </a:r>
            <a:r>
              <a:rPr lang="en-CA" sz="2000" dirty="0" smtClean="0">
                <a:solidFill>
                  <a:srgbClr val="002060"/>
                </a:solidFill>
                <a:latin typeface="Arial" panose="020B0604020202020204" pitchFamily="34" charset="0"/>
                <a:cs typeface="Arial" panose="020B0604020202020204" pitchFamily="34" charset="0"/>
              </a:rPr>
              <a:t>04</a:t>
            </a:r>
            <a:r>
              <a:rPr lang="en-CA" sz="2000" dirty="0" smtClean="0">
                <a:latin typeface="Arial" panose="020B0604020202020204" pitchFamily="34" charset="0"/>
                <a:cs typeface="Arial" panose="020B0604020202020204" pitchFamily="34" charset="0"/>
              </a:rPr>
              <a:t>  </a:t>
            </a:r>
            <a:r>
              <a:rPr lang="en-CA" sz="2000" dirty="0">
                <a:latin typeface="Arial" panose="020B0604020202020204" pitchFamily="34" charset="0"/>
                <a:cs typeface="Arial" panose="020B0604020202020204" pitchFamily="34" charset="0"/>
              </a:rPr>
              <a:t>Big Endian </a:t>
            </a:r>
            <a:endParaRPr lang="en-CA" sz="2000" dirty="0" smtClean="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                                           In Memory</a:t>
            </a:r>
            <a:endParaRPr lang="en-CA" sz="2000" dirty="0">
              <a:latin typeface="Arial" panose="020B0604020202020204" pitchFamily="34" charset="0"/>
              <a:cs typeface="Arial" panose="020B0604020202020204" pitchFamily="34" charset="0"/>
            </a:endParaRPr>
          </a:p>
        </p:txBody>
      </p:sp>
      <p:sp>
        <p:nvSpPr>
          <p:cNvPr id="7" name="Rectangle 6"/>
          <p:cNvSpPr/>
          <p:nvPr/>
        </p:nvSpPr>
        <p:spPr bwMode="auto">
          <a:xfrm>
            <a:off x="2548731" y="3505200"/>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002060"/>
                </a:solidFill>
                <a:effectLst>
                  <a:outerShdw blurRad="38100" dist="19050" dir="2700000" algn="tl" rotWithShape="0">
                    <a:schemeClr val="dk1">
                      <a:alpha val="40000"/>
                    </a:schemeClr>
                  </a:outerShdw>
                </a:effectLst>
                <a:latin typeface="Arial" panose="020B0604020202020204" pitchFamily="34" charset="0"/>
                <a:cs typeface="Noto Sans CJK SC" charset="0"/>
              </a:rPr>
              <a:t>04</a:t>
            </a:r>
            <a:endParaRPr kumimoji="0" lang="en-CA" sz="1800" i="0" u="none" strike="noStrike" normalizeH="0" baseline="0" dirty="0" smtClean="0">
              <a:ln w="0"/>
              <a:solidFill>
                <a:srgbClr val="00206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8" name="Rectangle 7"/>
          <p:cNvSpPr/>
          <p:nvPr/>
        </p:nvSpPr>
        <p:spPr bwMode="auto">
          <a:xfrm>
            <a:off x="2563812" y="4441824"/>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Noto Sans CJK SC" charset="0"/>
              </a:rPr>
              <a:t>02</a:t>
            </a:r>
            <a:endParaRPr kumimoji="0" lang="en-CA" sz="1800" i="0" u="none" strike="noStrike" normalizeH="0" baseline="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9" name="Rectangle 8"/>
          <p:cNvSpPr/>
          <p:nvPr/>
        </p:nvSpPr>
        <p:spPr bwMode="auto">
          <a:xfrm>
            <a:off x="5543833" y="3505200"/>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FFC000"/>
                </a:solidFill>
                <a:effectLst>
                  <a:outerShdw blurRad="38100" dist="19050" dir="2700000" algn="tl" rotWithShape="0">
                    <a:schemeClr val="dk1">
                      <a:alpha val="40000"/>
                    </a:schemeClr>
                  </a:outerShdw>
                </a:effectLst>
                <a:latin typeface="Arial" panose="020B0604020202020204" pitchFamily="34" charset="0"/>
                <a:cs typeface="Noto Sans CJK SC" charset="0"/>
              </a:rPr>
              <a:t>01</a:t>
            </a:r>
            <a:endParaRPr kumimoji="0" lang="en-CA" sz="1800" i="0" u="none" strike="noStrike" normalizeH="0" baseline="0" dirty="0" smtClean="0">
              <a:ln w="0"/>
              <a:solidFill>
                <a:srgbClr val="FFC00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0" name="Rectangle 9"/>
          <p:cNvSpPr/>
          <p:nvPr/>
        </p:nvSpPr>
        <p:spPr bwMode="auto">
          <a:xfrm>
            <a:off x="2548731" y="3994943"/>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00B050"/>
                </a:solidFill>
                <a:effectLst>
                  <a:outerShdw blurRad="38100" dist="19050" dir="2700000" algn="tl" rotWithShape="0">
                    <a:schemeClr val="dk1">
                      <a:alpha val="40000"/>
                    </a:schemeClr>
                  </a:outerShdw>
                </a:effectLst>
                <a:latin typeface="Arial" panose="020B0604020202020204" pitchFamily="34" charset="0"/>
                <a:cs typeface="Noto Sans CJK SC" charset="0"/>
              </a:rPr>
              <a:t>03</a:t>
            </a:r>
            <a:endParaRPr kumimoji="0" lang="en-CA" sz="1800" i="0" u="none" strike="noStrike" normalizeH="0" baseline="0" dirty="0" smtClean="0">
              <a:ln w="0"/>
              <a:solidFill>
                <a:srgbClr val="00B05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1" name="Rectangle 10"/>
          <p:cNvSpPr/>
          <p:nvPr/>
        </p:nvSpPr>
        <p:spPr bwMode="auto">
          <a:xfrm>
            <a:off x="2569368" y="4912518"/>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FFC000"/>
                </a:solidFill>
                <a:effectLst>
                  <a:outerShdw blurRad="38100" dist="19050" dir="2700000" algn="tl" rotWithShape="0">
                    <a:schemeClr val="dk1">
                      <a:alpha val="40000"/>
                    </a:schemeClr>
                  </a:outerShdw>
                </a:effectLst>
                <a:latin typeface="Arial" panose="020B0604020202020204" pitchFamily="34" charset="0"/>
                <a:cs typeface="Noto Sans CJK SC" charset="0"/>
              </a:rPr>
              <a:t>01</a:t>
            </a:r>
            <a:endParaRPr kumimoji="0" lang="en-CA" sz="1800" i="0" u="none" strike="noStrike" normalizeH="0" baseline="0" dirty="0" smtClean="0">
              <a:ln w="0"/>
              <a:solidFill>
                <a:srgbClr val="FFC00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2" name="Rectangle 11"/>
          <p:cNvSpPr/>
          <p:nvPr/>
        </p:nvSpPr>
        <p:spPr bwMode="auto">
          <a:xfrm>
            <a:off x="5551374" y="4912518"/>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002060"/>
                </a:solidFill>
                <a:effectLst>
                  <a:outerShdw blurRad="38100" dist="19050" dir="2700000" algn="tl" rotWithShape="0">
                    <a:schemeClr val="dk1">
                      <a:alpha val="40000"/>
                    </a:schemeClr>
                  </a:outerShdw>
                </a:effectLst>
                <a:latin typeface="Arial" panose="020B0604020202020204" pitchFamily="34" charset="0"/>
                <a:cs typeface="Noto Sans CJK SC" charset="0"/>
              </a:rPr>
              <a:t>04</a:t>
            </a:r>
            <a:endParaRPr kumimoji="0" lang="en-CA" sz="1800" i="0" u="none" strike="noStrike" normalizeH="0" baseline="0" dirty="0" smtClean="0">
              <a:ln w="0"/>
              <a:solidFill>
                <a:srgbClr val="00206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3" name="Rectangle 12"/>
          <p:cNvSpPr/>
          <p:nvPr/>
        </p:nvSpPr>
        <p:spPr bwMode="auto">
          <a:xfrm>
            <a:off x="5551374" y="4441824"/>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00B050"/>
                </a:solidFill>
                <a:effectLst>
                  <a:outerShdw blurRad="38100" dist="19050" dir="2700000" algn="tl" rotWithShape="0">
                    <a:schemeClr val="dk1">
                      <a:alpha val="40000"/>
                    </a:schemeClr>
                  </a:outerShdw>
                </a:effectLst>
                <a:latin typeface="Arial" panose="020B0604020202020204" pitchFamily="34" charset="0"/>
                <a:cs typeface="Noto Sans CJK SC" charset="0"/>
              </a:rPr>
              <a:t>03</a:t>
            </a:r>
            <a:endParaRPr kumimoji="0" lang="en-CA" sz="1800" i="0" u="none" strike="noStrike" normalizeH="0" baseline="0" dirty="0" smtClean="0">
              <a:ln w="0"/>
              <a:solidFill>
                <a:srgbClr val="00B05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4" name="Rectangle 13"/>
          <p:cNvSpPr/>
          <p:nvPr/>
        </p:nvSpPr>
        <p:spPr bwMode="auto">
          <a:xfrm>
            <a:off x="5543833" y="3994149"/>
            <a:ext cx="457200" cy="304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r>
              <a:rPr lang="en-CA"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Noto Sans CJK SC" charset="0"/>
              </a:rPr>
              <a:t>02</a:t>
            </a:r>
            <a:endParaRPr kumimoji="0" lang="en-CA" sz="1800" i="0" u="none" strike="noStrike" normalizeH="0" baseline="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Noto Sans CJK SC" charset="0"/>
            </a:endParaRPr>
          </a:p>
        </p:txBody>
      </p:sp>
      <p:sp>
        <p:nvSpPr>
          <p:cNvPr id="15" name="Rectangle 14">
            <a:extLst>
              <a:ext uri="{FF2B5EF4-FFF2-40B4-BE49-F238E27FC236}">
                <a16:creationId xmlns="" xmlns:a16="http://schemas.microsoft.com/office/drawing/2014/main" id="{5F55246B-B434-4571-A3F1-C89D9A6785D5}"/>
              </a:ext>
            </a:extLst>
          </p:cNvPr>
          <p:cNvSpPr>
            <a:spLocks noChangeArrowheads="1"/>
          </p:cNvSpPr>
          <p:nvPr/>
        </p:nvSpPr>
        <p:spPr bwMode="auto">
          <a:xfrm>
            <a:off x="25400" y="228600"/>
            <a:ext cx="7772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800" b="1" dirty="0" smtClean="0">
                <a:latin typeface="+mj-lt"/>
                <a:cs typeface="DejaVu Sans" charset="0"/>
              </a:rPr>
              <a:t>Big Endian vs Little Endian</a:t>
            </a:r>
            <a:endParaRPr lang="en-CA" altLang="en-US" sz="2800" b="1" dirty="0">
              <a:latin typeface="+mj-lt"/>
              <a:cs typeface="DejaVu Sans" charset="0"/>
            </a:endParaRPr>
          </a:p>
        </p:txBody>
      </p:sp>
    </p:spTree>
    <p:extLst>
      <p:ext uri="{BB962C8B-B14F-4D97-AF65-F5344CB8AC3E}">
        <p14:creationId xmlns:p14="http://schemas.microsoft.com/office/powerpoint/2010/main" val="53236904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6D9493B5-8B56-4CB9-8E5E-FA95E4F0F78E}"/>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1F1BBF77-A93F-4F04-9FC6-F51663FC9AE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ITSC204</Template>
  <TotalTime>7085</TotalTime>
  <Words>4186</Words>
  <Application>Microsoft Office PowerPoint</Application>
  <PresentationFormat>On-screen Show (4:3)</PresentationFormat>
  <Paragraphs>480</Paragraphs>
  <Slides>55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Calibri</vt:lpstr>
      <vt:lpstr>Consolas</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Operand Size</vt:lpstr>
      <vt:lpstr>PowerPoint Presentation</vt:lpstr>
      <vt:lpstr>PowerPoint Presentation</vt:lpstr>
      <vt:lpstr>PowerPoint Presentation</vt:lpstr>
      <vt:lpstr>Immediate Operand</vt:lpstr>
      <vt:lpstr>Operand Addressing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Patricia Castillo</cp:lastModifiedBy>
  <cp:revision>232</cp:revision>
  <cp:lastPrinted>2016-04-11T23:01:10Z</cp:lastPrinted>
  <dcterms:created xsi:type="dcterms:W3CDTF">2020-01-05T22:32:02Z</dcterms:created>
  <dcterms:modified xsi:type="dcterms:W3CDTF">2021-01-25T15:04:10Z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