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6"/>
  </p:notesMasterIdLst>
  <p:sldIdLst>
    <p:sldId id="256" r:id="rId3"/>
    <p:sldId id="267" r:id="rId4"/>
    <p:sldId id="270" r:id="rId5"/>
    <p:sldId id="269" r:id="rId6"/>
    <p:sldId id="313" r:id="rId7"/>
    <p:sldId id="268" r:id="rId8"/>
    <p:sldId id="271" r:id="rId9"/>
    <p:sldId id="302" r:id="rId10"/>
    <p:sldId id="301" r:id="rId11"/>
    <p:sldId id="272" r:id="rId12"/>
    <p:sldId id="273" r:id="rId13"/>
    <p:sldId id="274" r:id="rId14"/>
    <p:sldId id="275" r:id="rId15"/>
    <p:sldId id="291" r:id="rId16"/>
    <p:sldId id="314" r:id="rId17"/>
    <p:sldId id="303" r:id="rId18"/>
    <p:sldId id="304" r:id="rId19"/>
    <p:sldId id="281" r:id="rId20"/>
    <p:sldId id="307" r:id="rId21"/>
    <p:sldId id="309" r:id="rId22"/>
    <p:sldId id="308" r:id="rId23"/>
    <p:sldId id="310" r:id="rId24"/>
    <p:sldId id="292" r:id="rId25"/>
    <p:sldId id="282" r:id="rId26"/>
    <p:sldId id="299" r:id="rId27"/>
    <p:sldId id="283" r:id="rId28"/>
    <p:sldId id="311" r:id="rId29"/>
    <p:sldId id="312" r:id="rId30"/>
    <p:sldId id="294" r:id="rId31"/>
    <p:sldId id="306" r:id="rId32"/>
    <p:sldId id="293" r:id="rId33"/>
    <p:sldId id="295" r:id="rId34"/>
    <p:sldId id="296" r:id="rId35"/>
    <p:sldId id="297" r:id="rId36"/>
    <p:sldId id="298" r:id="rId37"/>
    <p:sldId id="300" r:id="rId38"/>
    <p:sldId id="315" r:id="rId39"/>
    <p:sldId id="316" r:id="rId40"/>
    <p:sldId id="317" r:id="rId41"/>
    <p:sldId id="318" r:id="rId42"/>
    <p:sldId id="320" r:id="rId43"/>
    <p:sldId id="321" r:id="rId44"/>
    <p:sldId id="290" r:id="rId45"/>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3883" autoAdjust="0"/>
  </p:normalViewPr>
  <p:slideViewPr>
    <p:cSldViewPr>
      <p:cViewPr varScale="1">
        <p:scale>
          <a:sx n="74" d="100"/>
          <a:sy n="74" d="100"/>
        </p:scale>
        <p:origin x="1152" y="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xmlns=""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xmlns=""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xmlns=""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xmlns=""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xmlns=""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xmlns=""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extLst>
      <p:ext uri="{BB962C8B-B14F-4D97-AF65-F5344CB8AC3E}">
        <p14:creationId xmlns:p14="http://schemas.microsoft.com/office/powerpoint/2010/main" val="260155696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xmlns=""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xmlns=""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xmlns=""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xmlns=""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extLst>
      <p:ext uri="{BB962C8B-B14F-4D97-AF65-F5344CB8AC3E}">
        <p14:creationId xmlns:p14="http://schemas.microsoft.com/office/powerpoint/2010/main" val="298376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xmlns=""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xmlns=""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xmlns=""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xmlns=""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xmlns=""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xmlns=""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xmlns=""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xmlns=""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xmlns=""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xmlns=""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xmlns=""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xmlns=""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xmlns=""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xmlns=""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xmlns=""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xmlns="" id="{9A78C9A4-D416-4495-8B3C-0BD57B77B234}"/>
              </a:ext>
            </a:extLst>
          </p:cNvPr>
          <p:cNvSpPr>
            <a:spLocks noChangeArrowheads="1"/>
          </p:cNvSpPr>
          <p:nvPr/>
        </p:nvSpPr>
        <p:spPr bwMode="auto">
          <a:xfrm>
            <a:off x="4454525" y="1320800"/>
            <a:ext cx="4351338"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204:</a:t>
            </a:r>
          </a:p>
          <a:p>
            <a:pPr>
              <a:lnSpc>
                <a:spcPct val="100000"/>
              </a:lnSpc>
            </a:pPr>
            <a:r>
              <a:rPr lang="en-CA" altLang="en-US" sz="2800" dirty="0">
                <a:solidFill>
                  <a:srgbClr val="005EB8"/>
                </a:solidFill>
                <a:latin typeface="Titillium Lt" panose="00000400000000000000" pitchFamily="2" charset="0"/>
                <a:cs typeface="DejaVu Sans" charset="0"/>
              </a:rPr>
              <a:t>Computer Architecture</a:t>
            </a:r>
          </a:p>
        </p:txBody>
      </p:sp>
      <p:sp>
        <p:nvSpPr>
          <p:cNvPr id="4098" name="Rectangle 2">
            <a:extLst>
              <a:ext uri="{FF2B5EF4-FFF2-40B4-BE49-F238E27FC236}">
                <a16:creationId xmlns:a16="http://schemas.microsoft.com/office/drawing/2014/main" xmlns="" id="{1B5F926B-DA66-4083-9922-0E4E25B885D0}"/>
              </a:ext>
            </a:extLst>
          </p:cNvPr>
          <p:cNvSpPr>
            <a:spLocks noChangeArrowheads="1"/>
          </p:cNvSpPr>
          <p:nvPr/>
        </p:nvSpPr>
        <p:spPr bwMode="auto">
          <a:xfrm>
            <a:off x="4454525"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3: Software </a:t>
            </a:r>
            <a:r>
              <a:rPr lang="en-CA" altLang="en-US" sz="1400" b="1" dirty="0" err="1">
                <a:solidFill>
                  <a:schemeClr val="tx1"/>
                </a:solidFill>
                <a:latin typeface="Titillium Lt" panose="00000400000000000000" pitchFamily="2" charset="0"/>
                <a:cs typeface="DejaVu Sans" charset="0"/>
              </a:rPr>
              <a:t>Architecture</a:t>
            </a:r>
            <a:r>
              <a:rPr lang="en-CA" altLang="en-US" sz="1400" b="1" dirty="0" err="1">
                <a:solidFill>
                  <a:srgbClr val="005EB8"/>
                </a:solidFill>
                <a:latin typeface="Titillium Lt" panose="00000400000000000000" pitchFamily="2" charset="0"/>
                <a:cs typeface="DejaVu Sans" charset="0"/>
              </a:rPr>
              <a:t>onomy</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Displacement and Immediate</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1703030"/>
          </a:xfrm>
          <a:prstGeom prst="rect">
            <a:avLst/>
          </a:prstGeom>
          <a:noFill/>
        </p:spPr>
        <p:txBody>
          <a:bodyPr wrap="square" rtlCol="0">
            <a:spAutoFit/>
          </a:bodyPr>
          <a:lstStyle/>
          <a:p>
            <a:pPr>
              <a:lnSpc>
                <a:spcPct val="150000"/>
              </a:lnSpc>
            </a:pPr>
            <a:r>
              <a:rPr lang="en-US" dirty="0"/>
              <a:t>Some instructions will require a displacement value of 1, 2 or 4 bytes. </a:t>
            </a:r>
          </a:p>
          <a:p>
            <a:pPr>
              <a:lnSpc>
                <a:spcPct val="150000"/>
              </a:lnSpc>
            </a:pPr>
            <a:r>
              <a:rPr lang="en-US" dirty="0"/>
              <a:t>The displacement represents another offset value.</a:t>
            </a:r>
          </a:p>
          <a:p>
            <a:pPr>
              <a:lnSpc>
                <a:spcPct val="150000"/>
              </a:lnSpc>
            </a:pPr>
            <a:r>
              <a:rPr lang="en-US" dirty="0"/>
              <a:t>Some instructions will also require an immediate value this value will always follow the Displacement value. </a:t>
            </a:r>
          </a:p>
        </p:txBody>
      </p:sp>
      <p:pic>
        <p:nvPicPr>
          <p:cNvPr id="4" name="Picture 3">
            <a:extLst>
              <a:ext uri="{FF2B5EF4-FFF2-40B4-BE49-F238E27FC236}">
                <a16:creationId xmlns:a16="http://schemas.microsoft.com/office/drawing/2014/main" xmlns="" id="{A58CD9EC-27EA-45E1-9F03-DFD70A34FB77}"/>
              </a:ext>
            </a:extLst>
          </p:cNvPr>
          <p:cNvPicPr>
            <a:picLocks noChangeAspect="1"/>
          </p:cNvPicPr>
          <p:nvPr/>
        </p:nvPicPr>
        <p:blipFill>
          <a:blip r:embed="rId2"/>
          <a:stretch>
            <a:fillRect/>
          </a:stretch>
        </p:blipFill>
        <p:spPr>
          <a:xfrm>
            <a:off x="875015" y="2809847"/>
            <a:ext cx="7391400" cy="3013848"/>
          </a:xfrm>
          <a:prstGeom prst="rect">
            <a:avLst/>
          </a:prstGeom>
        </p:spPr>
      </p:pic>
    </p:spTree>
    <p:extLst>
      <p:ext uri="{BB962C8B-B14F-4D97-AF65-F5344CB8AC3E}">
        <p14:creationId xmlns:p14="http://schemas.microsoft.com/office/powerpoint/2010/main" val="373486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Decoding instructions</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5950" y="1066800"/>
            <a:ext cx="7914669" cy="3831818"/>
          </a:xfrm>
          <a:prstGeom prst="rect">
            <a:avLst/>
          </a:prstGeom>
          <a:noFill/>
        </p:spPr>
        <p:txBody>
          <a:bodyPr wrap="square" rtlCol="0">
            <a:spAutoFit/>
          </a:bodyPr>
          <a:lstStyle/>
          <a:p>
            <a:pPr>
              <a:lnSpc>
                <a:spcPct val="150000"/>
              </a:lnSpc>
            </a:pPr>
            <a:r>
              <a:rPr lang="en-US" dirty="0"/>
              <a:t>Instructions are rarely decoded or encoded by hand. This is primarily done in educational institutions to give students the perspective of how difficult this can be.</a:t>
            </a:r>
          </a:p>
          <a:p>
            <a:pPr>
              <a:lnSpc>
                <a:spcPct val="150000"/>
              </a:lnSpc>
            </a:pPr>
            <a:endParaRPr lang="en-US" dirty="0" smtClean="0"/>
          </a:p>
          <a:p>
            <a:pPr>
              <a:lnSpc>
                <a:spcPct val="150000"/>
              </a:lnSpc>
            </a:pPr>
            <a:r>
              <a:rPr lang="en-US" dirty="0" smtClean="0"/>
              <a:t>To </a:t>
            </a:r>
            <a:r>
              <a:rPr lang="en-US" dirty="0"/>
              <a:t>do so, one would use the following resources from the Intel 64 and IA-32 Architectures Software Developers Manual (Vol 2A - Chapter 2) 525 and (Vol 2D – Appendix A):</a:t>
            </a:r>
          </a:p>
          <a:p>
            <a:pPr marL="342900" indent="-342900">
              <a:lnSpc>
                <a:spcPct val="150000"/>
              </a:lnSpc>
              <a:buAutoNum type="arabicPeriod"/>
            </a:pPr>
            <a:r>
              <a:rPr lang="en-US" dirty="0"/>
              <a:t>Instruction Format</a:t>
            </a:r>
          </a:p>
          <a:p>
            <a:pPr marL="342900" indent="-342900">
              <a:lnSpc>
                <a:spcPct val="150000"/>
              </a:lnSpc>
              <a:buAutoNum type="arabicPeriod"/>
            </a:pPr>
            <a:r>
              <a:rPr lang="en-US" dirty="0"/>
              <a:t>Opcode Map</a:t>
            </a:r>
          </a:p>
        </p:txBody>
      </p:sp>
    </p:spTree>
    <p:extLst>
      <p:ext uri="{BB962C8B-B14F-4D97-AF65-F5344CB8AC3E}">
        <p14:creationId xmlns:p14="http://schemas.microsoft.com/office/powerpoint/2010/main" val="405065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Opcode Map</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533400" y="1219200"/>
            <a:ext cx="1977419" cy="3780522"/>
          </a:xfrm>
          <a:prstGeom prst="rect">
            <a:avLst/>
          </a:prstGeom>
          <a:noFill/>
        </p:spPr>
        <p:txBody>
          <a:bodyPr wrap="square" rtlCol="0">
            <a:spAutoFit/>
          </a:bodyPr>
          <a:lstStyle/>
          <a:p>
            <a:pPr>
              <a:lnSpc>
                <a:spcPct val="150000"/>
              </a:lnSpc>
            </a:pPr>
            <a:r>
              <a:rPr lang="en-US" dirty="0"/>
              <a:t>The first digit is the table row and second digit is the table column.</a:t>
            </a:r>
          </a:p>
          <a:p>
            <a:pPr>
              <a:lnSpc>
                <a:spcPct val="150000"/>
              </a:lnSpc>
            </a:pPr>
            <a:r>
              <a:rPr lang="en-US" dirty="0"/>
              <a:t>Notice the mnemonic ADD, TEST and more covers multiple columns in a row.</a:t>
            </a:r>
          </a:p>
        </p:txBody>
      </p:sp>
      <p:pic>
        <p:nvPicPr>
          <p:cNvPr id="5" name="Picture 4">
            <a:extLst>
              <a:ext uri="{FF2B5EF4-FFF2-40B4-BE49-F238E27FC236}">
                <a16:creationId xmlns:a16="http://schemas.microsoft.com/office/drawing/2014/main" xmlns="" id="{88264F75-8988-445F-BE46-1541AD832B4C}"/>
              </a:ext>
            </a:extLst>
          </p:cNvPr>
          <p:cNvPicPr>
            <a:picLocks noChangeAspect="1"/>
          </p:cNvPicPr>
          <p:nvPr/>
        </p:nvPicPr>
        <p:blipFill>
          <a:blip r:embed="rId2"/>
          <a:stretch>
            <a:fillRect/>
          </a:stretch>
        </p:blipFill>
        <p:spPr>
          <a:xfrm>
            <a:off x="2667000" y="1219200"/>
            <a:ext cx="6114533" cy="5177991"/>
          </a:xfrm>
          <a:prstGeom prst="rect">
            <a:avLst/>
          </a:prstGeom>
        </p:spPr>
      </p:pic>
    </p:spTree>
    <p:extLst>
      <p:ext uri="{BB962C8B-B14F-4D97-AF65-F5344CB8AC3E}">
        <p14:creationId xmlns:p14="http://schemas.microsoft.com/office/powerpoint/2010/main" val="263696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Example Decoding</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5199950"/>
          </a:xfrm>
          <a:prstGeom prst="rect">
            <a:avLst/>
          </a:prstGeom>
          <a:noFill/>
        </p:spPr>
        <p:txBody>
          <a:bodyPr wrap="square" rtlCol="0">
            <a:spAutoFit/>
          </a:bodyPr>
          <a:lstStyle/>
          <a:p>
            <a:pPr>
              <a:lnSpc>
                <a:spcPct val="150000"/>
              </a:lnSpc>
            </a:pPr>
            <a:r>
              <a:rPr lang="en-US" dirty="0"/>
              <a:t>Let's work through a simple example: </a:t>
            </a:r>
            <a:endParaRPr lang="en-US" dirty="0" smtClean="0"/>
          </a:p>
          <a:p>
            <a:pPr>
              <a:lnSpc>
                <a:spcPct val="150000"/>
              </a:lnSpc>
            </a:pPr>
            <a:r>
              <a:rPr lang="en-US" dirty="0" smtClean="0"/>
              <a:t>You get the following machine code: </a:t>
            </a:r>
            <a:r>
              <a:rPr lang="en-US" b="1" dirty="0" smtClean="0"/>
              <a:t>89 45 FC</a:t>
            </a:r>
          </a:p>
          <a:p>
            <a:pPr marL="342900" indent="-342900">
              <a:lnSpc>
                <a:spcPct val="150000"/>
              </a:lnSpc>
              <a:buAutoNum type="arabicPeriod"/>
            </a:pPr>
            <a:r>
              <a:rPr lang="en-US" sz="1600" dirty="0" smtClean="0"/>
              <a:t>First </a:t>
            </a:r>
            <a:r>
              <a:rPr lang="en-US" sz="1600" dirty="0"/>
              <a:t>get the Intel SW manual</a:t>
            </a:r>
          </a:p>
          <a:p>
            <a:pPr marL="342900" indent="-342900">
              <a:lnSpc>
                <a:spcPct val="150000"/>
              </a:lnSpc>
              <a:buAutoNum type="arabicPeriod"/>
            </a:pPr>
            <a:r>
              <a:rPr lang="en-US" sz="1600" dirty="0"/>
              <a:t>Search for </a:t>
            </a:r>
            <a:r>
              <a:rPr lang="en-US" sz="1600" dirty="0" smtClean="0"/>
              <a:t>opcodes  on opcode table -Manual  Volume 2D  A-7 or A-8 </a:t>
            </a:r>
            <a:r>
              <a:rPr lang="en-US" sz="1600" dirty="0" err="1" smtClean="0"/>
              <a:t>pg</a:t>
            </a:r>
            <a:r>
              <a:rPr lang="en-US" sz="1600" dirty="0" smtClean="0"/>
              <a:t> 2641   </a:t>
            </a:r>
            <a:endParaRPr lang="en-US" sz="1600" dirty="0"/>
          </a:p>
          <a:p>
            <a:pPr marL="342900" indent="-342900">
              <a:lnSpc>
                <a:spcPct val="150000"/>
              </a:lnSpc>
              <a:buAutoNum type="arabicPeriod"/>
            </a:pPr>
            <a:r>
              <a:rPr lang="en-US" sz="1600" dirty="0"/>
              <a:t>Take the first byte and find the related instruction:</a:t>
            </a:r>
          </a:p>
          <a:p>
            <a:pPr marL="1085850" lvl="1" indent="-342900">
              <a:lnSpc>
                <a:spcPct val="150000"/>
              </a:lnSpc>
              <a:buAutoNum type="arabicPeriod"/>
            </a:pPr>
            <a:r>
              <a:rPr lang="en-US" sz="1300" dirty="0"/>
              <a:t>8 – represents the row</a:t>
            </a:r>
          </a:p>
          <a:p>
            <a:pPr marL="1085850" lvl="1" indent="-342900">
              <a:lnSpc>
                <a:spcPct val="150000"/>
              </a:lnSpc>
              <a:buAutoNum type="arabicPeriod"/>
            </a:pPr>
            <a:r>
              <a:rPr lang="en-US" sz="1300" dirty="0"/>
              <a:t>9 – represents the column</a:t>
            </a:r>
          </a:p>
          <a:p>
            <a:pPr marL="1085850" lvl="1" indent="-342900">
              <a:lnSpc>
                <a:spcPct val="150000"/>
              </a:lnSpc>
              <a:buAutoNum type="arabicPeriod"/>
            </a:pPr>
            <a:r>
              <a:rPr lang="en-US" sz="1300" dirty="0"/>
              <a:t>This translates to </a:t>
            </a:r>
            <a:r>
              <a:rPr lang="en-US" sz="1300" dirty="0">
                <a:solidFill>
                  <a:srgbClr val="002060"/>
                </a:solidFill>
              </a:rPr>
              <a:t>MOV</a:t>
            </a:r>
            <a:r>
              <a:rPr lang="en-US" sz="1300" dirty="0"/>
              <a:t> </a:t>
            </a:r>
            <a:r>
              <a:rPr lang="en-US" sz="1300" dirty="0" err="1">
                <a:solidFill>
                  <a:srgbClr val="FF0000"/>
                </a:solidFill>
              </a:rPr>
              <a:t>Ev</a:t>
            </a:r>
            <a:r>
              <a:rPr lang="en-US" sz="1300" dirty="0">
                <a:solidFill>
                  <a:srgbClr val="FF0000"/>
                </a:solidFill>
              </a:rPr>
              <a:t>, </a:t>
            </a:r>
            <a:r>
              <a:rPr lang="en-US" sz="1300" dirty="0" err="1">
                <a:solidFill>
                  <a:srgbClr val="FF0000"/>
                </a:solidFill>
              </a:rPr>
              <a:t>Gv</a:t>
            </a:r>
            <a:endParaRPr lang="en-US" sz="1300" dirty="0">
              <a:solidFill>
                <a:srgbClr val="FF0000"/>
              </a:solidFill>
            </a:endParaRPr>
          </a:p>
          <a:p>
            <a:pPr marL="342900" indent="-342900">
              <a:lnSpc>
                <a:spcPct val="150000"/>
              </a:lnSpc>
              <a:buAutoNum type="arabicPeriod"/>
            </a:pPr>
            <a:r>
              <a:rPr lang="en-US" sz="1600" dirty="0"/>
              <a:t>What is </a:t>
            </a:r>
            <a:r>
              <a:rPr lang="en-US" sz="1600" dirty="0" err="1"/>
              <a:t>Ev</a:t>
            </a:r>
            <a:r>
              <a:rPr lang="en-US" sz="1600" dirty="0"/>
              <a:t> and </a:t>
            </a:r>
            <a:r>
              <a:rPr lang="en-US" sz="1600" dirty="0" err="1"/>
              <a:t>Gv</a:t>
            </a:r>
            <a:endParaRPr lang="en-US" sz="1600" dirty="0"/>
          </a:p>
          <a:p>
            <a:pPr marL="1085850" lvl="1" indent="-342900">
              <a:lnSpc>
                <a:spcPct val="150000"/>
              </a:lnSpc>
              <a:buAutoNum type="arabicPeriod"/>
            </a:pPr>
            <a:r>
              <a:rPr lang="en-US" sz="1400" dirty="0"/>
              <a:t>After a bit of searching we find that the E and G are codes for </a:t>
            </a:r>
            <a:r>
              <a:rPr lang="en-US" sz="1400" b="1" i="1" dirty="0"/>
              <a:t>Addressing Method</a:t>
            </a:r>
            <a:r>
              <a:rPr lang="en-US" sz="1400" dirty="0"/>
              <a:t> and the v is for </a:t>
            </a:r>
            <a:r>
              <a:rPr lang="en-US" sz="1400" b="1" i="1" dirty="0"/>
              <a:t>Operand </a:t>
            </a:r>
            <a:r>
              <a:rPr lang="en-US" sz="1400" b="1" i="1" dirty="0" smtClean="0"/>
              <a:t>Type</a:t>
            </a:r>
            <a:endParaRPr lang="en-US" sz="1400" b="1" i="1" dirty="0"/>
          </a:p>
          <a:p>
            <a:pPr marL="1085850" lvl="1" indent="-342900">
              <a:lnSpc>
                <a:spcPct val="150000"/>
              </a:lnSpc>
              <a:buAutoNum type="arabicPeriod"/>
            </a:pPr>
            <a:r>
              <a:rPr lang="en-US" sz="1400" dirty="0">
                <a:solidFill>
                  <a:srgbClr val="FF0000"/>
                </a:solidFill>
              </a:rPr>
              <a:t>E</a:t>
            </a:r>
            <a:r>
              <a:rPr lang="en-US" sz="1400" dirty="0"/>
              <a:t> – means a </a:t>
            </a:r>
            <a:r>
              <a:rPr lang="en-US" sz="1400" dirty="0" err="1"/>
              <a:t>ModR</a:t>
            </a:r>
            <a:r>
              <a:rPr lang="en-US" sz="1400" dirty="0"/>
              <a:t>/M byte follows the opcode, where the operand is either a register or Memory address</a:t>
            </a:r>
          </a:p>
          <a:p>
            <a:pPr marL="1085850" lvl="1" indent="-342900">
              <a:lnSpc>
                <a:spcPct val="150000"/>
              </a:lnSpc>
              <a:buAutoNum type="arabicPeriod"/>
            </a:pPr>
            <a:r>
              <a:rPr lang="en-US" sz="1400" dirty="0">
                <a:solidFill>
                  <a:srgbClr val="FF0000"/>
                </a:solidFill>
              </a:rPr>
              <a:t>G</a:t>
            </a:r>
            <a:r>
              <a:rPr lang="en-US" sz="1400" dirty="0"/>
              <a:t> – means the register field of </a:t>
            </a:r>
            <a:r>
              <a:rPr lang="en-US" sz="1400" dirty="0" err="1"/>
              <a:t>ModR</a:t>
            </a:r>
            <a:r>
              <a:rPr lang="en-US" sz="1400" dirty="0"/>
              <a:t>/M byte selects a General purpose register</a:t>
            </a:r>
          </a:p>
          <a:p>
            <a:pPr marL="1085850" lvl="1" indent="-342900">
              <a:lnSpc>
                <a:spcPct val="150000"/>
              </a:lnSpc>
              <a:buFont typeface="Times New Roman" panose="02020603050405020304" pitchFamily="18" charset="0"/>
              <a:buAutoNum type="arabicPeriod"/>
            </a:pPr>
            <a:r>
              <a:rPr lang="en-US" sz="1400" dirty="0"/>
              <a:t>The </a:t>
            </a:r>
            <a:r>
              <a:rPr lang="en-US" sz="1400" dirty="0">
                <a:solidFill>
                  <a:srgbClr val="FF0000"/>
                </a:solidFill>
              </a:rPr>
              <a:t>v </a:t>
            </a:r>
            <a:r>
              <a:rPr lang="en-US" sz="1400" dirty="0"/>
              <a:t>could be W, DW or QW based on operand size attribute (in instruction)</a:t>
            </a:r>
          </a:p>
        </p:txBody>
      </p:sp>
      <p:sp>
        <p:nvSpPr>
          <p:cNvPr id="4" name="Rectangle 3"/>
          <p:cNvSpPr/>
          <p:nvPr/>
        </p:nvSpPr>
        <p:spPr>
          <a:xfrm>
            <a:off x="679450" y="6038150"/>
            <a:ext cx="7848600" cy="416011"/>
          </a:xfrm>
          <a:prstGeom prst="rect">
            <a:avLst/>
          </a:prstGeom>
        </p:spPr>
        <p:txBody>
          <a:bodyPr wrap="square">
            <a:spAutoFit/>
          </a:bodyPr>
          <a:lstStyle/>
          <a:p>
            <a:pPr>
              <a:lnSpc>
                <a:spcPct val="150000"/>
              </a:lnSpc>
            </a:pPr>
            <a:r>
              <a:rPr lang="en-US" sz="1600" dirty="0" smtClean="0"/>
              <a:t>Intel Appendix A –Opcode map contains opcode abbreviations Page 2635</a:t>
            </a:r>
            <a:endParaRPr lang="en-US" sz="1600" dirty="0"/>
          </a:p>
        </p:txBody>
      </p:sp>
    </p:spTree>
    <p:extLst>
      <p:ext uri="{BB962C8B-B14F-4D97-AF65-F5344CB8AC3E}">
        <p14:creationId xmlns:p14="http://schemas.microsoft.com/office/powerpoint/2010/main" val="25282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Example Decoding - continued</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3093154"/>
          </a:xfrm>
          <a:prstGeom prst="rect">
            <a:avLst/>
          </a:prstGeom>
          <a:noFill/>
        </p:spPr>
        <p:txBody>
          <a:bodyPr wrap="square" rtlCol="0">
            <a:spAutoFit/>
          </a:bodyPr>
          <a:lstStyle/>
          <a:p>
            <a:pPr>
              <a:lnSpc>
                <a:spcPct val="150000"/>
              </a:lnSpc>
            </a:pPr>
            <a:r>
              <a:rPr lang="en-US" dirty="0"/>
              <a:t>From the image on Slide 3 we know the following: </a:t>
            </a:r>
            <a:r>
              <a:rPr lang="en-US" sz="1200" dirty="0"/>
              <a:t>(p529)</a:t>
            </a:r>
          </a:p>
          <a:p>
            <a:pPr marL="342900" indent="-342900">
              <a:lnSpc>
                <a:spcPct val="150000"/>
              </a:lnSpc>
              <a:buAutoNum type="arabicPeriod"/>
            </a:pPr>
            <a:r>
              <a:rPr lang="en-US" sz="1400" dirty="0"/>
              <a:t>There is no prefix</a:t>
            </a:r>
          </a:p>
          <a:p>
            <a:pPr marL="342900" indent="-342900">
              <a:lnSpc>
                <a:spcPct val="150000"/>
              </a:lnSpc>
              <a:buAutoNum type="arabicPeriod"/>
            </a:pPr>
            <a:r>
              <a:rPr lang="en-US" sz="1400" dirty="0"/>
              <a:t>The opcode is </a:t>
            </a:r>
            <a:r>
              <a:rPr lang="en-US" sz="1400" b="1" dirty="0"/>
              <a:t>89 </a:t>
            </a:r>
            <a:r>
              <a:rPr lang="en-US" sz="1400" b="1" dirty="0" smtClean="0"/>
              <a:t>45 fc   </a:t>
            </a:r>
            <a:r>
              <a:rPr lang="en-US" sz="1400" dirty="0" smtClean="0"/>
              <a:t>–     89  is the instruction </a:t>
            </a:r>
            <a:r>
              <a:rPr lang="en-US" sz="1400" b="1" dirty="0" smtClean="0"/>
              <a:t>MOV</a:t>
            </a:r>
            <a:r>
              <a:rPr lang="en-US" sz="1400" dirty="0" smtClean="0">
                <a:solidFill>
                  <a:srgbClr val="FF0000"/>
                </a:solidFill>
              </a:rPr>
              <a:t>  </a:t>
            </a:r>
            <a:r>
              <a:rPr lang="en-US" sz="1400" dirty="0" err="1" smtClean="0">
                <a:solidFill>
                  <a:srgbClr val="FF0000"/>
                </a:solidFill>
              </a:rPr>
              <a:t>Ev,Gv</a:t>
            </a:r>
            <a:r>
              <a:rPr lang="en-US" sz="1400" dirty="0" smtClean="0">
                <a:solidFill>
                  <a:srgbClr val="FF0000"/>
                </a:solidFill>
              </a:rPr>
              <a:t>  </a:t>
            </a:r>
          </a:p>
          <a:p>
            <a:pPr marL="342900" indent="-342900">
              <a:lnSpc>
                <a:spcPct val="150000"/>
              </a:lnSpc>
              <a:buAutoNum type="arabicPeriod"/>
            </a:pPr>
            <a:r>
              <a:rPr lang="en-US" sz="1400" dirty="0" smtClean="0"/>
              <a:t>To find the format </a:t>
            </a:r>
            <a:r>
              <a:rPr lang="en-US" sz="1400" dirty="0" err="1" smtClean="0"/>
              <a:t>Ev,Gv</a:t>
            </a:r>
            <a:r>
              <a:rPr lang="en-US" sz="1400" dirty="0" smtClean="0"/>
              <a:t>,  the next </a:t>
            </a:r>
            <a:r>
              <a:rPr lang="en-US" sz="1400" dirty="0"/>
              <a:t>byte </a:t>
            </a:r>
            <a:r>
              <a:rPr lang="en-US" sz="1400" dirty="0" smtClean="0"/>
              <a:t>45  </a:t>
            </a:r>
            <a:r>
              <a:rPr lang="en-US" sz="1400" dirty="0"/>
              <a:t>needs to be decoded. </a:t>
            </a:r>
            <a:endParaRPr lang="en-US" sz="1400" dirty="0" smtClean="0"/>
          </a:p>
          <a:p>
            <a:pPr marL="342900" indent="-342900">
              <a:lnSpc>
                <a:spcPct val="150000"/>
              </a:lnSpc>
              <a:buAutoNum type="arabicPeriod"/>
            </a:pPr>
            <a:r>
              <a:rPr lang="en-US" sz="1400" dirty="0" smtClean="0"/>
              <a:t>Convert </a:t>
            </a:r>
            <a:r>
              <a:rPr lang="en-US" sz="1400" dirty="0"/>
              <a:t>0x45 to binary (MOD – </a:t>
            </a:r>
            <a:r>
              <a:rPr lang="en-US" sz="1400" dirty="0">
                <a:solidFill>
                  <a:srgbClr val="FF0000"/>
                </a:solidFill>
              </a:rPr>
              <a:t>01</a:t>
            </a:r>
            <a:r>
              <a:rPr lang="en-US" sz="1400" dirty="0"/>
              <a:t>, Reg/Opcode – </a:t>
            </a:r>
            <a:r>
              <a:rPr lang="en-US" sz="1400" dirty="0">
                <a:solidFill>
                  <a:srgbClr val="002060"/>
                </a:solidFill>
              </a:rPr>
              <a:t>000</a:t>
            </a:r>
            <a:r>
              <a:rPr lang="en-US" sz="1400" dirty="0"/>
              <a:t>, R/M – </a:t>
            </a:r>
            <a:r>
              <a:rPr lang="en-US" sz="1400" dirty="0">
                <a:solidFill>
                  <a:srgbClr val="FF0000"/>
                </a:solidFill>
              </a:rPr>
              <a:t>101</a:t>
            </a:r>
            <a:r>
              <a:rPr lang="en-US" sz="1400" dirty="0" smtClean="0"/>
              <a:t>)</a:t>
            </a:r>
          </a:p>
          <a:p>
            <a:pPr marL="342900" indent="-342900">
              <a:lnSpc>
                <a:spcPct val="150000"/>
              </a:lnSpc>
              <a:buAutoNum type="arabicPeriod"/>
            </a:pPr>
            <a:endParaRPr lang="en-US" sz="1400" dirty="0"/>
          </a:p>
          <a:p>
            <a:pPr marL="342900" indent="-342900">
              <a:lnSpc>
                <a:spcPct val="150000"/>
              </a:lnSpc>
              <a:buAutoNum type="arabicPeriod"/>
            </a:pPr>
            <a:r>
              <a:rPr lang="en-US" sz="1400" dirty="0" smtClean="0">
                <a:solidFill>
                  <a:srgbClr val="002060"/>
                </a:solidFill>
              </a:rPr>
              <a:t>000</a:t>
            </a:r>
            <a:r>
              <a:rPr lang="en-US" sz="1400" dirty="0" smtClean="0">
                <a:solidFill>
                  <a:srgbClr val="0070C0"/>
                </a:solidFill>
              </a:rPr>
              <a:t> </a:t>
            </a:r>
            <a:r>
              <a:rPr lang="en-US" sz="1400" dirty="0" err="1" smtClean="0"/>
              <a:t>Reg</a:t>
            </a:r>
            <a:r>
              <a:rPr lang="en-US" sz="1400" dirty="0" smtClean="0"/>
              <a:t>/code field based is EAX based on table in 2667  then </a:t>
            </a:r>
            <a:r>
              <a:rPr lang="en-US" sz="1400" dirty="0" err="1" smtClean="0"/>
              <a:t>Gv</a:t>
            </a:r>
            <a:r>
              <a:rPr lang="en-US" sz="1400" dirty="0" smtClean="0"/>
              <a:t> = EAX  </a:t>
            </a:r>
            <a:r>
              <a:rPr lang="en-US" sz="1400" dirty="0" smtClean="0">
                <a:sym typeface="Wingdings" panose="05000000000000000000" pitchFamily="2" charset="2"/>
              </a:rPr>
              <a:t> </a:t>
            </a:r>
            <a:r>
              <a:rPr lang="en-US" sz="1400" b="1" dirty="0" err="1" smtClean="0"/>
              <a:t>Mov</a:t>
            </a:r>
            <a:r>
              <a:rPr lang="en-US" sz="1400" b="1" dirty="0" smtClean="0"/>
              <a:t>  </a:t>
            </a:r>
            <a:r>
              <a:rPr lang="en-US" sz="1400" b="1" dirty="0" err="1" smtClean="0"/>
              <a:t>Ev</a:t>
            </a:r>
            <a:r>
              <a:rPr lang="en-US" sz="1400" b="1" dirty="0" smtClean="0"/>
              <a:t>, EAX</a:t>
            </a:r>
          </a:p>
          <a:p>
            <a:pPr marL="342900" indent="-342900">
              <a:lnSpc>
                <a:spcPct val="150000"/>
              </a:lnSpc>
              <a:buAutoNum type="arabicPeriod" startAt="6"/>
            </a:pPr>
            <a:r>
              <a:rPr lang="en-US" sz="1400" dirty="0" smtClean="0"/>
              <a:t>To find out </a:t>
            </a:r>
            <a:r>
              <a:rPr lang="en-US" sz="1400" dirty="0" err="1" smtClean="0"/>
              <a:t>Ev</a:t>
            </a:r>
            <a:r>
              <a:rPr lang="en-US" sz="1400" dirty="0" smtClean="0"/>
              <a:t> we use information on Table </a:t>
            </a:r>
            <a:r>
              <a:rPr lang="en-US" sz="1400" dirty="0"/>
              <a:t>2-2 </a:t>
            </a:r>
            <a:r>
              <a:rPr lang="en-US" sz="1400" dirty="0" smtClean="0"/>
              <a:t>on manual </a:t>
            </a:r>
            <a:r>
              <a:rPr lang="en-US" sz="1400" dirty="0" err="1"/>
              <a:t>vol</a:t>
            </a:r>
            <a:r>
              <a:rPr lang="en-US" sz="1400" dirty="0"/>
              <a:t> 2A 2-3  page </a:t>
            </a:r>
            <a:r>
              <a:rPr lang="en-US" sz="1400" dirty="0" smtClean="0"/>
              <a:t>532 and find    </a:t>
            </a:r>
          </a:p>
          <a:p>
            <a:pPr>
              <a:lnSpc>
                <a:spcPct val="150000"/>
              </a:lnSpc>
            </a:pPr>
            <a:r>
              <a:rPr lang="en-US" sz="1400" dirty="0">
                <a:solidFill>
                  <a:srgbClr val="FF0000"/>
                </a:solidFill>
              </a:rPr>
              <a:t> </a:t>
            </a:r>
            <a:r>
              <a:rPr lang="en-US" sz="1400" dirty="0" smtClean="0">
                <a:solidFill>
                  <a:srgbClr val="FF0000"/>
                </a:solidFill>
              </a:rPr>
              <a:t>       Mod </a:t>
            </a:r>
            <a:r>
              <a:rPr lang="en-US" sz="1400" dirty="0">
                <a:solidFill>
                  <a:srgbClr val="FF0000"/>
                </a:solidFill>
              </a:rPr>
              <a:t>and R/M </a:t>
            </a:r>
            <a:r>
              <a:rPr lang="en-US" sz="1400" dirty="0"/>
              <a:t>values</a:t>
            </a:r>
            <a:r>
              <a:rPr lang="en-US" sz="1400" dirty="0" smtClean="0"/>
              <a:t>, in this case Mod </a:t>
            </a:r>
            <a:r>
              <a:rPr lang="en-US" sz="1400" dirty="0" smtClean="0">
                <a:solidFill>
                  <a:srgbClr val="FF0000"/>
                </a:solidFill>
              </a:rPr>
              <a:t>01</a:t>
            </a:r>
            <a:r>
              <a:rPr lang="en-US" sz="1400" dirty="0" smtClean="0"/>
              <a:t>  and  R/M </a:t>
            </a:r>
            <a:r>
              <a:rPr lang="en-US" sz="1400" dirty="0" smtClean="0">
                <a:solidFill>
                  <a:srgbClr val="FF0000"/>
                </a:solidFill>
              </a:rPr>
              <a:t>101</a:t>
            </a:r>
            <a:r>
              <a:rPr lang="en-US" sz="1400" dirty="0" smtClean="0"/>
              <a:t>  (0x45) . </a:t>
            </a:r>
          </a:p>
        </p:txBody>
      </p:sp>
      <p:pic>
        <p:nvPicPr>
          <p:cNvPr id="4" name="Picture 3">
            <a:extLst>
              <a:ext uri="{FF2B5EF4-FFF2-40B4-BE49-F238E27FC236}">
                <a16:creationId xmlns:a16="http://schemas.microsoft.com/office/drawing/2014/main" xmlns="" id="{B3582E4B-C77F-47C0-91C8-E6A046C96A3A}"/>
              </a:ext>
            </a:extLst>
          </p:cNvPr>
          <p:cNvPicPr>
            <a:picLocks noChangeAspect="1"/>
          </p:cNvPicPr>
          <p:nvPr/>
        </p:nvPicPr>
        <p:blipFill>
          <a:blip r:embed="rId2"/>
          <a:stretch>
            <a:fillRect/>
          </a:stretch>
        </p:blipFill>
        <p:spPr>
          <a:xfrm>
            <a:off x="2362200" y="4038600"/>
            <a:ext cx="3656013" cy="2176198"/>
          </a:xfrm>
          <a:prstGeom prst="rect">
            <a:avLst/>
          </a:prstGeom>
        </p:spPr>
      </p:pic>
      <p:graphicFrame>
        <p:nvGraphicFramePr>
          <p:cNvPr id="5" name="Table 4">
            <a:extLst>
              <a:ext uri="{FF2B5EF4-FFF2-40B4-BE49-F238E27FC236}">
                <a16:creationId xmlns:a16="http://schemas.microsoft.com/office/drawing/2014/main" xmlns="" id="{514777D3-8784-4FF7-B742-A68E815EC571}"/>
              </a:ext>
            </a:extLst>
          </p:cNvPr>
          <p:cNvGraphicFramePr>
            <a:graphicFrameLocks noGrp="1"/>
          </p:cNvGraphicFramePr>
          <p:nvPr>
            <p:extLst>
              <p:ext uri="{D42A27DB-BD31-4B8C-83A1-F6EECF244321}">
                <p14:modId xmlns:p14="http://schemas.microsoft.com/office/powerpoint/2010/main" val="1329056967"/>
              </p:ext>
            </p:extLst>
          </p:nvPr>
        </p:nvGraphicFramePr>
        <p:xfrm>
          <a:off x="838200" y="2595205"/>
          <a:ext cx="7315200" cy="2743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719151959"/>
                    </a:ext>
                  </a:extLst>
                </a:gridCol>
                <a:gridCol w="680852">
                  <a:extLst>
                    <a:ext uri="{9D8B030D-6E8A-4147-A177-3AD203B41FA5}">
                      <a16:colId xmlns:a16="http://schemas.microsoft.com/office/drawing/2014/main" xmlns="" val="3487191215"/>
                    </a:ext>
                  </a:extLst>
                </a:gridCol>
                <a:gridCol w="1757548">
                  <a:extLst>
                    <a:ext uri="{9D8B030D-6E8A-4147-A177-3AD203B41FA5}">
                      <a16:colId xmlns:a16="http://schemas.microsoft.com/office/drawing/2014/main" xmlns="" val="3611926120"/>
                    </a:ext>
                  </a:extLst>
                </a:gridCol>
                <a:gridCol w="1219200">
                  <a:extLst>
                    <a:ext uri="{9D8B030D-6E8A-4147-A177-3AD203B41FA5}">
                      <a16:colId xmlns:a16="http://schemas.microsoft.com/office/drawing/2014/main" xmlns="" val="3218704145"/>
                    </a:ext>
                  </a:extLst>
                </a:gridCol>
                <a:gridCol w="1219200">
                  <a:extLst>
                    <a:ext uri="{9D8B030D-6E8A-4147-A177-3AD203B41FA5}">
                      <a16:colId xmlns:a16="http://schemas.microsoft.com/office/drawing/2014/main" xmlns="" val="3452610493"/>
                    </a:ext>
                  </a:extLst>
                </a:gridCol>
                <a:gridCol w="1219200">
                  <a:extLst>
                    <a:ext uri="{9D8B030D-6E8A-4147-A177-3AD203B41FA5}">
                      <a16:colId xmlns:a16="http://schemas.microsoft.com/office/drawing/2014/main" xmlns="" val="4052662011"/>
                    </a:ext>
                  </a:extLst>
                </a:gridCol>
              </a:tblGrid>
              <a:tr h="121920">
                <a:tc>
                  <a:txBody>
                    <a:bodyPr/>
                    <a:lstStyle/>
                    <a:p>
                      <a:r>
                        <a:rPr lang="en-US" sz="1200" dirty="0">
                          <a:solidFill>
                            <a:schemeClr val="tx1"/>
                          </a:solidFill>
                        </a:rPr>
                        <a:t>No prefix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0x89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200" dirty="0">
                          <a:solidFill>
                            <a:schemeClr val="tx1"/>
                          </a:solidFill>
                        </a:rPr>
                        <a:t>0x45 – </a:t>
                      </a:r>
                      <a:r>
                        <a:rPr lang="en-US" sz="1200" dirty="0">
                          <a:solidFill>
                            <a:srgbClr val="FF0000"/>
                          </a:solidFill>
                        </a:rPr>
                        <a:t>01</a:t>
                      </a:r>
                      <a:r>
                        <a:rPr lang="en-US" sz="1200" dirty="0">
                          <a:solidFill>
                            <a:srgbClr val="002060"/>
                          </a:solidFill>
                        </a:rPr>
                        <a:t>00 0</a:t>
                      </a:r>
                      <a:r>
                        <a:rPr lang="en-US" sz="1200" dirty="0">
                          <a:solidFill>
                            <a:srgbClr val="FF0000"/>
                          </a:solidFill>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200" dirty="0">
                          <a:solidFill>
                            <a:schemeClr val="tx1"/>
                          </a:solidFill>
                        </a:rPr>
                        <a:t>No SIB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0xFC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200" dirty="0">
                          <a:solidFill>
                            <a:schemeClr val="tx1"/>
                          </a:solidFill>
                        </a:rPr>
                        <a:t>No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34366544"/>
                  </a:ext>
                </a:extLst>
              </a:tr>
            </a:tbl>
          </a:graphicData>
        </a:graphic>
      </p:graphicFrame>
    </p:spTree>
    <p:extLst>
      <p:ext uri="{BB962C8B-B14F-4D97-AF65-F5344CB8AC3E}">
        <p14:creationId xmlns:p14="http://schemas.microsoft.com/office/powerpoint/2010/main" val="13151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97592"/>
            <a:ext cx="7848600" cy="3831818"/>
          </a:xfrm>
          <a:prstGeom prst="rect">
            <a:avLst/>
          </a:prstGeom>
        </p:spPr>
        <p:txBody>
          <a:bodyPr wrap="square">
            <a:spAutoFit/>
          </a:bodyPr>
          <a:lstStyle/>
          <a:p>
            <a:pPr>
              <a:lnSpc>
                <a:spcPct val="150000"/>
              </a:lnSpc>
            </a:pPr>
            <a:r>
              <a:rPr lang="en-US" dirty="0"/>
              <a:t>7. We found effective address </a:t>
            </a:r>
            <a:r>
              <a:rPr lang="en-CA" dirty="0">
                <a:solidFill>
                  <a:srgbClr val="FF0000"/>
                </a:solidFill>
              </a:rPr>
              <a:t>[EBP]+disp8  </a:t>
            </a:r>
            <a:r>
              <a:rPr lang="en-CA" dirty="0">
                <a:sym typeface="Wingdings" panose="05000000000000000000" pitchFamily="2" charset="2"/>
              </a:rPr>
              <a:t> </a:t>
            </a:r>
            <a:r>
              <a:rPr lang="en-CA" dirty="0" err="1"/>
              <a:t>mov</a:t>
            </a:r>
            <a:r>
              <a:rPr lang="en-CA" dirty="0"/>
              <a:t> [</a:t>
            </a:r>
            <a:r>
              <a:rPr lang="en-CA" dirty="0" err="1"/>
              <a:t>ebp</a:t>
            </a:r>
            <a:r>
              <a:rPr lang="en-CA" dirty="0"/>
              <a:t>] +disp8, </a:t>
            </a:r>
            <a:r>
              <a:rPr lang="en-CA" dirty="0" err="1"/>
              <a:t>eax</a:t>
            </a:r>
            <a:r>
              <a:rPr lang="en-CA" dirty="0"/>
              <a:t>  </a:t>
            </a:r>
          </a:p>
          <a:p>
            <a:pPr>
              <a:lnSpc>
                <a:spcPct val="150000"/>
              </a:lnSpc>
            </a:pPr>
            <a:r>
              <a:rPr lang="en-CA" dirty="0"/>
              <a:t>8. Based on Instruction format after </a:t>
            </a:r>
            <a:r>
              <a:rPr lang="en-CA" dirty="0" err="1"/>
              <a:t>ModR</a:t>
            </a:r>
            <a:r>
              <a:rPr lang="en-CA" dirty="0"/>
              <a:t>/M is displacement value in this example is 0xfc </a:t>
            </a:r>
            <a:r>
              <a:rPr lang="en-CA" dirty="0" smtClean="0"/>
              <a:t>and the Two’s complement of 0xfc is -4  (-0x4) . Check </a:t>
            </a:r>
            <a:r>
              <a:rPr lang="en-CA" dirty="0"/>
              <a:t>with calculator  </a:t>
            </a:r>
            <a:r>
              <a:rPr lang="en-CA" dirty="0">
                <a:solidFill>
                  <a:srgbClr val="FF0000"/>
                </a:solidFill>
              </a:rPr>
              <a:t>NOT</a:t>
            </a:r>
            <a:r>
              <a:rPr lang="en-CA" dirty="0"/>
              <a:t> FC   + 1  = FFFF </a:t>
            </a:r>
            <a:r>
              <a:rPr lang="en-CA" dirty="0" err="1"/>
              <a:t>FFFF</a:t>
            </a:r>
            <a:r>
              <a:rPr lang="en-CA" dirty="0"/>
              <a:t> </a:t>
            </a:r>
            <a:r>
              <a:rPr lang="en-CA" dirty="0" err="1"/>
              <a:t>FFFF</a:t>
            </a:r>
            <a:r>
              <a:rPr lang="en-CA" dirty="0"/>
              <a:t> FF04</a:t>
            </a:r>
          </a:p>
          <a:p>
            <a:pPr>
              <a:lnSpc>
                <a:spcPct val="150000"/>
              </a:lnSpc>
            </a:pPr>
            <a:r>
              <a:rPr lang="en-CA" dirty="0"/>
              <a:t>9. The instruction is  </a:t>
            </a:r>
            <a:r>
              <a:rPr lang="en-CA" b="1" dirty="0" err="1"/>
              <a:t>mov</a:t>
            </a:r>
            <a:r>
              <a:rPr lang="en-CA" b="1" dirty="0"/>
              <a:t> [</a:t>
            </a:r>
            <a:r>
              <a:rPr lang="en-CA" b="1" dirty="0" err="1"/>
              <a:t>ebp</a:t>
            </a:r>
            <a:r>
              <a:rPr lang="en-CA" b="1" dirty="0"/>
              <a:t> + 0xfc] , </a:t>
            </a:r>
            <a:r>
              <a:rPr lang="en-CA" b="1" dirty="0" err="1"/>
              <a:t>eax</a:t>
            </a:r>
            <a:r>
              <a:rPr lang="en-CA" b="1" dirty="0"/>
              <a:t> </a:t>
            </a:r>
          </a:p>
          <a:p>
            <a:pPr>
              <a:lnSpc>
                <a:spcPct val="150000"/>
              </a:lnSpc>
            </a:pPr>
            <a:r>
              <a:rPr lang="en-CA" dirty="0"/>
              <a:t>      or </a:t>
            </a:r>
            <a:r>
              <a:rPr lang="en-CA" b="1" dirty="0" err="1"/>
              <a:t>mov</a:t>
            </a:r>
            <a:r>
              <a:rPr lang="en-CA" b="1" dirty="0"/>
              <a:t> 0xfc[</a:t>
            </a:r>
            <a:r>
              <a:rPr lang="en-CA" b="1" dirty="0" err="1"/>
              <a:t>ebp</a:t>
            </a:r>
            <a:r>
              <a:rPr lang="en-CA" b="1" dirty="0"/>
              <a:t>], </a:t>
            </a:r>
            <a:r>
              <a:rPr lang="en-CA" b="1" dirty="0" err="1"/>
              <a:t>eax</a:t>
            </a:r>
            <a:r>
              <a:rPr lang="en-CA" dirty="0"/>
              <a:t> </a:t>
            </a:r>
          </a:p>
          <a:p>
            <a:pPr>
              <a:lnSpc>
                <a:spcPct val="150000"/>
              </a:lnSpc>
            </a:pPr>
            <a:r>
              <a:rPr lang="en-CA" dirty="0"/>
              <a:t>      or  </a:t>
            </a:r>
            <a:r>
              <a:rPr lang="en-CA" b="1" dirty="0" err="1"/>
              <a:t>mov</a:t>
            </a:r>
            <a:r>
              <a:rPr lang="en-CA" b="1" dirty="0"/>
              <a:t> -0x4[</a:t>
            </a:r>
            <a:r>
              <a:rPr lang="en-CA" b="1" dirty="0" err="1"/>
              <a:t>ebp</a:t>
            </a:r>
            <a:r>
              <a:rPr lang="en-CA" b="1" dirty="0"/>
              <a:t>],</a:t>
            </a:r>
            <a:r>
              <a:rPr lang="en-CA" b="1" dirty="0" err="1"/>
              <a:t>eax</a:t>
            </a:r>
            <a:r>
              <a:rPr lang="en-CA" b="1" dirty="0"/>
              <a:t> </a:t>
            </a:r>
          </a:p>
          <a:p>
            <a:pPr>
              <a:lnSpc>
                <a:spcPct val="150000"/>
              </a:lnSpc>
            </a:pPr>
            <a:r>
              <a:rPr lang="en-CA" dirty="0"/>
              <a:t>      or  </a:t>
            </a:r>
            <a:r>
              <a:rPr lang="en-CA" b="1" dirty="0" err="1"/>
              <a:t>mov</a:t>
            </a:r>
            <a:r>
              <a:rPr lang="en-CA" b="1" dirty="0"/>
              <a:t>  [ebp-0x4],</a:t>
            </a:r>
            <a:r>
              <a:rPr lang="en-CA" b="1" dirty="0" err="1"/>
              <a:t>eax</a:t>
            </a:r>
            <a:endParaRPr lang="en-CA" b="1" dirty="0"/>
          </a:p>
          <a:p>
            <a:pPr>
              <a:lnSpc>
                <a:spcPct val="150000"/>
              </a:lnSpc>
            </a:pPr>
            <a:r>
              <a:rPr lang="en-CA" b="1" dirty="0"/>
              <a:t>      or  </a:t>
            </a:r>
            <a:r>
              <a:rPr lang="en-CA" b="1" dirty="0" err="1"/>
              <a:t>mov</a:t>
            </a:r>
            <a:r>
              <a:rPr lang="en-CA" b="1" dirty="0"/>
              <a:t> -0x4(%</a:t>
            </a:r>
            <a:r>
              <a:rPr lang="en-CA" b="1" dirty="0" err="1"/>
              <a:t>ebp</a:t>
            </a:r>
            <a:r>
              <a:rPr lang="en-CA" b="1" dirty="0"/>
              <a:t>), </a:t>
            </a:r>
            <a:r>
              <a:rPr lang="en-CA" b="1" dirty="0" err="1"/>
              <a:t>eax</a:t>
            </a:r>
            <a:r>
              <a:rPr lang="en-CA" b="1" dirty="0"/>
              <a:t>  in AT&amp;T</a:t>
            </a:r>
            <a:endParaRPr lang="en-US" b="1" dirty="0"/>
          </a:p>
        </p:txBody>
      </p:sp>
      <p:sp>
        <p:nvSpPr>
          <p:cNvPr id="3" name="Rectangle 2">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Example Decoding - continued</a:t>
            </a:r>
          </a:p>
        </p:txBody>
      </p:sp>
    </p:spTree>
    <p:extLst>
      <p:ext uri="{BB962C8B-B14F-4D97-AF65-F5344CB8AC3E}">
        <p14:creationId xmlns:p14="http://schemas.microsoft.com/office/powerpoint/2010/main" val="117857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F55246B-B434-4571-A3F1-C89D9A6785D5}"/>
              </a:ext>
            </a:extLst>
          </p:cNvPr>
          <p:cNvSpPr>
            <a:spLocks noChangeArrowheads="1"/>
          </p:cNvSpPr>
          <p:nvPr/>
        </p:nvSpPr>
        <p:spPr bwMode="auto">
          <a:xfrm>
            <a:off x="381000" y="15240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latin typeface="+mn-lt"/>
                <a:cs typeface="DejaVu Sans" charset="0"/>
              </a:rPr>
              <a:t>Example </a:t>
            </a:r>
            <a:r>
              <a:rPr lang="en-CA" altLang="en-US" sz="3000" b="1" dirty="0" smtClean="0">
                <a:latin typeface="+mn-lt"/>
                <a:cs typeface="DejaVu Sans" charset="0"/>
              </a:rPr>
              <a:t>Decoding- Opcode </a:t>
            </a:r>
            <a:endParaRPr lang="en-CA" altLang="en-US" sz="3000" b="1" dirty="0">
              <a:latin typeface="+mn-lt"/>
              <a:cs typeface="DejaVu Sans" charset="0"/>
            </a:endParaRPr>
          </a:p>
        </p:txBody>
      </p:sp>
      <p:pic>
        <p:nvPicPr>
          <p:cNvPr id="4" name="Picture 3"/>
          <p:cNvPicPr>
            <a:picLocks noChangeAspect="1"/>
          </p:cNvPicPr>
          <p:nvPr/>
        </p:nvPicPr>
        <p:blipFill>
          <a:blip r:embed="rId2"/>
          <a:stretch>
            <a:fillRect/>
          </a:stretch>
        </p:blipFill>
        <p:spPr>
          <a:xfrm>
            <a:off x="762000" y="1371600"/>
            <a:ext cx="2814080" cy="2676248"/>
          </a:xfrm>
          <a:prstGeom prst="rect">
            <a:avLst/>
          </a:prstGeom>
        </p:spPr>
      </p:pic>
      <p:pic>
        <p:nvPicPr>
          <p:cNvPr id="5" name="Picture 4"/>
          <p:cNvPicPr>
            <a:picLocks noChangeAspect="1"/>
          </p:cNvPicPr>
          <p:nvPr/>
        </p:nvPicPr>
        <p:blipFill>
          <a:blip r:embed="rId3"/>
          <a:stretch>
            <a:fillRect/>
          </a:stretch>
        </p:blipFill>
        <p:spPr>
          <a:xfrm>
            <a:off x="4191000" y="1371600"/>
            <a:ext cx="4561905" cy="2619048"/>
          </a:xfrm>
          <a:prstGeom prst="rect">
            <a:avLst/>
          </a:prstGeom>
        </p:spPr>
      </p:pic>
      <p:sp>
        <p:nvSpPr>
          <p:cNvPr id="2" name="Title 1"/>
          <p:cNvSpPr>
            <a:spLocks noGrp="1"/>
          </p:cNvSpPr>
          <p:nvPr>
            <p:ph type="title"/>
          </p:nvPr>
        </p:nvSpPr>
        <p:spPr/>
        <p:txBody>
          <a:bodyPr/>
          <a:lstStyle/>
          <a:p>
            <a:endParaRPr lang="en-CA"/>
          </a:p>
        </p:txBody>
      </p:sp>
      <p:sp>
        <p:nvSpPr>
          <p:cNvPr id="6" name="Content Placeholder 5"/>
          <p:cNvSpPr>
            <a:spLocks noGrp="1"/>
          </p:cNvSpPr>
          <p:nvPr>
            <p:ph idx="1"/>
          </p:nvPr>
        </p:nvSpPr>
        <p:spPr>
          <a:xfrm>
            <a:off x="762000" y="4267200"/>
            <a:ext cx="7886700" cy="4351338"/>
          </a:xfrm>
        </p:spPr>
        <p:txBody>
          <a:bodyPr/>
          <a:lstStyle/>
          <a:p>
            <a:endParaRPr lang="en-CA" dirty="0">
              <a:solidFill>
                <a:srgbClr val="FF0000"/>
              </a:solidFill>
            </a:endParaRPr>
          </a:p>
          <a:p>
            <a:endParaRPr lang="en-CA" dirty="0">
              <a:solidFill>
                <a:srgbClr val="FF0000"/>
              </a:solidFill>
            </a:endParaRPr>
          </a:p>
        </p:txBody>
      </p:sp>
    </p:spTree>
    <p:extLst>
      <p:ext uri="{BB962C8B-B14F-4D97-AF65-F5344CB8AC3E}">
        <p14:creationId xmlns:p14="http://schemas.microsoft.com/office/powerpoint/2010/main" val="364793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7400" y="914400"/>
            <a:ext cx="4470401" cy="1905000"/>
          </a:xfrm>
          <a:prstGeom prst="rect">
            <a:avLst/>
          </a:prstGeom>
        </p:spPr>
      </p:pic>
      <p:pic>
        <p:nvPicPr>
          <p:cNvPr id="3" name="Picture 2"/>
          <p:cNvPicPr>
            <a:picLocks noChangeAspect="1"/>
          </p:cNvPicPr>
          <p:nvPr/>
        </p:nvPicPr>
        <p:blipFill>
          <a:blip r:embed="rId3"/>
          <a:stretch>
            <a:fillRect/>
          </a:stretch>
        </p:blipFill>
        <p:spPr>
          <a:xfrm>
            <a:off x="1600200" y="2895600"/>
            <a:ext cx="5659289" cy="3489593"/>
          </a:xfrm>
          <a:prstGeom prst="rect">
            <a:avLst/>
          </a:prstGeom>
        </p:spPr>
      </p:pic>
      <p:sp>
        <p:nvSpPr>
          <p:cNvPr id="4" name="Rectangle 3">
            <a:extLst>
              <a:ext uri="{FF2B5EF4-FFF2-40B4-BE49-F238E27FC236}">
                <a16:creationId xmlns:a16="http://schemas.microsoft.com/office/drawing/2014/main" xmlns="" id="{5F55246B-B434-4571-A3F1-C89D9A6785D5}"/>
              </a:ext>
            </a:extLst>
          </p:cNvPr>
          <p:cNvSpPr>
            <a:spLocks noChangeArrowheads="1"/>
          </p:cNvSpPr>
          <p:nvPr/>
        </p:nvSpPr>
        <p:spPr bwMode="auto">
          <a:xfrm>
            <a:off x="381000" y="152400"/>
            <a:ext cx="6878489"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latin typeface="+mn-lt"/>
                <a:cs typeface="DejaVu Sans" charset="0"/>
              </a:rPr>
              <a:t>Use Intel Manual to Analyze Opcode </a:t>
            </a:r>
            <a:endParaRPr lang="en-CA" altLang="en-US" sz="3000" b="1" dirty="0">
              <a:latin typeface="+mn-lt"/>
              <a:cs typeface="DejaVu Sans" charset="0"/>
            </a:endParaRPr>
          </a:p>
        </p:txBody>
      </p:sp>
    </p:spTree>
    <p:extLst>
      <p:ext uri="{BB962C8B-B14F-4D97-AF65-F5344CB8AC3E}">
        <p14:creationId xmlns:p14="http://schemas.microsoft.com/office/powerpoint/2010/main" val="115828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Understanding the stack</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5019131"/>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“The </a:t>
            </a:r>
            <a:r>
              <a:rPr lang="en-CA" sz="1600" dirty="0"/>
              <a:t>stack is a contiguous array of memory locations. It is contained in a segment and identified by the segment selector in the SS register. </a:t>
            </a:r>
          </a:p>
          <a:p>
            <a:pPr marL="285750" indent="-285750">
              <a:buFont typeface="Arial" panose="020B0604020202020204" pitchFamily="34" charset="0"/>
              <a:buChar char="•"/>
            </a:pPr>
            <a:r>
              <a:rPr lang="en-CA" sz="1600" dirty="0"/>
              <a:t>When using the flat memory model, the stack can be located anywhere in</a:t>
            </a:r>
          </a:p>
          <a:p>
            <a:r>
              <a:rPr lang="en-CA" sz="1600" dirty="0"/>
              <a:t>     the linear address space for the program. </a:t>
            </a:r>
          </a:p>
          <a:p>
            <a:pPr marL="285750" indent="-285750">
              <a:buFont typeface="Arial" panose="020B0604020202020204" pitchFamily="34" charset="0"/>
              <a:buChar char="•"/>
            </a:pPr>
            <a:r>
              <a:rPr lang="en-CA" sz="1600" dirty="0"/>
              <a:t>A stack can be up to 4 </a:t>
            </a:r>
            <a:r>
              <a:rPr lang="en-CA" sz="1600" dirty="0" err="1"/>
              <a:t>GBytes</a:t>
            </a:r>
            <a:r>
              <a:rPr lang="en-CA" sz="1600" dirty="0"/>
              <a:t> long, the maximum size of a segment</a:t>
            </a:r>
            <a:r>
              <a:rPr lang="en-CA" sz="1600" dirty="0" smtClean="0"/>
              <a:t>.”</a:t>
            </a:r>
          </a:p>
          <a:p>
            <a:r>
              <a:rPr lang="en-CA" sz="1600" dirty="0"/>
              <a:t> </a:t>
            </a:r>
            <a:r>
              <a:rPr lang="en-CA" sz="1600" dirty="0" smtClean="0"/>
              <a:t>     </a:t>
            </a:r>
          </a:p>
          <a:p>
            <a:r>
              <a:rPr lang="en-CA" sz="1600" dirty="0"/>
              <a:t> </a:t>
            </a:r>
            <a:r>
              <a:rPr lang="en-CA" sz="1600" dirty="0" smtClean="0"/>
              <a:t>    Ref: Intel Manual Vol 1 chapter 6  6-1  page  151</a:t>
            </a:r>
          </a:p>
          <a:p>
            <a:pPr marL="285750" indent="-285750">
              <a:lnSpc>
                <a:spcPct val="150000"/>
              </a:lnSpc>
              <a:buFont typeface="Arial" panose="020B0604020202020204" pitchFamily="34" charset="0"/>
              <a:buChar char="•"/>
            </a:pPr>
            <a:endParaRPr lang="en-US" sz="1600" dirty="0" smtClean="0"/>
          </a:p>
          <a:p>
            <a:pPr marL="285750" indent="-285750">
              <a:lnSpc>
                <a:spcPct val="150000"/>
              </a:lnSpc>
              <a:buFont typeface="Arial" panose="020B0604020202020204" pitchFamily="34" charset="0"/>
              <a:buChar char="•"/>
            </a:pPr>
            <a:r>
              <a:rPr lang="en-US" sz="1600" dirty="0" smtClean="0"/>
              <a:t>Programmer perspective: The </a:t>
            </a:r>
            <a:r>
              <a:rPr lang="en-US" sz="1600" dirty="0"/>
              <a:t>stack is a </a:t>
            </a:r>
            <a:r>
              <a:rPr lang="en-US" sz="1600" dirty="0">
                <a:solidFill>
                  <a:srgbClr val="FF0000"/>
                </a:solidFill>
              </a:rPr>
              <a:t>data structure </a:t>
            </a:r>
            <a:r>
              <a:rPr lang="en-US" sz="1600" dirty="0"/>
              <a:t>that </a:t>
            </a:r>
            <a:r>
              <a:rPr lang="en-US" sz="1600" dirty="0" smtClean="0"/>
              <a:t>allows functions to temporarily store local variables, arguments and context to </a:t>
            </a:r>
            <a:r>
              <a:rPr lang="en-US" sz="1600" dirty="0"/>
              <a:t>be used during the lifetime of that function</a:t>
            </a:r>
            <a:r>
              <a:rPr lang="en-US" sz="1600" dirty="0" smtClean="0"/>
              <a:t>. It also stores the location EIP should return to after the function is done. All these data stored in the stack and needed by the called function is called </a:t>
            </a:r>
            <a:r>
              <a:rPr lang="en-US" sz="1600" dirty="0" smtClean="0">
                <a:solidFill>
                  <a:srgbClr val="FF0000"/>
                </a:solidFill>
              </a:rPr>
              <a:t>stack frame </a:t>
            </a:r>
          </a:p>
          <a:p>
            <a:pPr marL="285750" indent="-285750">
              <a:lnSpc>
                <a:spcPct val="150000"/>
              </a:lnSpc>
              <a:buFont typeface="Arial" panose="020B0604020202020204" pitchFamily="34" charset="0"/>
              <a:buChar char="•"/>
            </a:pPr>
            <a:r>
              <a:rPr lang="en-US" sz="1600" dirty="0" smtClean="0"/>
              <a:t>Each </a:t>
            </a:r>
            <a:r>
              <a:rPr lang="en-US" sz="1600" dirty="0"/>
              <a:t>function will have its own stack frame. That stack frame is demarked by the EBP and ESP registers. </a:t>
            </a:r>
            <a:r>
              <a:rPr lang="en-US" sz="1600" dirty="0" smtClean="0"/>
              <a:t> </a:t>
            </a:r>
          </a:p>
          <a:p>
            <a:pPr marL="285750" indent="-285750">
              <a:lnSpc>
                <a:spcPct val="150000"/>
              </a:lnSpc>
              <a:buFont typeface="Arial" panose="020B0604020202020204" pitchFamily="34" charset="0"/>
              <a:buChar char="•"/>
            </a:pPr>
            <a:r>
              <a:rPr lang="en-US" sz="1600" dirty="0" smtClean="0"/>
              <a:t>The stack contains many stack frames</a:t>
            </a:r>
            <a:endParaRPr lang="en-US" sz="1600" dirty="0"/>
          </a:p>
        </p:txBody>
      </p:sp>
    </p:spTree>
    <p:extLst>
      <p:ext uri="{BB962C8B-B14F-4D97-AF65-F5344CB8AC3E}">
        <p14:creationId xmlns:p14="http://schemas.microsoft.com/office/powerpoint/2010/main" val="270553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F55246B-B434-4571-A3F1-C89D9A6785D5}"/>
              </a:ext>
            </a:extLst>
          </p:cNvPr>
          <p:cNvSpPr>
            <a:spLocks noChangeArrowheads="1"/>
          </p:cNvSpPr>
          <p:nvPr/>
        </p:nvSpPr>
        <p:spPr bwMode="auto">
          <a:xfrm>
            <a:off x="76200" y="152400"/>
            <a:ext cx="73088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The Stack PUSH and POP instructions</a:t>
            </a:r>
            <a:endParaRPr lang="en-CA" altLang="en-US" sz="3000" b="1" dirty="0">
              <a:cs typeface="DejaVu Sans" charset="0"/>
            </a:endParaRPr>
          </a:p>
        </p:txBody>
      </p:sp>
      <p:sp>
        <p:nvSpPr>
          <p:cNvPr id="5" name="Content Placeholder 4"/>
          <p:cNvSpPr>
            <a:spLocks noGrp="1"/>
          </p:cNvSpPr>
          <p:nvPr>
            <p:ph idx="1"/>
          </p:nvPr>
        </p:nvSpPr>
        <p:spPr>
          <a:xfrm>
            <a:off x="609523" y="990600"/>
            <a:ext cx="7886700" cy="4800600"/>
          </a:xfrm>
        </p:spPr>
        <p:txBody>
          <a:bodyPr/>
          <a:lstStyle/>
          <a:p>
            <a:pPr>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stack is a Last In First Out (LIFO) structure. This means that as new items </a:t>
            </a:r>
            <a:r>
              <a:rPr lang="en-US" sz="1600" dirty="0" smtClean="0">
                <a:latin typeface="Arial" panose="020B0604020202020204" pitchFamily="34" charset="0"/>
                <a:cs typeface="Arial" panose="020B0604020202020204" pitchFamily="34" charset="0"/>
              </a:rPr>
              <a:t>are added </a:t>
            </a:r>
            <a:r>
              <a:rPr lang="en-US" sz="1600" b="1" dirty="0">
                <a:solidFill>
                  <a:srgbClr val="FF0000"/>
                </a:solidFill>
                <a:latin typeface="Arial" panose="020B0604020202020204" pitchFamily="34" charset="0"/>
                <a:cs typeface="Arial" panose="020B0604020202020204" pitchFamily="34" charset="0"/>
              </a:rPr>
              <a:t>(</a:t>
            </a:r>
            <a:r>
              <a:rPr lang="en-US" sz="1600" b="1" dirty="0" smtClean="0">
                <a:solidFill>
                  <a:srgbClr val="FF0000"/>
                </a:solidFill>
                <a:latin typeface="Arial" panose="020B0604020202020204" pitchFamily="34" charset="0"/>
                <a:cs typeface="Arial" panose="020B0604020202020204" pitchFamily="34" charset="0"/>
              </a:rPr>
              <a:t>PUSH instruction) </a:t>
            </a:r>
            <a:r>
              <a:rPr lang="en-US" sz="1600" dirty="0">
                <a:latin typeface="Arial" panose="020B0604020202020204" pitchFamily="34" charset="0"/>
                <a:cs typeface="Arial" panose="020B0604020202020204" pitchFamily="34" charset="0"/>
              </a:rPr>
              <a:t>to the stack, and later removed </a:t>
            </a:r>
            <a:r>
              <a:rPr lang="en-US" sz="1600" b="1" dirty="0">
                <a:solidFill>
                  <a:srgbClr val="FF0000"/>
                </a:solidFill>
                <a:latin typeface="Arial" panose="020B0604020202020204" pitchFamily="34" charset="0"/>
                <a:cs typeface="Arial" panose="020B0604020202020204" pitchFamily="34" charset="0"/>
              </a:rPr>
              <a:t>(</a:t>
            </a:r>
            <a:r>
              <a:rPr lang="en-US" sz="1600" b="1" dirty="0" smtClean="0">
                <a:solidFill>
                  <a:srgbClr val="FF0000"/>
                </a:solidFill>
                <a:latin typeface="Arial" panose="020B0604020202020204" pitchFamily="34" charset="0"/>
                <a:cs typeface="Arial" panose="020B0604020202020204" pitchFamily="34" charset="0"/>
              </a:rPr>
              <a:t>POP instruction)</a:t>
            </a:r>
            <a:r>
              <a:rPr lang="en-US" sz="1600" dirty="0" smtClean="0">
                <a:solidFill>
                  <a:srgbClr val="FF000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last item is the first to be </a:t>
            </a:r>
            <a:r>
              <a:rPr lang="en-US" sz="1600" dirty="0" smtClean="0">
                <a:latin typeface="Arial" panose="020B0604020202020204" pitchFamily="34" charset="0"/>
                <a:cs typeface="Arial" panose="020B0604020202020204" pitchFamily="34" charset="0"/>
              </a:rPr>
              <a:t>removed.</a:t>
            </a: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PUSH and POP instructions </a:t>
            </a:r>
            <a:r>
              <a:rPr lang="en-US" sz="1600" dirty="0">
                <a:latin typeface="Arial" panose="020B0604020202020204" pitchFamily="34" charset="0"/>
                <a:cs typeface="Arial" panose="020B0604020202020204" pitchFamily="34" charset="0"/>
              </a:rPr>
              <a:t>can handle 16, 32 or 64 bits operands</a:t>
            </a:r>
            <a:r>
              <a:rPr lang="en-US" sz="1600" dirty="0" smtClean="0">
                <a:latin typeface="Arial" panose="020B0604020202020204" pitchFamily="34" charset="0"/>
                <a:cs typeface="Arial" panose="020B0604020202020204" pitchFamily="34" charset="0"/>
              </a:rPr>
              <a:t>chapter4 page  1689</a:t>
            </a:r>
          </a:p>
          <a:p>
            <a:pPr>
              <a:lnSpc>
                <a:spcPct val="150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CA"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2743200"/>
            <a:ext cx="3962400" cy="2768040"/>
          </a:xfrm>
          <a:prstGeom prst="rect">
            <a:avLst/>
          </a:prstGeom>
        </p:spPr>
      </p:pic>
      <p:sp>
        <p:nvSpPr>
          <p:cNvPr id="7" name="Rectangle 6"/>
          <p:cNvSpPr/>
          <p:nvPr/>
        </p:nvSpPr>
        <p:spPr>
          <a:xfrm>
            <a:off x="1219200" y="5943600"/>
            <a:ext cx="7581900" cy="349968"/>
          </a:xfrm>
          <a:prstGeom prst="rect">
            <a:avLst/>
          </a:prstGeom>
        </p:spPr>
        <p:txBody>
          <a:bodyPr wrap="square">
            <a:spAutoFit/>
          </a:bodyPr>
          <a:lstStyle/>
          <a:p>
            <a:r>
              <a:rPr lang="en-CA" dirty="0"/>
              <a:t>https://en.wikipedia.org/wiki/Stack_(abstract_data_type)</a:t>
            </a:r>
          </a:p>
        </p:txBody>
      </p:sp>
    </p:spTree>
    <p:extLst>
      <p:ext uri="{BB962C8B-B14F-4D97-AF65-F5344CB8AC3E}">
        <p14:creationId xmlns:p14="http://schemas.microsoft.com/office/powerpoint/2010/main" val="223812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Instructions</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5124993"/>
          </a:xfrm>
          <a:prstGeom prst="rect">
            <a:avLst/>
          </a:prstGeom>
          <a:noFill/>
        </p:spPr>
        <p:txBody>
          <a:bodyPr wrap="square" rtlCol="0">
            <a:spAutoFit/>
          </a:bodyPr>
          <a:lstStyle/>
          <a:p>
            <a:pPr>
              <a:lnSpc>
                <a:spcPct val="150000"/>
              </a:lnSpc>
            </a:pPr>
            <a:r>
              <a:rPr lang="en-US" dirty="0"/>
              <a:t>Instructions are the means by which the developer tells the CPU what task to accomplish. Intel x86 and x64 architectures provides a rich set of instructions to perform many tasks.</a:t>
            </a:r>
          </a:p>
          <a:p>
            <a:pPr>
              <a:lnSpc>
                <a:spcPct val="150000"/>
              </a:lnSpc>
            </a:pPr>
            <a:r>
              <a:rPr lang="en-US" dirty="0"/>
              <a:t>In this module we discuss the how the instructions are form to accomplish this task. </a:t>
            </a:r>
          </a:p>
          <a:p>
            <a:pPr>
              <a:lnSpc>
                <a:spcPct val="150000"/>
              </a:lnSpc>
            </a:pPr>
            <a:r>
              <a:rPr lang="en-US" dirty="0"/>
              <a:t>As a part of that the discussion we will include the following topics:</a:t>
            </a:r>
          </a:p>
          <a:p>
            <a:pPr marL="1085850" lvl="1" indent="-342900">
              <a:lnSpc>
                <a:spcPct val="150000"/>
              </a:lnSpc>
              <a:buFont typeface="Arial" panose="020B0604020202020204" pitchFamily="34" charset="0"/>
              <a:buChar char="•"/>
            </a:pPr>
            <a:r>
              <a:rPr lang="en-US" sz="1600" dirty="0"/>
              <a:t>Addressing modes</a:t>
            </a:r>
          </a:p>
          <a:p>
            <a:pPr marL="1085850" lvl="1" indent="-342900">
              <a:lnSpc>
                <a:spcPct val="150000"/>
              </a:lnSpc>
              <a:buFont typeface="Arial" panose="020B0604020202020204" pitchFamily="34" charset="0"/>
              <a:buChar char="•"/>
            </a:pPr>
            <a:r>
              <a:rPr lang="en-US" sz="1600" dirty="0"/>
              <a:t>Data types</a:t>
            </a:r>
          </a:p>
          <a:p>
            <a:pPr marL="1085850" lvl="1" indent="-342900">
              <a:lnSpc>
                <a:spcPct val="150000"/>
              </a:lnSpc>
              <a:buFont typeface="Arial" panose="020B0604020202020204" pitchFamily="34" charset="0"/>
              <a:buChar char="•"/>
            </a:pPr>
            <a:r>
              <a:rPr lang="en-US" sz="1600" dirty="0"/>
              <a:t>Math operations and Float-point numbers</a:t>
            </a:r>
          </a:p>
          <a:p>
            <a:pPr marL="1085850" lvl="1" indent="-342900">
              <a:lnSpc>
                <a:spcPct val="150000"/>
              </a:lnSpc>
              <a:buFont typeface="Arial" panose="020B0604020202020204" pitchFamily="34" charset="0"/>
              <a:buChar char="•"/>
            </a:pPr>
            <a:r>
              <a:rPr lang="en-US" sz="1600" dirty="0"/>
              <a:t>Stack structure</a:t>
            </a:r>
          </a:p>
          <a:p>
            <a:pPr marL="1085850" lvl="1" indent="-342900">
              <a:lnSpc>
                <a:spcPct val="150000"/>
              </a:lnSpc>
              <a:buFont typeface="Arial" panose="020B0604020202020204" pitchFamily="34" charset="0"/>
              <a:buChar char="•"/>
            </a:pPr>
            <a:r>
              <a:rPr lang="en-US" sz="1600" dirty="0"/>
              <a:t>Calling convention (x86 and x64)</a:t>
            </a:r>
          </a:p>
          <a:p>
            <a:pPr marL="1085850" lvl="1" indent="-342900">
              <a:lnSpc>
                <a:spcPct val="150000"/>
              </a:lnSpc>
              <a:buFont typeface="Arial" panose="020B0604020202020204" pitchFamily="34" charset="0"/>
              <a:buChar char="•"/>
            </a:pPr>
            <a:r>
              <a:rPr lang="en-US" sz="1600" dirty="0"/>
              <a:t>Interrupts and exceptions</a:t>
            </a:r>
          </a:p>
          <a:p>
            <a:pPr marL="1085850" lvl="1" indent="-342900">
              <a:lnSpc>
                <a:spcPct val="150000"/>
              </a:lnSpc>
              <a:buFont typeface="Arial" panose="020B0604020202020204" pitchFamily="34" charset="0"/>
              <a:buChar char="•"/>
            </a:pPr>
            <a:r>
              <a:rPr lang="en-US" sz="1600" dirty="0"/>
              <a:t>Instruction encoding</a:t>
            </a:r>
          </a:p>
        </p:txBody>
      </p:sp>
    </p:spTree>
    <p:extLst>
      <p:ext uri="{BB962C8B-B14F-4D97-AF65-F5344CB8AC3E}">
        <p14:creationId xmlns:p14="http://schemas.microsoft.com/office/powerpoint/2010/main" val="288306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7886700" cy="4351338"/>
          </a:xfrm>
        </p:spPr>
        <p:txBody>
          <a:bodyPr/>
          <a:lstStyle/>
          <a:p>
            <a:r>
              <a:rPr lang="en-CA" sz="1800" dirty="0">
                <a:latin typeface="Arial" panose="020B0604020202020204" pitchFamily="34" charset="0"/>
                <a:cs typeface="Arial" panose="020B0604020202020204" pitchFamily="34" charset="0"/>
              </a:rPr>
              <a:t>There are </a:t>
            </a:r>
            <a:r>
              <a:rPr lang="en-CA" sz="1800" dirty="0" smtClean="0">
                <a:latin typeface="Arial" panose="020B0604020202020204" pitchFamily="34" charset="0"/>
                <a:cs typeface="Arial" panose="020B0604020202020204" pitchFamily="34" charset="0"/>
              </a:rPr>
              <a:t>specific registers </a:t>
            </a:r>
            <a:r>
              <a:rPr lang="en-CA" sz="1800" dirty="0">
                <a:latin typeface="Arial" panose="020B0604020202020204" pitchFamily="34" charset="0"/>
                <a:cs typeface="Arial" panose="020B0604020202020204" pitchFamily="34" charset="0"/>
              </a:rPr>
              <a:t>used by the </a:t>
            </a:r>
            <a:r>
              <a:rPr lang="en-CA" sz="1800" dirty="0" smtClean="0">
                <a:latin typeface="Arial" panose="020B0604020202020204" pitchFamily="34" charset="0"/>
                <a:cs typeface="Arial" panose="020B0604020202020204" pitchFamily="34" charset="0"/>
              </a:rPr>
              <a:t>stack: EBP</a:t>
            </a:r>
            <a:r>
              <a:rPr lang="en-CA" sz="1800" dirty="0">
                <a:latin typeface="Arial" panose="020B0604020202020204" pitchFamily="34" charset="0"/>
                <a:cs typeface="Arial" panose="020B0604020202020204" pitchFamily="34" charset="0"/>
              </a:rPr>
              <a:t>, ESP </a:t>
            </a:r>
            <a:endParaRPr lang="en-CA"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EBP contains stack-frame based pointer. It  is </a:t>
            </a:r>
            <a:r>
              <a:rPr lang="en-CA" sz="1800" dirty="0">
                <a:latin typeface="Arial" panose="020B0604020202020204" pitchFamily="34" charset="0"/>
                <a:cs typeface="Arial" panose="020B0604020202020204" pitchFamily="34" charset="0"/>
              </a:rPr>
              <a:t>used as </a:t>
            </a:r>
            <a:r>
              <a:rPr lang="en-CA" sz="1800" dirty="0" smtClean="0">
                <a:latin typeface="Arial" panose="020B0604020202020204" pitchFamily="34" charset="0"/>
                <a:cs typeface="Arial" panose="020B0604020202020204" pitchFamily="34" charset="0"/>
              </a:rPr>
              <a:t>fixed reference </a:t>
            </a:r>
            <a:r>
              <a:rPr lang="en-CA" sz="1800" dirty="0">
                <a:latin typeface="Arial" panose="020B0604020202020204" pitchFamily="34" charset="0"/>
                <a:cs typeface="Arial" panose="020B0604020202020204" pitchFamily="34" charset="0"/>
              </a:rPr>
              <a:t>point for all </a:t>
            </a:r>
            <a:r>
              <a:rPr lang="en-CA" sz="1800" dirty="0" smtClean="0">
                <a:latin typeface="Arial" panose="020B0604020202020204" pitchFamily="34" charset="0"/>
                <a:cs typeface="Arial" panose="020B0604020202020204" pitchFamily="34" charset="0"/>
              </a:rPr>
              <a:t>local variables </a:t>
            </a:r>
            <a:r>
              <a:rPr lang="en-CA" sz="1800" dirty="0">
                <a:latin typeface="Arial" panose="020B0604020202020204" pitchFamily="34" charset="0"/>
                <a:cs typeface="Arial" panose="020B0604020202020204" pitchFamily="34" charset="0"/>
              </a:rPr>
              <a:t>within the function currently being executed.</a:t>
            </a: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To used the stack-frame , the called procedure copies the content of ESP register into EBP register before any local variable is pushed onto the stack</a:t>
            </a: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After ESP is copied into EBP, t</a:t>
            </a:r>
            <a:r>
              <a:rPr lang="en-CA" sz="1800" dirty="0" smtClean="0"/>
              <a:t>he </a:t>
            </a:r>
            <a:r>
              <a:rPr lang="en-CA" sz="1800" dirty="0"/>
              <a:t>stack-frame base pointer </a:t>
            </a:r>
            <a:r>
              <a:rPr lang="en-CA" sz="1800" dirty="0" smtClean="0"/>
              <a:t>allows access </a:t>
            </a:r>
            <a:r>
              <a:rPr lang="en-CA" sz="1800" dirty="0"/>
              <a:t>to data </a:t>
            </a:r>
            <a:r>
              <a:rPr lang="en-CA" sz="1800" dirty="0" smtClean="0"/>
              <a:t>structures passed </a:t>
            </a:r>
            <a:r>
              <a:rPr lang="en-CA" sz="1800" dirty="0"/>
              <a:t>on the </a:t>
            </a:r>
            <a:r>
              <a:rPr lang="en-CA" sz="1800" dirty="0" smtClean="0"/>
              <a:t>stack, to the return EIP and to the local variables push onto the stack by the called procedure</a:t>
            </a: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EBP </a:t>
            </a:r>
            <a:r>
              <a:rPr lang="en-CA" sz="1800" dirty="0">
                <a:latin typeface="Arial" panose="020B0604020202020204" pitchFamily="34" charset="0"/>
                <a:cs typeface="Arial" panose="020B0604020202020204" pitchFamily="34" charset="0"/>
              </a:rPr>
              <a:t>register (Base Pointer) for a particular frame is located at the high address</a:t>
            </a:r>
            <a:r>
              <a:rPr lang="en-CA" sz="1800" dirty="0" smtClean="0">
                <a:latin typeface="Arial" panose="020B0604020202020204" pitchFamily="34" charset="0"/>
                <a:cs typeface="Arial" panose="020B0604020202020204" pitchFamily="34" charset="0"/>
              </a:rPr>
              <a:t>. (bottom of the stack)</a:t>
            </a: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Why </a:t>
            </a:r>
            <a:r>
              <a:rPr lang="en-CA" sz="1800" dirty="0">
                <a:latin typeface="Arial" panose="020B0604020202020204" pitchFamily="34" charset="0"/>
                <a:cs typeface="Arial" panose="020B0604020202020204" pitchFamily="34" charset="0"/>
              </a:rPr>
              <a:t>is the EBP stationary</a:t>
            </a:r>
            <a:r>
              <a:rPr lang="en-CA" sz="1800" dirty="0" smtClean="0">
                <a:latin typeface="Arial" panose="020B0604020202020204" pitchFamily="34" charset="0"/>
                <a:cs typeface="Arial" panose="020B0604020202020204" pitchFamily="34" charset="0"/>
              </a:rPr>
              <a:t>?</a:t>
            </a:r>
            <a:endParaRPr lang="en-CA" sz="18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5F55246B-B434-4571-A3F1-C89D9A6785D5}"/>
              </a:ext>
            </a:extLst>
          </p:cNvPr>
          <p:cNvSpPr>
            <a:spLocks noChangeArrowheads="1"/>
          </p:cNvSpPr>
          <p:nvPr/>
        </p:nvSpPr>
        <p:spPr bwMode="auto">
          <a:xfrm>
            <a:off x="76200" y="152400"/>
            <a:ext cx="73088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The Stack EBP Instruction</a:t>
            </a:r>
            <a:endParaRPr lang="en-CA" altLang="en-US" sz="3000" b="1" dirty="0">
              <a:cs typeface="DejaVu Sans" charset="0"/>
            </a:endParaRPr>
          </a:p>
        </p:txBody>
      </p:sp>
    </p:spTree>
    <p:extLst>
      <p:ext uri="{BB962C8B-B14F-4D97-AF65-F5344CB8AC3E}">
        <p14:creationId xmlns:p14="http://schemas.microsoft.com/office/powerpoint/2010/main" val="3721888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857250"/>
            <a:ext cx="7886700" cy="4351338"/>
          </a:xfrm>
        </p:spPr>
        <p:txBody>
          <a:bodyPr/>
          <a:lstStyle/>
          <a:p>
            <a:pPr>
              <a:lnSpc>
                <a:spcPct val="150000"/>
              </a:lnSpc>
              <a:buFont typeface="Arial" panose="020B0604020202020204" pitchFamily="34" charset="0"/>
              <a:buChar char="•"/>
            </a:pPr>
            <a:r>
              <a:rPr lang="en-CA" sz="1800" dirty="0">
                <a:latin typeface="Arial" panose="020B0604020202020204" pitchFamily="34" charset="0"/>
                <a:cs typeface="Arial" panose="020B0604020202020204" pitchFamily="34" charset="0"/>
              </a:rPr>
              <a:t>The ESP can move up or down as new variables are </a:t>
            </a:r>
            <a:r>
              <a:rPr lang="en-CA" sz="1800" dirty="0" smtClean="0">
                <a:latin typeface="Arial" panose="020B0604020202020204" pitchFamily="34" charset="0"/>
                <a:cs typeface="Arial" panose="020B0604020202020204" pitchFamily="34" charset="0"/>
              </a:rPr>
              <a:t>pushed onto </a:t>
            </a:r>
            <a:r>
              <a:rPr lang="en-CA" sz="1800" dirty="0">
                <a:latin typeface="Arial" panose="020B0604020202020204" pitchFamily="34" charset="0"/>
                <a:cs typeface="Arial" panose="020B0604020202020204" pitchFamily="34" charset="0"/>
              </a:rPr>
              <a:t>or </a:t>
            </a:r>
            <a:r>
              <a:rPr lang="en-CA" sz="1800" dirty="0" smtClean="0">
                <a:latin typeface="Arial" panose="020B0604020202020204" pitchFamily="34" charset="0"/>
                <a:cs typeface="Arial" panose="020B0604020202020204" pitchFamily="34" charset="0"/>
              </a:rPr>
              <a:t>popped off from </a:t>
            </a:r>
            <a:r>
              <a:rPr lang="en-CA" sz="1800" dirty="0">
                <a:latin typeface="Arial" panose="020B0604020202020204" pitchFamily="34" charset="0"/>
                <a:cs typeface="Arial" panose="020B0604020202020204" pitchFamily="34" charset="0"/>
              </a:rPr>
              <a:t>the stack.</a:t>
            </a:r>
          </a:p>
          <a:p>
            <a:pPr>
              <a:buFont typeface="Arial" panose="020B0604020202020204" pitchFamily="34" charset="0"/>
              <a:buChar char="•"/>
            </a:pPr>
            <a:r>
              <a:rPr lang="en-CA" sz="1800" dirty="0"/>
              <a:t>When an item is pushed onto the stack, the processor </a:t>
            </a:r>
            <a:r>
              <a:rPr lang="en-CA" sz="1800" dirty="0">
                <a:solidFill>
                  <a:srgbClr val="FF0000"/>
                </a:solidFill>
              </a:rPr>
              <a:t>decrements</a:t>
            </a:r>
            <a:r>
              <a:rPr lang="en-CA" sz="1800" dirty="0"/>
              <a:t> the </a:t>
            </a:r>
            <a:r>
              <a:rPr lang="en-CA" sz="1800" dirty="0">
                <a:solidFill>
                  <a:srgbClr val="FF0000"/>
                </a:solidFill>
              </a:rPr>
              <a:t>ESP </a:t>
            </a:r>
            <a:r>
              <a:rPr lang="en-CA" sz="1800" dirty="0" smtClean="0">
                <a:solidFill>
                  <a:srgbClr val="FF0000"/>
                </a:solidFill>
              </a:rPr>
              <a:t>register</a:t>
            </a:r>
            <a:r>
              <a:rPr lang="en-CA" sz="1800" dirty="0" smtClean="0"/>
              <a:t>. </a:t>
            </a:r>
            <a:r>
              <a:rPr lang="en-US" sz="1800" dirty="0" smtClean="0">
                <a:latin typeface="Arial" panose="020B0604020202020204" pitchFamily="34" charset="0"/>
                <a:cs typeface="Arial" panose="020B0604020202020204" pitchFamily="34" charset="0"/>
              </a:rPr>
              <a:t>PUSH </a:t>
            </a:r>
            <a:r>
              <a:rPr lang="en-CA" sz="1800" dirty="0"/>
              <a:t>Decrements the stack pointer </a:t>
            </a:r>
            <a:r>
              <a:rPr lang="en-CA" sz="1800" dirty="0" smtClean="0"/>
              <a:t>(ESP) and </a:t>
            </a:r>
            <a:r>
              <a:rPr lang="en-CA" sz="1800" dirty="0"/>
              <a:t>then stores the source operand on the top of the stack. </a:t>
            </a:r>
            <a:r>
              <a:rPr lang="fr-FR" sz="1800" dirty="0" smtClean="0"/>
              <a:t>Intel </a:t>
            </a:r>
            <a:r>
              <a:rPr lang="fr-FR" sz="1800" dirty="0"/>
              <a:t>Volume 2B  4-513 Page 1680</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t>When </a:t>
            </a:r>
            <a:r>
              <a:rPr lang="en-CA" sz="1800" dirty="0"/>
              <a:t>an item is popped off the stack, the processor reads the item from the top of stack, then </a:t>
            </a:r>
            <a:r>
              <a:rPr lang="en-CA" sz="1800" dirty="0" smtClean="0"/>
              <a:t>increments the </a:t>
            </a:r>
            <a:r>
              <a:rPr lang="en-CA" sz="1800" dirty="0"/>
              <a:t>ESP register</a:t>
            </a:r>
            <a:r>
              <a:rPr lang="en-CA" sz="1800" dirty="0" smtClean="0"/>
              <a:t>.</a:t>
            </a:r>
          </a:p>
          <a:p>
            <a:pPr>
              <a:buFont typeface="Arial" panose="020B0604020202020204" pitchFamily="34" charset="0"/>
              <a:buChar char="•"/>
            </a:pPr>
            <a:r>
              <a:rPr lang="en-CA" sz="1800" dirty="0" smtClean="0"/>
              <a:t>The </a:t>
            </a:r>
            <a:r>
              <a:rPr lang="en-CA" sz="1800" dirty="0"/>
              <a:t>stack </a:t>
            </a:r>
            <a:r>
              <a:rPr lang="en-CA" sz="1800" dirty="0">
                <a:solidFill>
                  <a:srgbClr val="FF0000"/>
                </a:solidFill>
              </a:rPr>
              <a:t>grows </a:t>
            </a:r>
            <a:r>
              <a:rPr lang="en-CA" sz="1800" b="1" dirty="0">
                <a:solidFill>
                  <a:srgbClr val="FF0000"/>
                </a:solidFill>
              </a:rPr>
              <a:t>down</a:t>
            </a:r>
            <a:r>
              <a:rPr lang="en-CA" sz="1800" b="1" dirty="0"/>
              <a:t> </a:t>
            </a:r>
            <a:r>
              <a:rPr lang="en-CA" sz="1800" dirty="0"/>
              <a:t>in memory (towards lesser addresses) when </a:t>
            </a:r>
            <a:r>
              <a:rPr lang="en-CA" sz="1800" dirty="0" smtClean="0"/>
              <a:t>items are </a:t>
            </a:r>
            <a:r>
              <a:rPr lang="en-CA" sz="1800" dirty="0"/>
              <a:t>pushed on the stack and </a:t>
            </a:r>
            <a:r>
              <a:rPr lang="en-CA" sz="1800" dirty="0">
                <a:solidFill>
                  <a:srgbClr val="FF0000"/>
                </a:solidFill>
              </a:rPr>
              <a:t>shrinks </a:t>
            </a:r>
            <a:r>
              <a:rPr lang="en-CA" sz="1800" b="1" dirty="0">
                <a:solidFill>
                  <a:srgbClr val="FF0000"/>
                </a:solidFill>
              </a:rPr>
              <a:t>up </a:t>
            </a:r>
            <a:r>
              <a:rPr lang="en-CA" sz="1800" dirty="0"/>
              <a:t>(towards greater addresses) when the items are popped from the stack.</a:t>
            </a:r>
            <a:endParaRPr lang="en-CA"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smtClean="0">
                <a:latin typeface="Arial" panose="020B0604020202020204" pitchFamily="34" charset="0"/>
                <a:cs typeface="Arial" panose="020B0604020202020204" pitchFamily="34" charset="0"/>
              </a:rPr>
              <a:t>“POP </a:t>
            </a:r>
            <a:r>
              <a:rPr lang="en-CA" sz="1800" dirty="0"/>
              <a:t>Loads the value from the top of the stack to the location specified with the destination operand and then increments the stack pointer (ESP). The destination operand can be a general-purpose register, memory location, or segment </a:t>
            </a:r>
            <a:r>
              <a:rPr lang="en-CA" sz="1800" dirty="0" smtClean="0"/>
              <a:t>register”.</a:t>
            </a:r>
            <a:r>
              <a:rPr lang="en-US" sz="1800" dirty="0">
                <a:latin typeface="Arial" panose="020B0604020202020204" pitchFamily="34" charset="0"/>
                <a:cs typeface="Arial" panose="020B0604020202020204" pitchFamily="34" charset="0"/>
              </a:rPr>
              <a:t>. Intel Volume 2B  4-390 Page </a:t>
            </a:r>
            <a:r>
              <a:rPr lang="en-US" sz="1800" dirty="0" smtClean="0">
                <a:latin typeface="Arial" panose="020B0604020202020204" pitchFamily="34" charset="0"/>
                <a:cs typeface="Arial" panose="020B0604020202020204" pitchFamily="34" charset="0"/>
              </a:rPr>
              <a:t>1566</a:t>
            </a:r>
            <a:endParaRPr lang="en-US" sz="18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5F55246B-B434-4571-A3F1-C89D9A6785D5}"/>
              </a:ext>
            </a:extLst>
          </p:cNvPr>
          <p:cNvSpPr>
            <a:spLocks noChangeArrowheads="1"/>
          </p:cNvSpPr>
          <p:nvPr/>
        </p:nvSpPr>
        <p:spPr bwMode="auto">
          <a:xfrm>
            <a:off x="76200" y="152400"/>
            <a:ext cx="73088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The Stack ESP Instructions</a:t>
            </a:r>
            <a:endParaRPr lang="en-CA" altLang="en-US" sz="3000" b="1" dirty="0">
              <a:cs typeface="DejaVu Sans" charset="0"/>
            </a:endParaRPr>
          </a:p>
        </p:txBody>
      </p:sp>
    </p:spTree>
    <p:extLst>
      <p:ext uri="{BB962C8B-B14F-4D97-AF65-F5344CB8AC3E}">
        <p14:creationId xmlns:p14="http://schemas.microsoft.com/office/powerpoint/2010/main" val="111201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857250"/>
            <a:ext cx="7886700" cy="4351338"/>
          </a:xfrm>
        </p:spPr>
        <p:txBody>
          <a:bodyPr/>
          <a:lstStyle/>
          <a:p>
            <a:pPr>
              <a:buFont typeface="Arial" panose="020B0604020202020204" pitchFamily="34" charset="0"/>
              <a:buChar char="•"/>
            </a:pPr>
            <a:r>
              <a:rPr lang="en-CA" sz="1800" dirty="0" smtClean="0"/>
              <a:t>Each task (process) can be given its own stack. </a:t>
            </a:r>
            <a:r>
              <a:rPr lang="en-CA" sz="1800" dirty="0"/>
              <a:t>T</a:t>
            </a:r>
            <a:r>
              <a:rPr lang="en-CA" sz="1800" dirty="0" smtClean="0"/>
              <a:t>he </a:t>
            </a:r>
            <a:r>
              <a:rPr lang="en-CA" sz="1800" dirty="0"/>
              <a:t>number of stacks in </a:t>
            </a:r>
            <a:r>
              <a:rPr lang="en-CA" sz="1800" dirty="0" smtClean="0"/>
              <a:t>a system depends on max number </a:t>
            </a:r>
            <a:r>
              <a:rPr lang="en-CA" sz="1800" dirty="0"/>
              <a:t>of segments </a:t>
            </a:r>
            <a:r>
              <a:rPr lang="en-CA" sz="1800" dirty="0" smtClean="0"/>
              <a:t>and available RAM</a:t>
            </a:r>
            <a:endParaRPr lang="en-CA" sz="1800" dirty="0"/>
          </a:p>
          <a:p>
            <a:pPr>
              <a:buFont typeface="Arial" panose="020B0604020202020204" pitchFamily="34" charset="0"/>
              <a:buChar char="•"/>
            </a:pPr>
            <a:r>
              <a:rPr lang="en-CA" sz="1800" dirty="0" smtClean="0"/>
              <a:t>Only one stack (</a:t>
            </a:r>
            <a:r>
              <a:rPr lang="en-CA" sz="1800" b="1" dirty="0" smtClean="0"/>
              <a:t>current stack) can be active </a:t>
            </a:r>
            <a:r>
              <a:rPr lang="en-CA" sz="1800" dirty="0" smtClean="0"/>
              <a:t>at </a:t>
            </a:r>
            <a:r>
              <a:rPr lang="en-CA" sz="1800" dirty="0"/>
              <a:t>a time. The current </a:t>
            </a:r>
            <a:r>
              <a:rPr lang="en-CA" sz="1800" dirty="0" smtClean="0"/>
              <a:t>stack is </a:t>
            </a:r>
            <a:r>
              <a:rPr lang="en-CA" sz="1800" dirty="0"/>
              <a:t>the one contained in the segment referenced by the SS register</a:t>
            </a:r>
            <a:r>
              <a:rPr lang="en-CA" sz="1800" dirty="0" smtClean="0"/>
              <a:t>.</a:t>
            </a:r>
          </a:p>
          <a:p>
            <a:pPr>
              <a:buFont typeface="Arial" panose="020B0604020202020204" pitchFamily="34" charset="0"/>
              <a:buChar char="•"/>
            </a:pPr>
            <a:r>
              <a:rPr lang="en-CA" sz="1800" dirty="0"/>
              <a:t>To set a stack and establish it as the current stack, the program or operating system/executive must do </a:t>
            </a:r>
            <a:r>
              <a:rPr lang="en-CA" sz="1800" dirty="0" smtClean="0"/>
              <a:t>the following</a:t>
            </a:r>
            <a:r>
              <a:rPr lang="en-CA" sz="1800" dirty="0"/>
              <a:t>:</a:t>
            </a:r>
          </a:p>
          <a:p>
            <a:pPr lvl="1"/>
            <a:r>
              <a:rPr lang="en-CA" sz="1600" dirty="0">
                <a:latin typeface="Arial" panose="020B0604020202020204" pitchFamily="34" charset="0"/>
                <a:cs typeface="Arial" panose="020B0604020202020204" pitchFamily="34" charset="0"/>
              </a:rPr>
              <a:t>1. Establish a stack segment.</a:t>
            </a:r>
          </a:p>
          <a:p>
            <a:pPr lvl="1"/>
            <a:r>
              <a:rPr lang="en-CA" sz="1600" dirty="0">
                <a:latin typeface="Arial" panose="020B0604020202020204" pitchFamily="34" charset="0"/>
                <a:cs typeface="Arial" panose="020B0604020202020204" pitchFamily="34" charset="0"/>
              </a:rPr>
              <a:t>2. Load the segment selector for the stack segment into the SS register using a MOV, POP, or LSS instruction.</a:t>
            </a:r>
          </a:p>
          <a:p>
            <a:pPr lvl="1"/>
            <a:r>
              <a:rPr lang="en-CA" sz="1600" dirty="0">
                <a:latin typeface="Arial" panose="020B0604020202020204" pitchFamily="34" charset="0"/>
                <a:cs typeface="Arial" panose="020B0604020202020204" pitchFamily="34" charset="0"/>
              </a:rPr>
              <a:t>3. Load the stack pointer for the stack into the ESP register using a MOV, POP,</a:t>
            </a:r>
            <a:endParaRPr lang="en-US" sz="16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5F55246B-B434-4571-A3F1-C89D9A6785D5}"/>
              </a:ext>
            </a:extLst>
          </p:cNvPr>
          <p:cNvSpPr>
            <a:spLocks noChangeArrowheads="1"/>
          </p:cNvSpPr>
          <p:nvPr/>
        </p:nvSpPr>
        <p:spPr bwMode="auto">
          <a:xfrm>
            <a:off x="76200" y="152400"/>
            <a:ext cx="73088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    Set up the Stack</a:t>
            </a:r>
            <a:endParaRPr lang="en-CA" altLang="en-US" sz="3000" b="1" dirty="0">
              <a:cs typeface="DejaVu Sans" charset="0"/>
            </a:endParaRPr>
          </a:p>
        </p:txBody>
      </p:sp>
      <p:sp>
        <p:nvSpPr>
          <p:cNvPr id="2" name="Rectangle 1"/>
          <p:cNvSpPr/>
          <p:nvPr/>
        </p:nvSpPr>
        <p:spPr>
          <a:xfrm>
            <a:off x="1143000" y="4495800"/>
            <a:ext cx="7162800" cy="349968"/>
          </a:xfrm>
          <a:prstGeom prst="rect">
            <a:avLst/>
          </a:prstGeom>
        </p:spPr>
        <p:txBody>
          <a:bodyPr wrap="square">
            <a:spAutoFit/>
          </a:bodyPr>
          <a:lstStyle/>
          <a:p>
            <a:r>
              <a:rPr lang="en-CA" dirty="0"/>
              <a:t>Ref: Intel Manual Vol 1 chapter 6  </a:t>
            </a:r>
            <a:r>
              <a:rPr lang="en-CA" dirty="0" smtClean="0"/>
              <a:t>6-2  </a:t>
            </a:r>
            <a:r>
              <a:rPr lang="en-CA" dirty="0"/>
              <a:t>page  </a:t>
            </a:r>
            <a:r>
              <a:rPr lang="en-CA" dirty="0" smtClean="0"/>
              <a:t>152</a:t>
            </a:r>
            <a:endParaRPr lang="en-CA" dirty="0"/>
          </a:p>
        </p:txBody>
      </p:sp>
    </p:spTree>
    <p:extLst>
      <p:ext uri="{BB962C8B-B14F-4D97-AF65-F5344CB8AC3E}">
        <p14:creationId xmlns:p14="http://schemas.microsoft.com/office/powerpoint/2010/main" val="3569110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Understanding the stack – 2.0</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5950" y="990600"/>
            <a:ext cx="7914669"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Stack </a:t>
            </a:r>
            <a:r>
              <a:rPr lang="en-US" dirty="0"/>
              <a:t>Top – Location of lowest address where ESP currently points</a:t>
            </a:r>
          </a:p>
          <a:p>
            <a:pPr marL="285750" indent="-285750">
              <a:lnSpc>
                <a:spcPct val="150000"/>
              </a:lnSpc>
              <a:buFont typeface="Arial" panose="020B0604020202020204" pitchFamily="34" charset="0"/>
              <a:buChar char="•"/>
            </a:pPr>
            <a:r>
              <a:rPr lang="en-US" dirty="0"/>
              <a:t>Stack Bottom – Location currently pointed to by EBP </a:t>
            </a:r>
          </a:p>
          <a:p>
            <a:pPr marL="285750" indent="-285750">
              <a:lnSpc>
                <a:spcPct val="150000"/>
              </a:lnSpc>
              <a:buFont typeface="Arial" panose="020B0604020202020204" pitchFamily="34" charset="0"/>
              <a:buChar char="•"/>
            </a:pPr>
            <a:r>
              <a:rPr lang="en-US" dirty="0"/>
              <a:t>As items are added to the top of the stack, the ESP is automatically updated. </a:t>
            </a:r>
            <a:endParaRPr lang="en-US" dirty="0" smtClean="0"/>
          </a:p>
          <a:p>
            <a:pPr marL="285750" indent="-285750">
              <a:lnSpc>
                <a:spcPct val="150000"/>
              </a:lnSpc>
              <a:buFont typeface="Arial" panose="020B0604020202020204" pitchFamily="34" charset="0"/>
              <a:buChar char="•"/>
            </a:pPr>
            <a:r>
              <a:rPr lang="en-US" dirty="0" smtClean="0"/>
              <a:t>The stack stores two pointers necessary to put back things the way were when the function was called. The saved frame pointer (SFP) used to restore EBP to previous value and the return address (ret instruction) used to restore EIP to next instruction found after function call</a:t>
            </a:r>
          </a:p>
          <a:p>
            <a:pPr>
              <a:lnSpc>
                <a:spcPct val="150000"/>
              </a:lnSpc>
            </a:pPr>
            <a:r>
              <a:rPr lang="en-US" b="1" dirty="0" smtClean="0">
                <a:solidFill>
                  <a:srgbClr val="FF0000"/>
                </a:solidFill>
              </a:rPr>
              <a:t>    Is </a:t>
            </a:r>
            <a:r>
              <a:rPr lang="en-US" b="1" dirty="0">
                <a:solidFill>
                  <a:srgbClr val="FF0000"/>
                </a:solidFill>
              </a:rPr>
              <a:t>the stack a random access structure?</a:t>
            </a:r>
          </a:p>
          <a:p>
            <a:pPr marL="285750" indent="-285750">
              <a:lnSpc>
                <a:spcPct val="150000"/>
              </a:lnSpc>
              <a:buFont typeface="Arial" panose="020B0604020202020204" pitchFamily="34" charset="0"/>
              <a:buChar char="•"/>
            </a:pPr>
            <a:r>
              <a:rPr lang="en-US" dirty="0" smtClean="0"/>
              <a:t>Assembly </a:t>
            </a:r>
            <a:r>
              <a:rPr lang="en-US" dirty="0"/>
              <a:t>Functions normally used with ESP: PUSH </a:t>
            </a:r>
            <a:r>
              <a:rPr lang="en-US" sz="1600" dirty="0"/>
              <a:t>(including variants)</a:t>
            </a:r>
            <a:r>
              <a:rPr lang="en-US" dirty="0"/>
              <a:t>, </a:t>
            </a:r>
            <a:r>
              <a:rPr lang="en-US" dirty="0" smtClean="0"/>
              <a:t>  POP </a:t>
            </a:r>
            <a:r>
              <a:rPr lang="en-US" sz="1600" dirty="0"/>
              <a:t>(including variants)</a:t>
            </a:r>
            <a:r>
              <a:rPr lang="en-US" dirty="0"/>
              <a:t>, SUB, ADD </a:t>
            </a:r>
          </a:p>
        </p:txBody>
      </p:sp>
    </p:spTree>
    <p:extLst>
      <p:ext uri="{BB962C8B-B14F-4D97-AF65-F5344CB8AC3E}">
        <p14:creationId xmlns:p14="http://schemas.microsoft.com/office/powerpoint/2010/main" val="378774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Stack and Function Call</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456535"/>
          </a:xfrm>
          <a:prstGeom prst="rect">
            <a:avLst/>
          </a:prstGeom>
          <a:noFill/>
        </p:spPr>
        <p:txBody>
          <a:bodyPr wrap="square" rtlCol="0">
            <a:spAutoFit/>
          </a:bodyPr>
          <a:lstStyle/>
          <a:p>
            <a:pPr>
              <a:lnSpc>
                <a:spcPct val="150000"/>
              </a:lnSpc>
            </a:pPr>
            <a:r>
              <a:rPr lang="en-US" dirty="0"/>
              <a:t>Bottom of the stack has higher address and is highlighted below.</a:t>
            </a:r>
          </a:p>
        </p:txBody>
      </p:sp>
      <p:pic>
        <p:nvPicPr>
          <p:cNvPr id="4" name="Picture 3">
            <a:extLst>
              <a:ext uri="{FF2B5EF4-FFF2-40B4-BE49-F238E27FC236}">
                <a16:creationId xmlns:a16="http://schemas.microsoft.com/office/drawing/2014/main" xmlns="" id="{31F4A795-561C-4D72-B216-47CBD87E52EA}"/>
              </a:ext>
            </a:extLst>
          </p:cNvPr>
          <p:cNvPicPr>
            <a:picLocks noChangeAspect="1"/>
          </p:cNvPicPr>
          <p:nvPr/>
        </p:nvPicPr>
        <p:blipFill>
          <a:blip r:embed="rId2"/>
          <a:stretch>
            <a:fillRect/>
          </a:stretch>
        </p:blipFill>
        <p:spPr>
          <a:xfrm>
            <a:off x="1820863" y="1734446"/>
            <a:ext cx="5491162" cy="4291532"/>
          </a:xfrm>
          <a:prstGeom prst="rect">
            <a:avLst/>
          </a:prstGeom>
        </p:spPr>
      </p:pic>
      <p:sp>
        <p:nvSpPr>
          <p:cNvPr id="5" name="Rectangle 4">
            <a:extLst>
              <a:ext uri="{FF2B5EF4-FFF2-40B4-BE49-F238E27FC236}">
                <a16:creationId xmlns:a16="http://schemas.microsoft.com/office/drawing/2014/main" xmlns="" id="{F3C02674-A653-4058-A9B6-9728E3CDAABD}"/>
              </a:ext>
            </a:extLst>
          </p:cNvPr>
          <p:cNvSpPr/>
          <p:nvPr/>
        </p:nvSpPr>
        <p:spPr bwMode="auto">
          <a:xfrm>
            <a:off x="5334000" y="2057400"/>
            <a:ext cx="1066800" cy="457200"/>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effectLst/>
              <a:latin typeface="Arial" panose="020B0604020202020204" pitchFamily="34" charset="0"/>
              <a:cs typeface="Noto Sans CJK SC" charset="0"/>
            </a:endParaRPr>
          </a:p>
        </p:txBody>
      </p:sp>
      <p:sp>
        <p:nvSpPr>
          <p:cNvPr id="6" name="Rectangle 5">
            <a:extLst>
              <a:ext uri="{FF2B5EF4-FFF2-40B4-BE49-F238E27FC236}">
                <a16:creationId xmlns:a16="http://schemas.microsoft.com/office/drawing/2014/main" xmlns="" id="{CF1F5170-77D4-4D16-9E75-E746A588A783}"/>
              </a:ext>
            </a:extLst>
          </p:cNvPr>
          <p:cNvSpPr/>
          <p:nvPr/>
        </p:nvSpPr>
        <p:spPr bwMode="auto">
          <a:xfrm>
            <a:off x="3505200" y="4419600"/>
            <a:ext cx="1524000" cy="304800"/>
          </a:xfrm>
          <a:prstGeom prst="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effectLst/>
              <a:latin typeface="Arial" panose="020B0604020202020204" pitchFamily="34" charset="0"/>
              <a:cs typeface="Noto Sans CJK SC" charset="0"/>
            </a:endParaRPr>
          </a:p>
        </p:txBody>
      </p:sp>
    </p:spTree>
    <p:extLst>
      <p:ext uri="{BB962C8B-B14F-4D97-AF65-F5344CB8AC3E}">
        <p14:creationId xmlns:p14="http://schemas.microsoft.com/office/powerpoint/2010/main" val="89518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886700" cy="685800"/>
          </a:xfrm>
        </p:spPr>
        <p:txBody>
          <a:bodyPr/>
          <a:lstStyle/>
          <a:p>
            <a:r>
              <a:rPr lang="en-CA" sz="3200" dirty="0" smtClean="0">
                <a:latin typeface="+mn-lt"/>
              </a:rPr>
              <a:t>EIP,JMP,CALL and RET  Instructions</a:t>
            </a:r>
            <a:endParaRPr lang="en-CA" sz="3200" dirty="0">
              <a:latin typeface="+mn-lt"/>
            </a:endParaRPr>
          </a:p>
        </p:txBody>
      </p:sp>
      <p:sp>
        <p:nvSpPr>
          <p:cNvPr id="3" name="Content Placeholder 2"/>
          <p:cNvSpPr>
            <a:spLocks noGrp="1"/>
          </p:cNvSpPr>
          <p:nvPr>
            <p:ph idx="1"/>
          </p:nvPr>
        </p:nvSpPr>
        <p:spPr>
          <a:xfrm>
            <a:off x="609600" y="914400"/>
            <a:ext cx="7886700" cy="4351338"/>
          </a:xfrm>
        </p:spPr>
        <p:txBody>
          <a:bodyPr/>
          <a:lstStyle/>
          <a:p>
            <a:pPr>
              <a:buFont typeface="Arial" panose="020B0604020202020204" pitchFamily="34" charset="0"/>
              <a:buChar char="•"/>
            </a:pPr>
            <a:r>
              <a:rPr lang="en-CA" sz="1600" b="1" dirty="0">
                <a:latin typeface="Arial" panose="020B0604020202020204" pitchFamily="34" charset="0"/>
                <a:cs typeface="Arial" panose="020B0604020202020204" pitchFamily="34" charset="0"/>
              </a:rPr>
              <a:t>EIP</a:t>
            </a:r>
            <a:r>
              <a:rPr lang="en-CA" sz="1600" dirty="0">
                <a:latin typeface="Arial" panose="020B0604020202020204" pitchFamily="34" charset="0"/>
                <a:cs typeface="Arial" panose="020B0604020202020204" pitchFamily="34" charset="0"/>
              </a:rPr>
              <a:t> register cannot be accessed directly by software; it is controlled implicitly by control-transfer instructions such as JMP, CALL and RET, interrupts and exceptions</a:t>
            </a:r>
          </a:p>
          <a:p>
            <a:pPr>
              <a:buFont typeface="Arial" panose="020B0604020202020204" pitchFamily="34" charset="0"/>
              <a:buChar char="•"/>
            </a:pPr>
            <a:r>
              <a:rPr lang="en-CA" sz="1600" dirty="0">
                <a:latin typeface="Arial" panose="020B0604020202020204" pitchFamily="34" charset="0"/>
                <a:cs typeface="Arial" panose="020B0604020202020204" pitchFamily="34" charset="0"/>
              </a:rPr>
              <a:t>To read EIP register, CALL instruction needs to be executed, then read value of return instruction pointer from stack</a:t>
            </a:r>
          </a:p>
          <a:p>
            <a:pPr>
              <a:buFont typeface="Arial" panose="020B0604020202020204" pitchFamily="34" charset="0"/>
              <a:buChar char="•"/>
            </a:pPr>
            <a:r>
              <a:rPr lang="en-CA" sz="1600" dirty="0" smtClean="0">
                <a:latin typeface="Arial" panose="020B0604020202020204" pitchFamily="34" charset="0"/>
                <a:cs typeface="Arial" panose="020B0604020202020204" pitchFamily="34" charset="0"/>
              </a:rPr>
              <a:t>Before </a:t>
            </a:r>
            <a:r>
              <a:rPr lang="en-CA" sz="1600" dirty="0" smtClean="0"/>
              <a:t>jumping to </a:t>
            </a:r>
            <a:r>
              <a:rPr lang="en-CA" sz="1600" dirty="0"/>
              <a:t>the first instruction of the called procedure, the CALL instruction pushes the address in the </a:t>
            </a:r>
            <a:r>
              <a:rPr lang="en-CA" sz="1600" dirty="0" smtClean="0"/>
              <a:t>EIP register into the stack and will be called </a:t>
            </a:r>
            <a:r>
              <a:rPr lang="en-CA" sz="1600" dirty="0" smtClean="0">
                <a:solidFill>
                  <a:srgbClr val="FF0000"/>
                </a:solidFill>
              </a:rPr>
              <a:t>return-instruction pointer </a:t>
            </a:r>
            <a:r>
              <a:rPr lang="en-CA" sz="1600" dirty="0" smtClean="0"/>
              <a:t>and </a:t>
            </a:r>
            <a:r>
              <a:rPr lang="en-CA" sz="1600" dirty="0"/>
              <a:t>it points to </a:t>
            </a:r>
            <a:r>
              <a:rPr lang="en-CA" sz="1600" dirty="0" smtClean="0"/>
              <a:t>the instruction </a:t>
            </a:r>
            <a:r>
              <a:rPr lang="en-CA" sz="1600" dirty="0"/>
              <a:t>where execution of the calling procedure should resume following a return from the called procedure.</a:t>
            </a:r>
          </a:p>
          <a:p>
            <a:pPr>
              <a:buFont typeface="Arial" panose="020B0604020202020204" pitchFamily="34" charset="0"/>
              <a:buChar char="•"/>
            </a:pPr>
            <a:r>
              <a:rPr lang="en-CA" sz="1600" dirty="0" smtClean="0"/>
              <a:t>After returning </a:t>
            </a:r>
            <a:r>
              <a:rPr lang="en-CA" sz="1600" dirty="0"/>
              <a:t>from a called procedure, the </a:t>
            </a:r>
            <a:r>
              <a:rPr lang="en-CA" sz="1600" dirty="0">
                <a:solidFill>
                  <a:srgbClr val="FF0000"/>
                </a:solidFill>
              </a:rPr>
              <a:t>RET</a:t>
            </a:r>
            <a:r>
              <a:rPr lang="en-CA" sz="1600" dirty="0"/>
              <a:t> instruction </a:t>
            </a:r>
            <a:r>
              <a:rPr lang="en-CA" sz="1600" dirty="0">
                <a:solidFill>
                  <a:srgbClr val="FF0000"/>
                </a:solidFill>
              </a:rPr>
              <a:t>pops the return-instruction pointer from the stack </a:t>
            </a:r>
            <a:r>
              <a:rPr lang="en-CA" sz="1600" dirty="0" smtClean="0">
                <a:solidFill>
                  <a:srgbClr val="FF0000"/>
                </a:solidFill>
              </a:rPr>
              <a:t>back into </a:t>
            </a:r>
            <a:r>
              <a:rPr lang="en-CA" sz="1600" dirty="0">
                <a:solidFill>
                  <a:srgbClr val="FF0000"/>
                </a:solidFill>
              </a:rPr>
              <a:t>the EIP register</a:t>
            </a:r>
            <a:r>
              <a:rPr lang="en-CA" sz="1600" dirty="0"/>
              <a:t>. Execution of the calling procedure then resumes.</a:t>
            </a:r>
            <a:endParaRPr lang="en-CA" sz="1600"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CA" sz="1600" dirty="0" smtClean="0">
                <a:latin typeface="Arial" panose="020B0604020202020204" pitchFamily="34" charset="0"/>
                <a:cs typeface="Arial" panose="020B0604020202020204" pitchFamily="34" charset="0"/>
              </a:rPr>
              <a:t>EIP register </a:t>
            </a:r>
            <a:r>
              <a:rPr lang="en-CA" sz="1600" dirty="0">
                <a:latin typeface="Arial" panose="020B0604020202020204" pitchFamily="34" charset="0"/>
                <a:cs typeface="Arial" panose="020B0604020202020204" pitchFamily="34" charset="0"/>
              </a:rPr>
              <a:t>can be loaded indirectly by modifying the value of a return instruction pointer on the procedure stack </a:t>
            </a:r>
            <a:r>
              <a:rPr lang="en-CA" sz="1600" dirty="0" smtClean="0">
                <a:latin typeface="Arial" panose="020B0604020202020204" pitchFamily="34" charset="0"/>
                <a:cs typeface="Arial" panose="020B0604020202020204" pitchFamily="34" charset="0"/>
              </a:rPr>
              <a:t>and executing </a:t>
            </a:r>
            <a:r>
              <a:rPr lang="en-CA" sz="1600" dirty="0">
                <a:latin typeface="Arial" panose="020B0604020202020204" pitchFamily="34" charset="0"/>
                <a:cs typeface="Arial" panose="020B0604020202020204" pitchFamily="34" charset="0"/>
              </a:rPr>
              <a:t>a return instruction </a:t>
            </a:r>
            <a:r>
              <a:rPr lang="en-CA" sz="1600" dirty="0">
                <a:solidFill>
                  <a:srgbClr val="FF0000"/>
                </a:solidFill>
                <a:latin typeface="Arial" panose="020B0604020202020204" pitchFamily="34" charset="0"/>
                <a:cs typeface="Arial" panose="020B0604020202020204" pitchFamily="34" charset="0"/>
              </a:rPr>
              <a:t>(</a:t>
            </a:r>
            <a:r>
              <a:rPr lang="en-CA" sz="1600" dirty="0" smtClean="0">
                <a:solidFill>
                  <a:srgbClr val="FF0000"/>
                </a:solidFill>
                <a:latin typeface="Arial" panose="020B0604020202020204" pitchFamily="34" charset="0"/>
                <a:cs typeface="Arial" panose="020B0604020202020204" pitchFamily="34" charset="0"/>
              </a:rPr>
              <a:t>RET)</a:t>
            </a:r>
          </a:p>
          <a:p>
            <a:pPr>
              <a:buFont typeface="Arial" panose="020B0604020202020204" pitchFamily="34" charset="0"/>
              <a:buChar char="•"/>
            </a:pPr>
            <a:r>
              <a:rPr lang="en-CA" sz="1600" dirty="0"/>
              <a:t>A common way to </a:t>
            </a:r>
            <a:r>
              <a:rPr lang="en-CA" sz="1600" dirty="0">
                <a:solidFill>
                  <a:srgbClr val="FF0000"/>
                </a:solidFill>
              </a:rPr>
              <a:t>reset the stack pointer </a:t>
            </a:r>
            <a:r>
              <a:rPr lang="en-CA" sz="1600" dirty="0"/>
              <a:t>to the point to the </a:t>
            </a:r>
            <a:r>
              <a:rPr lang="en-CA" sz="1600" dirty="0">
                <a:solidFill>
                  <a:srgbClr val="FF0000"/>
                </a:solidFill>
              </a:rPr>
              <a:t>return-instruction pointer</a:t>
            </a:r>
            <a:r>
              <a:rPr lang="en-CA" sz="1600" dirty="0"/>
              <a:t> is to move the </a:t>
            </a:r>
            <a:r>
              <a:rPr lang="en-CA" sz="1600" dirty="0" smtClean="0"/>
              <a:t>contents of </a:t>
            </a:r>
            <a:r>
              <a:rPr lang="en-CA" sz="1600" dirty="0"/>
              <a:t>the EBP register into the ESP register. If</a:t>
            </a:r>
            <a:endParaRPr lang="en-CA" sz="1600" dirty="0" smtClean="0">
              <a:solidFill>
                <a:srgbClr val="FF0000"/>
              </a:solidFill>
              <a:latin typeface="Arial" panose="020B0604020202020204" pitchFamily="34" charset="0"/>
              <a:cs typeface="Arial" panose="020B0604020202020204" pitchFamily="34" charset="0"/>
            </a:endParaRPr>
          </a:p>
        </p:txBody>
      </p:sp>
      <p:sp>
        <p:nvSpPr>
          <p:cNvPr id="4" name="Rectangle 3"/>
          <p:cNvSpPr/>
          <p:nvPr/>
        </p:nvSpPr>
        <p:spPr>
          <a:xfrm>
            <a:off x="971550" y="5638800"/>
            <a:ext cx="7162800" cy="349968"/>
          </a:xfrm>
          <a:prstGeom prst="rect">
            <a:avLst/>
          </a:prstGeom>
        </p:spPr>
        <p:txBody>
          <a:bodyPr wrap="square">
            <a:spAutoFit/>
          </a:bodyPr>
          <a:lstStyle/>
          <a:p>
            <a:r>
              <a:rPr lang="en-CA" dirty="0"/>
              <a:t>Ref: Intel Manual Vol 1 chapter 6  </a:t>
            </a:r>
            <a:r>
              <a:rPr lang="en-CA" dirty="0" smtClean="0"/>
              <a:t>6-3  </a:t>
            </a:r>
            <a:r>
              <a:rPr lang="en-CA" dirty="0"/>
              <a:t>page  </a:t>
            </a:r>
            <a:r>
              <a:rPr lang="en-CA" dirty="0" smtClean="0"/>
              <a:t>153</a:t>
            </a:r>
            <a:endParaRPr lang="en-CA" dirty="0"/>
          </a:p>
        </p:txBody>
      </p:sp>
    </p:spTree>
    <p:extLst>
      <p:ext uri="{BB962C8B-B14F-4D97-AF65-F5344CB8AC3E}">
        <p14:creationId xmlns:p14="http://schemas.microsoft.com/office/powerpoint/2010/main" val="4015827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Procedure </a:t>
            </a:r>
            <a:r>
              <a:rPr lang="en-CA" altLang="en-US" sz="3000" b="1" dirty="0" smtClean="0">
                <a:cs typeface="DejaVu Sans" charset="0"/>
              </a:rPr>
              <a:t>Calls –CALL and RET</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5045484"/>
          </a:xfrm>
          <a:prstGeom prst="rect">
            <a:avLst/>
          </a:prstGeom>
          <a:noFill/>
        </p:spPr>
        <p:txBody>
          <a:bodyPr wrap="square" rtlCol="0">
            <a:spAutoFit/>
          </a:bodyPr>
          <a:lstStyle/>
          <a:p>
            <a:endParaRPr lang="en-CA" dirty="0" smtClean="0"/>
          </a:p>
          <a:p>
            <a:pPr marL="285750" indent="-285750">
              <a:buFont typeface="Arial" panose="020B0604020202020204" pitchFamily="34" charset="0"/>
              <a:buChar char="•"/>
            </a:pPr>
            <a:r>
              <a:rPr lang="en-CA" dirty="0" smtClean="0">
                <a:cs typeface="Arial" panose="020B0604020202020204" pitchFamily="34" charset="0"/>
              </a:rPr>
              <a:t>CALL instruction saves </a:t>
            </a:r>
            <a:r>
              <a:rPr lang="en-CA" dirty="0">
                <a:cs typeface="Arial" panose="020B0604020202020204" pitchFamily="34" charset="0"/>
              </a:rPr>
              <a:t>procedure linking information on the stack and branches to the called procedure specified using the </a:t>
            </a:r>
            <a:r>
              <a:rPr lang="en-CA" dirty="0" smtClean="0">
                <a:cs typeface="Arial" panose="020B0604020202020204" pitchFamily="34" charset="0"/>
              </a:rPr>
              <a:t>target operand</a:t>
            </a:r>
            <a:r>
              <a:rPr lang="en-CA" dirty="0">
                <a:cs typeface="Arial" panose="020B0604020202020204" pitchFamily="34" charset="0"/>
              </a:rPr>
              <a:t>. The target operand specifies the address of the first instruction in the called procedure. The operand </a:t>
            </a:r>
            <a:r>
              <a:rPr lang="en-CA" dirty="0" smtClean="0">
                <a:cs typeface="Arial" panose="020B0604020202020204" pitchFamily="34" charset="0"/>
              </a:rPr>
              <a:t>can be </a:t>
            </a:r>
            <a:r>
              <a:rPr lang="en-CA" dirty="0">
                <a:cs typeface="Arial" panose="020B0604020202020204" pitchFamily="34" charset="0"/>
              </a:rPr>
              <a:t>an immediate value, a general-purpose register, or a memory location</a:t>
            </a:r>
            <a:r>
              <a:rPr lang="en-CA" dirty="0" smtClean="0">
                <a:cs typeface="Arial" panose="020B0604020202020204" pitchFamily="34" charset="0"/>
              </a:rPr>
              <a:t>. </a:t>
            </a:r>
          </a:p>
          <a:p>
            <a:pPr marL="285750" indent="-285750">
              <a:buFont typeface="Arial" panose="020B0604020202020204" pitchFamily="34" charset="0"/>
              <a:buChar char="•"/>
            </a:pPr>
            <a:r>
              <a:rPr lang="en-CA" dirty="0" smtClean="0">
                <a:cs typeface="Arial" panose="020B0604020202020204" pitchFamily="34" charset="0"/>
              </a:rPr>
              <a:t>It can be used to execute the following calls:</a:t>
            </a:r>
            <a:endParaRPr lang="en-CA" dirty="0">
              <a:cs typeface="Arial" panose="020B0604020202020204" pitchFamily="34" charset="0"/>
            </a:endParaRPr>
          </a:p>
          <a:p>
            <a:pPr marL="1085850" lvl="1" indent="-342900">
              <a:buFont typeface="Arial" panose="020B0604020202020204" pitchFamily="34" charset="0"/>
              <a:buChar char="•"/>
            </a:pPr>
            <a:r>
              <a:rPr lang="en-CA" dirty="0" smtClean="0">
                <a:cs typeface="Arial" panose="020B0604020202020204" pitchFamily="34" charset="0"/>
              </a:rPr>
              <a:t>Near call procedures within the same current code segment. It provides access to local procedures within the current running task (process)  </a:t>
            </a:r>
          </a:p>
          <a:p>
            <a:pPr marL="1085850" lvl="1" indent="-342900">
              <a:buFont typeface="Arial" panose="020B0604020202020204" pitchFamily="34" charset="0"/>
              <a:buChar char="•"/>
            </a:pPr>
            <a:r>
              <a:rPr lang="en-CA" dirty="0" smtClean="0">
                <a:cs typeface="Arial" panose="020B0604020202020204" pitchFamily="34" charset="0"/>
              </a:rPr>
              <a:t>Far call </a:t>
            </a:r>
            <a:r>
              <a:rPr lang="en-CA" dirty="0">
                <a:cs typeface="Arial" panose="020B0604020202020204" pitchFamily="34" charset="0"/>
              </a:rPr>
              <a:t>are usually used to access operating system procedures or procedures in a different task.</a:t>
            </a:r>
          </a:p>
          <a:p>
            <a:pPr marL="285750" indent="-285750">
              <a:lnSpc>
                <a:spcPct val="150000"/>
              </a:lnSpc>
              <a:buFont typeface="Arial" panose="020B0604020202020204" pitchFamily="34" charset="0"/>
              <a:buChar char="•"/>
            </a:pPr>
            <a:r>
              <a:rPr lang="en-US" dirty="0" smtClean="0"/>
              <a:t>The </a:t>
            </a:r>
            <a:r>
              <a:rPr lang="en-US" dirty="0"/>
              <a:t>CALL instruction does the following:</a:t>
            </a:r>
          </a:p>
          <a:p>
            <a:pPr lvl="1"/>
            <a:r>
              <a:rPr lang="en-CA" dirty="0" smtClean="0"/>
              <a:t>1. Pushes </a:t>
            </a:r>
            <a:r>
              <a:rPr lang="en-CA" dirty="0"/>
              <a:t>the value of the EIP register (which contains the offset</a:t>
            </a:r>
          </a:p>
          <a:p>
            <a:r>
              <a:rPr lang="en-CA" dirty="0" smtClean="0"/>
              <a:t>	    of </a:t>
            </a:r>
            <a:r>
              <a:rPr lang="en-CA" dirty="0"/>
              <a:t>the instruction following the CALL instruction) on the stack (for use </a:t>
            </a:r>
            <a:r>
              <a:rPr lang="en-CA" dirty="0" smtClean="0"/>
              <a:t>	    later </a:t>
            </a:r>
            <a:r>
              <a:rPr lang="en-CA" dirty="0"/>
              <a:t>as a return-instruction pointer</a:t>
            </a:r>
            <a:r>
              <a:rPr lang="en-CA" dirty="0" smtClean="0"/>
              <a:t>).</a:t>
            </a:r>
            <a:endParaRPr lang="en-US" dirty="0" smtClean="0"/>
          </a:p>
          <a:p>
            <a:r>
              <a:rPr lang="en-US" dirty="0"/>
              <a:t> </a:t>
            </a:r>
            <a:r>
              <a:rPr lang="en-US" dirty="0" smtClean="0"/>
              <a:t>       2. Causes </a:t>
            </a:r>
            <a:r>
              <a:rPr lang="en-US" dirty="0"/>
              <a:t>the update </a:t>
            </a:r>
            <a:r>
              <a:rPr lang="en-US" dirty="0" smtClean="0"/>
              <a:t>of ESP</a:t>
            </a:r>
          </a:p>
          <a:p>
            <a:pPr>
              <a:lnSpc>
                <a:spcPct val="150000"/>
              </a:lnSpc>
            </a:pPr>
            <a:r>
              <a:rPr lang="en-US" dirty="0" smtClean="0"/>
              <a:t>        3. Updates </a:t>
            </a:r>
            <a:r>
              <a:rPr lang="en-US" dirty="0"/>
              <a:t>the EIP to the address of the first instruction in the </a:t>
            </a:r>
            <a:r>
              <a:rPr lang="en-US" dirty="0" smtClean="0"/>
              <a:t>CALLEE</a:t>
            </a:r>
            <a:endParaRPr lang="en-US" dirty="0"/>
          </a:p>
        </p:txBody>
      </p:sp>
    </p:spTree>
    <p:extLst>
      <p:ext uri="{BB962C8B-B14F-4D97-AF65-F5344CB8AC3E}">
        <p14:creationId xmlns:p14="http://schemas.microsoft.com/office/powerpoint/2010/main" val="3661297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886700" cy="4351338"/>
          </a:xfrm>
        </p:spPr>
        <p:txBody>
          <a:bodyPr/>
          <a:lstStyle/>
          <a:p>
            <a:pPr>
              <a:buFont typeface="Arial" panose="020B0604020202020204" pitchFamily="34" charset="0"/>
              <a:buChar char="•"/>
            </a:pPr>
            <a:r>
              <a:rPr lang="en-US" sz="1800" dirty="0">
                <a:latin typeface="Arial" panose="020B0604020202020204" pitchFamily="34" charset="0"/>
                <a:cs typeface="Arial" panose="020B0604020202020204" pitchFamily="34" charset="0"/>
              </a:rPr>
              <a:t>The RET instruction does the exact opposite of the CALL </a:t>
            </a:r>
            <a:r>
              <a:rPr lang="en-US" sz="1800" dirty="0" smtClean="0">
                <a:latin typeface="Arial" panose="020B0604020202020204" pitchFamily="34" charset="0"/>
                <a:cs typeface="Arial" panose="020B0604020202020204" pitchFamily="34" charset="0"/>
              </a:rPr>
              <a:t>instruction.</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RET instruction transfers </a:t>
            </a:r>
            <a:r>
              <a:rPr lang="en-CA" sz="1800" dirty="0">
                <a:solidFill>
                  <a:srgbClr val="FF0000"/>
                </a:solidFill>
                <a:latin typeface="Arial" panose="020B0604020202020204" pitchFamily="34" charset="0"/>
                <a:cs typeface="Arial" panose="020B0604020202020204" pitchFamily="34" charset="0"/>
              </a:rPr>
              <a:t>program control to a return address located on the top of the stack</a:t>
            </a:r>
            <a:r>
              <a:rPr lang="en-CA" sz="1800" dirty="0">
                <a:latin typeface="Arial" panose="020B0604020202020204" pitchFamily="34" charset="0"/>
                <a:cs typeface="Arial" panose="020B0604020202020204" pitchFamily="34" charset="0"/>
              </a:rPr>
              <a:t>. The address is usually placed on </a:t>
            </a:r>
            <a:r>
              <a:rPr lang="en-CA" sz="1800" dirty="0" smtClean="0">
                <a:latin typeface="Arial" panose="020B0604020202020204" pitchFamily="34" charset="0"/>
                <a:cs typeface="Arial" panose="020B0604020202020204" pitchFamily="34" charset="0"/>
              </a:rPr>
              <a:t>the stack </a:t>
            </a:r>
            <a:r>
              <a:rPr lang="en-CA" sz="1800" dirty="0">
                <a:latin typeface="Arial" panose="020B0604020202020204" pitchFamily="34" charset="0"/>
                <a:cs typeface="Arial" panose="020B0604020202020204" pitchFamily="34" charset="0"/>
              </a:rPr>
              <a:t>by a CALL instruction, and the return is made to the instruction that follows the CALL instruction</a:t>
            </a:r>
            <a:r>
              <a:rPr lang="en-CA" sz="1800" dirty="0" smtClean="0">
                <a:latin typeface="Arial" panose="020B0604020202020204" pitchFamily="34" charset="0"/>
                <a:cs typeface="Arial" panose="020B0604020202020204" pitchFamily="34" charset="0"/>
              </a:rPr>
              <a:t>. Intel Volume 2B page 1731</a:t>
            </a:r>
          </a:p>
          <a:p>
            <a:pPr>
              <a:buFont typeface="Arial" panose="020B0604020202020204" pitchFamily="34" charset="0"/>
              <a:buChar char="•"/>
            </a:pPr>
            <a:r>
              <a:rPr lang="en-CA" sz="1800" dirty="0">
                <a:latin typeface="Arial" panose="020B0604020202020204" pitchFamily="34" charset="0"/>
                <a:cs typeface="Arial" panose="020B0604020202020204" pitchFamily="34" charset="0"/>
              </a:rPr>
              <a:t>RET instruction allows a program to increment the stack pointer on a return to release parameters from the stack. The number of bytes released from the stack is determined by an optional argument (</a:t>
            </a:r>
            <a:r>
              <a:rPr lang="en-CA" sz="1800" i="1" dirty="0">
                <a:latin typeface="Arial" panose="020B0604020202020204" pitchFamily="34" charset="0"/>
                <a:cs typeface="Arial" panose="020B0604020202020204" pitchFamily="34" charset="0"/>
              </a:rPr>
              <a:t>n</a:t>
            </a:r>
            <a:r>
              <a:rPr lang="en-CA" sz="1800" dirty="0">
                <a:latin typeface="Arial" panose="020B0604020202020204" pitchFamily="34" charset="0"/>
                <a:cs typeface="Arial" panose="020B0604020202020204" pitchFamily="34" charset="0"/>
              </a:rPr>
              <a:t>) to the RET instruction</a:t>
            </a:r>
            <a:endParaRPr lang="en-US" sz="18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final step being to set the EIP to be the address previously stored on the stack</a:t>
            </a:r>
            <a:r>
              <a:rPr lang="en-US" sz="1800"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CA" sz="1800" dirty="0">
                <a:latin typeface="Arial" panose="020B0604020202020204" pitchFamily="34" charset="0"/>
                <a:cs typeface="Arial" panose="020B0604020202020204" pitchFamily="34" charset="0"/>
              </a:rPr>
              <a:t>The RET instruction also allows near and far returns to match the near and far versions of the CALL instruction. </a:t>
            </a:r>
            <a:endParaRPr lang="en-CA"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CA" sz="1800" dirty="0" smtClean="0">
                <a:latin typeface="Arial" panose="020B0604020202020204" pitchFamily="34" charset="0"/>
                <a:cs typeface="Arial" panose="020B0604020202020204" pitchFamily="34" charset="0"/>
              </a:rPr>
              <a:t>The optional source operand </a:t>
            </a:r>
            <a:r>
              <a:rPr lang="en-CA" sz="1800" dirty="0" smtClean="0"/>
              <a:t>can </a:t>
            </a:r>
            <a:r>
              <a:rPr lang="en-CA" sz="1800" dirty="0"/>
              <a:t>be used to release parameters from the stack that were passed to the </a:t>
            </a:r>
            <a:r>
              <a:rPr lang="en-CA" sz="1800" dirty="0" smtClean="0"/>
              <a:t>called procedure </a:t>
            </a:r>
            <a:r>
              <a:rPr lang="en-CA" sz="1800" dirty="0"/>
              <a:t>and are no longer </a:t>
            </a:r>
            <a:r>
              <a:rPr lang="en-CA" sz="1800" dirty="0" smtClean="0"/>
              <a:t>needed</a:t>
            </a:r>
          </a:p>
          <a:p>
            <a:pPr>
              <a:buFont typeface="Arial" panose="020B0604020202020204" pitchFamily="34" charset="0"/>
              <a:buChar char="•"/>
            </a:pPr>
            <a:endParaRPr lang="en-CA" sz="1800" dirty="0" smtClean="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RET Instruction  - Volume 2B 4-555</a:t>
            </a:r>
            <a:endParaRPr lang="en-CA" altLang="en-US" sz="3000" b="1" dirty="0">
              <a:cs typeface="DejaVu Sans" charset="0"/>
            </a:endParaRPr>
          </a:p>
        </p:txBody>
      </p:sp>
    </p:spTree>
    <p:extLst>
      <p:ext uri="{BB962C8B-B14F-4D97-AF65-F5344CB8AC3E}">
        <p14:creationId xmlns:p14="http://schemas.microsoft.com/office/powerpoint/2010/main" val="424847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600" y="1143000"/>
            <a:ext cx="5829300" cy="5095875"/>
          </a:xfrm>
          <a:prstGeom prst="rect">
            <a:avLst/>
          </a:prstGeom>
        </p:spPr>
      </p:pic>
      <p:sp>
        <p:nvSpPr>
          <p:cNvPr id="5" name="Rectangle 4">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Near and Far Calls</a:t>
            </a:r>
            <a:endParaRPr lang="en-CA" altLang="en-US" sz="3000" b="1" dirty="0">
              <a:cs typeface="DejaVu Sans" charset="0"/>
            </a:endParaRPr>
          </a:p>
        </p:txBody>
      </p:sp>
    </p:spTree>
    <p:extLst>
      <p:ext uri="{BB962C8B-B14F-4D97-AF65-F5344CB8AC3E}">
        <p14:creationId xmlns:p14="http://schemas.microsoft.com/office/powerpoint/2010/main" val="2309513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Procedure Calls</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1754326"/>
          </a:xfrm>
          <a:prstGeom prst="rect">
            <a:avLst/>
          </a:prstGeom>
          <a:noFill/>
        </p:spPr>
        <p:txBody>
          <a:bodyPr wrap="square" rtlCol="0">
            <a:spAutoFit/>
          </a:bodyPr>
          <a:lstStyle/>
          <a:p>
            <a:pPr>
              <a:lnSpc>
                <a:spcPct val="150000"/>
              </a:lnSpc>
            </a:pPr>
            <a:r>
              <a:rPr lang="en-US" dirty="0"/>
              <a:t>The ENTER instruction does the exact same task as the CALL. It goes a step further and sets up the stack. A set of steps referred to as the </a:t>
            </a:r>
            <a:r>
              <a:rPr lang="en-US" dirty="0" smtClean="0">
                <a:solidFill>
                  <a:srgbClr val="FF0000"/>
                </a:solidFill>
              </a:rPr>
              <a:t>prolog</a:t>
            </a:r>
            <a:r>
              <a:rPr lang="en-US" dirty="0" smtClean="0"/>
              <a:t>.</a:t>
            </a:r>
            <a:endParaRPr lang="en-US" dirty="0"/>
          </a:p>
          <a:p>
            <a:pPr>
              <a:lnSpc>
                <a:spcPct val="150000"/>
              </a:lnSpc>
            </a:pPr>
            <a:r>
              <a:rPr lang="en-US" dirty="0" smtClean="0"/>
              <a:t>The </a:t>
            </a:r>
            <a:r>
              <a:rPr lang="en-US" dirty="0"/>
              <a:t>LEAVE instruction does the same task as RET. It goes a step further and cleans the stack frame. This step is referred to as the </a:t>
            </a:r>
            <a:r>
              <a:rPr lang="en-US" dirty="0" smtClean="0">
                <a:solidFill>
                  <a:srgbClr val="FF0000"/>
                </a:solidFill>
              </a:rPr>
              <a:t>epilog.</a:t>
            </a:r>
            <a:endParaRPr lang="en-US" dirty="0">
              <a:solidFill>
                <a:srgbClr val="FF0000"/>
              </a:solidFill>
            </a:endParaRPr>
          </a:p>
        </p:txBody>
      </p:sp>
      <p:pic>
        <p:nvPicPr>
          <p:cNvPr id="4" name="Picture 3">
            <a:extLst>
              <a:ext uri="{FF2B5EF4-FFF2-40B4-BE49-F238E27FC236}">
                <a16:creationId xmlns:a16="http://schemas.microsoft.com/office/drawing/2014/main" xmlns="" id="{16476159-AC19-4180-BE08-FD11AAE7CD98}"/>
              </a:ext>
            </a:extLst>
          </p:cNvPr>
          <p:cNvPicPr>
            <a:picLocks noChangeAspect="1"/>
          </p:cNvPicPr>
          <p:nvPr/>
        </p:nvPicPr>
        <p:blipFill>
          <a:blip r:embed="rId2"/>
          <a:stretch>
            <a:fillRect/>
          </a:stretch>
        </p:blipFill>
        <p:spPr>
          <a:xfrm>
            <a:off x="626081" y="2743200"/>
            <a:ext cx="5156708" cy="2562869"/>
          </a:xfrm>
          <a:prstGeom prst="rect">
            <a:avLst/>
          </a:prstGeom>
        </p:spPr>
      </p:pic>
    </p:spTree>
    <p:extLst>
      <p:ext uri="{BB962C8B-B14F-4D97-AF65-F5344CB8AC3E}">
        <p14:creationId xmlns:p14="http://schemas.microsoft.com/office/powerpoint/2010/main" val="177215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Intel -Instruction </a:t>
            </a:r>
            <a:r>
              <a:rPr lang="en-CA" altLang="en-US" sz="3000" b="1" dirty="0">
                <a:cs typeface="DejaVu Sans" charset="0"/>
              </a:rPr>
              <a:t>Format</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1338828"/>
          </a:xfrm>
          <a:prstGeom prst="rect">
            <a:avLst/>
          </a:prstGeom>
          <a:noFill/>
        </p:spPr>
        <p:txBody>
          <a:bodyPr wrap="square" rtlCol="0">
            <a:spAutoFit/>
          </a:bodyPr>
          <a:lstStyle/>
          <a:p>
            <a:pPr>
              <a:lnSpc>
                <a:spcPct val="150000"/>
              </a:lnSpc>
            </a:pPr>
            <a:r>
              <a:rPr lang="en-US" dirty="0"/>
              <a:t>Below is the form that all instructions follow. You will notice that some fields are optional which will cause the instructions to vary in length</a:t>
            </a:r>
            <a:r>
              <a:rPr lang="en-US" dirty="0" smtClean="0"/>
              <a:t>.</a:t>
            </a:r>
          </a:p>
          <a:p>
            <a:pPr>
              <a:lnSpc>
                <a:spcPct val="150000"/>
              </a:lnSpc>
            </a:pPr>
            <a:r>
              <a:rPr lang="en-US" dirty="0" smtClean="0"/>
              <a:t>Intel Manual Volume 2 – 2.1 page  527</a:t>
            </a:r>
            <a:endParaRPr lang="en-US" dirty="0"/>
          </a:p>
        </p:txBody>
      </p:sp>
      <p:pic>
        <p:nvPicPr>
          <p:cNvPr id="5" name="Picture 4">
            <a:extLst>
              <a:ext uri="{FF2B5EF4-FFF2-40B4-BE49-F238E27FC236}">
                <a16:creationId xmlns:a16="http://schemas.microsoft.com/office/drawing/2014/main" xmlns="" id="{1E8F06D5-4B37-4B2C-B6D2-4953C08DC6CF}"/>
              </a:ext>
            </a:extLst>
          </p:cNvPr>
          <p:cNvPicPr>
            <a:picLocks noChangeAspect="1"/>
          </p:cNvPicPr>
          <p:nvPr/>
        </p:nvPicPr>
        <p:blipFill>
          <a:blip r:embed="rId2"/>
          <a:stretch>
            <a:fillRect/>
          </a:stretch>
        </p:blipFill>
        <p:spPr>
          <a:xfrm>
            <a:off x="838200" y="2057400"/>
            <a:ext cx="7296150" cy="4342946"/>
          </a:xfrm>
          <a:prstGeom prst="rect">
            <a:avLst/>
          </a:prstGeom>
        </p:spPr>
      </p:pic>
    </p:spTree>
    <p:extLst>
      <p:ext uri="{BB962C8B-B14F-4D97-AF65-F5344CB8AC3E}">
        <p14:creationId xmlns:p14="http://schemas.microsoft.com/office/powerpoint/2010/main" val="2290454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15950" y="1143000"/>
            <a:ext cx="7886700" cy="4351338"/>
          </a:xfrm>
        </p:spPr>
        <p:txBody>
          <a:bodyPr/>
          <a:lstStyle/>
          <a:p>
            <a:pPr marL="457200" indent="-457200">
              <a:buFont typeface="Arial" panose="020B0604020202020204" pitchFamily="34" charset="0"/>
              <a:buChar char="•"/>
            </a:pPr>
            <a:r>
              <a:rPr lang="en-CA" sz="2000" dirty="0" smtClean="0">
                <a:solidFill>
                  <a:srgbClr val="FF0000"/>
                </a:solidFill>
                <a:latin typeface="Arial" panose="020B0604020202020204" pitchFamily="34" charset="0"/>
                <a:cs typeface="Arial" panose="020B0604020202020204" pitchFamily="34" charset="0"/>
              </a:rPr>
              <a:t>push</a:t>
            </a:r>
            <a:r>
              <a:rPr lang="en-CA" sz="2000" dirty="0" smtClean="0">
                <a:latin typeface="Arial" panose="020B0604020202020204" pitchFamily="34" charset="0"/>
                <a:cs typeface="Arial" panose="020B0604020202020204" pitchFamily="34" charset="0"/>
              </a:rPr>
              <a:t> </a:t>
            </a:r>
            <a:r>
              <a:rPr lang="en-CA" sz="2000" dirty="0">
                <a:solidFill>
                  <a:srgbClr val="0070C0"/>
                </a:solidFill>
                <a:latin typeface="Arial" panose="020B0604020202020204" pitchFamily="34" charset="0"/>
                <a:cs typeface="Arial" panose="020B0604020202020204" pitchFamily="34" charset="0"/>
              </a:rPr>
              <a:t>x</a:t>
            </a:r>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-Decrements </a:t>
            </a:r>
            <a:r>
              <a:rPr lang="en-CA" sz="2000" dirty="0" err="1">
                <a:latin typeface="Arial" panose="020B0604020202020204" pitchFamily="34" charset="0"/>
                <a:cs typeface="Arial" panose="020B0604020202020204" pitchFamily="34" charset="0"/>
              </a:rPr>
              <a:t>rsp</a:t>
            </a:r>
            <a:r>
              <a:rPr lang="en-CA" sz="2000" dirty="0">
                <a:latin typeface="Arial" panose="020B0604020202020204" pitchFamily="34" charset="0"/>
                <a:cs typeface="Arial" panose="020B0604020202020204" pitchFamily="34" charset="0"/>
              </a:rPr>
              <a:t> by the size of the operand, then store x in [</a:t>
            </a:r>
            <a:r>
              <a:rPr lang="en-CA" sz="2000" dirty="0" err="1">
                <a:latin typeface="Arial" panose="020B0604020202020204" pitchFamily="34" charset="0"/>
                <a:cs typeface="Arial" panose="020B0604020202020204" pitchFamily="34" charset="0"/>
              </a:rPr>
              <a:t>rsp</a:t>
            </a:r>
            <a:r>
              <a:rPr lang="en-CA" sz="20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CA" sz="2000" dirty="0">
                <a:solidFill>
                  <a:srgbClr val="FF0000"/>
                </a:solidFill>
                <a:latin typeface="Arial" panose="020B0604020202020204" pitchFamily="34" charset="0"/>
                <a:cs typeface="Arial" panose="020B0604020202020204" pitchFamily="34" charset="0"/>
              </a:rPr>
              <a:t>pop</a:t>
            </a:r>
            <a:r>
              <a:rPr lang="en-CA" sz="2000" dirty="0">
                <a:latin typeface="Arial" panose="020B0604020202020204" pitchFamily="34" charset="0"/>
                <a:cs typeface="Arial" panose="020B0604020202020204" pitchFamily="34" charset="0"/>
              </a:rPr>
              <a:t> </a:t>
            </a:r>
            <a:r>
              <a:rPr lang="en-CA" sz="2000" dirty="0">
                <a:solidFill>
                  <a:srgbClr val="0070C0"/>
                </a:solidFill>
                <a:latin typeface="Arial" panose="020B0604020202020204" pitchFamily="34" charset="0"/>
                <a:cs typeface="Arial" panose="020B0604020202020204" pitchFamily="34" charset="0"/>
              </a:rPr>
              <a:t>x</a:t>
            </a:r>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-Move </a:t>
            </a:r>
            <a:r>
              <a:rPr lang="en-CA" sz="2000" dirty="0">
                <a:latin typeface="Arial" panose="020B0604020202020204" pitchFamily="34" charset="0"/>
                <a:cs typeface="Arial" panose="020B0604020202020204" pitchFamily="34" charset="0"/>
              </a:rPr>
              <a:t>[</a:t>
            </a:r>
            <a:r>
              <a:rPr lang="en-CA" sz="2000" dirty="0" err="1">
                <a:latin typeface="Arial" panose="020B0604020202020204" pitchFamily="34" charset="0"/>
                <a:cs typeface="Arial" panose="020B0604020202020204" pitchFamily="34" charset="0"/>
              </a:rPr>
              <a:t>rsp</a:t>
            </a:r>
            <a:r>
              <a:rPr lang="en-CA" sz="2000" dirty="0">
                <a:latin typeface="Arial" panose="020B0604020202020204" pitchFamily="34" charset="0"/>
                <a:cs typeface="Arial" panose="020B0604020202020204" pitchFamily="34" charset="0"/>
              </a:rPr>
              <a:t>] into x, then increment </a:t>
            </a:r>
            <a:r>
              <a:rPr lang="en-CA" sz="2000" dirty="0" err="1">
                <a:latin typeface="Arial" panose="020B0604020202020204" pitchFamily="34" charset="0"/>
                <a:cs typeface="Arial" panose="020B0604020202020204" pitchFamily="34" charset="0"/>
              </a:rPr>
              <a:t>rsp</a:t>
            </a:r>
            <a:r>
              <a:rPr lang="en-CA" sz="2000" dirty="0">
                <a:latin typeface="Arial" panose="020B0604020202020204" pitchFamily="34" charset="0"/>
                <a:cs typeface="Arial" panose="020B0604020202020204" pitchFamily="34" charset="0"/>
              </a:rPr>
              <a:t> by the size of the operand</a:t>
            </a:r>
          </a:p>
          <a:p>
            <a:pPr marL="457200" indent="-457200">
              <a:buFont typeface="Arial" panose="020B0604020202020204" pitchFamily="34" charset="0"/>
              <a:buChar char="•"/>
            </a:pPr>
            <a:r>
              <a:rPr lang="en-CA" sz="2000" dirty="0" err="1">
                <a:solidFill>
                  <a:srgbClr val="FF0000"/>
                </a:solidFill>
                <a:latin typeface="Arial" panose="020B0604020202020204" pitchFamily="34" charset="0"/>
                <a:cs typeface="Arial" panose="020B0604020202020204" pitchFamily="34" charset="0"/>
              </a:rPr>
              <a:t>jnz</a:t>
            </a:r>
            <a:r>
              <a:rPr lang="en-CA" sz="2000" dirty="0">
                <a:latin typeface="Arial" panose="020B0604020202020204" pitchFamily="34" charset="0"/>
                <a:cs typeface="Arial" panose="020B0604020202020204" pitchFamily="34" charset="0"/>
              </a:rPr>
              <a:t> </a:t>
            </a:r>
            <a:r>
              <a:rPr lang="en-CA" sz="2000" dirty="0">
                <a:solidFill>
                  <a:srgbClr val="0070C0"/>
                </a:solidFill>
                <a:latin typeface="Arial" panose="020B0604020202020204" pitchFamily="34" charset="0"/>
                <a:cs typeface="Arial" panose="020B0604020202020204" pitchFamily="34" charset="0"/>
              </a:rPr>
              <a:t>label</a:t>
            </a:r>
            <a:r>
              <a:rPr lang="en-CA" sz="2000" dirty="0">
                <a:latin typeface="Arial" panose="020B0604020202020204" pitchFamily="34" charset="0"/>
                <a:cs typeface="Arial" panose="020B0604020202020204" pitchFamily="34" charset="0"/>
              </a:rPr>
              <a:t>  </a:t>
            </a:r>
            <a:r>
              <a:rPr lang="en-CA" sz="2000" dirty="0" smtClean="0">
                <a:latin typeface="Arial" panose="020B0604020202020204" pitchFamily="34" charset="0"/>
                <a:cs typeface="Arial" panose="020B0604020202020204" pitchFamily="34" charset="0"/>
              </a:rPr>
              <a:t>-If </a:t>
            </a:r>
            <a:r>
              <a:rPr lang="en-CA" sz="2000" dirty="0">
                <a:latin typeface="Arial" panose="020B0604020202020204" pitchFamily="34" charset="0"/>
                <a:cs typeface="Arial" panose="020B0604020202020204" pitchFamily="34" charset="0"/>
              </a:rPr>
              <a:t>the processor’s Z (zero) flag, is set, jump to the given label</a:t>
            </a:r>
          </a:p>
          <a:p>
            <a:pPr marL="457200" indent="-457200">
              <a:buFont typeface="Arial" panose="020B0604020202020204" pitchFamily="34" charset="0"/>
              <a:buChar char="•"/>
            </a:pPr>
            <a:r>
              <a:rPr lang="en-CA" sz="2000" dirty="0">
                <a:solidFill>
                  <a:srgbClr val="FF0000"/>
                </a:solidFill>
                <a:latin typeface="Arial" panose="020B0604020202020204" pitchFamily="34" charset="0"/>
                <a:cs typeface="Arial" panose="020B0604020202020204" pitchFamily="34" charset="0"/>
              </a:rPr>
              <a:t>call</a:t>
            </a:r>
            <a:r>
              <a:rPr lang="en-CA" sz="2000" dirty="0">
                <a:latin typeface="Arial" panose="020B0604020202020204" pitchFamily="34" charset="0"/>
                <a:cs typeface="Arial" panose="020B0604020202020204" pitchFamily="34" charset="0"/>
              </a:rPr>
              <a:t> </a:t>
            </a:r>
            <a:r>
              <a:rPr lang="en-CA" sz="2000" dirty="0">
                <a:solidFill>
                  <a:srgbClr val="0070C0"/>
                </a:solidFill>
                <a:latin typeface="Arial" panose="020B0604020202020204" pitchFamily="34" charset="0"/>
                <a:cs typeface="Arial" panose="020B0604020202020204" pitchFamily="34" charset="0"/>
              </a:rPr>
              <a:t>label</a:t>
            </a:r>
            <a:r>
              <a:rPr lang="en-CA" sz="2000" dirty="0">
                <a:latin typeface="Arial" panose="020B0604020202020204" pitchFamily="34" charset="0"/>
                <a:cs typeface="Arial" panose="020B0604020202020204" pitchFamily="34" charset="0"/>
              </a:rPr>
              <a:t>	Push the address of the next instruction, then jump to the label</a:t>
            </a:r>
          </a:p>
          <a:p>
            <a:pPr marL="457200" indent="-457200">
              <a:buFont typeface="Arial" panose="020B0604020202020204" pitchFamily="34" charset="0"/>
              <a:buChar char="•"/>
            </a:pPr>
            <a:r>
              <a:rPr lang="en-CA" sz="2000" dirty="0">
                <a:solidFill>
                  <a:srgbClr val="FF0000"/>
                </a:solidFill>
                <a:latin typeface="Arial" panose="020B0604020202020204" pitchFamily="34" charset="0"/>
                <a:cs typeface="Arial" panose="020B0604020202020204" pitchFamily="34" charset="0"/>
              </a:rPr>
              <a:t>ret</a:t>
            </a:r>
            <a:r>
              <a:rPr lang="en-CA" sz="2000" dirty="0">
                <a:latin typeface="Arial" panose="020B0604020202020204" pitchFamily="34" charset="0"/>
                <a:cs typeface="Arial" panose="020B0604020202020204" pitchFamily="34" charset="0"/>
              </a:rPr>
              <a:t>	Pop into the instruction pointer </a:t>
            </a:r>
            <a:r>
              <a:rPr lang="en-CA" sz="2000" dirty="0" smtClean="0">
                <a:latin typeface="Arial" panose="020B0604020202020204" pitchFamily="34" charset="0"/>
                <a:cs typeface="Arial" panose="020B0604020202020204" pitchFamily="34" charset="0"/>
              </a:rPr>
              <a:t>(</a:t>
            </a:r>
            <a:r>
              <a:rPr lang="en-CA" sz="2000" dirty="0" err="1" smtClean="0">
                <a:latin typeface="Arial" panose="020B0604020202020204" pitchFamily="34" charset="0"/>
                <a:cs typeface="Arial" panose="020B0604020202020204" pitchFamily="34" charset="0"/>
              </a:rPr>
              <a:t>eip</a:t>
            </a:r>
            <a:r>
              <a:rPr lang="en-CA" sz="2000" dirty="0" smtClean="0">
                <a:latin typeface="Arial" panose="020B0604020202020204" pitchFamily="34" charset="0"/>
                <a:cs typeface="Arial" panose="020B0604020202020204" pitchFamily="34" charset="0"/>
              </a:rPr>
              <a:t>)</a:t>
            </a:r>
            <a:endParaRPr lang="en-CA" sz="2000" dirty="0">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0" y="215900"/>
            <a:ext cx="7886700" cy="685800"/>
          </a:xfrm>
        </p:spPr>
        <p:txBody>
          <a:bodyPr/>
          <a:lstStyle/>
          <a:p>
            <a:r>
              <a:rPr lang="en-CA" sz="3200" dirty="0" smtClean="0">
                <a:latin typeface="+mn-lt"/>
              </a:rPr>
              <a:t>EIP,JMP,CALL and RET  Instructions</a:t>
            </a:r>
            <a:endParaRPr lang="en-CA" sz="3200" dirty="0">
              <a:latin typeface="+mn-lt"/>
            </a:endParaRPr>
          </a:p>
        </p:txBody>
      </p:sp>
    </p:spTree>
    <p:extLst>
      <p:ext uri="{BB962C8B-B14F-4D97-AF65-F5344CB8AC3E}">
        <p14:creationId xmlns:p14="http://schemas.microsoft.com/office/powerpoint/2010/main" val="4013475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Calling Convention</a:t>
            </a:r>
            <a:r>
              <a:rPr lang="en-CA" altLang="en-US" sz="3000" b="1" baseline="30000" dirty="0">
                <a:cs typeface="DejaVu Sans" charset="0"/>
              </a:rPr>
              <a:t>2</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3780522"/>
          </a:xfrm>
          <a:prstGeom prst="rect">
            <a:avLst/>
          </a:prstGeom>
          <a:noFill/>
        </p:spPr>
        <p:txBody>
          <a:bodyPr wrap="square" rtlCol="0">
            <a:spAutoFit/>
          </a:bodyPr>
          <a:lstStyle/>
          <a:p>
            <a:pPr>
              <a:lnSpc>
                <a:spcPct val="150000"/>
              </a:lnSpc>
            </a:pPr>
            <a:r>
              <a:rPr lang="en-US" dirty="0"/>
              <a:t>There are a few calling conventions available to the various Application Programming interfaces.</a:t>
            </a:r>
          </a:p>
          <a:p>
            <a:pPr>
              <a:lnSpc>
                <a:spcPct val="150000"/>
              </a:lnSpc>
            </a:pPr>
            <a:r>
              <a:rPr lang="en-US" dirty="0"/>
              <a:t>A calling convention is a predefined process that is used by functions in determining how they will communicate.</a:t>
            </a:r>
          </a:p>
          <a:p>
            <a:pPr>
              <a:lnSpc>
                <a:spcPct val="150000"/>
              </a:lnSpc>
            </a:pPr>
            <a:r>
              <a:rPr lang="en-US" dirty="0"/>
              <a:t>For example:</a:t>
            </a:r>
          </a:p>
          <a:p>
            <a:pPr marL="342900" indent="-342900">
              <a:lnSpc>
                <a:spcPct val="150000"/>
              </a:lnSpc>
              <a:buAutoNum type="arabicPeriod"/>
            </a:pPr>
            <a:r>
              <a:rPr lang="en-US" dirty="0"/>
              <a:t>How will arguments be passed onto the stack</a:t>
            </a:r>
          </a:p>
          <a:p>
            <a:pPr marL="342900" indent="-342900">
              <a:lnSpc>
                <a:spcPct val="150000"/>
              </a:lnSpc>
              <a:buAutoNum type="arabicPeriod"/>
            </a:pPr>
            <a:r>
              <a:rPr lang="en-US" dirty="0"/>
              <a:t>Which function will perform the stack clean-up.</a:t>
            </a:r>
          </a:p>
          <a:p>
            <a:pPr marL="1085850" lvl="1" indent="-342900">
              <a:lnSpc>
                <a:spcPct val="150000"/>
              </a:lnSpc>
              <a:buFont typeface="Arial" panose="020B0604020202020204" pitchFamily="34" charset="0"/>
              <a:buChar char="•"/>
            </a:pPr>
            <a:r>
              <a:rPr lang="en-US" dirty="0"/>
              <a:t>This has been the source of much debate (Linux and Unix)</a:t>
            </a:r>
          </a:p>
          <a:p>
            <a:pPr>
              <a:lnSpc>
                <a:spcPct val="150000"/>
              </a:lnSpc>
            </a:pPr>
            <a:r>
              <a:rPr lang="en-US" dirty="0"/>
              <a:t>The following pages will describe the conventions available.</a:t>
            </a:r>
          </a:p>
        </p:txBody>
      </p:sp>
    </p:spTree>
    <p:extLst>
      <p:ext uri="{BB962C8B-B14F-4D97-AF65-F5344CB8AC3E}">
        <p14:creationId xmlns:p14="http://schemas.microsoft.com/office/powerpoint/2010/main" val="3446966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 Declaration Convention </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2169825"/>
          </a:xfrm>
          <a:prstGeom prst="rect">
            <a:avLst/>
          </a:prstGeom>
          <a:noFill/>
        </p:spPr>
        <p:txBody>
          <a:bodyPr wrap="square" rtlCol="0">
            <a:spAutoFit/>
          </a:bodyPr>
          <a:lstStyle/>
          <a:p>
            <a:pPr>
              <a:lnSpc>
                <a:spcPct val="150000"/>
              </a:lnSpc>
            </a:pPr>
            <a:r>
              <a:rPr lang="en-US" dirty="0"/>
              <a:t>CDECL aka C declaration</a:t>
            </a:r>
          </a:p>
          <a:p>
            <a:pPr>
              <a:lnSpc>
                <a:spcPct val="150000"/>
              </a:lnSpc>
            </a:pPr>
            <a:r>
              <a:rPr lang="en-US" dirty="0" smtClean="0"/>
              <a:t>The </a:t>
            </a:r>
            <a:r>
              <a:rPr lang="en-US" dirty="0"/>
              <a:t>convention used by GCC </a:t>
            </a:r>
          </a:p>
          <a:p>
            <a:pPr marL="342900" indent="-342900">
              <a:lnSpc>
                <a:spcPct val="150000"/>
              </a:lnSpc>
              <a:buAutoNum type="arabicPeriod"/>
            </a:pPr>
            <a:r>
              <a:rPr lang="en-US" dirty="0"/>
              <a:t>Arguments are passed to the stack from right to left</a:t>
            </a:r>
          </a:p>
          <a:p>
            <a:pPr marL="342900" indent="-342900">
              <a:lnSpc>
                <a:spcPct val="150000"/>
              </a:lnSpc>
              <a:buAutoNum type="arabicPeriod"/>
            </a:pPr>
            <a:r>
              <a:rPr lang="en-US" dirty="0"/>
              <a:t>Stack Cleanup is completed by the Caller</a:t>
            </a:r>
          </a:p>
          <a:p>
            <a:pPr marL="342900" indent="-342900">
              <a:lnSpc>
                <a:spcPct val="150000"/>
              </a:lnSpc>
              <a:buAutoNum type="arabicPeriod"/>
            </a:pPr>
            <a:r>
              <a:rPr lang="en-US" dirty="0"/>
              <a:t>Return value from the function is return in the EAX register</a:t>
            </a:r>
          </a:p>
        </p:txBody>
      </p:sp>
    </p:spTree>
    <p:extLst>
      <p:ext uri="{BB962C8B-B14F-4D97-AF65-F5344CB8AC3E}">
        <p14:creationId xmlns:p14="http://schemas.microsoft.com/office/powerpoint/2010/main" val="3384248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Standard Call Convention</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2169825"/>
          </a:xfrm>
          <a:prstGeom prst="rect">
            <a:avLst/>
          </a:prstGeom>
          <a:noFill/>
        </p:spPr>
        <p:txBody>
          <a:bodyPr wrap="square" rtlCol="0">
            <a:spAutoFit/>
          </a:bodyPr>
          <a:lstStyle/>
          <a:p>
            <a:pPr>
              <a:lnSpc>
                <a:spcPct val="150000"/>
              </a:lnSpc>
            </a:pPr>
            <a:r>
              <a:rPr lang="en-US" dirty="0"/>
              <a:t>STDCALL</a:t>
            </a:r>
          </a:p>
          <a:p>
            <a:pPr>
              <a:lnSpc>
                <a:spcPct val="150000"/>
              </a:lnSpc>
            </a:pPr>
            <a:r>
              <a:rPr lang="en-US" dirty="0" smtClean="0"/>
              <a:t>The </a:t>
            </a:r>
            <a:r>
              <a:rPr lang="en-US" dirty="0"/>
              <a:t>convention used by Windows</a:t>
            </a:r>
          </a:p>
          <a:p>
            <a:pPr marL="342900" indent="-342900">
              <a:lnSpc>
                <a:spcPct val="150000"/>
              </a:lnSpc>
              <a:buAutoNum type="arabicPeriod"/>
            </a:pPr>
            <a:r>
              <a:rPr lang="en-US" dirty="0"/>
              <a:t>Arguments are passed to the stack from right to left</a:t>
            </a:r>
          </a:p>
          <a:p>
            <a:pPr marL="342900" indent="-342900">
              <a:lnSpc>
                <a:spcPct val="150000"/>
              </a:lnSpc>
              <a:buAutoNum type="arabicPeriod"/>
            </a:pPr>
            <a:r>
              <a:rPr lang="en-US" dirty="0"/>
              <a:t>Stack Cleanup is completed by the Callee</a:t>
            </a:r>
          </a:p>
          <a:p>
            <a:pPr marL="342900" indent="-342900">
              <a:lnSpc>
                <a:spcPct val="150000"/>
              </a:lnSpc>
              <a:buAutoNum type="arabicPeriod"/>
            </a:pPr>
            <a:r>
              <a:rPr lang="en-US" dirty="0"/>
              <a:t>Return value from the function is return in the EAX register</a:t>
            </a:r>
          </a:p>
        </p:txBody>
      </p:sp>
    </p:spTree>
    <p:extLst>
      <p:ext uri="{BB962C8B-B14F-4D97-AF65-F5344CB8AC3E}">
        <p14:creationId xmlns:p14="http://schemas.microsoft.com/office/powerpoint/2010/main" val="4077908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x86-64 </a:t>
            </a:r>
            <a:r>
              <a:rPr lang="en-CA" altLang="en-US" sz="3000" b="1" dirty="0" err="1">
                <a:cs typeface="DejaVu Sans" charset="0"/>
              </a:rPr>
              <a:t>SystemV</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3000821"/>
          </a:xfrm>
          <a:prstGeom prst="rect">
            <a:avLst/>
          </a:prstGeom>
          <a:noFill/>
        </p:spPr>
        <p:txBody>
          <a:bodyPr wrap="square" rtlCol="0">
            <a:spAutoFit/>
          </a:bodyPr>
          <a:lstStyle/>
          <a:p>
            <a:pPr>
              <a:lnSpc>
                <a:spcPct val="150000"/>
              </a:lnSpc>
            </a:pPr>
            <a:endParaRPr lang="en-US" dirty="0"/>
          </a:p>
          <a:p>
            <a:pPr>
              <a:lnSpc>
                <a:spcPct val="150000"/>
              </a:lnSpc>
            </a:pPr>
            <a:r>
              <a:rPr lang="en-US" dirty="0" smtClean="0"/>
              <a:t>The convention </a:t>
            </a:r>
            <a:r>
              <a:rPr lang="en-US" dirty="0"/>
              <a:t>used by Linux (GCC, intel compiler)</a:t>
            </a:r>
          </a:p>
          <a:p>
            <a:pPr marL="342900" indent="-342900">
              <a:lnSpc>
                <a:spcPct val="150000"/>
              </a:lnSpc>
              <a:buAutoNum type="arabicPeriod"/>
            </a:pPr>
            <a:r>
              <a:rPr lang="en-US" dirty="0"/>
              <a:t>Arguments are passed to via registers in the following order </a:t>
            </a:r>
          </a:p>
          <a:p>
            <a:pPr marL="1085850" lvl="1" indent="-342900">
              <a:lnSpc>
                <a:spcPct val="150000"/>
              </a:lnSpc>
              <a:buAutoNum type="arabicPeriod"/>
            </a:pPr>
            <a:r>
              <a:rPr lang="en-US" dirty="0"/>
              <a:t>RDI, RSI, RDX, RCX, R8, R9</a:t>
            </a:r>
          </a:p>
          <a:p>
            <a:pPr marL="342900" indent="-342900">
              <a:lnSpc>
                <a:spcPct val="150000"/>
              </a:lnSpc>
              <a:buAutoNum type="arabicPeriod"/>
            </a:pPr>
            <a:r>
              <a:rPr lang="en-US" dirty="0"/>
              <a:t>Return value from the function is returned in the EAX register</a:t>
            </a:r>
          </a:p>
          <a:p>
            <a:pPr marL="342900" indent="-342900">
              <a:lnSpc>
                <a:spcPct val="150000"/>
              </a:lnSpc>
              <a:buAutoNum type="arabicPeriod"/>
            </a:pPr>
            <a:r>
              <a:rPr lang="en-US" dirty="0"/>
              <a:t>Caller cleans up stack</a:t>
            </a:r>
          </a:p>
          <a:p>
            <a:pPr marL="342900" indent="-342900">
              <a:lnSpc>
                <a:spcPct val="150000"/>
              </a:lnSpc>
              <a:buAutoNum type="arabicPeriod"/>
            </a:pPr>
            <a:r>
              <a:rPr lang="en-US" dirty="0"/>
              <a:t>Stack aligned on 16 byte boundary</a:t>
            </a:r>
          </a:p>
        </p:txBody>
      </p:sp>
    </p:spTree>
    <p:extLst>
      <p:ext uri="{BB962C8B-B14F-4D97-AF65-F5344CB8AC3E}">
        <p14:creationId xmlns:p14="http://schemas.microsoft.com/office/powerpoint/2010/main" val="3331208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x86-64 Microsoft</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3000821"/>
          </a:xfrm>
          <a:prstGeom prst="rect">
            <a:avLst/>
          </a:prstGeom>
          <a:noFill/>
        </p:spPr>
        <p:txBody>
          <a:bodyPr wrap="square" rtlCol="0">
            <a:spAutoFit/>
          </a:bodyPr>
          <a:lstStyle/>
          <a:p>
            <a:pPr>
              <a:lnSpc>
                <a:spcPct val="150000"/>
              </a:lnSpc>
            </a:pPr>
            <a:endParaRPr lang="en-US" dirty="0"/>
          </a:p>
          <a:p>
            <a:pPr>
              <a:lnSpc>
                <a:spcPct val="150000"/>
              </a:lnSpc>
            </a:pPr>
            <a:r>
              <a:rPr lang="en-US" dirty="0" smtClean="0"/>
              <a:t>The convention </a:t>
            </a:r>
            <a:r>
              <a:rPr lang="en-US" dirty="0"/>
              <a:t>used by Microsoft</a:t>
            </a:r>
          </a:p>
          <a:p>
            <a:pPr marL="342900" indent="-342900">
              <a:lnSpc>
                <a:spcPct val="150000"/>
              </a:lnSpc>
              <a:buAutoNum type="arabicPeriod"/>
            </a:pPr>
            <a:r>
              <a:rPr lang="en-US" dirty="0"/>
              <a:t>Arguments are passed to via registers</a:t>
            </a:r>
          </a:p>
          <a:p>
            <a:pPr marL="1085850" lvl="1" indent="-342900">
              <a:lnSpc>
                <a:spcPct val="150000"/>
              </a:lnSpc>
              <a:buAutoNum type="arabicPeriod"/>
            </a:pPr>
            <a:r>
              <a:rPr lang="en-US" dirty="0"/>
              <a:t>RCX, RDX, R8, R9</a:t>
            </a:r>
          </a:p>
          <a:p>
            <a:pPr marL="342900" indent="-342900">
              <a:lnSpc>
                <a:spcPct val="150000"/>
              </a:lnSpc>
              <a:buAutoNum type="arabicPeriod"/>
            </a:pPr>
            <a:r>
              <a:rPr lang="en-US" dirty="0"/>
              <a:t>Return value from the function is returned in the EAX register</a:t>
            </a:r>
          </a:p>
          <a:p>
            <a:pPr marL="342900" indent="-342900">
              <a:lnSpc>
                <a:spcPct val="150000"/>
              </a:lnSpc>
              <a:buAutoNum type="arabicPeriod"/>
            </a:pPr>
            <a:r>
              <a:rPr lang="en-US" dirty="0"/>
              <a:t>Stack aligned on 16 byte boundary</a:t>
            </a:r>
          </a:p>
          <a:p>
            <a:pPr marL="342900" indent="-342900">
              <a:lnSpc>
                <a:spcPct val="150000"/>
              </a:lnSpc>
              <a:buAutoNum type="arabicPeriod"/>
            </a:pPr>
            <a:r>
              <a:rPr lang="en-US" dirty="0"/>
              <a:t>Stack cleanup by caller</a:t>
            </a:r>
          </a:p>
        </p:txBody>
      </p:sp>
    </p:spTree>
    <p:extLst>
      <p:ext uri="{BB962C8B-B14F-4D97-AF65-F5344CB8AC3E}">
        <p14:creationId xmlns:p14="http://schemas.microsoft.com/office/powerpoint/2010/main" val="2999442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Stack Musings!!!</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5950" y="498475"/>
            <a:ext cx="7914669" cy="3416320"/>
          </a:xfrm>
          <a:prstGeom prst="rect">
            <a:avLst/>
          </a:prstGeom>
          <a:noFill/>
        </p:spPr>
        <p:txBody>
          <a:bodyPr wrap="square" rtlCol="0">
            <a:spAutoFit/>
          </a:bodyPr>
          <a:lstStyle/>
          <a:p>
            <a:pPr>
              <a:lnSpc>
                <a:spcPct val="150000"/>
              </a:lnSpc>
            </a:pPr>
            <a:endParaRPr lang="en-US" b="1" dirty="0">
              <a:solidFill>
                <a:srgbClr val="FF0000"/>
              </a:solidFill>
            </a:endParaRPr>
          </a:p>
          <a:p>
            <a:pPr>
              <a:lnSpc>
                <a:spcPct val="150000"/>
              </a:lnSpc>
            </a:pPr>
            <a:r>
              <a:rPr lang="en-US" b="1" dirty="0"/>
              <a:t>Can a process </a:t>
            </a:r>
            <a:r>
              <a:rPr lang="en-US" b="1" dirty="0" smtClean="0"/>
              <a:t>run </a:t>
            </a:r>
            <a:r>
              <a:rPr lang="en-US" b="1" dirty="0"/>
              <a:t>without the presence of a stack?</a:t>
            </a:r>
          </a:p>
          <a:p>
            <a:pPr>
              <a:lnSpc>
                <a:spcPct val="150000"/>
              </a:lnSpc>
            </a:pPr>
            <a:r>
              <a:rPr lang="en-US" b="1" dirty="0"/>
              <a:t>What vulnerabilities exist for the stack? </a:t>
            </a:r>
          </a:p>
          <a:p>
            <a:pPr>
              <a:lnSpc>
                <a:spcPct val="150000"/>
              </a:lnSpc>
            </a:pPr>
            <a:r>
              <a:rPr lang="en-US" b="1" dirty="0"/>
              <a:t>What measures are used to protect the stack from those vulnerabilities? </a:t>
            </a:r>
          </a:p>
          <a:p>
            <a:pPr>
              <a:lnSpc>
                <a:spcPct val="150000"/>
              </a:lnSpc>
            </a:pPr>
            <a:r>
              <a:rPr lang="en-US" b="1" dirty="0"/>
              <a:t>Are stack safeguards perfect?</a:t>
            </a:r>
          </a:p>
          <a:p>
            <a:pPr>
              <a:lnSpc>
                <a:spcPct val="150000"/>
              </a:lnSpc>
            </a:pPr>
            <a:r>
              <a:rPr lang="en-US" b="1" dirty="0" smtClean="0"/>
              <a:t>What </a:t>
            </a:r>
            <a:r>
              <a:rPr lang="en-US" b="1" dirty="0"/>
              <a:t>is stack alignment? Why is it important?</a:t>
            </a:r>
          </a:p>
          <a:p>
            <a:pPr>
              <a:lnSpc>
                <a:spcPct val="150000"/>
              </a:lnSpc>
            </a:pPr>
            <a:endParaRPr lang="en-US" dirty="0"/>
          </a:p>
        </p:txBody>
      </p:sp>
    </p:spTree>
    <p:extLst>
      <p:ext uri="{BB962C8B-B14F-4D97-AF65-F5344CB8AC3E}">
        <p14:creationId xmlns:p14="http://schemas.microsoft.com/office/powerpoint/2010/main" val="273914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79121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latin typeface="+mn-lt"/>
                <a:cs typeface="DejaVu Sans" charset="0"/>
              </a:rPr>
              <a:t>Memory Management -Segmentation</a:t>
            </a:r>
            <a:endParaRPr lang="en-CA" altLang="en-US" sz="3000" b="1" dirty="0">
              <a:latin typeface="+mn-lt"/>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4014945"/>
          </a:xfrm>
          <a:prstGeom prst="rect">
            <a:avLst/>
          </a:prstGeom>
          <a:noFill/>
        </p:spPr>
        <p:txBody>
          <a:bodyPr wrap="square" rtlCol="0">
            <a:spAutoFit/>
          </a:bodyPr>
          <a:lstStyle/>
          <a:p>
            <a:pPr>
              <a:lnSpc>
                <a:spcPct val="150000"/>
              </a:lnSpc>
            </a:pPr>
            <a:r>
              <a:rPr lang="en-US" dirty="0" smtClean="0"/>
              <a:t>Manual Vol 3A Chapter 3 page 2883</a:t>
            </a:r>
          </a:p>
          <a:p>
            <a:pPr>
              <a:lnSpc>
                <a:spcPct val="150000"/>
              </a:lnSpc>
            </a:pPr>
            <a:r>
              <a:rPr lang="en-US" dirty="0" smtClean="0"/>
              <a:t>IA-32 architecture memory management has two mechanisms:</a:t>
            </a:r>
          </a:p>
          <a:p>
            <a:pPr marL="342900" indent="-342900">
              <a:buAutoNum type="arabicPeriod"/>
            </a:pPr>
            <a:r>
              <a:rPr lang="en-US" b="1" dirty="0" smtClean="0"/>
              <a:t>Segmentation </a:t>
            </a:r>
            <a:r>
              <a:rPr lang="en-US" dirty="0" smtClean="0"/>
              <a:t>–isolates code ,data and stack modules so multiple tasks can run on the same processor  without interfering with one another. </a:t>
            </a:r>
          </a:p>
          <a:p>
            <a:pPr marL="342900" indent="-342900">
              <a:buFont typeface="Arial" panose="020B0604020202020204" pitchFamily="34" charset="0"/>
              <a:buChar char="•"/>
            </a:pPr>
            <a:r>
              <a:rPr lang="en-US" dirty="0" smtClean="0"/>
              <a:t>It provides a mechanism to divide processor’s linear address space into space called segments. </a:t>
            </a:r>
          </a:p>
          <a:p>
            <a:pPr marL="342900" indent="-342900">
              <a:buFont typeface="Arial" panose="020B0604020202020204" pitchFamily="34" charset="0"/>
              <a:buChar char="•"/>
            </a:pPr>
            <a:r>
              <a:rPr lang="en-US" dirty="0" smtClean="0"/>
              <a:t>To locate a byte in a particular segment a logical address must be provided. </a:t>
            </a:r>
            <a:r>
              <a:rPr lang="en-CA" dirty="0"/>
              <a:t>Each segment has a segment descriptor, which </a:t>
            </a:r>
            <a:r>
              <a:rPr lang="en-CA" dirty="0" smtClean="0"/>
              <a:t>specifies the </a:t>
            </a:r>
            <a:r>
              <a:rPr lang="en-CA" dirty="0"/>
              <a:t>location of the first byte of the segment in the </a:t>
            </a:r>
            <a:r>
              <a:rPr lang="en-CA" dirty="0" smtClean="0"/>
              <a:t>linear address </a:t>
            </a:r>
            <a:r>
              <a:rPr lang="en-CA" dirty="0"/>
              <a:t>space (called the </a:t>
            </a:r>
            <a:r>
              <a:rPr lang="en-CA" dirty="0">
                <a:solidFill>
                  <a:srgbClr val="FF0000"/>
                </a:solidFill>
              </a:rPr>
              <a:t>base address </a:t>
            </a:r>
            <a:r>
              <a:rPr lang="en-CA" dirty="0"/>
              <a:t>of the segment). The </a:t>
            </a:r>
            <a:r>
              <a:rPr lang="en-CA" dirty="0">
                <a:solidFill>
                  <a:srgbClr val="FF0000"/>
                </a:solidFill>
              </a:rPr>
              <a:t>offset</a:t>
            </a:r>
            <a:r>
              <a:rPr lang="en-CA" dirty="0"/>
              <a:t> part of the logical address is added to the </a:t>
            </a:r>
            <a:r>
              <a:rPr lang="en-CA" dirty="0" smtClean="0"/>
              <a:t>base address </a:t>
            </a:r>
            <a:r>
              <a:rPr lang="en-CA" dirty="0"/>
              <a:t>for the segment to locate a byte within the segment. </a:t>
            </a:r>
            <a:endParaRPr lang="en-CA" dirty="0" smtClean="0"/>
          </a:p>
          <a:p>
            <a:pPr marL="342900" indent="-342900">
              <a:buFont typeface="Arial" panose="020B0604020202020204" pitchFamily="34" charset="0"/>
              <a:buChar char="•"/>
            </a:pPr>
            <a:r>
              <a:rPr lang="en-CA" dirty="0" smtClean="0"/>
              <a:t>The </a:t>
            </a:r>
            <a:r>
              <a:rPr lang="en-CA" dirty="0"/>
              <a:t>base address plus the offset thus forms a </a:t>
            </a:r>
            <a:r>
              <a:rPr lang="en-CA" b="1" dirty="0" smtClean="0"/>
              <a:t>linear address </a:t>
            </a:r>
            <a:r>
              <a:rPr lang="en-CA" dirty="0"/>
              <a:t>in the processor’s linear address space</a:t>
            </a:r>
            <a:r>
              <a:rPr lang="en-CA" dirty="0" smtClean="0"/>
              <a:t>.</a:t>
            </a:r>
            <a:endParaRPr lang="en-US" dirty="0" smtClean="0"/>
          </a:p>
        </p:txBody>
      </p:sp>
    </p:spTree>
    <p:extLst>
      <p:ext uri="{BB962C8B-B14F-4D97-AF65-F5344CB8AC3E}">
        <p14:creationId xmlns:p14="http://schemas.microsoft.com/office/powerpoint/2010/main" val="738092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Memory Management -Paging</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4939814"/>
          </a:xfrm>
          <a:prstGeom prst="rect">
            <a:avLst/>
          </a:prstGeom>
          <a:noFill/>
        </p:spPr>
        <p:txBody>
          <a:bodyPr wrap="square" rtlCol="0">
            <a:spAutoFit/>
          </a:bodyPr>
          <a:lstStyle/>
          <a:p>
            <a:pPr>
              <a:lnSpc>
                <a:spcPct val="150000"/>
              </a:lnSpc>
            </a:pPr>
            <a:r>
              <a:rPr lang="en-US" sz="1600" b="1" dirty="0" smtClean="0"/>
              <a:t>2.</a:t>
            </a:r>
            <a:r>
              <a:rPr lang="en-US" sz="1600" dirty="0" smtClean="0"/>
              <a:t> </a:t>
            </a:r>
            <a:r>
              <a:rPr lang="en-US" sz="1600" b="1" dirty="0" smtClean="0"/>
              <a:t>Paging</a:t>
            </a:r>
            <a:r>
              <a:rPr lang="en-US" sz="1600" dirty="0" smtClean="0"/>
              <a:t> </a:t>
            </a:r>
            <a:r>
              <a:rPr lang="en-US" sz="1600" dirty="0"/>
              <a:t>– Implements demand paging. Virtual memory is mapped into physical memory as needed</a:t>
            </a:r>
            <a:r>
              <a:rPr lang="en-US" sz="1600" dirty="0" smtClean="0"/>
              <a:t>. </a:t>
            </a:r>
            <a:r>
              <a:rPr lang="en-CA" sz="1600" dirty="0" smtClean="0"/>
              <a:t>Multitasking systems requires more linear address than physical then the virtual address has to be converted into physical address which is handle by processor’ paging mechanism</a:t>
            </a:r>
          </a:p>
          <a:p>
            <a:pPr marL="285750" indent="-285750">
              <a:lnSpc>
                <a:spcPct val="150000"/>
              </a:lnSpc>
              <a:buFont typeface="Arial" panose="020B0604020202020204" pitchFamily="34" charset="0"/>
              <a:buChar char="•"/>
            </a:pPr>
            <a:r>
              <a:rPr lang="en-CA" sz="1600" dirty="0" smtClean="0"/>
              <a:t>In paging each segment is divide into </a:t>
            </a:r>
            <a:r>
              <a:rPr lang="en-CA" sz="1600" dirty="0" smtClean="0">
                <a:solidFill>
                  <a:srgbClr val="FF0000"/>
                </a:solidFill>
              </a:rPr>
              <a:t>pages</a:t>
            </a:r>
            <a:r>
              <a:rPr lang="en-CA" sz="1600" dirty="0" smtClean="0"/>
              <a:t> usually </a:t>
            </a:r>
            <a:r>
              <a:rPr lang="en-CA" sz="1600" dirty="0" smtClean="0">
                <a:solidFill>
                  <a:srgbClr val="FF0000"/>
                </a:solidFill>
              </a:rPr>
              <a:t>4KB = 4096 </a:t>
            </a:r>
            <a:r>
              <a:rPr lang="en-CA" sz="1600" dirty="0" smtClean="0"/>
              <a:t>bytes </a:t>
            </a:r>
          </a:p>
          <a:p>
            <a:pPr marL="285750" indent="-285750">
              <a:lnSpc>
                <a:spcPct val="150000"/>
              </a:lnSpc>
              <a:buFont typeface="Arial" panose="020B0604020202020204" pitchFamily="34" charset="0"/>
              <a:buChar char="•"/>
            </a:pPr>
            <a:r>
              <a:rPr lang="en-CA" sz="1600" dirty="0" smtClean="0"/>
              <a:t>Operating systems maintain a page directory and page tables to keep track of the pages </a:t>
            </a:r>
          </a:p>
          <a:p>
            <a:pPr marL="285750" indent="-285750">
              <a:lnSpc>
                <a:spcPct val="150000"/>
              </a:lnSpc>
              <a:buFont typeface="Arial" panose="020B0604020202020204" pitchFamily="34" charset="0"/>
              <a:buChar char="•"/>
            </a:pPr>
            <a:r>
              <a:rPr lang="en-CA" sz="1600" dirty="0"/>
              <a:t>When </a:t>
            </a:r>
            <a:r>
              <a:rPr lang="en-CA" sz="1600" dirty="0" smtClean="0"/>
              <a:t>a task attempts </a:t>
            </a:r>
            <a:r>
              <a:rPr lang="en-CA" sz="1600" dirty="0"/>
              <a:t>to access an address location in the linear address space, the processor uses the </a:t>
            </a:r>
            <a:r>
              <a:rPr lang="en-CA" sz="1600" dirty="0" smtClean="0"/>
              <a:t>page directory </a:t>
            </a:r>
            <a:r>
              <a:rPr lang="en-CA" sz="1600" dirty="0"/>
              <a:t>and page tables to translate the linear address into a physical address and then performs the </a:t>
            </a:r>
            <a:r>
              <a:rPr lang="en-CA" sz="1600" dirty="0" smtClean="0"/>
              <a:t>requested operation </a:t>
            </a:r>
            <a:r>
              <a:rPr lang="en-CA" sz="1600" dirty="0"/>
              <a:t>(read or write) on the memory location</a:t>
            </a:r>
            <a:r>
              <a:rPr lang="en-CA" sz="1600" dirty="0" smtClean="0"/>
              <a:t>.</a:t>
            </a:r>
          </a:p>
          <a:p>
            <a:pPr>
              <a:lnSpc>
                <a:spcPct val="150000"/>
              </a:lnSpc>
            </a:pPr>
            <a:r>
              <a:rPr lang="en-CA" sz="1600" dirty="0" smtClean="0"/>
              <a:t> </a:t>
            </a:r>
            <a:endParaRPr lang="en-US" sz="1600" dirty="0"/>
          </a:p>
          <a:p>
            <a:pPr>
              <a:lnSpc>
                <a:spcPct val="150000"/>
              </a:lnSpc>
            </a:pPr>
            <a:endParaRPr lang="en-US" dirty="0"/>
          </a:p>
        </p:txBody>
      </p:sp>
    </p:spTree>
    <p:extLst>
      <p:ext uri="{BB962C8B-B14F-4D97-AF65-F5344CB8AC3E}">
        <p14:creationId xmlns:p14="http://schemas.microsoft.com/office/powerpoint/2010/main" val="1440852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1143000"/>
            <a:ext cx="6157923" cy="5137281"/>
          </a:xfrm>
          <a:prstGeom prst="rect">
            <a:avLst/>
          </a:prstGeom>
        </p:spPr>
      </p:pic>
      <p:sp>
        <p:nvSpPr>
          <p:cNvPr id="3" name="Rectangle 2">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79121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latin typeface="+mn-lt"/>
                <a:cs typeface="DejaVu Sans" charset="0"/>
              </a:rPr>
              <a:t>Intel Manual Vol 3A </a:t>
            </a:r>
            <a:endParaRPr lang="en-CA" altLang="en-US" sz="3000" b="1" dirty="0">
              <a:latin typeface="+mn-lt"/>
              <a:cs typeface="DejaVu Sans" charset="0"/>
            </a:endParaRPr>
          </a:p>
        </p:txBody>
      </p:sp>
    </p:spTree>
    <p:extLst>
      <p:ext uri="{BB962C8B-B14F-4D97-AF65-F5344CB8AC3E}">
        <p14:creationId xmlns:p14="http://schemas.microsoft.com/office/powerpoint/2010/main" val="265850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 Prefix</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4894160"/>
          </a:xfrm>
          <a:prstGeom prst="rect">
            <a:avLst/>
          </a:prstGeom>
          <a:noFill/>
        </p:spPr>
        <p:txBody>
          <a:bodyPr wrap="square" rtlCol="0">
            <a:spAutoFit/>
          </a:bodyPr>
          <a:lstStyle/>
          <a:p>
            <a:pPr>
              <a:lnSpc>
                <a:spcPct val="150000"/>
              </a:lnSpc>
            </a:pPr>
            <a:r>
              <a:rPr lang="en-US" dirty="0"/>
              <a:t>This is an optional 8 bit value; which can be one of the following grouping:</a:t>
            </a:r>
          </a:p>
          <a:p>
            <a:pPr marL="342900" indent="-342900">
              <a:lnSpc>
                <a:spcPct val="150000"/>
              </a:lnSpc>
              <a:buFont typeface="Arial" panose="020B0604020202020204" pitchFamily="34" charset="0"/>
              <a:buChar char="•"/>
            </a:pPr>
            <a:r>
              <a:rPr lang="en-US" b="1" dirty="0"/>
              <a:t>Lock and Repeat</a:t>
            </a:r>
            <a:r>
              <a:rPr lang="en-US" dirty="0"/>
              <a:t> </a:t>
            </a:r>
          </a:p>
          <a:p>
            <a:pPr marL="1085850" lvl="1" indent="-342900">
              <a:lnSpc>
                <a:spcPct val="150000"/>
              </a:lnSpc>
              <a:buFont typeface="Arial" panose="020B0604020202020204" pitchFamily="34" charset="0"/>
              <a:buChar char="•"/>
            </a:pPr>
            <a:r>
              <a:rPr lang="en-US" sz="1600" dirty="0"/>
              <a:t>Lock is related to shared memory use</a:t>
            </a:r>
          </a:p>
          <a:p>
            <a:pPr marL="1085850" lvl="1" indent="-342900">
              <a:lnSpc>
                <a:spcPct val="150000"/>
              </a:lnSpc>
              <a:buFont typeface="Arial" panose="020B0604020202020204" pitchFamily="34" charset="0"/>
              <a:buChar char="•"/>
            </a:pPr>
            <a:r>
              <a:rPr lang="en-US" sz="1600" dirty="0"/>
              <a:t>Repeat instruction. </a:t>
            </a:r>
            <a:r>
              <a:rPr lang="en-US" sz="1600" dirty="0" err="1"/>
              <a:t>Eg</a:t>
            </a:r>
            <a:r>
              <a:rPr lang="en-US" sz="1600" dirty="0"/>
              <a:t> REPNE used with MOVS + other string functions</a:t>
            </a:r>
          </a:p>
          <a:p>
            <a:pPr marL="342900" indent="-342900">
              <a:lnSpc>
                <a:spcPct val="150000"/>
              </a:lnSpc>
              <a:buFont typeface="Arial" panose="020B0604020202020204" pitchFamily="34" charset="0"/>
              <a:buChar char="•"/>
            </a:pPr>
            <a:r>
              <a:rPr lang="en-US" b="1" dirty="0"/>
              <a:t>Segment Override</a:t>
            </a:r>
          </a:p>
          <a:p>
            <a:pPr marL="1085850" lvl="1" indent="-342900">
              <a:lnSpc>
                <a:spcPct val="100000"/>
              </a:lnSpc>
              <a:buFont typeface="Arial" panose="020B0604020202020204" pitchFamily="34" charset="0"/>
              <a:buChar char="•"/>
            </a:pPr>
            <a:r>
              <a:rPr lang="en-US" dirty="0"/>
              <a:t>Used with branch instructions</a:t>
            </a:r>
          </a:p>
          <a:p>
            <a:pPr marL="1085850" lvl="1" indent="-342900">
              <a:lnSpc>
                <a:spcPct val="100000"/>
              </a:lnSpc>
              <a:buFont typeface="Arial" panose="020B0604020202020204" pitchFamily="34" charset="0"/>
              <a:buChar char="•"/>
            </a:pPr>
            <a:r>
              <a:rPr lang="en-US" dirty="0"/>
              <a:t>Used to override with segment registers, not explained well.</a:t>
            </a:r>
          </a:p>
          <a:p>
            <a:pPr marL="342900" indent="-342900">
              <a:lnSpc>
                <a:spcPct val="150000"/>
              </a:lnSpc>
              <a:buFont typeface="Arial" panose="020B0604020202020204" pitchFamily="34" charset="0"/>
              <a:buChar char="•"/>
            </a:pPr>
            <a:r>
              <a:rPr lang="en-US" b="1" dirty="0"/>
              <a:t>Operand Size override</a:t>
            </a:r>
          </a:p>
          <a:p>
            <a:pPr marL="1085850" lvl="1" indent="-342900">
              <a:lnSpc>
                <a:spcPct val="150000"/>
              </a:lnSpc>
              <a:buFont typeface="Arial" panose="020B0604020202020204" pitchFamily="34" charset="0"/>
              <a:buChar char="•"/>
            </a:pPr>
            <a:r>
              <a:rPr lang="en-US" sz="1600" dirty="0"/>
              <a:t>Allows switching of operand size from the current default. </a:t>
            </a:r>
            <a:r>
              <a:rPr lang="en-US" sz="1600" dirty="0" err="1"/>
              <a:t>Eg</a:t>
            </a:r>
            <a:r>
              <a:rPr lang="en-US" sz="1600" dirty="0"/>
              <a:t> if operand size is 16 bits, switch to 32 bits etc.</a:t>
            </a:r>
          </a:p>
          <a:p>
            <a:pPr marL="342900" indent="-342900">
              <a:lnSpc>
                <a:spcPct val="150000"/>
              </a:lnSpc>
              <a:buFont typeface="Arial" panose="020B0604020202020204" pitchFamily="34" charset="0"/>
              <a:buChar char="•"/>
            </a:pPr>
            <a:r>
              <a:rPr lang="en-US" b="1" dirty="0"/>
              <a:t>Address-size override</a:t>
            </a:r>
          </a:p>
          <a:p>
            <a:pPr marL="1085850" lvl="1" indent="-342900">
              <a:lnSpc>
                <a:spcPct val="150000"/>
              </a:lnSpc>
              <a:buFont typeface="Arial" panose="020B0604020202020204" pitchFamily="34" charset="0"/>
              <a:buChar char="•"/>
            </a:pPr>
            <a:r>
              <a:rPr lang="en-US" sz="1600" dirty="0"/>
              <a:t>Allows switching to address size from the current default. </a:t>
            </a:r>
            <a:r>
              <a:rPr lang="en-US" sz="1600" dirty="0" err="1"/>
              <a:t>Eg</a:t>
            </a:r>
            <a:r>
              <a:rPr lang="en-US" sz="1600" dirty="0"/>
              <a:t> if address size is 16 bits switch to 32 bits etc.</a:t>
            </a:r>
          </a:p>
        </p:txBody>
      </p:sp>
      <p:sp>
        <p:nvSpPr>
          <p:cNvPr id="4" name="Rectangle 3"/>
          <p:cNvSpPr/>
          <p:nvPr/>
        </p:nvSpPr>
        <p:spPr>
          <a:xfrm>
            <a:off x="990600" y="5732360"/>
            <a:ext cx="4326890" cy="507831"/>
          </a:xfrm>
          <a:prstGeom prst="rect">
            <a:avLst/>
          </a:prstGeom>
        </p:spPr>
        <p:txBody>
          <a:bodyPr wrap="none">
            <a:spAutoFit/>
          </a:bodyPr>
          <a:lstStyle/>
          <a:p>
            <a:pPr>
              <a:lnSpc>
                <a:spcPct val="150000"/>
              </a:lnSpc>
            </a:pPr>
            <a:r>
              <a:rPr lang="en-US" dirty="0"/>
              <a:t>Intel Manual Volume 2 – </a:t>
            </a:r>
            <a:r>
              <a:rPr lang="en-US" dirty="0" smtClean="0"/>
              <a:t>2.1.1 </a:t>
            </a:r>
            <a:r>
              <a:rPr lang="en-US" dirty="0"/>
              <a:t>page  527</a:t>
            </a:r>
          </a:p>
        </p:txBody>
      </p:sp>
    </p:spTree>
    <p:extLst>
      <p:ext uri="{BB962C8B-B14F-4D97-AF65-F5344CB8AC3E}">
        <p14:creationId xmlns:p14="http://schemas.microsoft.com/office/powerpoint/2010/main" val="2432109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32- bit Paging</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4082784"/>
          </a:xfrm>
          <a:prstGeom prst="rect">
            <a:avLst/>
          </a:prstGeom>
          <a:noFill/>
        </p:spPr>
        <p:txBody>
          <a:bodyPr wrap="square" rtlCol="0">
            <a:spAutoFit/>
          </a:bodyPr>
          <a:lstStyle/>
          <a:p>
            <a:pPr marL="285750" indent="-285750">
              <a:buFont typeface="Arial" panose="020B0604020202020204" pitchFamily="34" charset="0"/>
              <a:buChar char="•"/>
            </a:pPr>
            <a:r>
              <a:rPr lang="en-CA" sz="1600" dirty="0"/>
              <a:t>The processor translates every logical address into a linear address. A linear address is a 32-bit </a:t>
            </a:r>
            <a:r>
              <a:rPr lang="en-CA" sz="1600" dirty="0" smtClean="0"/>
              <a:t>address. (2^32) bytes (4 </a:t>
            </a:r>
            <a:r>
              <a:rPr lang="en-CA" sz="1600" dirty="0" err="1" smtClean="0"/>
              <a:t>GBytes</a:t>
            </a:r>
            <a:r>
              <a:rPr lang="en-CA" sz="1600" dirty="0" smtClean="0"/>
              <a:t>). This is </a:t>
            </a:r>
            <a:r>
              <a:rPr lang="en-CA" sz="1600" dirty="0"/>
              <a:t>the address space that the processor can address on its address bus. </a:t>
            </a:r>
            <a:r>
              <a:rPr lang="en-CA" sz="1600" dirty="0" smtClean="0"/>
              <a:t>With </a:t>
            </a:r>
            <a:r>
              <a:rPr lang="en-CA" sz="1600" dirty="0"/>
              <a:t>addresses ranging continuously from </a:t>
            </a:r>
            <a:r>
              <a:rPr lang="en-CA" sz="1600" dirty="0">
                <a:solidFill>
                  <a:srgbClr val="FF0000"/>
                </a:solidFill>
              </a:rPr>
              <a:t>0 to </a:t>
            </a:r>
            <a:r>
              <a:rPr lang="en-CA" sz="1600" dirty="0" smtClean="0">
                <a:solidFill>
                  <a:srgbClr val="FF0000"/>
                </a:solidFill>
              </a:rPr>
              <a:t>FFFFFFFFH</a:t>
            </a:r>
          </a:p>
          <a:p>
            <a:pPr marL="285750" indent="-285750">
              <a:buFont typeface="Arial" panose="020B0604020202020204" pitchFamily="34" charset="0"/>
              <a:buChar char="•"/>
            </a:pPr>
            <a:r>
              <a:rPr lang="en-CA" sz="1600" dirty="0" smtClean="0"/>
              <a:t>32-bit </a:t>
            </a:r>
            <a:r>
              <a:rPr lang="en-CA" sz="1600" dirty="0"/>
              <a:t>paging uses a hierarchy of paging structures to produce a translation for a linear address. CR3 is used </a:t>
            </a:r>
            <a:r>
              <a:rPr lang="en-CA" sz="1600" dirty="0" smtClean="0"/>
              <a:t>to locate </a:t>
            </a:r>
            <a:r>
              <a:rPr lang="en-CA" sz="1600" dirty="0"/>
              <a:t>the first paging-structure, the page </a:t>
            </a:r>
            <a:r>
              <a:rPr lang="en-CA" sz="1600" dirty="0" smtClean="0"/>
              <a:t>directory.</a:t>
            </a:r>
          </a:p>
          <a:p>
            <a:r>
              <a:rPr lang="en-CA" sz="1600" dirty="0" smtClean="0"/>
              <a:t>•    A page directory (PD) for pages of 4KB is </a:t>
            </a:r>
            <a:r>
              <a:rPr lang="en-CA" sz="1600" dirty="0"/>
              <a:t>located at the physical </a:t>
            </a:r>
            <a:r>
              <a:rPr lang="en-CA" sz="1600" dirty="0" smtClean="0"/>
              <a:t>address specified   </a:t>
            </a:r>
          </a:p>
          <a:p>
            <a:r>
              <a:rPr lang="en-CA" sz="1600" dirty="0"/>
              <a:t> </a:t>
            </a:r>
            <a:r>
              <a:rPr lang="en-CA" sz="1600" dirty="0" smtClean="0"/>
              <a:t>     in </a:t>
            </a:r>
            <a:r>
              <a:rPr lang="en-CA" sz="1600" dirty="0"/>
              <a:t>bits 31:12 of CR3 </a:t>
            </a:r>
            <a:r>
              <a:rPr lang="en-CA" sz="1600" dirty="0" smtClean="0"/>
              <a:t>register</a:t>
            </a:r>
          </a:p>
          <a:p>
            <a:pPr marL="285750" indent="-285750">
              <a:buFont typeface="Arial" panose="020B0604020202020204" pitchFamily="34" charset="0"/>
              <a:buChar char="•"/>
            </a:pPr>
            <a:r>
              <a:rPr lang="en-CA" sz="1600" dirty="0" smtClean="0"/>
              <a:t>A </a:t>
            </a:r>
            <a:r>
              <a:rPr lang="en-CA" sz="1600" dirty="0"/>
              <a:t>page directory comprises 1024 32-bit entries (PDEs). </a:t>
            </a:r>
            <a:endParaRPr lang="en-CA" sz="1600" dirty="0"/>
          </a:p>
          <a:p>
            <a:pPr marL="285750" indent="-285750">
              <a:buFont typeface="Arial" panose="020B0604020202020204" pitchFamily="34" charset="0"/>
              <a:buChar char="•"/>
            </a:pPr>
            <a:r>
              <a:rPr lang="en-CA" sz="1600" dirty="0" smtClean="0"/>
              <a:t>A </a:t>
            </a:r>
            <a:r>
              <a:rPr lang="en-CA" sz="1600" dirty="0"/>
              <a:t>PDE is selected using the physical </a:t>
            </a:r>
            <a:r>
              <a:rPr lang="en-CA" sz="1600" dirty="0" smtClean="0"/>
              <a:t>address defined </a:t>
            </a:r>
            <a:r>
              <a:rPr lang="en-CA" sz="1600" dirty="0"/>
              <a:t>as follows:</a:t>
            </a:r>
          </a:p>
          <a:p>
            <a:pPr marL="285750">
              <a:buFont typeface="Wingdings" panose="05000000000000000000" pitchFamily="2" charset="2"/>
              <a:buChar char="Ø"/>
            </a:pPr>
            <a:r>
              <a:rPr lang="en-CA" sz="1600" dirty="0"/>
              <a:t>	</a:t>
            </a:r>
            <a:r>
              <a:rPr lang="en-CA" sz="1600" dirty="0" smtClean="0"/>
              <a:t>Bits </a:t>
            </a:r>
            <a:r>
              <a:rPr lang="en-CA" sz="1600" dirty="0"/>
              <a:t>39:32 are all 0.</a:t>
            </a:r>
          </a:p>
          <a:p>
            <a:pPr marL="285750">
              <a:buFont typeface="Wingdings" panose="05000000000000000000" pitchFamily="2" charset="2"/>
              <a:buChar char="Ø"/>
            </a:pPr>
            <a:r>
              <a:rPr lang="en-CA" sz="1600" dirty="0"/>
              <a:t>	</a:t>
            </a:r>
            <a:r>
              <a:rPr lang="en-CA" sz="1600" dirty="0" smtClean="0"/>
              <a:t>Bits </a:t>
            </a:r>
            <a:r>
              <a:rPr lang="en-CA" sz="1600" dirty="0"/>
              <a:t>31:12 are from CR3.</a:t>
            </a:r>
          </a:p>
          <a:p>
            <a:pPr marL="285750">
              <a:buFont typeface="Wingdings" panose="05000000000000000000" pitchFamily="2" charset="2"/>
              <a:buChar char="Ø"/>
            </a:pPr>
            <a:r>
              <a:rPr lang="en-CA" sz="1600" dirty="0"/>
              <a:t>	</a:t>
            </a:r>
            <a:r>
              <a:rPr lang="en-CA" sz="1600" dirty="0" smtClean="0"/>
              <a:t>Bits </a:t>
            </a:r>
            <a:r>
              <a:rPr lang="en-CA" sz="1600" dirty="0"/>
              <a:t>11:2 are bits 31:22 of the linear address</a:t>
            </a:r>
            <a:r>
              <a:rPr lang="en-CA" sz="1600" dirty="0" smtClean="0"/>
              <a:t>.</a:t>
            </a:r>
          </a:p>
          <a:p>
            <a:pPr marL="285750">
              <a:buFont typeface="Wingdings" panose="05000000000000000000" pitchFamily="2" charset="2"/>
              <a:buChar char="Ø"/>
            </a:pPr>
            <a:r>
              <a:rPr lang="en-CA" sz="1600" dirty="0" smtClean="0"/>
              <a:t>Bits 1:0 are 0</a:t>
            </a:r>
            <a:endParaRPr lang="en-CA" sz="1600" dirty="0" smtClean="0">
              <a:solidFill>
                <a:srgbClr val="FF0000"/>
              </a:solidFill>
            </a:endParaRPr>
          </a:p>
          <a:p>
            <a:pPr>
              <a:lnSpc>
                <a:spcPct val="150000"/>
              </a:lnSpc>
            </a:pPr>
            <a:r>
              <a:rPr lang="en-CA" sz="1600" dirty="0" smtClean="0"/>
              <a:t> </a:t>
            </a:r>
            <a:endParaRPr lang="en-US" sz="1600" dirty="0"/>
          </a:p>
          <a:p>
            <a:pPr>
              <a:lnSpc>
                <a:spcPct val="150000"/>
              </a:lnSpc>
            </a:pPr>
            <a:endParaRPr lang="en-US" dirty="0"/>
          </a:p>
        </p:txBody>
      </p:sp>
    </p:spTree>
    <p:extLst>
      <p:ext uri="{BB962C8B-B14F-4D97-AF65-F5344CB8AC3E}">
        <p14:creationId xmlns:p14="http://schemas.microsoft.com/office/powerpoint/2010/main" val="2364896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Linear Address Translation </a:t>
            </a:r>
            <a:r>
              <a:rPr lang="en-CA" altLang="en-US" sz="3000" b="1" dirty="0" err="1" smtClean="0">
                <a:cs typeface="DejaVu Sans" charset="0"/>
              </a:rPr>
              <a:t>e.g</a:t>
            </a:r>
            <a:endParaRPr lang="en-CA" altLang="en-US" sz="3000" b="1" dirty="0">
              <a:cs typeface="DejaVu Sans" charset="0"/>
            </a:endParaRPr>
          </a:p>
        </p:txBody>
      </p:sp>
      <p:sp>
        <p:nvSpPr>
          <p:cNvPr id="4" name="TextBox 3">
            <a:extLst>
              <a:ext uri="{FF2B5EF4-FFF2-40B4-BE49-F238E27FC236}">
                <a16:creationId xmlns:a16="http://schemas.microsoft.com/office/drawing/2014/main" xmlns="" id="{70404EC7-92BC-461E-AE9A-ED099F699352}"/>
              </a:ext>
            </a:extLst>
          </p:cNvPr>
          <p:cNvSpPr txBox="1"/>
          <p:nvPr/>
        </p:nvSpPr>
        <p:spPr>
          <a:xfrm>
            <a:off x="613381" y="838200"/>
            <a:ext cx="7914669" cy="6258829"/>
          </a:xfrm>
          <a:prstGeom prst="rect">
            <a:avLst/>
          </a:prstGeom>
          <a:noFill/>
        </p:spPr>
        <p:txBody>
          <a:bodyPr wrap="square" rtlCol="0">
            <a:spAutoFit/>
          </a:bodyPr>
          <a:lstStyle/>
          <a:p>
            <a:r>
              <a:rPr lang="en-CA" dirty="0" smtClean="0"/>
              <a:t>If the following Linear address, Page Directory Entry, Page Table Entry and CR3 addresses are provided what is the physical address for the following page  0x797EEA63?</a:t>
            </a:r>
          </a:p>
          <a:p>
            <a:pPr marL="1085850" lvl="1" indent="-342900">
              <a:buFont typeface="+mj-lt"/>
              <a:buAutoNum type="alphaLcPeriod"/>
            </a:pPr>
            <a:r>
              <a:rPr lang="en-CA" dirty="0" smtClean="0"/>
              <a:t>Linear Address (Virtual address VA):  0xA0B780C0</a:t>
            </a:r>
          </a:p>
          <a:p>
            <a:pPr marL="1085850" lvl="1" indent="-342900">
              <a:buFont typeface="+mj-lt"/>
              <a:buAutoNum type="alphaLcPeriod"/>
            </a:pPr>
            <a:r>
              <a:rPr lang="en-CA" dirty="0" smtClean="0"/>
              <a:t>PDE: 0x71A0E828  </a:t>
            </a:r>
          </a:p>
          <a:p>
            <a:pPr marL="1085850" lvl="1" indent="-342900">
              <a:buFont typeface="+mj-lt"/>
              <a:buAutoNum type="alphaLcPeriod"/>
            </a:pPr>
            <a:r>
              <a:rPr lang="en-CA" dirty="0" smtClean="0"/>
              <a:t>PTE: 0x41D05BC0</a:t>
            </a:r>
          </a:p>
          <a:p>
            <a:pPr marL="1085850" lvl="1" indent="-342900">
              <a:buFont typeface="+mj-lt"/>
              <a:buAutoNum type="alphaLcPeriod"/>
            </a:pPr>
            <a:r>
              <a:rPr lang="en-CA" dirty="0" smtClean="0"/>
              <a:t>CR3: 0x118C8502</a:t>
            </a:r>
          </a:p>
          <a:p>
            <a:endParaRPr lang="en-CA" dirty="0"/>
          </a:p>
          <a:p>
            <a:pPr marL="342900" indent="-342900">
              <a:buAutoNum type="arabicPeriod"/>
            </a:pPr>
            <a:r>
              <a:rPr lang="en-CA" dirty="0" smtClean="0"/>
              <a:t>Convert Linear Address in Binary and separate the bits into  </a:t>
            </a:r>
            <a:r>
              <a:rPr lang="en-CA" dirty="0" smtClean="0">
                <a:solidFill>
                  <a:srgbClr val="FF0000"/>
                </a:solidFill>
              </a:rPr>
              <a:t>10</a:t>
            </a:r>
            <a:r>
              <a:rPr lang="en-CA" dirty="0" smtClean="0"/>
              <a:t> +</a:t>
            </a:r>
            <a:r>
              <a:rPr lang="en-CA" dirty="0" smtClean="0">
                <a:solidFill>
                  <a:srgbClr val="00B050"/>
                </a:solidFill>
              </a:rPr>
              <a:t>10</a:t>
            </a:r>
            <a:r>
              <a:rPr lang="en-CA" dirty="0" smtClean="0"/>
              <a:t> + </a:t>
            </a:r>
            <a:r>
              <a:rPr lang="en-CA" dirty="0" smtClean="0">
                <a:solidFill>
                  <a:srgbClr val="0070C0"/>
                </a:solidFill>
              </a:rPr>
              <a:t>12 </a:t>
            </a:r>
          </a:p>
          <a:p>
            <a:endParaRPr lang="en-CA" dirty="0" smtClean="0"/>
          </a:p>
          <a:p>
            <a:r>
              <a:rPr lang="en-CA" dirty="0"/>
              <a:t>       </a:t>
            </a:r>
            <a:r>
              <a:rPr lang="en-CA" dirty="0">
                <a:solidFill>
                  <a:srgbClr val="FF0000"/>
                </a:solidFill>
              </a:rPr>
              <a:t>1010 0000 10</a:t>
            </a:r>
            <a:r>
              <a:rPr lang="en-CA" dirty="0">
                <a:solidFill>
                  <a:srgbClr val="00B050"/>
                </a:solidFill>
              </a:rPr>
              <a:t>11 0111 1000</a:t>
            </a:r>
            <a:r>
              <a:rPr lang="en-CA" dirty="0"/>
              <a:t> </a:t>
            </a:r>
            <a:r>
              <a:rPr lang="en-CA" dirty="0">
                <a:solidFill>
                  <a:srgbClr val="0070C0"/>
                </a:solidFill>
              </a:rPr>
              <a:t>0000 1100 </a:t>
            </a:r>
            <a:r>
              <a:rPr lang="en-CA" dirty="0" smtClean="0">
                <a:solidFill>
                  <a:srgbClr val="0070C0"/>
                </a:solidFill>
              </a:rPr>
              <a:t>0000</a:t>
            </a:r>
          </a:p>
          <a:p>
            <a:pPr marL="342900" indent="-342900">
              <a:buAutoNum type="arabicPeriod" startAt="2"/>
            </a:pPr>
            <a:endParaRPr lang="en-CA" dirty="0" smtClean="0"/>
          </a:p>
          <a:p>
            <a:pPr marL="342900" indent="-342900">
              <a:buAutoNum type="arabicPeriod" startAt="2"/>
            </a:pPr>
            <a:r>
              <a:rPr lang="en-CA" dirty="0" smtClean="0"/>
              <a:t>Next find the address to read from PDE as follows </a:t>
            </a:r>
          </a:p>
          <a:p>
            <a:pPr marL="1085850" lvl="1" indent="-342900">
              <a:buFont typeface="Wingdings" panose="05000000000000000000" pitchFamily="2" charset="2"/>
              <a:buChar char="§"/>
            </a:pPr>
            <a:r>
              <a:rPr lang="en-CA" dirty="0" smtClean="0"/>
              <a:t>Identify first 20 bits from </a:t>
            </a:r>
            <a:r>
              <a:rPr lang="en-CA" b="1" dirty="0" smtClean="0"/>
              <a:t>CR3</a:t>
            </a:r>
            <a:r>
              <a:rPr lang="en-CA" dirty="0" smtClean="0"/>
              <a:t> known as base address </a:t>
            </a:r>
            <a:r>
              <a:rPr lang="en-CA" dirty="0" smtClean="0">
                <a:solidFill>
                  <a:srgbClr val="C00000"/>
                </a:solidFill>
              </a:rPr>
              <a:t>0x118C8</a:t>
            </a:r>
            <a:r>
              <a:rPr lang="en-CA" dirty="0" smtClean="0"/>
              <a:t> </a:t>
            </a:r>
          </a:p>
          <a:p>
            <a:pPr marL="1085850" lvl="1" indent="-342900">
              <a:buFont typeface="Wingdings" panose="05000000000000000000" pitchFamily="2" charset="2"/>
              <a:buChar char="§"/>
            </a:pPr>
            <a:r>
              <a:rPr lang="en-CA" dirty="0" smtClean="0"/>
              <a:t>Calculate the offset (12 bits). The offset is the combination of the first 10 bits from Linear address (MSB of VA)  </a:t>
            </a:r>
            <a:r>
              <a:rPr lang="en-CA" dirty="0" smtClean="0">
                <a:solidFill>
                  <a:srgbClr val="FF0000"/>
                </a:solidFill>
              </a:rPr>
              <a:t>1010 </a:t>
            </a:r>
            <a:r>
              <a:rPr lang="en-CA" dirty="0">
                <a:solidFill>
                  <a:srgbClr val="FF0000"/>
                </a:solidFill>
              </a:rPr>
              <a:t>0000 </a:t>
            </a:r>
            <a:r>
              <a:rPr lang="en-CA" dirty="0" smtClean="0">
                <a:solidFill>
                  <a:srgbClr val="FF0000"/>
                </a:solidFill>
              </a:rPr>
              <a:t>10 </a:t>
            </a:r>
            <a:r>
              <a:rPr lang="en-CA" dirty="0" smtClean="0"/>
              <a:t>+ </a:t>
            </a:r>
            <a:r>
              <a:rPr lang="en-CA" dirty="0" smtClean="0">
                <a:solidFill>
                  <a:srgbClr val="FF0000"/>
                </a:solidFill>
              </a:rPr>
              <a:t>00</a:t>
            </a:r>
            <a:r>
              <a:rPr lang="en-CA" dirty="0" smtClean="0"/>
              <a:t> (as described in Intel manual page 2906 the bits 1:0 should be 0) </a:t>
            </a:r>
          </a:p>
          <a:p>
            <a:pPr lvl="1" indent="0"/>
            <a:r>
              <a:rPr lang="en-CA" dirty="0">
                <a:solidFill>
                  <a:srgbClr val="FF0000"/>
                </a:solidFill>
              </a:rPr>
              <a:t> </a:t>
            </a:r>
            <a:r>
              <a:rPr lang="en-CA" dirty="0" smtClean="0">
                <a:solidFill>
                  <a:srgbClr val="FF0000"/>
                </a:solidFill>
              </a:rPr>
              <a:t>     1010 0000 1000 </a:t>
            </a:r>
            <a:r>
              <a:rPr lang="en-CA" dirty="0" smtClean="0"/>
              <a:t>= </a:t>
            </a:r>
            <a:r>
              <a:rPr lang="en-CA" dirty="0" smtClean="0">
                <a:solidFill>
                  <a:srgbClr val="7030A0"/>
                </a:solidFill>
              </a:rPr>
              <a:t>A08</a:t>
            </a:r>
            <a:r>
              <a:rPr lang="en-CA" dirty="0" smtClean="0"/>
              <a:t> . </a:t>
            </a:r>
          </a:p>
          <a:p>
            <a:pPr marL="1085850" lvl="1" indent="-342900">
              <a:buFont typeface="Wingdings" panose="05000000000000000000" pitchFamily="2" charset="2"/>
              <a:buChar char="§"/>
            </a:pPr>
            <a:r>
              <a:rPr lang="en-CA" dirty="0" smtClean="0"/>
              <a:t>PDE 0x71A0E828  is at address  0x</a:t>
            </a:r>
            <a:r>
              <a:rPr lang="en-CA" dirty="0" smtClean="0">
                <a:solidFill>
                  <a:srgbClr val="C00000"/>
                </a:solidFill>
              </a:rPr>
              <a:t>118C8</a:t>
            </a:r>
            <a:r>
              <a:rPr lang="en-CA" dirty="0" smtClean="0">
                <a:solidFill>
                  <a:srgbClr val="7030A0"/>
                </a:solidFill>
              </a:rPr>
              <a:t>A08</a:t>
            </a:r>
          </a:p>
          <a:p>
            <a:pPr marL="1085850" lvl="1" indent="-342900">
              <a:buAutoNum type="arabicPeriod" startAt="3"/>
            </a:pPr>
            <a:endParaRPr lang="en-CA" sz="2000" dirty="0" smtClean="0"/>
          </a:p>
          <a:p>
            <a:endParaRPr lang="en-CA" sz="1600" dirty="0" smtClean="0"/>
          </a:p>
          <a:p>
            <a:pPr>
              <a:lnSpc>
                <a:spcPct val="150000"/>
              </a:lnSpc>
            </a:pPr>
            <a:r>
              <a:rPr lang="en-CA" sz="1600" dirty="0" smtClean="0"/>
              <a:t>    </a:t>
            </a:r>
            <a:endParaRPr lang="en-US" sz="1600" dirty="0"/>
          </a:p>
          <a:p>
            <a:pPr>
              <a:lnSpc>
                <a:spcPct val="150000"/>
              </a:lnSpc>
            </a:pPr>
            <a:endParaRPr lang="en-US" dirty="0"/>
          </a:p>
        </p:txBody>
      </p:sp>
    </p:spTree>
    <p:extLst>
      <p:ext uri="{BB962C8B-B14F-4D97-AF65-F5344CB8AC3E}">
        <p14:creationId xmlns:p14="http://schemas.microsoft.com/office/powerpoint/2010/main" val="1306597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Linear Address Translation </a:t>
            </a:r>
            <a:r>
              <a:rPr lang="en-CA" altLang="en-US" sz="3000" b="1" dirty="0" err="1" smtClean="0">
                <a:cs typeface="DejaVu Sans" charset="0"/>
              </a:rPr>
              <a:t>e.g</a:t>
            </a:r>
            <a:endParaRPr lang="en-CA" altLang="en-US" sz="3000" b="1" dirty="0">
              <a:cs typeface="DejaVu Sans" charset="0"/>
            </a:endParaRPr>
          </a:p>
        </p:txBody>
      </p:sp>
      <p:sp>
        <p:nvSpPr>
          <p:cNvPr id="4" name="TextBox 3">
            <a:extLst>
              <a:ext uri="{FF2B5EF4-FFF2-40B4-BE49-F238E27FC236}">
                <a16:creationId xmlns:a16="http://schemas.microsoft.com/office/drawing/2014/main" xmlns="" id="{70404EC7-92BC-461E-AE9A-ED099F699352}"/>
              </a:ext>
            </a:extLst>
          </p:cNvPr>
          <p:cNvSpPr txBox="1"/>
          <p:nvPr/>
        </p:nvSpPr>
        <p:spPr>
          <a:xfrm>
            <a:off x="613381" y="838200"/>
            <a:ext cx="7914669" cy="3739613"/>
          </a:xfrm>
          <a:prstGeom prst="rect">
            <a:avLst/>
          </a:prstGeom>
          <a:noFill/>
        </p:spPr>
        <p:txBody>
          <a:bodyPr wrap="square" rtlCol="0">
            <a:spAutoFit/>
          </a:bodyPr>
          <a:lstStyle/>
          <a:p>
            <a:pPr marL="342900" indent="-342900">
              <a:buAutoNum type="arabicPeriod" startAt="3"/>
            </a:pPr>
            <a:r>
              <a:rPr lang="en-CA" sz="1400" dirty="0" smtClean="0"/>
              <a:t>Next find the address to read from PTE as follows:</a:t>
            </a:r>
          </a:p>
          <a:p>
            <a:pPr marL="1085850" lvl="1" indent="-342900">
              <a:buFont typeface="Wingdings" panose="05000000000000000000" pitchFamily="2" charset="2"/>
              <a:buChar char="§"/>
            </a:pPr>
            <a:r>
              <a:rPr lang="en-CA" sz="1400" dirty="0" smtClean="0"/>
              <a:t>Identify the first 20 bits from </a:t>
            </a:r>
            <a:r>
              <a:rPr lang="en-CA" sz="1400" dirty="0"/>
              <a:t>PDE </a:t>
            </a:r>
            <a:r>
              <a:rPr lang="en-CA" sz="1400" dirty="0">
                <a:solidFill>
                  <a:srgbClr val="C00000"/>
                </a:solidFill>
              </a:rPr>
              <a:t>0x71A0E</a:t>
            </a:r>
            <a:r>
              <a:rPr lang="en-CA" sz="1400" dirty="0"/>
              <a:t> </a:t>
            </a:r>
            <a:r>
              <a:rPr lang="en-CA" sz="1400" dirty="0" smtClean="0"/>
              <a:t> </a:t>
            </a:r>
          </a:p>
          <a:p>
            <a:pPr marL="1085850" lvl="1" indent="-342900">
              <a:buFont typeface="Wingdings" panose="05000000000000000000" pitchFamily="2" charset="2"/>
              <a:buChar char="§"/>
            </a:pPr>
            <a:r>
              <a:rPr lang="en-CA" sz="1400" dirty="0" smtClean="0"/>
              <a:t>Calculate the offset (12 bits). </a:t>
            </a:r>
            <a:r>
              <a:rPr lang="en-CA" sz="1400" dirty="0"/>
              <a:t>The offset is the combination of </a:t>
            </a:r>
            <a:r>
              <a:rPr lang="en-CA" sz="1400" dirty="0" smtClean="0"/>
              <a:t>the next 10 </a:t>
            </a:r>
            <a:r>
              <a:rPr lang="en-CA" sz="1400" dirty="0"/>
              <a:t>bits from Linear </a:t>
            </a:r>
            <a:r>
              <a:rPr lang="en-CA" sz="1400" dirty="0" smtClean="0"/>
              <a:t>address (VA) </a:t>
            </a:r>
            <a:r>
              <a:rPr lang="en-CA" sz="1400" dirty="0">
                <a:solidFill>
                  <a:srgbClr val="00B050"/>
                </a:solidFill>
              </a:rPr>
              <a:t>11 0111 1000</a:t>
            </a:r>
            <a:r>
              <a:rPr lang="en-CA" sz="1400" dirty="0" smtClean="0"/>
              <a:t>+ </a:t>
            </a:r>
            <a:r>
              <a:rPr lang="en-CA" sz="1400" dirty="0">
                <a:solidFill>
                  <a:srgbClr val="00B050"/>
                </a:solidFill>
              </a:rPr>
              <a:t>00</a:t>
            </a:r>
            <a:r>
              <a:rPr lang="en-CA" sz="1400" dirty="0"/>
              <a:t> </a:t>
            </a:r>
            <a:r>
              <a:rPr lang="en-CA" sz="1400" dirty="0" smtClean="0"/>
              <a:t>= </a:t>
            </a:r>
            <a:r>
              <a:rPr lang="en-CA" sz="1400" dirty="0" smtClean="0">
                <a:solidFill>
                  <a:srgbClr val="00B050"/>
                </a:solidFill>
              </a:rPr>
              <a:t>1101 1110 0000 </a:t>
            </a:r>
            <a:r>
              <a:rPr lang="en-CA" sz="1400" dirty="0" smtClean="0"/>
              <a:t>= </a:t>
            </a:r>
            <a:r>
              <a:rPr lang="en-CA" sz="1400" dirty="0" smtClean="0">
                <a:solidFill>
                  <a:srgbClr val="7030A0"/>
                </a:solidFill>
              </a:rPr>
              <a:t>DE0</a:t>
            </a:r>
          </a:p>
          <a:p>
            <a:pPr marL="1085850" lvl="1" indent="-342900">
              <a:buFont typeface="Wingdings" panose="05000000000000000000" pitchFamily="2" charset="2"/>
              <a:buChar char="§"/>
            </a:pPr>
            <a:r>
              <a:rPr lang="en-CA" sz="1400" dirty="0" smtClean="0"/>
              <a:t> PTE 0x41D05BC0 is at address </a:t>
            </a:r>
            <a:r>
              <a:rPr lang="en-CA" sz="1400" dirty="0" smtClean="0">
                <a:solidFill>
                  <a:srgbClr val="C00000"/>
                </a:solidFill>
              </a:rPr>
              <a:t>0x71A0E</a:t>
            </a:r>
            <a:r>
              <a:rPr lang="en-CA" sz="1400" dirty="0" smtClean="0">
                <a:solidFill>
                  <a:srgbClr val="7030A0"/>
                </a:solidFill>
              </a:rPr>
              <a:t>DE0</a:t>
            </a:r>
          </a:p>
          <a:p>
            <a:pPr marL="342900" indent="-342900">
              <a:buFont typeface="Times New Roman" panose="02020603050405020304" pitchFamily="18" charset="0"/>
              <a:buAutoNum type="arabicPeriod" startAt="3"/>
            </a:pPr>
            <a:r>
              <a:rPr lang="en-CA" sz="1400" dirty="0" smtClean="0"/>
              <a:t>Now we can find the physical address as follows:</a:t>
            </a:r>
          </a:p>
          <a:p>
            <a:pPr marL="1085850" lvl="1" indent="-342900">
              <a:buFont typeface="Arial" panose="020B0604020202020204" pitchFamily="34" charset="0"/>
              <a:buChar char="•"/>
            </a:pPr>
            <a:r>
              <a:rPr lang="en-CA" sz="1400" dirty="0" smtClean="0"/>
              <a:t>Identify the first 20 bits of PTE</a:t>
            </a:r>
            <a:r>
              <a:rPr lang="en-CA" sz="1400" dirty="0"/>
              <a:t>: </a:t>
            </a:r>
            <a:r>
              <a:rPr lang="en-CA" sz="1400" dirty="0" smtClean="0">
                <a:solidFill>
                  <a:srgbClr val="C00000"/>
                </a:solidFill>
              </a:rPr>
              <a:t>0x41D05</a:t>
            </a:r>
          </a:p>
          <a:p>
            <a:pPr marL="1085850" lvl="1" indent="-342900">
              <a:buFont typeface="Arial" panose="020B0604020202020204" pitchFamily="34" charset="0"/>
              <a:buChar char="•"/>
            </a:pPr>
            <a:r>
              <a:rPr lang="en-CA" sz="1400" dirty="0" smtClean="0"/>
              <a:t>The offset is the offset of the Linear Address (Virtual Address). The 12 LSB of VA</a:t>
            </a:r>
          </a:p>
          <a:p>
            <a:pPr lvl="1" indent="0"/>
            <a:r>
              <a:rPr lang="en-CA" sz="1400" dirty="0" smtClean="0">
                <a:solidFill>
                  <a:srgbClr val="0070C0"/>
                </a:solidFill>
              </a:rPr>
              <a:t>       0000 </a:t>
            </a:r>
            <a:r>
              <a:rPr lang="en-CA" sz="1400" dirty="0">
                <a:solidFill>
                  <a:srgbClr val="0070C0"/>
                </a:solidFill>
              </a:rPr>
              <a:t>1100 </a:t>
            </a:r>
            <a:r>
              <a:rPr lang="en-CA" sz="1400" dirty="0" smtClean="0">
                <a:solidFill>
                  <a:srgbClr val="0070C0"/>
                </a:solidFill>
              </a:rPr>
              <a:t>0000 = </a:t>
            </a:r>
            <a:r>
              <a:rPr lang="en-CA" sz="1400" dirty="0" smtClean="0">
                <a:solidFill>
                  <a:srgbClr val="7030A0"/>
                </a:solidFill>
              </a:rPr>
              <a:t>0C0</a:t>
            </a:r>
          </a:p>
          <a:p>
            <a:pPr marL="1028700" lvl="1">
              <a:buFont typeface="Arial" panose="020B0604020202020204" pitchFamily="34" charset="0"/>
              <a:buChar char="•"/>
            </a:pPr>
            <a:r>
              <a:rPr lang="en-CA" sz="1400" dirty="0" smtClean="0"/>
              <a:t> </a:t>
            </a:r>
            <a:r>
              <a:rPr lang="en-CA" sz="1400" dirty="0"/>
              <a:t>Page </a:t>
            </a:r>
            <a:r>
              <a:rPr lang="en-CA" sz="1400" dirty="0" smtClean="0"/>
              <a:t>0x797EEA63 is located at physical address </a:t>
            </a:r>
            <a:r>
              <a:rPr lang="en-CA" sz="1400" dirty="0" smtClean="0">
                <a:solidFill>
                  <a:srgbClr val="C00000"/>
                </a:solidFill>
              </a:rPr>
              <a:t>0x41D05</a:t>
            </a:r>
            <a:r>
              <a:rPr lang="en-CA" sz="1400" dirty="0" smtClean="0">
                <a:solidFill>
                  <a:srgbClr val="7030A0"/>
                </a:solidFill>
              </a:rPr>
              <a:t>0C0</a:t>
            </a:r>
            <a:endParaRPr lang="en-CA" sz="1400" dirty="0">
              <a:solidFill>
                <a:srgbClr val="7030A0"/>
              </a:solidFill>
            </a:endParaRPr>
          </a:p>
          <a:p>
            <a:pPr marL="1085850" lvl="1" indent="-342900">
              <a:buFont typeface="Arial" panose="020B0604020202020204" pitchFamily="34" charset="0"/>
              <a:buChar char="•"/>
            </a:pPr>
            <a:endParaRPr lang="en-CA" sz="1400" dirty="0"/>
          </a:p>
          <a:p>
            <a:pPr marL="1085850" lvl="1" indent="-342900">
              <a:buFont typeface="Times New Roman" panose="02020603050405020304" pitchFamily="18" charset="0"/>
              <a:buAutoNum type="arabicPeriod" startAt="3"/>
            </a:pPr>
            <a:endParaRPr lang="en-CA" sz="1400" dirty="0"/>
          </a:p>
          <a:p>
            <a:pPr marL="1085850" lvl="1" indent="-342900">
              <a:buAutoNum type="arabicPeriod" startAt="3"/>
            </a:pPr>
            <a:endParaRPr lang="en-CA" sz="1600" dirty="0" smtClean="0"/>
          </a:p>
          <a:p>
            <a:endParaRPr lang="en-CA" sz="1600" dirty="0" smtClean="0"/>
          </a:p>
          <a:p>
            <a:pPr>
              <a:lnSpc>
                <a:spcPct val="150000"/>
              </a:lnSpc>
            </a:pPr>
            <a:r>
              <a:rPr lang="en-CA" sz="1600" dirty="0" smtClean="0"/>
              <a:t>    </a:t>
            </a:r>
            <a:endParaRPr lang="en-US" sz="1600" dirty="0"/>
          </a:p>
          <a:p>
            <a:pPr>
              <a:lnSpc>
                <a:spcPct val="150000"/>
              </a:lnSpc>
            </a:pPr>
            <a:endParaRPr lang="en-US" dirty="0"/>
          </a:p>
        </p:txBody>
      </p:sp>
    </p:spTree>
    <p:extLst>
      <p:ext uri="{BB962C8B-B14F-4D97-AF65-F5344CB8AC3E}">
        <p14:creationId xmlns:p14="http://schemas.microsoft.com/office/powerpoint/2010/main" val="4089923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1200329"/>
          </a:xfrm>
          <a:prstGeom prst="rect">
            <a:avLst/>
          </a:prstGeom>
          <a:noFill/>
        </p:spPr>
        <p:txBody>
          <a:bodyPr wrap="square" rtlCol="0">
            <a:spAutoFit/>
          </a:bodyPr>
          <a:lstStyle/>
          <a:p>
            <a:pPr>
              <a:lnSpc>
                <a:spcPct val="150000"/>
              </a:lnSpc>
            </a:pPr>
            <a:r>
              <a:rPr lang="en-US" sz="1600" dirty="0"/>
              <a:t>[1]</a:t>
            </a:r>
            <a:r>
              <a:rPr lang="en-US" sz="1400" dirty="0"/>
              <a:t> </a:t>
            </a:r>
            <a:r>
              <a:rPr lang="en-US" sz="1600" dirty="0"/>
              <a:t>Instruction Format - Intel Software Developer Manual – Volume 2A, </a:t>
            </a:r>
            <a:r>
              <a:rPr lang="en-US" sz="1600" dirty="0" err="1"/>
              <a:t>pg</a:t>
            </a:r>
            <a:r>
              <a:rPr lang="en-US" sz="1600" dirty="0"/>
              <a:t> </a:t>
            </a:r>
            <a:r>
              <a:rPr lang="en-US" sz="1600" dirty="0" smtClean="0"/>
              <a:t>2-1  and Volume 1 Chapter 6 – Procedure CALL and the Stack</a:t>
            </a:r>
          </a:p>
          <a:p>
            <a:pPr>
              <a:lnSpc>
                <a:spcPct val="150000"/>
              </a:lnSpc>
            </a:pPr>
            <a:r>
              <a:rPr lang="en-US" sz="1600" dirty="0" smtClean="0"/>
              <a:t>[</a:t>
            </a:r>
            <a:r>
              <a:rPr lang="en-US" sz="1600" dirty="0"/>
              <a:t>2] </a:t>
            </a:r>
            <a:r>
              <a:rPr lang="en-US" sz="1400" dirty="0"/>
              <a:t>https://en.wikipedia.org/wiki/X86_calling_conventions#Microsoft_x64_calling_convention</a:t>
            </a:r>
            <a:endParaRPr lang="en-US" dirty="0"/>
          </a:p>
        </p:txBody>
      </p:sp>
    </p:spTree>
    <p:extLst>
      <p:ext uri="{BB962C8B-B14F-4D97-AF65-F5344CB8AC3E}">
        <p14:creationId xmlns:p14="http://schemas.microsoft.com/office/powerpoint/2010/main" val="156726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Instruction Prefix</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5950" y="838200"/>
            <a:ext cx="7914669" cy="416011"/>
          </a:xfrm>
          <a:prstGeom prst="rect">
            <a:avLst/>
          </a:prstGeom>
          <a:noFill/>
        </p:spPr>
        <p:txBody>
          <a:bodyPr wrap="square" rtlCol="0">
            <a:spAutoFit/>
          </a:bodyPr>
          <a:lstStyle/>
          <a:p>
            <a:pPr>
              <a:lnSpc>
                <a:spcPct val="150000"/>
              </a:lnSpc>
            </a:pPr>
            <a:endParaRPr lang="en-US" sz="1600" dirty="0"/>
          </a:p>
        </p:txBody>
      </p:sp>
      <p:sp>
        <p:nvSpPr>
          <p:cNvPr id="4" name="Rectangle 3"/>
          <p:cNvSpPr/>
          <p:nvPr/>
        </p:nvSpPr>
        <p:spPr>
          <a:xfrm>
            <a:off x="990600" y="5732360"/>
            <a:ext cx="4326890" cy="507831"/>
          </a:xfrm>
          <a:prstGeom prst="rect">
            <a:avLst/>
          </a:prstGeom>
        </p:spPr>
        <p:txBody>
          <a:bodyPr wrap="none">
            <a:spAutoFit/>
          </a:bodyPr>
          <a:lstStyle/>
          <a:p>
            <a:pPr>
              <a:lnSpc>
                <a:spcPct val="150000"/>
              </a:lnSpc>
            </a:pPr>
            <a:r>
              <a:rPr lang="en-US" dirty="0"/>
              <a:t>Intel Manual Volume 2 – </a:t>
            </a:r>
            <a:r>
              <a:rPr lang="en-US" dirty="0" smtClean="0"/>
              <a:t>2.2.1 </a:t>
            </a:r>
            <a:r>
              <a:rPr lang="en-US" dirty="0"/>
              <a:t>page  </a:t>
            </a:r>
            <a:r>
              <a:rPr lang="en-US" dirty="0" smtClean="0"/>
              <a:t>534</a:t>
            </a:r>
            <a:endParaRPr lang="en-US" dirty="0"/>
          </a:p>
        </p:txBody>
      </p:sp>
      <p:sp>
        <p:nvSpPr>
          <p:cNvPr id="6" name="Content Placeholder 5"/>
          <p:cNvSpPr>
            <a:spLocks noGrp="1"/>
          </p:cNvSpPr>
          <p:nvPr>
            <p:ph idx="1"/>
          </p:nvPr>
        </p:nvSpPr>
        <p:spPr>
          <a:xfrm>
            <a:off x="615950" y="1046205"/>
            <a:ext cx="7886700" cy="4351338"/>
          </a:xfrm>
        </p:spPr>
        <p:txBody>
          <a:bodyPr/>
          <a:lstStyle/>
          <a:p>
            <a:pPr marL="457200" indent="-457200">
              <a:buFont typeface="Arial" panose="020B0604020202020204" pitchFamily="34" charset="0"/>
              <a:buChar char="•"/>
            </a:pPr>
            <a:r>
              <a:rPr lang="en-CA" sz="2000" dirty="0" smtClean="0">
                <a:latin typeface="Arial" panose="020B0604020202020204" pitchFamily="34" charset="0"/>
                <a:cs typeface="Arial" panose="020B0604020202020204" pitchFamily="34" charset="0"/>
              </a:rPr>
              <a:t>“Not </a:t>
            </a:r>
            <a:r>
              <a:rPr lang="en-CA" sz="2000" dirty="0">
                <a:latin typeface="Arial" panose="020B0604020202020204" pitchFamily="34" charset="0"/>
                <a:cs typeface="Arial" panose="020B0604020202020204" pitchFamily="34" charset="0"/>
              </a:rPr>
              <a:t>all instructions require a REX prefix in 64-bit mode. </a:t>
            </a:r>
            <a:endParaRPr lang="en-CA" sz="20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000" dirty="0" smtClean="0">
                <a:latin typeface="Arial" panose="020B0604020202020204" pitchFamily="34" charset="0"/>
                <a:cs typeface="Arial" panose="020B0604020202020204" pitchFamily="34" charset="0"/>
              </a:rPr>
              <a:t>A </a:t>
            </a:r>
            <a:r>
              <a:rPr lang="en-CA" sz="2000" dirty="0">
                <a:latin typeface="Arial" panose="020B0604020202020204" pitchFamily="34" charset="0"/>
                <a:cs typeface="Arial" panose="020B0604020202020204" pitchFamily="34" charset="0"/>
              </a:rPr>
              <a:t>prefix is necessary only if an instruction references </a:t>
            </a:r>
            <a:r>
              <a:rPr lang="en-CA" sz="2000" dirty="0" smtClean="0">
                <a:latin typeface="Arial" panose="020B0604020202020204" pitchFamily="34" charset="0"/>
                <a:cs typeface="Arial" panose="020B0604020202020204" pitchFamily="34" charset="0"/>
              </a:rPr>
              <a:t>one of </a:t>
            </a:r>
            <a:r>
              <a:rPr lang="en-CA" sz="2000" dirty="0">
                <a:latin typeface="Arial" panose="020B0604020202020204" pitchFamily="34" charset="0"/>
                <a:cs typeface="Arial" panose="020B0604020202020204" pitchFamily="34" charset="0"/>
              </a:rPr>
              <a:t>the extended registers or uses a 64-bit operand. </a:t>
            </a:r>
            <a:endParaRPr lang="en-CA" sz="20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CA" sz="2000" dirty="0" smtClean="0">
                <a:latin typeface="Arial" panose="020B0604020202020204" pitchFamily="34" charset="0"/>
                <a:cs typeface="Arial" panose="020B0604020202020204" pitchFamily="34" charset="0"/>
              </a:rPr>
              <a:t>If </a:t>
            </a:r>
            <a:r>
              <a:rPr lang="en-CA" sz="2000" dirty="0">
                <a:latin typeface="Arial" panose="020B0604020202020204" pitchFamily="34" charset="0"/>
                <a:cs typeface="Arial" panose="020B0604020202020204" pitchFamily="34" charset="0"/>
              </a:rPr>
              <a:t>a REX prefix is used when it has no meaning, it is ignored</a:t>
            </a:r>
            <a:r>
              <a:rPr lang="en-CA" sz="2000" dirty="0" smtClean="0">
                <a:latin typeface="Arial" panose="020B0604020202020204" pitchFamily="34" charset="0"/>
                <a:cs typeface="Arial" panose="020B0604020202020204" pitchFamily="34" charset="0"/>
              </a:rPr>
              <a:t>.”</a:t>
            </a:r>
            <a:endParaRPr lang="en-CA" sz="2000" dirty="0">
              <a:latin typeface="Arial" panose="020B0604020202020204" pitchFamily="34" charset="0"/>
              <a:cs typeface="Arial" panose="020B0604020202020204" pitchFamily="34" charset="0"/>
            </a:endParaRPr>
          </a:p>
        </p:txBody>
      </p:sp>
      <p:sp>
        <p:nvSpPr>
          <p:cNvPr id="8" name="Rectangle 7"/>
          <p:cNvSpPr/>
          <p:nvPr/>
        </p:nvSpPr>
        <p:spPr>
          <a:xfrm>
            <a:off x="540383" y="3206088"/>
            <a:ext cx="7649233" cy="349968"/>
          </a:xfrm>
          <a:prstGeom prst="rect">
            <a:avLst/>
          </a:prstGeom>
        </p:spPr>
        <p:txBody>
          <a:bodyPr wrap="square">
            <a:spAutoFit/>
          </a:bodyPr>
          <a:lstStyle/>
          <a:p>
            <a:r>
              <a:rPr lang="en-CA" dirty="0" smtClean="0"/>
              <a:t>             0100 </a:t>
            </a:r>
            <a:r>
              <a:rPr lang="en-CA" dirty="0" smtClean="0">
                <a:solidFill>
                  <a:srgbClr val="FF0000"/>
                </a:solidFill>
              </a:rPr>
              <a:t>1</a:t>
            </a:r>
            <a:r>
              <a:rPr lang="en-CA" dirty="0" smtClean="0"/>
              <a:t>000       REX.W  If W is set 1    You will  see in opcode  48 </a:t>
            </a:r>
            <a:endParaRPr lang="en-CA" dirty="0"/>
          </a:p>
        </p:txBody>
      </p:sp>
      <p:pic>
        <p:nvPicPr>
          <p:cNvPr id="14" name="Picture 13"/>
          <p:cNvPicPr>
            <a:picLocks noChangeAspect="1"/>
          </p:cNvPicPr>
          <p:nvPr/>
        </p:nvPicPr>
        <p:blipFill>
          <a:blip r:embed="rId2"/>
          <a:stretch>
            <a:fillRect/>
          </a:stretch>
        </p:blipFill>
        <p:spPr>
          <a:xfrm>
            <a:off x="872492" y="3700148"/>
            <a:ext cx="7705725" cy="1524000"/>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533182115"/>
              </p:ext>
            </p:extLst>
          </p:nvPr>
        </p:nvGraphicFramePr>
        <p:xfrm>
          <a:off x="1143000" y="2663340"/>
          <a:ext cx="4766309" cy="438746"/>
        </p:xfrm>
        <a:graphic>
          <a:graphicData uri="http://schemas.openxmlformats.org/drawingml/2006/table">
            <a:tbl>
              <a:tblPr firstRow="1" bandRow="1">
                <a:tableStyleId>{5C22544A-7EE6-4342-B048-85BDC9FD1C3A}</a:tableStyleId>
              </a:tblPr>
              <a:tblGrid>
                <a:gridCol w="383611"/>
                <a:gridCol w="337497"/>
                <a:gridCol w="337497"/>
                <a:gridCol w="337497"/>
                <a:gridCol w="337497"/>
                <a:gridCol w="337497"/>
                <a:gridCol w="337497"/>
                <a:gridCol w="2357716"/>
              </a:tblGrid>
              <a:tr h="438746">
                <a:tc>
                  <a:txBody>
                    <a:bodyPr/>
                    <a:lstStyle/>
                    <a:p>
                      <a:r>
                        <a:rPr lang="en-CA" dirty="0" smtClean="0"/>
                        <a:t> 0</a:t>
                      </a:r>
                      <a:endParaRPr lang="en-CA" dirty="0"/>
                    </a:p>
                  </a:txBody>
                  <a:tcPr/>
                </a:tc>
                <a:tc>
                  <a:txBody>
                    <a:bodyPr/>
                    <a:lstStyle/>
                    <a:p>
                      <a:r>
                        <a:rPr lang="en-CA" dirty="0" smtClean="0"/>
                        <a:t>1</a:t>
                      </a:r>
                      <a:endParaRPr lang="en-CA" dirty="0"/>
                    </a:p>
                  </a:txBody>
                  <a:tcPr/>
                </a:tc>
                <a:tc>
                  <a:txBody>
                    <a:bodyPr/>
                    <a:lstStyle/>
                    <a:p>
                      <a:r>
                        <a:rPr lang="en-CA" dirty="0" smtClean="0"/>
                        <a:t>0</a:t>
                      </a:r>
                      <a:endParaRPr lang="en-CA" dirty="0"/>
                    </a:p>
                  </a:txBody>
                  <a:tcPr/>
                </a:tc>
                <a:tc>
                  <a:txBody>
                    <a:bodyPr/>
                    <a:lstStyle/>
                    <a:p>
                      <a:r>
                        <a:rPr lang="en-CA" dirty="0" smtClean="0"/>
                        <a:t>0</a:t>
                      </a:r>
                      <a:endParaRPr lang="en-CA" dirty="0"/>
                    </a:p>
                  </a:txBody>
                  <a:tcPr/>
                </a:tc>
                <a:tc>
                  <a:txBody>
                    <a:bodyPr/>
                    <a:lstStyle/>
                    <a:p>
                      <a:r>
                        <a:rPr lang="en-CA" dirty="0" smtClean="0"/>
                        <a:t>W</a:t>
                      </a:r>
                      <a:endParaRPr lang="en-CA" dirty="0"/>
                    </a:p>
                  </a:txBody>
                  <a:tcPr/>
                </a:tc>
                <a:tc>
                  <a:txBody>
                    <a:bodyPr/>
                    <a:lstStyle/>
                    <a:p>
                      <a:r>
                        <a:rPr lang="en-CA" dirty="0" smtClean="0"/>
                        <a:t>R</a:t>
                      </a:r>
                      <a:endParaRPr lang="en-CA" dirty="0"/>
                    </a:p>
                  </a:txBody>
                  <a:tcPr/>
                </a:tc>
                <a:tc>
                  <a:txBody>
                    <a:bodyPr/>
                    <a:lstStyle/>
                    <a:p>
                      <a:r>
                        <a:rPr lang="en-CA" dirty="0" smtClean="0"/>
                        <a:t>X</a:t>
                      </a:r>
                      <a:endParaRPr lang="en-CA" dirty="0"/>
                    </a:p>
                  </a:txBody>
                  <a:tcPr/>
                </a:tc>
                <a:tc>
                  <a:txBody>
                    <a:bodyPr/>
                    <a:lstStyle/>
                    <a:p>
                      <a:r>
                        <a:rPr lang="en-CA" dirty="0" smtClean="0"/>
                        <a:t>B</a:t>
                      </a:r>
                      <a:endParaRPr lang="en-CA" dirty="0"/>
                    </a:p>
                  </a:txBody>
                  <a:tcPr/>
                </a:tc>
              </a:tr>
            </a:tbl>
          </a:graphicData>
        </a:graphic>
      </p:graphicFrame>
    </p:spTree>
    <p:extLst>
      <p:ext uri="{BB962C8B-B14F-4D97-AF65-F5344CB8AC3E}">
        <p14:creationId xmlns:p14="http://schemas.microsoft.com/office/powerpoint/2010/main" val="335429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Opcodes</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381001" y="838200"/>
            <a:ext cx="8147050"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Opcodes or </a:t>
            </a:r>
            <a:r>
              <a:rPr lang="en-US" b="1" dirty="0">
                <a:solidFill>
                  <a:srgbClr val="FF0000"/>
                </a:solidFill>
              </a:rPr>
              <a:t>Operation codes </a:t>
            </a:r>
            <a:r>
              <a:rPr lang="en-US" dirty="0"/>
              <a:t>are sequences that tell the CPU what operation it will be performing. They can be </a:t>
            </a:r>
            <a:r>
              <a:rPr lang="en-US" dirty="0">
                <a:solidFill>
                  <a:srgbClr val="FF0000"/>
                </a:solidFill>
              </a:rPr>
              <a:t>1-3 bytes </a:t>
            </a:r>
            <a:r>
              <a:rPr lang="en-US" dirty="0"/>
              <a:t>in length and can include an optional addressing form specifier (Mod, Reg/Opcode, R/M) sequence. </a:t>
            </a:r>
            <a:endParaRPr lang="en-US" dirty="0" smtClean="0"/>
          </a:p>
          <a:p>
            <a:pPr marL="285750" indent="-285750">
              <a:lnSpc>
                <a:spcPct val="150000"/>
              </a:lnSpc>
              <a:buFont typeface="Arial" panose="020B0604020202020204" pitchFamily="34" charset="0"/>
              <a:buChar char="•"/>
            </a:pPr>
            <a:r>
              <a:rPr lang="en-US" dirty="0" smtClean="0"/>
              <a:t>There </a:t>
            </a:r>
            <a:r>
              <a:rPr lang="en-US" dirty="0"/>
              <a:t>can also be an optional Scale Index Base (SIB) byte, as well an Address displacement (none, 1, 2, or 4 bytes) and an Immediate data (none, 1, 2, or 4 bytes) field. </a:t>
            </a:r>
          </a:p>
          <a:p>
            <a:pPr marL="285750" indent="-285750">
              <a:lnSpc>
                <a:spcPct val="150000"/>
              </a:lnSpc>
              <a:buFont typeface="Arial" panose="020B0604020202020204" pitchFamily="34" charset="0"/>
              <a:buChar char="•"/>
            </a:pPr>
            <a:r>
              <a:rPr lang="en-US" dirty="0" smtClean="0"/>
              <a:t>The </a:t>
            </a:r>
            <a:r>
              <a:rPr lang="en-US" dirty="0"/>
              <a:t>addressing form specifier can be used to encode an additional 3-bits if needed by the opcode.</a:t>
            </a:r>
          </a:p>
          <a:p>
            <a:pPr marL="285750" indent="-285750">
              <a:lnSpc>
                <a:spcPct val="150000"/>
              </a:lnSpc>
              <a:buFont typeface="Arial" panose="020B0604020202020204" pitchFamily="34" charset="0"/>
              <a:buChar char="•"/>
            </a:pPr>
            <a:r>
              <a:rPr lang="en-US" dirty="0"/>
              <a:t>Opcodes are used to create shellcodes (payloads) in exploitation </a:t>
            </a:r>
          </a:p>
          <a:p>
            <a:pPr>
              <a:lnSpc>
                <a:spcPct val="150000"/>
              </a:lnSpc>
            </a:pPr>
            <a:r>
              <a:rPr lang="en-US" dirty="0" smtClean="0"/>
              <a:t>See Intel Software Developer Manual Volume 2A – 2.1.2 p2-3</a:t>
            </a:r>
          </a:p>
          <a:p>
            <a:pPr>
              <a:lnSpc>
                <a:spcPct val="150000"/>
              </a:lnSpc>
            </a:pPr>
            <a:r>
              <a:rPr lang="en-US" dirty="0" smtClean="0"/>
              <a:t>Page 529</a:t>
            </a:r>
            <a:endParaRPr lang="en-US" dirty="0"/>
          </a:p>
        </p:txBody>
      </p:sp>
    </p:spTree>
    <p:extLst>
      <p:ext uri="{BB962C8B-B14F-4D97-AF65-F5344CB8AC3E}">
        <p14:creationId xmlns:p14="http://schemas.microsoft.com/office/powerpoint/2010/main" val="113905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ModR</a:t>
            </a:r>
            <a:r>
              <a:rPr lang="en-CA" altLang="en-US" sz="3000" b="1" dirty="0">
                <a:cs typeface="DejaVu Sans" charset="0"/>
              </a:rPr>
              <a:t>/M </a:t>
            </a:r>
          </a:p>
        </p:txBody>
      </p:sp>
      <p:sp>
        <p:nvSpPr>
          <p:cNvPr id="3" name="TextBox 2">
            <a:extLst>
              <a:ext uri="{FF2B5EF4-FFF2-40B4-BE49-F238E27FC236}">
                <a16:creationId xmlns:a16="http://schemas.microsoft.com/office/drawing/2014/main" xmlns="" id="{70404EC7-92BC-461E-AE9A-ED099F699352}"/>
              </a:ext>
            </a:extLst>
          </p:cNvPr>
          <p:cNvSpPr txBox="1"/>
          <p:nvPr/>
        </p:nvSpPr>
        <p:spPr>
          <a:xfrm>
            <a:off x="559105" y="937935"/>
            <a:ext cx="7914669" cy="5170646"/>
          </a:xfrm>
          <a:prstGeom prst="rect">
            <a:avLst/>
          </a:prstGeom>
          <a:noFill/>
        </p:spPr>
        <p:txBody>
          <a:bodyPr wrap="square" rtlCol="0">
            <a:spAutoFit/>
          </a:bodyPr>
          <a:lstStyle/>
          <a:p>
            <a:pPr>
              <a:lnSpc>
                <a:spcPct val="150000"/>
              </a:lnSpc>
            </a:pPr>
            <a:r>
              <a:rPr lang="en-US" sz="1600" b="1" dirty="0"/>
              <a:t>Mod (modifier) field</a:t>
            </a:r>
            <a:r>
              <a:rPr lang="en-US" sz="1600" dirty="0"/>
              <a:t>: Combines with the R/M field, resulting 5 bits total. </a:t>
            </a:r>
            <a:r>
              <a:rPr lang="en-US" sz="1600" b="1" dirty="0">
                <a:solidFill>
                  <a:srgbClr val="FF0000"/>
                </a:solidFill>
              </a:rPr>
              <a:t>	</a:t>
            </a:r>
            <a:endParaRPr lang="en-US" sz="1600" b="1" dirty="0" smtClean="0">
              <a:solidFill>
                <a:srgbClr val="FF0000"/>
              </a:solidFill>
            </a:endParaRPr>
          </a:p>
          <a:p>
            <a:pPr>
              <a:lnSpc>
                <a:spcPct val="150000"/>
              </a:lnSpc>
            </a:pPr>
            <a:r>
              <a:rPr lang="en-US" sz="1600" b="1" dirty="0" smtClean="0">
                <a:solidFill>
                  <a:srgbClr val="FF0000"/>
                </a:solidFill>
                <a:highlight>
                  <a:srgbClr val="FFFF00"/>
                </a:highlight>
              </a:rPr>
              <a:t>How </a:t>
            </a:r>
            <a:r>
              <a:rPr lang="en-US" sz="1600" b="1" dirty="0">
                <a:solidFill>
                  <a:srgbClr val="FF0000"/>
                </a:solidFill>
                <a:highlight>
                  <a:srgbClr val="FFFF00"/>
                </a:highlight>
              </a:rPr>
              <a:t>many possible values does 5 bits represent?</a:t>
            </a:r>
          </a:p>
          <a:p>
            <a:pPr>
              <a:lnSpc>
                <a:spcPct val="150000"/>
              </a:lnSpc>
            </a:pPr>
            <a:r>
              <a:rPr lang="en-US" sz="1600" b="1" dirty="0"/>
              <a:t>Reg/opcode (Register or Opcode) field</a:t>
            </a:r>
            <a:r>
              <a:rPr lang="en-US" sz="1600" dirty="0"/>
              <a:t>: Either a register number or 3 bits of opcode information. </a:t>
            </a:r>
          </a:p>
          <a:p>
            <a:pPr>
              <a:lnSpc>
                <a:spcPct val="150000"/>
              </a:lnSpc>
            </a:pPr>
            <a:r>
              <a:rPr lang="en-US" sz="1600" b="1" dirty="0"/>
              <a:t>R/M (register or modifier) field</a:t>
            </a:r>
            <a:r>
              <a:rPr lang="en-US" sz="1600" dirty="0"/>
              <a:t>: Register as operand or combined with the mod field to encode an addressing mode</a:t>
            </a:r>
            <a:r>
              <a:rPr lang="en-US" sz="1600" dirty="0" smtClean="0"/>
              <a:t>.   </a:t>
            </a:r>
            <a:r>
              <a:rPr lang="en-US" sz="1600" dirty="0" err="1" smtClean="0"/>
              <a:t>e.g</a:t>
            </a:r>
            <a:endParaRPr lang="en-US" sz="1600" dirty="0" smtClean="0"/>
          </a:p>
          <a:p>
            <a:pPr>
              <a:lnSpc>
                <a:spcPct val="150000"/>
              </a:lnSpc>
            </a:pPr>
            <a:r>
              <a:rPr lang="en-US" dirty="0" smtClean="0"/>
              <a:t>                                         </a:t>
            </a:r>
            <a:r>
              <a:rPr lang="en-US" dirty="0" smtClean="0">
                <a:solidFill>
                  <a:srgbClr val="FF0000"/>
                </a:solidFill>
              </a:rPr>
              <a:t>00</a:t>
            </a:r>
            <a:r>
              <a:rPr lang="en-US" dirty="0" smtClean="0">
                <a:solidFill>
                  <a:srgbClr val="002060"/>
                </a:solidFill>
              </a:rPr>
              <a:t>001</a:t>
            </a:r>
            <a:r>
              <a:rPr lang="en-US" dirty="0" smtClean="0">
                <a:solidFill>
                  <a:srgbClr val="00B050"/>
                </a:solidFill>
              </a:rPr>
              <a:t>111</a:t>
            </a:r>
          </a:p>
          <a:p>
            <a:pPr>
              <a:lnSpc>
                <a:spcPct val="150000"/>
              </a:lnSpc>
            </a:pPr>
            <a:r>
              <a:rPr lang="en-US" dirty="0">
                <a:solidFill>
                  <a:srgbClr val="00B050"/>
                </a:solidFill>
              </a:rPr>
              <a:t> </a:t>
            </a:r>
            <a:r>
              <a:rPr lang="en-US" dirty="0" smtClean="0">
                <a:solidFill>
                  <a:srgbClr val="00B050"/>
                </a:solidFill>
              </a:rPr>
              <a:t>                              </a:t>
            </a:r>
            <a:r>
              <a:rPr lang="en-US" dirty="0" smtClean="0">
                <a:solidFill>
                  <a:srgbClr val="FF0000"/>
                </a:solidFill>
              </a:rPr>
              <a:t>Mod </a:t>
            </a:r>
            <a:r>
              <a:rPr lang="en-US" dirty="0" err="1">
                <a:solidFill>
                  <a:srgbClr val="002060"/>
                </a:solidFill>
              </a:rPr>
              <a:t>Reg</a:t>
            </a:r>
            <a:r>
              <a:rPr lang="en-US" dirty="0">
                <a:solidFill>
                  <a:srgbClr val="002060"/>
                </a:solidFill>
              </a:rPr>
              <a:t>/Opcode  </a:t>
            </a:r>
            <a:r>
              <a:rPr lang="en-US" dirty="0">
                <a:solidFill>
                  <a:srgbClr val="00B050"/>
                </a:solidFill>
              </a:rPr>
              <a:t>R/M</a:t>
            </a:r>
            <a:endParaRPr lang="en-US" dirty="0" smtClean="0">
              <a:solidFill>
                <a:srgbClr val="00B050"/>
              </a:solidFill>
            </a:endParaRPr>
          </a:p>
          <a:p>
            <a:pPr>
              <a:lnSpc>
                <a:spcPct val="150000"/>
              </a:lnSpc>
            </a:pPr>
            <a:r>
              <a:rPr lang="en-US" dirty="0" smtClean="0">
                <a:solidFill>
                  <a:srgbClr val="00B050"/>
                </a:solidFill>
              </a:rPr>
              <a:t>                                 </a:t>
            </a:r>
            <a:r>
              <a:rPr lang="en-US" dirty="0" smtClean="0">
                <a:solidFill>
                  <a:srgbClr val="FF0000"/>
                </a:solidFill>
              </a:rPr>
              <a:t>00</a:t>
            </a:r>
            <a:r>
              <a:rPr lang="en-US" dirty="0" smtClean="0">
                <a:solidFill>
                  <a:srgbClr val="00B050"/>
                </a:solidFill>
              </a:rPr>
              <a:t>         </a:t>
            </a:r>
            <a:r>
              <a:rPr lang="en-US" dirty="0" smtClean="0">
                <a:solidFill>
                  <a:srgbClr val="002060"/>
                </a:solidFill>
              </a:rPr>
              <a:t>001</a:t>
            </a:r>
            <a:r>
              <a:rPr lang="en-US" dirty="0" smtClean="0">
                <a:solidFill>
                  <a:srgbClr val="00B050"/>
                </a:solidFill>
              </a:rPr>
              <a:t>          111</a:t>
            </a:r>
          </a:p>
          <a:p>
            <a:pPr>
              <a:lnSpc>
                <a:spcPct val="150000"/>
              </a:lnSpc>
            </a:pPr>
            <a:r>
              <a:rPr lang="en-US" sz="1400" dirty="0" smtClean="0">
                <a:solidFill>
                  <a:srgbClr val="FF0000"/>
                </a:solidFill>
              </a:rPr>
              <a:t>Mod										</a:t>
            </a:r>
            <a:r>
              <a:rPr lang="en-US" sz="1400" dirty="0" smtClean="0">
                <a:solidFill>
                  <a:srgbClr val="00B050"/>
                </a:solidFill>
              </a:rPr>
              <a:t>                                                                                       </a:t>
            </a:r>
          </a:p>
          <a:p>
            <a:pPr>
              <a:lnSpc>
                <a:spcPct val="150000"/>
              </a:lnSpc>
            </a:pPr>
            <a:r>
              <a:rPr lang="en-US" sz="1400" dirty="0" smtClean="0">
                <a:solidFill>
                  <a:srgbClr val="00B050"/>
                </a:solidFill>
              </a:rPr>
              <a:t> </a:t>
            </a:r>
            <a:r>
              <a:rPr lang="en-US" sz="1200" dirty="0" smtClean="0"/>
              <a:t>00            Memory					 </a:t>
            </a:r>
          </a:p>
          <a:p>
            <a:pPr>
              <a:lnSpc>
                <a:spcPct val="150000"/>
              </a:lnSpc>
            </a:pPr>
            <a:r>
              <a:rPr lang="en-US" sz="1200" dirty="0"/>
              <a:t> </a:t>
            </a:r>
            <a:r>
              <a:rPr lang="en-US" sz="1200" dirty="0" smtClean="0"/>
              <a:t>01            Memory with displacement  [disp8]</a:t>
            </a:r>
          </a:p>
          <a:p>
            <a:pPr>
              <a:lnSpc>
                <a:spcPct val="150000"/>
              </a:lnSpc>
            </a:pPr>
            <a:r>
              <a:rPr lang="en-US" sz="1200" dirty="0" smtClean="0"/>
              <a:t> 10            Memory with displacement [disp16] or [disp32 ] </a:t>
            </a:r>
          </a:p>
          <a:p>
            <a:pPr>
              <a:lnSpc>
                <a:spcPct val="150000"/>
              </a:lnSpc>
            </a:pPr>
            <a:r>
              <a:rPr lang="en-US" sz="1200" dirty="0" smtClean="0"/>
              <a:t> 11            General Purpose Register</a:t>
            </a:r>
          </a:p>
        </p:txBody>
      </p:sp>
      <p:cxnSp>
        <p:nvCxnSpPr>
          <p:cNvPr id="6" name="Straight Arrow Connector 5"/>
          <p:cNvCxnSpPr/>
          <p:nvPr/>
        </p:nvCxnSpPr>
        <p:spPr bwMode="auto">
          <a:xfrm flipH="1">
            <a:off x="3015910" y="3484119"/>
            <a:ext cx="228600" cy="22860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3733800" y="3523258"/>
            <a:ext cx="0" cy="15032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4267200" y="3484119"/>
            <a:ext cx="430552" cy="196633"/>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15"/>
          <p:cNvSpPr/>
          <p:nvPr/>
        </p:nvSpPr>
        <p:spPr>
          <a:xfrm>
            <a:off x="565514" y="6050087"/>
            <a:ext cx="8164770" cy="521681"/>
          </a:xfrm>
          <a:prstGeom prst="rect">
            <a:avLst/>
          </a:prstGeom>
        </p:spPr>
        <p:txBody>
          <a:bodyPr wrap="square">
            <a:spAutoFit/>
          </a:bodyPr>
          <a:lstStyle/>
          <a:p>
            <a:r>
              <a:rPr lang="en-US" sz="1400" dirty="0"/>
              <a:t>Tables 2-1 and 2-2 from Intel Volume 2A   </a:t>
            </a:r>
            <a:r>
              <a:rPr lang="en-US" sz="1400" dirty="0" smtClean="0"/>
              <a:t>2-5 </a:t>
            </a:r>
            <a:r>
              <a:rPr lang="en-US" sz="1400" dirty="0"/>
              <a:t>Pages 531/532 can be used to identify </a:t>
            </a:r>
            <a:r>
              <a:rPr lang="en-US" sz="1400" dirty="0" err="1"/>
              <a:t>ModR</a:t>
            </a:r>
            <a:r>
              <a:rPr lang="en-US" sz="1400" dirty="0"/>
              <a:t>/M</a:t>
            </a:r>
          </a:p>
          <a:p>
            <a:endParaRPr lang="en-CA" sz="1600" dirty="0"/>
          </a:p>
        </p:txBody>
      </p:sp>
    </p:spTree>
    <p:extLst>
      <p:ext uri="{BB962C8B-B14F-4D97-AF65-F5344CB8AC3E}">
        <p14:creationId xmlns:p14="http://schemas.microsoft.com/office/powerpoint/2010/main" val="149057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Registry Field from </a:t>
            </a:r>
            <a:r>
              <a:rPr lang="en-CA" altLang="en-US" sz="3000" b="1" dirty="0" err="1" smtClean="0">
                <a:cs typeface="DejaVu Sans" charset="0"/>
              </a:rPr>
              <a:t>ModR</a:t>
            </a:r>
            <a:r>
              <a:rPr lang="en-CA" altLang="en-US" sz="3000" b="1" dirty="0" smtClean="0">
                <a:cs typeface="DejaVu Sans" charset="0"/>
              </a:rPr>
              <a:t>/M </a:t>
            </a:r>
            <a:endParaRPr lang="en-CA" altLang="en-US" sz="3000" b="1" dirty="0">
              <a:cs typeface="DejaVu Sans" charset="0"/>
            </a:endParaRPr>
          </a:p>
        </p:txBody>
      </p:sp>
      <p:pic>
        <p:nvPicPr>
          <p:cNvPr id="6" name="Picture 5"/>
          <p:cNvPicPr>
            <a:picLocks noChangeAspect="1"/>
          </p:cNvPicPr>
          <p:nvPr/>
        </p:nvPicPr>
        <p:blipFill>
          <a:blip r:embed="rId2"/>
          <a:stretch>
            <a:fillRect/>
          </a:stretch>
        </p:blipFill>
        <p:spPr>
          <a:xfrm>
            <a:off x="838200" y="1905000"/>
            <a:ext cx="7759287" cy="2623419"/>
          </a:xfrm>
          <a:prstGeom prst="rect">
            <a:avLst/>
          </a:prstGeom>
        </p:spPr>
      </p:pic>
      <p:sp>
        <p:nvSpPr>
          <p:cNvPr id="7" name="Rectangle 6"/>
          <p:cNvSpPr/>
          <p:nvPr/>
        </p:nvSpPr>
        <p:spPr>
          <a:xfrm>
            <a:off x="838200" y="1067799"/>
            <a:ext cx="8052489" cy="607602"/>
          </a:xfrm>
          <a:prstGeom prst="rect">
            <a:avLst/>
          </a:prstGeom>
        </p:spPr>
        <p:txBody>
          <a:bodyPr wrap="square">
            <a:spAutoFit/>
          </a:bodyPr>
          <a:lstStyle/>
          <a:p>
            <a:r>
              <a:rPr lang="en-CA" dirty="0">
                <a:latin typeface="Verdana" panose="020B0604030504040204" pitchFamily="34" charset="0"/>
              </a:rPr>
              <a:t>The </a:t>
            </a:r>
            <a:r>
              <a:rPr lang="en-CA" dirty="0" err="1">
                <a:latin typeface="Verdana" panose="020B0604030504040204" pitchFamily="34" charset="0"/>
              </a:rPr>
              <a:t>reg</a:t>
            </a:r>
            <a:r>
              <a:rPr lang="en-CA" dirty="0">
                <a:latin typeface="Verdana" panose="020B0604030504040204" pitchFamily="34" charset="0"/>
              </a:rPr>
              <a:t> field in the </a:t>
            </a:r>
            <a:r>
              <a:rPr lang="en-CA" dirty="0" err="1">
                <a:latin typeface="Verdana" panose="020B0604030504040204" pitchFamily="34" charset="0"/>
              </a:rPr>
              <a:t>ModR</a:t>
            </a:r>
            <a:r>
              <a:rPr lang="en-CA" dirty="0">
                <a:latin typeface="Verdana" panose="020B0604030504040204" pitchFamily="34" charset="0"/>
              </a:rPr>
              <a:t>/M byte specifies a general-purpose register operand.</a:t>
            </a:r>
            <a:endParaRPr lang="en-CA" dirty="0"/>
          </a:p>
        </p:txBody>
      </p:sp>
      <p:sp>
        <p:nvSpPr>
          <p:cNvPr id="8" name="Rectangle 7"/>
          <p:cNvSpPr/>
          <p:nvPr/>
        </p:nvSpPr>
        <p:spPr>
          <a:xfrm>
            <a:off x="990600" y="4876800"/>
            <a:ext cx="7943265" cy="349968"/>
          </a:xfrm>
          <a:prstGeom prst="rect">
            <a:avLst/>
          </a:prstGeom>
        </p:spPr>
        <p:txBody>
          <a:bodyPr wrap="none">
            <a:spAutoFit/>
          </a:bodyPr>
          <a:lstStyle/>
          <a:p>
            <a:r>
              <a:rPr lang="en-CA" dirty="0" smtClean="0">
                <a:latin typeface="NeoSansIntel"/>
              </a:rPr>
              <a:t>Intel Vol</a:t>
            </a:r>
            <a:r>
              <a:rPr lang="en-CA" dirty="0">
                <a:latin typeface="NeoSansIntel"/>
              </a:rPr>
              <a:t>. 2D </a:t>
            </a:r>
            <a:r>
              <a:rPr lang="en-CA" dirty="0" smtClean="0">
                <a:latin typeface="NeoSansIntel"/>
              </a:rPr>
              <a:t>B-3  </a:t>
            </a:r>
            <a:r>
              <a:rPr lang="en-CA" dirty="0" smtClean="0"/>
              <a:t>Appendix B Instructions Formats and Encoding page 2667</a:t>
            </a:r>
            <a:endParaRPr lang="en-CA" dirty="0"/>
          </a:p>
        </p:txBody>
      </p:sp>
    </p:spTree>
    <p:extLst>
      <p:ext uri="{BB962C8B-B14F-4D97-AF65-F5344CB8AC3E}">
        <p14:creationId xmlns:p14="http://schemas.microsoft.com/office/powerpoint/2010/main" val="34692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smtClean="0">
                <a:cs typeface="DejaVu Sans" charset="0"/>
              </a:rPr>
              <a:t>SIB</a:t>
            </a:r>
            <a:endParaRPr lang="en-CA" altLang="en-US" sz="3000" b="1" dirty="0">
              <a:cs typeface="DejaVu Sans" charset="0"/>
            </a:endParaRPr>
          </a:p>
        </p:txBody>
      </p:sp>
      <p:sp>
        <p:nvSpPr>
          <p:cNvPr id="3" name="TextBox 2">
            <a:extLst>
              <a:ext uri="{FF2B5EF4-FFF2-40B4-BE49-F238E27FC236}">
                <a16:creationId xmlns:a16="http://schemas.microsoft.com/office/drawing/2014/main" xmlns="" id="{70404EC7-92BC-461E-AE9A-ED099F699352}"/>
              </a:ext>
            </a:extLst>
          </p:cNvPr>
          <p:cNvSpPr txBox="1"/>
          <p:nvPr/>
        </p:nvSpPr>
        <p:spPr>
          <a:xfrm>
            <a:off x="613381" y="838200"/>
            <a:ext cx="7914669" cy="2585323"/>
          </a:xfrm>
          <a:prstGeom prst="rect">
            <a:avLst/>
          </a:prstGeom>
          <a:noFill/>
        </p:spPr>
        <p:txBody>
          <a:bodyPr wrap="square" rtlCol="0">
            <a:spAutoFit/>
          </a:bodyPr>
          <a:lstStyle/>
          <a:p>
            <a:pPr>
              <a:lnSpc>
                <a:spcPct val="150000"/>
              </a:lnSpc>
            </a:pPr>
            <a:r>
              <a:rPr lang="en-US" b="1" dirty="0" smtClean="0"/>
              <a:t>SIB (Scale, Index, Base)</a:t>
            </a:r>
            <a:r>
              <a:rPr lang="en-US" b="1" dirty="0" smtClean="0">
                <a:solidFill>
                  <a:schemeClr val="accent2">
                    <a:lumMod val="75000"/>
                  </a:schemeClr>
                </a:solidFill>
              </a:rPr>
              <a:t> </a:t>
            </a:r>
            <a:r>
              <a:rPr lang="en-US" dirty="0" smtClean="0"/>
              <a:t>: A second addressing byte for some instructions.</a:t>
            </a:r>
          </a:p>
          <a:p>
            <a:pPr>
              <a:lnSpc>
                <a:spcPct val="150000"/>
              </a:lnSpc>
            </a:pPr>
            <a:r>
              <a:rPr lang="en-US" dirty="0" smtClean="0"/>
              <a:t>Think arrays:</a:t>
            </a:r>
          </a:p>
          <a:p>
            <a:pPr marL="1028700" lvl="1">
              <a:lnSpc>
                <a:spcPct val="150000"/>
              </a:lnSpc>
              <a:buFont typeface="Arial" panose="020B0604020202020204" pitchFamily="34" charset="0"/>
              <a:buChar char="•"/>
            </a:pPr>
            <a:r>
              <a:rPr lang="en-US" dirty="0" smtClean="0"/>
              <a:t>Scale (1 - char, 2 – short, 4 – integer) is a multiplier</a:t>
            </a:r>
          </a:p>
          <a:p>
            <a:pPr marL="1028700" lvl="1">
              <a:lnSpc>
                <a:spcPct val="150000"/>
              </a:lnSpc>
              <a:buFont typeface="Arial" panose="020B0604020202020204" pitchFamily="34" charset="0"/>
              <a:buChar char="•"/>
            </a:pPr>
            <a:r>
              <a:rPr lang="en-US" dirty="0" smtClean="0"/>
              <a:t>Index – Register number holding the array index</a:t>
            </a:r>
          </a:p>
          <a:p>
            <a:pPr marL="1028700" lvl="1">
              <a:lnSpc>
                <a:spcPct val="150000"/>
              </a:lnSpc>
              <a:buFont typeface="Arial" panose="020B0604020202020204" pitchFamily="34" charset="0"/>
              <a:buChar char="•"/>
            </a:pPr>
            <a:r>
              <a:rPr lang="en-US" dirty="0" smtClean="0"/>
              <a:t>Base  - Register number holding the array base address</a:t>
            </a:r>
          </a:p>
          <a:p>
            <a:pPr>
              <a:lnSpc>
                <a:spcPct val="150000"/>
              </a:lnSpc>
            </a:pPr>
            <a:r>
              <a:rPr lang="en-US" dirty="0" smtClean="0"/>
              <a:t> char array[10]    EAX[EBX*ECX]  == EAX + (ECX * EBX) </a:t>
            </a:r>
            <a:endParaRPr lang="en-US" dirty="0"/>
          </a:p>
        </p:txBody>
      </p:sp>
      <p:sp>
        <p:nvSpPr>
          <p:cNvPr id="4" name="Rectangle 3"/>
          <p:cNvSpPr/>
          <p:nvPr/>
        </p:nvSpPr>
        <p:spPr>
          <a:xfrm>
            <a:off x="762000" y="5181600"/>
            <a:ext cx="8530619" cy="923330"/>
          </a:xfrm>
          <a:prstGeom prst="rect">
            <a:avLst/>
          </a:prstGeom>
        </p:spPr>
        <p:txBody>
          <a:bodyPr wrap="square">
            <a:spAutoFit/>
          </a:bodyPr>
          <a:lstStyle/>
          <a:p>
            <a:pPr>
              <a:lnSpc>
                <a:spcPct val="150000"/>
              </a:lnSpc>
            </a:pPr>
            <a:r>
              <a:rPr lang="en-US" dirty="0"/>
              <a:t>See Intel Software Developer Manual Volume 2A – 2.1.2 p2-3</a:t>
            </a:r>
          </a:p>
          <a:p>
            <a:pPr>
              <a:lnSpc>
                <a:spcPct val="150000"/>
              </a:lnSpc>
            </a:pPr>
            <a:r>
              <a:rPr lang="en-US" dirty="0"/>
              <a:t>Page 529</a:t>
            </a:r>
          </a:p>
        </p:txBody>
      </p:sp>
    </p:spTree>
    <p:extLst>
      <p:ext uri="{BB962C8B-B14F-4D97-AF65-F5344CB8AC3E}">
        <p14:creationId xmlns:p14="http://schemas.microsoft.com/office/powerpoint/2010/main" val="1837726111"/>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6D9493B5-8B56-4CB9-8E5E-FA95E4F0F78E}"/>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2EA757D6-89D0-4A63-A9EF-6BA713E2A739}" vid="{1F1BBF77-A93F-4F04-9FC6-F51663FC9AE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ITSC204</Template>
  <TotalTime>6831</TotalTime>
  <Words>3604</Words>
  <Application>Microsoft Office PowerPoint</Application>
  <PresentationFormat>On-screen Show (4:3)</PresentationFormat>
  <Paragraphs>320</Paragraphs>
  <Slides>43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Arial</vt:lpstr>
      <vt:lpstr>Calibri</vt:lpstr>
      <vt:lpstr>DejaVu Sans</vt:lpstr>
      <vt:lpstr>NeoSansIntel</vt:lpstr>
      <vt:lpstr>Noto Sans CJK SC</vt:lpstr>
      <vt:lpstr>Times New Roman</vt:lpstr>
      <vt:lpstr>Titillium Lt</vt:lpstr>
      <vt:lpstr>Verdana</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EIP,JMP,CALL and RET  Instructions</vt:lpstr>
      <vt:lpstr>PowerPoint Presentation</vt:lpstr>
      <vt:lpstr>PowerPoint Presentation</vt:lpstr>
      <vt:lpstr>PowerPoint Presentation</vt:lpstr>
      <vt:lpstr>PowerPoint Presentation</vt:lpstr>
      <vt:lpstr>EIP,JMP,CALL and RET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Patricia Castillo</cp:lastModifiedBy>
  <cp:revision>178</cp:revision>
  <cp:lastPrinted>2016-04-11T23:01:10Z</cp:lastPrinted>
  <dcterms:created xsi:type="dcterms:W3CDTF">2020-01-12T08:32:57Z</dcterms:created>
  <dcterms:modified xsi:type="dcterms:W3CDTF">2021-02-22T09:06:38Z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