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6" r:id="rId3"/>
    <p:sldId id="267" r:id="rId4"/>
    <p:sldId id="273" r:id="rId5"/>
    <p:sldId id="272" r:id="rId6"/>
    <p:sldId id="271" r:id="rId7"/>
    <p:sldId id="274" r:id="rId8"/>
    <p:sldId id="270" r:id="rId9"/>
    <p:sldId id="269" r:id="rId10"/>
    <p:sldId id="268" r:id="rId11"/>
    <p:sldId id="278" r:id="rId12"/>
    <p:sldId id="277" r:id="rId13"/>
    <p:sldId id="279" r:id="rId14"/>
    <p:sldId id="280" r:id="rId15"/>
    <p:sldId id="281" r:id="rId16"/>
    <p:sldId id="282" r:id="rId17"/>
    <p:sldId id="283" r:id="rId18"/>
    <p:sldId id="276" r:id="rId19"/>
  </p:sldIdLst>
  <p:sldSz cx="9144000" cy="6858000" type="screen4x3"/>
  <p:notesSz cx="7023100" cy="9309100"/>
  <p:defaultTextStyle>
    <a:defPPr>
      <a:defRPr lang="en-US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Rowe" initials="GR" lastIdx="1" clrIdx="0">
    <p:extLst>
      <p:ext uri="{19B8F6BF-5375-455C-9EA6-DF929625EA0E}">
        <p15:presenceInfo xmlns:p15="http://schemas.microsoft.com/office/powerpoint/2012/main" userId="S-1-5-21-2664737520-481353137-1098671830-1084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943" autoAdjust="0"/>
  </p:normalViewPr>
  <p:slideViewPr>
    <p:cSldViewPr>
      <p:cViewPr varScale="1">
        <p:scale>
          <a:sx n="70" d="100"/>
          <a:sy n="70" d="100"/>
        </p:scale>
        <p:origin x="124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="" xmlns:a16="http://schemas.microsoft.com/office/drawing/2014/main" id="{7BAA4C16-D823-4DCE-AA24-9ACEB46BDA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2425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3A9018A3-6A40-4ADE-BE0C-C9FD3EB5152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BD8E8582-3C80-4DD9-8C1D-6394A41137E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7A93D92A-8516-44A4-B4FE-FAF030F98CD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17C1C28C-5C61-44EE-9741-0CC0E0EA731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0869000E-A644-4768-AED0-31918D6F43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EAE7070-0CA8-4432-AC85-558746FA80FD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9746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F281ED84-91FF-4215-A753-146BCBF3C5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AF22B-534D-4FD1-8CB0-BE80A46696A4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6145" name="Rectangle 1">
            <a:extLst>
              <a:ext uri="{FF2B5EF4-FFF2-40B4-BE49-F238E27FC236}">
                <a16:creationId xmlns="" xmlns:a16="http://schemas.microsoft.com/office/drawing/2014/main" id="{D0C0AE97-1DEC-4229-B905-07670294CD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51375" cy="34877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3EDF740D-7D16-4870-844C-C964F68BEA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21188"/>
            <a:ext cx="5616575" cy="4186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13D6C15C-A69E-483F-A745-7062DE8D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8842375"/>
            <a:ext cx="30416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240" tIns="46800" rIns="93240" bIns="46800" anchor="b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r">
              <a:lnSpc>
                <a:spcPct val="100000"/>
              </a:lnSpc>
            </a:pPr>
            <a:fld id="{C63F7C17-627E-43E8-8220-5FE45385F07D}" type="slidenum">
              <a:rPr lang="en-CA" altLang="en-US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</a:t>
            </a:fld>
            <a:endParaRPr lang="en-CA" altLang="en-US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5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A0AF3-9FC1-4614-B62A-0402AA4B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2F402EB-6F2C-4D13-AAB2-C805671D5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5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704E0D-19FB-44F3-AD4A-F21081EE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395D9E-B5A8-4A2E-AFFC-A41062CA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917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34F09B-CBAB-41D5-AF95-5134C4A7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1C45A8-FE1C-40F0-A262-4F916BF4A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714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8A2E8-210B-4132-AFEF-CD49930DC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AC1C6F5-10AF-495C-AFF9-F066782C4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1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385D9-7808-49F8-AF7D-F34207F6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2C2573-6F0D-461E-9728-809C001F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767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536E6-92DA-4296-8EA7-A9EDEFA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CA00AC-758E-4099-A2A3-2380A4C6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419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C0A1A7-A0B7-405A-A2BC-B18090A2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567018-A552-43C5-992C-5CAB0D7FA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26BBE6-A5BF-46E2-A204-1F01EA80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846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1A3EAA-5721-447F-B139-4913B4FC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DBED8A-CF09-4B79-A9B6-3E816CD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7476F42-1820-4046-AF16-4CC3F4E6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81AD71-B412-44A3-AD10-3CC6C0CF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DB30C5-BA10-416C-B6AC-23EA5F8BC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70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09E02-7DFD-4FF3-BF73-DFFCA5AA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613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042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B4EF0-4EAD-4DF8-8041-1FFFA9C2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8DC243-C9EC-4FF2-9E52-7E736126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FAE398-D825-4A22-B982-61D144AE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4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F98DA1-8D67-4A66-BB68-4F2564CE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4290A-D391-45DC-9289-7584C30B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1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D4A1D-97A4-406F-AC1E-2D2BA00D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70DA86F-708D-4D19-825D-FCC2F1BB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90F29D-2C39-449B-AE37-0B68F574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509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C1088C-4F03-4564-84F1-62F78737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B51FB5-D72D-4644-852B-24C19B737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442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3B7D3F-2A6B-4740-9CCF-7EB73D7E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1A324C-8A7A-49AA-8CE2-2421512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17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69BAA6-3C87-47C2-AE5F-A1E0F22D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C1893C-B3F7-4678-8894-F8DA08C5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1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65847-8292-4A8A-8A9D-5DC28EF6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9ECCA6-55A7-4D02-BC32-E3F735ED8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D51192-AD77-4430-96B2-2CB78EAA5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41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48D469-57C8-40E6-A291-001F4CFE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4CBB1E-36B0-42BE-9AC6-7FF2C449E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8A84E75-B6C1-47F2-A9A5-E3A119714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8237043-E5C2-481F-AED2-F54565F1E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0FE8C9-D5B3-48E4-ACE7-A653999C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1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9EC9C-FF65-4013-BAC1-14B3D2E3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37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144320-FA50-4501-B1C4-BA1AC495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06EEE1-CFB8-4D9F-BFCE-FA7A9E86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226362-9DBC-47E3-AA3D-4CF6CED2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0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99A102-82DA-4CCC-9073-A045FC7F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5591B8-CF10-424E-AD8D-E078BE999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5AC551-F68A-4E4A-8A26-4F2CE63E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9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 hidden="1">
            <a:extLst>
              <a:ext uri="{FF2B5EF4-FFF2-40B4-BE49-F238E27FC236}">
                <a16:creationId xmlns="" xmlns:a16="http://schemas.microsoft.com/office/drawing/2014/main" id="{23D87769-0C60-4243-9931-E7386C39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 hidden="1">
            <a:extLst>
              <a:ext uri="{FF2B5EF4-FFF2-40B4-BE49-F238E27FC236}">
                <a16:creationId xmlns="" xmlns:a16="http://schemas.microsoft.com/office/drawing/2014/main" id="{EE6EB8F9-3889-40D8-9A6E-99E4162C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1F6928EF-659A-439A-8467-EF36CD453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4" hidden="1">
            <a:extLst>
              <a:ext uri="{FF2B5EF4-FFF2-40B4-BE49-F238E27FC236}">
                <a16:creationId xmlns="" xmlns:a16="http://schemas.microsoft.com/office/drawing/2014/main" id="{36D82837-6E1B-415E-B7BF-8CEAB29D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5">
            <a:extLst>
              <a:ext uri="{FF2B5EF4-FFF2-40B4-BE49-F238E27FC236}">
                <a16:creationId xmlns="" xmlns:a16="http://schemas.microsoft.com/office/drawing/2014/main" id="{ECEBE7B7-EAAD-4203-BF5D-51657A43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7752"/>
          <a:stretch>
            <a:fillRect/>
          </a:stretch>
        </p:blipFill>
        <p:spPr bwMode="auto">
          <a:xfrm>
            <a:off x="682625" y="127000"/>
            <a:ext cx="3144838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185" r="177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392F99CC-8926-4A91-BE2B-933913856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B6A5B0FC-81C9-45F9-B31E-BD26CAC98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 hidden="1">
            <a:extLst>
              <a:ext uri="{FF2B5EF4-FFF2-40B4-BE49-F238E27FC236}">
                <a16:creationId xmlns="" xmlns:a16="http://schemas.microsoft.com/office/drawing/2014/main" id="{3764AEFA-883F-443F-A165-2DABFC96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0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 hidden="1">
            <a:extLst>
              <a:ext uri="{FF2B5EF4-FFF2-40B4-BE49-F238E27FC236}">
                <a16:creationId xmlns="" xmlns:a16="http://schemas.microsoft.com/office/drawing/2014/main" id="{BC3739F2-4CBA-41D8-9886-2971D8E3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66713"/>
            <a:ext cx="22542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CA" altLang="en-US" sz="12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="" xmlns:a16="http://schemas.microsoft.com/office/drawing/2014/main" id="{4CEC57B7-CE04-4634-9352-2D09100D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 hidden="1">
            <a:extLst>
              <a:ext uri="{FF2B5EF4-FFF2-40B4-BE49-F238E27FC236}">
                <a16:creationId xmlns="" xmlns:a16="http://schemas.microsoft.com/office/drawing/2014/main" id="{B9B684A3-BD5C-4DF5-BCB1-292FAF776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="" xmlns:a16="http://schemas.microsoft.com/office/drawing/2014/main" id="{1E6216A9-8FBC-4E31-A7B9-84B2E71E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75"/>
            <a:ext cx="1901825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="" xmlns:a16="http://schemas.microsoft.com/office/drawing/2014/main" id="{7D51C5B1-2052-43A9-9F56-A49A6906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8038"/>
            <a:ext cx="9140825" cy="30162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="" xmlns:a16="http://schemas.microsoft.com/office/drawing/2014/main" id="{C5769448-4784-431C-B588-530999BE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6426200"/>
            <a:ext cx="3070225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A" altLang="en-US" sz="1000">
                <a:solidFill>
                  <a:srgbClr val="949494"/>
                </a:solidFill>
                <a:cs typeface="DejaVu Sans" charset="0"/>
              </a:rPr>
              <a:t>© 2017, Southern Alberta Institute of Technology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="" xmlns:a16="http://schemas.microsoft.com/office/drawing/2014/main" id="{9E6344D4-E91E-4770-84C1-370CC695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429375"/>
            <a:ext cx="3683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="" xmlns:a16="http://schemas.microsoft.com/office/drawing/2014/main" id="{9A78C9A4-D416-4495-8B3C-0BD57B77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1320800"/>
            <a:ext cx="4351338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48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ITSC 204:</a:t>
            </a:r>
          </a:p>
          <a:p>
            <a:pPr>
              <a:lnSpc>
                <a:spcPct val="100000"/>
              </a:lnSpc>
            </a:pPr>
            <a:r>
              <a:rPr lang="en-CA" altLang="en-US" sz="2800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Computer Architecture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1B5F926B-DA66-4083-9922-0E4E25B88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4410075"/>
            <a:ext cx="4351338" cy="673100"/>
          </a:xfrm>
          <a:prstGeom prst="rect">
            <a:avLst/>
          </a:prstGeom>
          <a:solidFill>
            <a:srgbClr val="005E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CA" altLang="en-US" sz="1400" b="1" dirty="0">
                <a:solidFill>
                  <a:schemeClr val="tx1"/>
                </a:solidFill>
                <a:latin typeface="Titillium Lt" panose="00000400000000000000" pitchFamily="2" charset="0"/>
                <a:cs typeface="DejaVu Sans" charset="0"/>
              </a:rPr>
              <a:t>Module 3 Addendum: Floating Point Numbers</a:t>
            </a:r>
            <a:r>
              <a:rPr lang="en-CA" altLang="en-US" sz="1400" b="1" dirty="0">
                <a:solidFill>
                  <a:srgbClr val="005EB8"/>
                </a:solidFill>
                <a:latin typeface="Titillium Lt" panose="00000400000000000000" pitchFamily="2" charset="0"/>
                <a:cs typeface="DejaVu Sans" charset="0"/>
              </a:rPr>
              <a:t> Taxonomy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Single Precision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14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400" dirty="0"/>
              <a:t>Fraction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After normalization the bit (1) is dropped and only the fraction remains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Example 200.25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1100 1000. 01 </a:t>
            </a:r>
            <a:r>
              <a:rPr lang="en-US" sz="1400" b="1" dirty="0">
                <a:highlight>
                  <a:srgbClr val="FFFF00"/>
                </a:highlight>
              </a:rPr>
              <a:t>normalized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1.100 1000 01 x 2</a:t>
            </a:r>
            <a:r>
              <a:rPr lang="en-US" sz="1400" b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en-US" sz="1400" dirty="0"/>
              <a:t>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fraction is then 100 1000 01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padded, if needed, with 0's to fill in the remaining bits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above number would be </a:t>
            </a:r>
            <a:r>
              <a:rPr lang="en-US" sz="1400" b="1" dirty="0">
                <a:highlight>
                  <a:srgbClr val="FFFF00"/>
                </a:highlight>
              </a:rPr>
              <a:t>100 1000 0100 0000 0000 0000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formula is often seen to explain the process</a:t>
            </a:r>
          </a:p>
          <a:p>
            <a:pPr lvl="1" indent="0">
              <a:lnSpc>
                <a:spcPct val="150000"/>
              </a:lnSpc>
            </a:pPr>
            <a:r>
              <a:rPr lang="en-US" sz="1400" dirty="0"/>
              <a:t>		</a:t>
            </a:r>
            <a:r>
              <a:rPr lang="en-US" sz="1400" b="1" dirty="0">
                <a:highlight>
                  <a:srgbClr val="FFFF00"/>
                </a:highlight>
              </a:rPr>
              <a:t>(-1)</a:t>
            </a:r>
            <a:r>
              <a:rPr lang="en-US" sz="1400" b="1" baseline="30000" dirty="0">
                <a:highlight>
                  <a:srgbClr val="FFFF00"/>
                </a:highlight>
              </a:rPr>
              <a:t>S</a:t>
            </a:r>
            <a:r>
              <a:rPr lang="en-US" sz="1400" b="1" dirty="0">
                <a:highlight>
                  <a:srgbClr val="FFFF00"/>
                </a:highlight>
              </a:rPr>
              <a:t> x (1).fraction x 2</a:t>
            </a:r>
            <a:r>
              <a:rPr lang="en-US" sz="1400" b="1" baseline="30000" dirty="0">
                <a:highlight>
                  <a:srgbClr val="FFFF00"/>
                </a:highlight>
              </a:rPr>
              <a:t>exp -127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</a:t>
            </a:r>
            <a:r>
              <a:rPr lang="en-US" sz="1400" dirty="0"/>
              <a:t> represents the sign bit; </a:t>
            </a:r>
            <a:r>
              <a:rPr lang="en-US" sz="1400" b="1" dirty="0"/>
              <a:t>1</a:t>
            </a:r>
            <a:r>
              <a:rPr lang="en-US" sz="1400" dirty="0"/>
              <a:t> causes the number to be negative. </a:t>
            </a:r>
            <a:r>
              <a:rPr lang="en-US" sz="1400" b="1" dirty="0"/>
              <a:t>exp </a:t>
            </a:r>
            <a:r>
              <a:rPr lang="en-US" sz="1400" dirty="0"/>
              <a:t>is the biased exponent subtracted from 127 to return the </a:t>
            </a:r>
            <a:r>
              <a:rPr lang="en-US" sz="1400" dirty="0" err="1"/>
              <a:t>unbias</a:t>
            </a:r>
            <a:r>
              <a:rPr lang="en-US" sz="1400" dirty="0"/>
              <a:t> exponent. (1) is returned before the fraction and the process is completed.</a:t>
            </a:r>
          </a:p>
          <a:p>
            <a:pPr lvl="1" indent="0">
              <a:lnSpc>
                <a:spcPct val="150000"/>
              </a:lnSpc>
            </a:pPr>
            <a:endParaRPr lang="en-US" sz="1400" baseline="30000" dirty="0"/>
          </a:p>
          <a:p>
            <a:pPr marL="285750">
              <a:lnSpc>
                <a:spcPct val="150000"/>
              </a:lnSpc>
            </a:pPr>
            <a:r>
              <a:rPr lang="en-US" sz="1400" dirty="0"/>
              <a:t>The table below shows the number 200.25 as a binary number.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D0CF0CB-2C66-412B-B90D-400A50B1E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77038"/>
              </p:ext>
            </p:extLst>
          </p:nvPr>
        </p:nvGraphicFramePr>
        <p:xfrm>
          <a:off x="1066800" y="5105400"/>
          <a:ext cx="6096000" cy="776478"/>
        </p:xfrm>
        <a:graphic>
          <a:graphicData uri="http://schemas.openxmlformats.org/drawingml/2006/table">
            <a:tbl>
              <a:tblPr firstRow="1" firstCol="1" bandRow="1"/>
              <a:tblGrid>
                <a:gridCol w="1110629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744880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3240491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8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23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1000 0110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100 1000 0100 0000 0000 0000 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5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Single Precision -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7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Convert the number -0.15625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0.15625 x 2 = 0.3125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0.3125   x 2 = 0.625  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0.625     x 2 = 1.25      Leave 1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0.25       x 2 = 0.5      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0.5         x 2 = 1.0        Leave 1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-0.15625 converted to binary is 0.00101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Normalized: -1.01 x 2</a:t>
            </a:r>
            <a:r>
              <a:rPr lang="en-US" sz="1600" baseline="30000" dirty="0"/>
              <a:t>-3</a:t>
            </a:r>
            <a:r>
              <a:rPr lang="en-US" sz="1600" dirty="0"/>
              <a:t> unbiases exponent of -3 (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shifting to the right</a:t>
            </a:r>
            <a:r>
              <a:rPr lang="en-US" sz="1600" dirty="0"/>
              <a:t>)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Biased exponent = exp + 127  (</a:t>
            </a:r>
            <a:r>
              <a:rPr lang="en-US" sz="1200" b="1" dirty="0">
                <a:solidFill>
                  <a:srgbClr val="0070C0"/>
                </a:solidFill>
                <a:highlight>
                  <a:srgbClr val="FFFF00"/>
                </a:highlight>
              </a:rPr>
              <a:t>the unbiased exponent = biased exp – 127 </a:t>
            </a:r>
            <a:r>
              <a:rPr lang="en-US" sz="1600" dirty="0"/>
              <a:t>)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Sign bit is 1 for negative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Biased exponent is 124 because -3 + 127 = 124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The fraction is simply 01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table below shows the final answer. In hexadecimal: </a:t>
            </a:r>
            <a:r>
              <a:rPr lang="en-US" sz="1600" b="1" dirty="0">
                <a:solidFill>
                  <a:srgbClr val="FF0000"/>
                </a:solidFill>
              </a:rPr>
              <a:t>0xBE20 0000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ED517C4-857B-4A01-9C52-A6F927252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319930"/>
              </p:ext>
            </p:extLst>
          </p:nvPr>
        </p:nvGraphicFramePr>
        <p:xfrm>
          <a:off x="1447800" y="5570179"/>
          <a:ext cx="6248400" cy="776478"/>
        </p:xfrm>
        <a:graphic>
          <a:graphicData uri="http://schemas.openxmlformats.org/drawingml/2006/table">
            <a:tbl>
              <a:tblPr firstRow="1" firstCol="1" bandRow="1"/>
              <a:tblGrid>
                <a:gridCol w="1138395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788502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3321503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8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23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0111 1100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01</a:t>
                      </a: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0 0000 0000 0000 0000 0000 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06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Double Precision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Repeating the steps of slide 9 - 11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Sign bit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sign bit is a single bit of the 32 bit number that represents if the number is negative or positive. Zero mean positive and one means negative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Exponent bits: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After converting the number to its binary fraction, the number needs to be placed into a normalized format. The format has a single bit (1) before the decimal place followed by all the fraction.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Example 200.25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1100 1000. 01 </a:t>
            </a:r>
            <a:r>
              <a:rPr lang="en-US" sz="1400" b="1" dirty="0">
                <a:highlight>
                  <a:srgbClr val="FFFF00"/>
                </a:highlight>
              </a:rPr>
              <a:t>normalized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1.100 1000 01 x 2</a:t>
            </a:r>
            <a:r>
              <a:rPr lang="en-US" sz="1400" b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en-US" sz="1400" dirty="0"/>
              <a:t>. This was achieved by shifting the decimal to the left 7 times. Positive 7 because we shifted to the left.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IEEE 754 stipulates that before storing the value the exponent should be biased. Therefore we add 1023 (bias) to the </a:t>
            </a:r>
            <a:r>
              <a:rPr lang="en-US" sz="1400" dirty="0" err="1"/>
              <a:t>unbias</a:t>
            </a:r>
            <a:r>
              <a:rPr lang="en-US" sz="1400" dirty="0"/>
              <a:t> exponent to get 1030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D0CF0CB-2C66-412B-B90D-400A50B1E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49855"/>
              </p:ext>
            </p:extLst>
          </p:nvPr>
        </p:nvGraphicFramePr>
        <p:xfrm>
          <a:off x="1067405" y="5404909"/>
          <a:ext cx="7006619" cy="959358"/>
        </p:xfrm>
        <a:graphic>
          <a:graphicData uri="http://schemas.openxmlformats.org/drawingml/2006/table">
            <a:tbl>
              <a:tblPr firstRow="1" firstCol="1" bandRow="1"/>
              <a:tblGrid>
                <a:gridCol w="731536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4827283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11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52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0 or 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 to 2046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0000 0000 0000 0000 0000 0000 0000 0000 0000 0000 0000 0000 0000 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0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cs typeface="DejaVu Sans" charset="0"/>
              </a:rPr>
              <a:t>Double </a:t>
            </a:r>
            <a:r>
              <a:rPr lang="en-CA" altLang="en-US" sz="3000" b="1" dirty="0">
                <a:cs typeface="DejaVu Sans" charset="0"/>
              </a:rPr>
              <a:t>Precision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14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400" dirty="0"/>
              <a:t>Fraction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After normalization the bit (1) is dropped and only the fraction remains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Example 200.25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1100 1000. 01 </a:t>
            </a:r>
            <a:r>
              <a:rPr lang="en-US" sz="1400" b="1" dirty="0">
                <a:highlight>
                  <a:srgbClr val="FFFF00"/>
                </a:highlight>
              </a:rPr>
              <a:t>normalized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1.1001 0000 1000 x 2</a:t>
            </a:r>
            <a:r>
              <a:rPr lang="en-US" sz="1400" b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en-US" sz="1400" dirty="0"/>
              <a:t>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fraction is then 100 1000 01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is padded, if needed, with 0's to fill in the remaining bits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above number would be </a:t>
            </a:r>
            <a:r>
              <a:rPr lang="en-US" sz="1400" b="1" dirty="0">
                <a:highlight>
                  <a:srgbClr val="FFFF00"/>
                </a:highlight>
              </a:rPr>
              <a:t>1001 0000 1000 000 0000 0000 …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formula is often seen to explain the process</a:t>
            </a:r>
          </a:p>
          <a:p>
            <a:pPr lvl="1" indent="0">
              <a:lnSpc>
                <a:spcPct val="150000"/>
              </a:lnSpc>
            </a:pPr>
            <a:r>
              <a:rPr lang="en-US" sz="1400" dirty="0"/>
              <a:t>		</a:t>
            </a:r>
            <a:r>
              <a:rPr lang="en-US" sz="1400" b="1" dirty="0">
                <a:highlight>
                  <a:srgbClr val="FFFF00"/>
                </a:highlight>
              </a:rPr>
              <a:t>(-1)</a:t>
            </a:r>
            <a:r>
              <a:rPr lang="en-US" sz="1400" b="1" baseline="30000" dirty="0">
                <a:highlight>
                  <a:srgbClr val="FFFF00"/>
                </a:highlight>
              </a:rPr>
              <a:t>S</a:t>
            </a:r>
            <a:r>
              <a:rPr lang="en-US" sz="1400" b="1" dirty="0">
                <a:highlight>
                  <a:srgbClr val="FFFF00"/>
                </a:highlight>
              </a:rPr>
              <a:t> x (1).fraction x 2</a:t>
            </a:r>
            <a:r>
              <a:rPr lang="en-US" sz="1400" b="1" baseline="30000" dirty="0">
                <a:highlight>
                  <a:srgbClr val="FFFF00"/>
                </a:highlight>
              </a:rPr>
              <a:t>exp -1023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</a:t>
            </a:r>
            <a:r>
              <a:rPr lang="en-US" sz="1400" dirty="0"/>
              <a:t> represents the sign bit; </a:t>
            </a:r>
            <a:r>
              <a:rPr lang="en-US" sz="1400" b="1" dirty="0"/>
              <a:t>1</a:t>
            </a:r>
            <a:r>
              <a:rPr lang="en-US" sz="1400" dirty="0"/>
              <a:t> causes the number to be negative. </a:t>
            </a:r>
            <a:r>
              <a:rPr lang="en-US" sz="1400" b="1" dirty="0"/>
              <a:t>exp </a:t>
            </a:r>
            <a:r>
              <a:rPr lang="en-US" sz="1400" dirty="0"/>
              <a:t>is the biased exponent subtracted from 127 to return the </a:t>
            </a:r>
            <a:r>
              <a:rPr lang="en-US" sz="1400" dirty="0" err="1"/>
              <a:t>unbias</a:t>
            </a:r>
            <a:r>
              <a:rPr lang="en-US" sz="1400" dirty="0"/>
              <a:t> exponent. (1) is returned before the fraction and the process is completed.</a:t>
            </a:r>
          </a:p>
          <a:p>
            <a:pPr lvl="1" indent="0">
              <a:lnSpc>
                <a:spcPct val="150000"/>
              </a:lnSpc>
            </a:pPr>
            <a:endParaRPr lang="en-US" sz="1400" baseline="30000" dirty="0"/>
          </a:p>
          <a:p>
            <a:pPr marL="285750">
              <a:lnSpc>
                <a:spcPct val="150000"/>
              </a:lnSpc>
            </a:pPr>
            <a:r>
              <a:rPr lang="en-US" sz="1400" dirty="0"/>
              <a:t>The table below shows the number 200.25 as a binary number with double precision.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5A42B5A-FD16-48D3-8D29-C4A00301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0364"/>
              </p:ext>
            </p:extLst>
          </p:nvPr>
        </p:nvGraphicFramePr>
        <p:xfrm>
          <a:off x="1067405" y="5404909"/>
          <a:ext cx="7006619" cy="959358"/>
        </p:xfrm>
        <a:graphic>
          <a:graphicData uri="http://schemas.openxmlformats.org/drawingml/2006/table">
            <a:tbl>
              <a:tblPr firstRow="1" firstCol="1" bandRow="1"/>
              <a:tblGrid>
                <a:gridCol w="731536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4827283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11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52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100 0000 0110 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1001 0000 1000 0000 0000 0000 0000 0000 0000 0000 0000 0000 0000 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2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 smtClean="0">
                <a:cs typeface="DejaVu Sans" charset="0"/>
              </a:rPr>
              <a:t>Double </a:t>
            </a:r>
            <a:r>
              <a:rPr lang="en-CA" altLang="en-US" sz="3000" b="1" dirty="0">
                <a:cs typeface="DejaVu Sans" charset="0"/>
              </a:rPr>
              <a:t>Precision -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7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Convert the number -0.15625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0.15625 x 2 = 0.3125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0.3125   x 2 = 0.625  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0.625     x 2 = 1.25      Leave 1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0.25       x 2 = 0.5        Leave 0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0.5         x 2 = 1.0        Leave 1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0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-0.15625 converted to binary is 0.00101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Normalized: -1.01 x 2</a:t>
            </a:r>
            <a:r>
              <a:rPr lang="en-US" sz="1600" baseline="30000" dirty="0"/>
              <a:t>-3</a:t>
            </a:r>
            <a:r>
              <a:rPr lang="en-US" sz="1600" dirty="0"/>
              <a:t> unbiases exponent of -3 (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shifting to the right</a:t>
            </a:r>
            <a:r>
              <a:rPr lang="en-US" sz="1600" dirty="0"/>
              <a:t>)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Biased exponent = exp + 1023  (</a:t>
            </a:r>
            <a:r>
              <a:rPr lang="en-US" sz="1200" b="1" dirty="0">
                <a:solidFill>
                  <a:srgbClr val="0070C0"/>
                </a:solidFill>
                <a:highlight>
                  <a:srgbClr val="FFFF00"/>
                </a:highlight>
              </a:rPr>
              <a:t>the unbiased exponent = biased exp – 1023 </a:t>
            </a:r>
            <a:r>
              <a:rPr lang="en-US" sz="1600" dirty="0"/>
              <a:t>)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Sign bit is 1 for negative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Biased exponent is 1020 because -3 + 1023 = 1020</a:t>
            </a:r>
          </a:p>
          <a:p>
            <a:pPr marL="1085850" lvl="1" indent="-342900">
              <a:lnSpc>
                <a:spcPct val="150000"/>
              </a:lnSpc>
              <a:buAutoNum type="arabicPeriod"/>
            </a:pPr>
            <a:r>
              <a:rPr lang="en-US" sz="1600" dirty="0"/>
              <a:t>The fraction is simply 01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table below shows the final answer. In hexadecimal: </a:t>
            </a:r>
            <a:r>
              <a:rPr lang="en-US" sz="1600" b="1" dirty="0">
                <a:solidFill>
                  <a:srgbClr val="FF0000"/>
                </a:solidFill>
              </a:rPr>
              <a:t>0xBFC4 0000 0000 0000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BE7F94B-FF20-43ED-A9D1-AA073162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33606"/>
              </p:ext>
            </p:extLst>
          </p:nvPr>
        </p:nvGraphicFramePr>
        <p:xfrm>
          <a:off x="1067405" y="5547694"/>
          <a:ext cx="7006619" cy="959358"/>
        </p:xfrm>
        <a:graphic>
          <a:graphicData uri="http://schemas.openxmlformats.org/drawingml/2006/table">
            <a:tbl>
              <a:tblPr firstRow="1" firstCol="1" bandRow="1"/>
              <a:tblGrid>
                <a:gridCol w="731536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4827283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11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52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011 1111 1100 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0100 0000 0000 0000 0000 0000 0000 0000 0000 0000 0000 0000 0000 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4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Floating Point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Single Precision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6F326288-EBF8-4F7F-A2E4-747630B50A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41770" y="1259724"/>
            <a:ext cx="7886280" cy="4375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8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Floating Point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Double Precision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CB1C044E-2551-42B0-9831-049DA9DD898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13380" y="1294735"/>
            <a:ext cx="7914670" cy="419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147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Try the following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Convert the following to single precision IEEE 754 binary format: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7.25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100.453125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-20.3125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Convert the following to double precision IEEE 754 binary format: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-1.8125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10.03125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-</a:t>
            </a:r>
            <a:r>
              <a:rPr lang="en-US" dirty="0" smtClean="0"/>
              <a:t>0.3125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Ref  Intel Manual  Vol 1 chapter 4 page 99-100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Floating point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All numbers have a binary representation within the computer systems. To this point we have only dealt with analyzing and directly manipulating whole number (short, char, long, int </a:t>
            </a:r>
            <a:r>
              <a:rPr lang="en-US" dirty="0" err="1"/>
              <a:t>etc</a:t>
            </a:r>
            <a:r>
              <a:rPr lang="en-US" dirty="0"/>
              <a:t>) types.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binary representation of these numbers is straightforward once you have a grasp of the basic concept of how to convert any number into its binary format.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Before getting into the method required to perform floating point calculations let's review converting whole number decimals to binary.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306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Binary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844819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Converting whole numbers: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Method 1: (know the powers of 2)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By knowing the power of 2 you can quickly determine the binary value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For example if your number was </a:t>
            </a:r>
            <a:r>
              <a:rPr lang="en-US" sz="1600" b="1" dirty="0">
                <a:solidFill>
                  <a:srgbClr val="FF0000"/>
                </a:solidFill>
              </a:rPr>
              <a:t>12</a:t>
            </a:r>
            <a:r>
              <a:rPr lang="en-US" sz="1600" dirty="0"/>
              <a:t>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largest power of 2 that can fit into 12 is 3, so you write a 1 in that column and subtract 8 from the original number: 4 remains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2 to the power of 2 is 4; so simply write 1 in that column subtract again leaves a zero result.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Finish off by placing 0's in all other columns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This method is fairly straightforward.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63D8C70-7B6E-43F5-A0A9-E7018F879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17605"/>
              </p:ext>
            </p:extLst>
          </p:nvPr>
        </p:nvGraphicFramePr>
        <p:xfrm>
          <a:off x="2012947" y="5184866"/>
          <a:ext cx="5118106" cy="1123950"/>
        </p:xfrm>
        <a:graphic>
          <a:graphicData uri="http://schemas.openxmlformats.org/drawingml/2006/table">
            <a:tbl>
              <a:tblPr firstRow="1" firstCol="1" bandRow="1"/>
              <a:tblGrid>
                <a:gridCol w="1462882">
                  <a:extLst>
                    <a:ext uri="{9D8B030D-6E8A-4147-A177-3AD203B41FA5}">
                      <a16:colId xmlns="" xmlns:a16="http://schemas.microsoft.com/office/drawing/2014/main" val="718886756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968120152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781967033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257211409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908995143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769126929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645673854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291099898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724636468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Powers of 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6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5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2</a:t>
                      </a:r>
                      <a:r>
                        <a:rPr lang="en-US" sz="1200" baseline="300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539642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Decimal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128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64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32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16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8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4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5482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Binary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46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Binary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70404EC7-92BC-461E-AE9A-ED099F699352}"/>
                  </a:ext>
                </a:extLst>
              </p:cNvPr>
              <p:cNvSpPr txBox="1"/>
              <p:nvPr/>
            </p:nvSpPr>
            <p:spPr>
              <a:xfrm>
                <a:off x="613380" y="838200"/>
                <a:ext cx="7914669" cy="419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Method 2: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Divide the number by 2 until you are left with a remainder of 0 or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Lets take the number 13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13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2 = 6 remainder </a:t>
                </a:r>
                <a:r>
                  <a:rPr lang="en-US" b="1" dirty="0"/>
                  <a:t>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2   = 3 remainder </a:t>
                </a:r>
                <a:r>
                  <a:rPr lang="en-US" b="1" dirty="0"/>
                  <a:t>0</a:t>
                </a:r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3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2   = 1 remainder </a:t>
                </a:r>
                <a:r>
                  <a:rPr lang="en-US" b="1" dirty="0"/>
                  <a:t>1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2   = 0 remainder </a:t>
                </a:r>
                <a:r>
                  <a:rPr lang="en-US" b="1" dirty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Writing the number with the most significant bit first we get 1101 (</a:t>
                </a:r>
                <a:r>
                  <a:rPr lang="en-US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starting at the bottom</a:t>
                </a:r>
                <a:r>
                  <a:rPr lang="en-US" b="1" dirty="0"/>
                  <a:t>); Decimal 13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404EC7-92BC-461E-AE9A-ED099F69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0" y="838200"/>
                <a:ext cx="7914669" cy="4196020"/>
              </a:xfrm>
              <a:prstGeom prst="rect">
                <a:avLst/>
              </a:prstGeom>
              <a:blipFill>
                <a:blip r:embed="rId2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2C76DFC-C864-40BD-BF04-C417B236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25947"/>
              </p:ext>
            </p:extLst>
          </p:nvPr>
        </p:nvGraphicFramePr>
        <p:xfrm>
          <a:off x="2011661" y="4895850"/>
          <a:ext cx="5118106" cy="1123950"/>
        </p:xfrm>
        <a:graphic>
          <a:graphicData uri="http://schemas.openxmlformats.org/drawingml/2006/table">
            <a:tbl>
              <a:tblPr firstRow="1" firstCol="1" bandRow="1"/>
              <a:tblGrid>
                <a:gridCol w="1462882">
                  <a:extLst>
                    <a:ext uri="{9D8B030D-6E8A-4147-A177-3AD203B41FA5}">
                      <a16:colId xmlns="" xmlns:a16="http://schemas.microsoft.com/office/drawing/2014/main" val="718886756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968120152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781967033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257211409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908995143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769126929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3645673854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291099898"/>
                    </a:ext>
                  </a:extLst>
                </a:gridCol>
                <a:gridCol w="456903">
                  <a:extLst>
                    <a:ext uri="{9D8B030D-6E8A-4147-A177-3AD203B41FA5}">
                      <a16:colId xmlns="" xmlns:a16="http://schemas.microsoft.com/office/drawing/2014/main" val="1724636468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Powers of 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6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5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2</a:t>
                      </a:r>
                      <a:r>
                        <a:rPr lang="en-US" sz="1200" baseline="300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539642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Decimal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128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64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32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16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8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4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5482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Binary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46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8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Binary Conversion-Fractions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70404EC7-92BC-461E-AE9A-ED099F699352}"/>
                  </a:ext>
                </a:extLst>
              </p:cNvPr>
              <p:cNvSpPr txBox="1"/>
              <p:nvPr/>
            </p:nvSpPr>
            <p:spPr>
              <a:xfrm>
                <a:off x="613381" y="838200"/>
                <a:ext cx="7914669" cy="2460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Applying the same logic we did with whole numbers to fractions we can see that the following table makes sense: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</a:t>
                </a:r>
                <a:r>
                  <a:rPr lang="en-US" baseline="30000" dirty="0"/>
                  <a:t> -1  </a:t>
                </a:r>
                <a:r>
                  <a:rPr lang="en-US" dirty="0"/>
                  <a:t>is the same as saying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. Using the same logic then we can see that saying 2</a:t>
                </a:r>
                <a:r>
                  <a:rPr lang="en-US" baseline="30000" dirty="0"/>
                  <a:t> -4  </a:t>
                </a:r>
                <a:r>
                  <a:rPr lang="en-US" dirty="0"/>
                  <a:t>is the same as saying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Method 1 as before could be quite tedious as you can quickly see.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404EC7-92BC-461E-AE9A-ED099F69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1" y="838200"/>
                <a:ext cx="7914669" cy="2460930"/>
              </a:xfrm>
              <a:prstGeom prst="rect">
                <a:avLst/>
              </a:prstGeom>
              <a:blipFill>
                <a:blip r:embed="rId2"/>
                <a:stretch>
                  <a:fillRect l="-693" b="-2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67D382D-F1F1-4310-9DCF-792C4F38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185301"/>
              </p:ext>
            </p:extLst>
          </p:nvPr>
        </p:nvGraphicFramePr>
        <p:xfrm>
          <a:off x="914400" y="3733800"/>
          <a:ext cx="7696192" cy="1123950"/>
        </p:xfrm>
        <a:graphic>
          <a:graphicData uri="http://schemas.openxmlformats.org/drawingml/2006/table">
            <a:tbl>
              <a:tblPr firstRow="1" firstCol="1" bandRow="1"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718886756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968120152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781967033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257211409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908995143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769126929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645673854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291099898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724636468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Powers of 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-5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-6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2</a:t>
                      </a:r>
                      <a:r>
                        <a:rPr lang="en-US" sz="1200" baseline="300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-8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539642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Decimal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0.5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0.03125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0.015625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0.0078125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0.00390625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5482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Binary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46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3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Binary Conversion-Fractions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Applying the following shortcut dramatically speeds up that process: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Multiply the fraction by 2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Leave the whole number 0 or 1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Take the remaining fractional part and repeat the multiplication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/>
              <a:t>Repeat the process until you get 0 or a repeating sequence, stop based on your precision: Double 52 bits, Single 23 </a:t>
            </a:r>
          </a:p>
          <a:p>
            <a:pPr lvl="2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0.75 x 2 = 1.5 – </a:t>
            </a:r>
            <a:r>
              <a:rPr lang="en-US" sz="1600" b="1" dirty="0">
                <a:solidFill>
                  <a:srgbClr val="0066FF"/>
                </a:solidFill>
              </a:rPr>
              <a:t>Leave 1</a:t>
            </a:r>
          </a:p>
          <a:p>
            <a:pPr lvl="2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0.5   x 2 = 1.0 – </a:t>
            </a:r>
            <a:r>
              <a:rPr lang="en-US" sz="1600" b="1" dirty="0">
                <a:solidFill>
                  <a:srgbClr val="0066FF"/>
                </a:solidFill>
              </a:rPr>
              <a:t>Leave 1</a:t>
            </a:r>
          </a:p>
          <a:p>
            <a:pPr lvl="2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final value in binary is 0.110000…. (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starting at the top</a:t>
            </a:r>
            <a:r>
              <a:rPr lang="en-US" sz="1600" dirty="0"/>
              <a:t>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67D382D-F1F1-4310-9DCF-792C4F382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65130"/>
              </p:ext>
            </p:extLst>
          </p:nvPr>
        </p:nvGraphicFramePr>
        <p:xfrm>
          <a:off x="762000" y="5029200"/>
          <a:ext cx="7696192" cy="1123950"/>
        </p:xfrm>
        <a:graphic>
          <a:graphicData uri="http://schemas.openxmlformats.org/drawingml/2006/table">
            <a:tbl>
              <a:tblPr firstRow="1" firstCol="1" bandRow="1"/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718886756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968120152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781967033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257211409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908995143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769126929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3645673854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291099898"/>
                    </a:ext>
                  </a:extLst>
                </a:gridCol>
                <a:gridCol w="819149">
                  <a:extLst>
                    <a:ext uri="{9D8B030D-6E8A-4147-A177-3AD203B41FA5}">
                      <a16:colId xmlns="" xmlns:a16="http://schemas.microsoft.com/office/drawing/2014/main" val="1724636468"/>
                    </a:ext>
                  </a:extLst>
                </a:gridCol>
              </a:tblGrid>
              <a:tr h="43561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Powers of 2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-1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-2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-3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-4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-5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-6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A"/>
                          </a:solidFill>
                          <a:effectLst/>
                          <a:uLnTx/>
                          <a:uFillTx/>
                          <a:latin typeface="Liberation Serif"/>
                          <a:ea typeface="Droid Sans"/>
                          <a:cs typeface="FreeSans"/>
                        </a:rPr>
                        <a:t>-7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2</a:t>
                      </a:r>
                      <a:r>
                        <a:rPr lang="en-US" sz="1200" baseline="300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-8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5396425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Decimal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0.5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0.03125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0.015625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0.0078125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0.00390625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548222"/>
                  </a:ext>
                </a:extLst>
              </a:tr>
              <a:tr h="217805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Binary value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465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0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Binary Conversion-Fractions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518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Confirm the following numbers: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/>
              <a:t>200.25 – Whole number is easy =&gt; 1100 1000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0.25 x 2 = 0.5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0.5   x 2 = 1. 0  Leave 1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</a:t>
            </a:r>
          </a:p>
          <a:p>
            <a:pPr lvl="2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Answer is: 1100 1000.01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dirty="0"/>
              <a:t>4.525 – Whole number is easy =&gt; 0000 0100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0.525 x 2 = 1.05    Leave 1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0.05   x 2 = 0.1   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0.1     x 2 = 0.2   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0.2     x 2 = 0.4   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0.4     x 2 = 0.8   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0.8     x 2 = 1.6      Leave 1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	0.6     x 2 = 1.2      Leave 1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	0.2     x 2 = 0.4      Leave 0  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0.4     x 2 = 0.8      Leave 0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0.8     x 2 = 1.6      Leave 1 (at this point we can see a repeat pattern)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		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Answer is: 0000 0100.100001100110011….</a:t>
            </a:r>
          </a:p>
        </p:txBody>
      </p:sp>
    </p:spTree>
    <p:extLst>
      <p:ext uri="{BB962C8B-B14F-4D97-AF65-F5344CB8AC3E}">
        <p14:creationId xmlns:p14="http://schemas.microsoft.com/office/powerpoint/2010/main" val="39000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IEEE 754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store a floating point number in binary, a systematic way was needed. The IEEE 754 provides this method.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2 main precision levels that are considered: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Single precision 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32 bits are used to represent the number.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 sign bit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 exponent bits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23 fractional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Double precision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64 bits are used to represent the number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 sign bit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11 exponent bits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52 fractional bits</a:t>
            </a:r>
          </a:p>
        </p:txBody>
      </p:sp>
    </p:spTree>
    <p:extLst>
      <p:ext uri="{BB962C8B-B14F-4D97-AF65-F5344CB8AC3E}">
        <p14:creationId xmlns:p14="http://schemas.microsoft.com/office/powerpoint/2010/main" val="27260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F55246B-B434-4571-A3F1-C89D9A67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158750"/>
            <a:ext cx="6696075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CA" altLang="en-US" sz="3000" b="1" dirty="0">
                <a:cs typeface="DejaVu Sans" charset="0"/>
              </a:rPr>
              <a:t>Single Precision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0404EC7-92BC-461E-AE9A-ED099F699352}"/>
              </a:ext>
            </a:extLst>
          </p:cNvPr>
          <p:cNvSpPr txBox="1"/>
          <p:nvPr/>
        </p:nvSpPr>
        <p:spPr>
          <a:xfrm>
            <a:off x="613381" y="838200"/>
            <a:ext cx="7914669" cy="48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After converting our number to binary as shown in the previous slides, we next need to convert it to the IEEE 754 format. See the table below: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Sign bit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sign bit is a single bit of the 32 bit number that represents if the number is negative or positive. Zero mean positive and one means negative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Exponent bits: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After converting the number to its binary fraction, the number needs to be placed into a normalized format. The format has a single bit (1) before the decimal place followed by all the fraction.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FFFF00"/>
                </a:highlight>
              </a:rPr>
              <a:t>Example 200.25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1100 1000. 01 </a:t>
            </a:r>
            <a:r>
              <a:rPr lang="en-US" sz="1400" b="1" dirty="0">
                <a:highlight>
                  <a:srgbClr val="FFFF00"/>
                </a:highlight>
              </a:rPr>
              <a:t>normalized is </a:t>
            </a:r>
            <a:r>
              <a:rPr lang="en-US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1.100 1000 01 x 2</a:t>
            </a:r>
            <a:r>
              <a:rPr lang="en-US" sz="1400" b="1" baseline="30000" dirty="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en-US" sz="1400" dirty="0"/>
              <a:t>. This was achieved by shifting the decimal to the left 7 times. Positive 7 because we shifted to the left.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IEEE 754 stipulates that before storing the value the exponent should be biased. Therefore we add 127 (bias) to the </a:t>
            </a:r>
            <a:r>
              <a:rPr lang="en-US" sz="1400" dirty="0" err="1"/>
              <a:t>unbias</a:t>
            </a:r>
            <a:r>
              <a:rPr lang="en-US" sz="1400" dirty="0"/>
              <a:t> exponent to get 134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D0CF0CB-2C66-412B-B90D-400A50B1E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73860"/>
              </p:ext>
            </p:extLst>
          </p:nvPr>
        </p:nvGraphicFramePr>
        <p:xfrm>
          <a:off x="2160889" y="5460203"/>
          <a:ext cx="5151136" cy="957315"/>
        </p:xfrm>
        <a:graphic>
          <a:graphicData uri="http://schemas.openxmlformats.org/drawingml/2006/table">
            <a:tbl>
              <a:tblPr firstRow="1" firstCol="1" bandRow="1"/>
              <a:tblGrid>
                <a:gridCol w="938485">
                  <a:extLst>
                    <a:ext uri="{9D8B030D-6E8A-4147-A177-3AD203B41FA5}">
                      <a16:colId xmlns="" xmlns:a16="http://schemas.microsoft.com/office/drawing/2014/main" val="1489056045"/>
                    </a:ext>
                  </a:extLst>
                </a:gridCol>
                <a:gridCol w="1474428">
                  <a:extLst>
                    <a:ext uri="{9D8B030D-6E8A-4147-A177-3AD203B41FA5}">
                      <a16:colId xmlns="" xmlns:a16="http://schemas.microsoft.com/office/drawing/2014/main" val="641120032"/>
                    </a:ext>
                  </a:extLst>
                </a:gridCol>
                <a:gridCol w="2738223">
                  <a:extLst>
                    <a:ext uri="{9D8B030D-6E8A-4147-A177-3AD203B41FA5}">
                      <a16:colId xmlns="" xmlns:a16="http://schemas.microsoft.com/office/drawing/2014/main" val="957445235"/>
                    </a:ext>
                  </a:extLst>
                </a:gridCol>
              </a:tblGrid>
              <a:tr h="314129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Sign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Exponent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A"/>
                          </a:solidFill>
                          <a:effectLst/>
                          <a:latin typeface="Arial" panose="020B0604020202020204" pitchFamily="34" charset="0"/>
                          <a:ea typeface="Droid Sans"/>
                          <a:cs typeface="FreeSans"/>
                        </a:rPr>
                        <a:t>Fraction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Liberation Serif"/>
                        <a:ea typeface="Droid Sans"/>
                        <a:cs typeface="FreeSans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4199776"/>
                  </a:ext>
                </a:extLst>
              </a:tr>
              <a:tr h="226533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1 bit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8 bits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23 bits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40945467"/>
                  </a:ext>
                </a:extLst>
              </a:tr>
              <a:tr h="390456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 0 or 1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1 to 254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A"/>
                          </a:solidFill>
                          <a:effectLst/>
                          <a:latin typeface="Liberation Serif"/>
                          <a:ea typeface="Droid Sans"/>
                          <a:cs typeface="FreeSans"/>
                        </a:rPr>
                        <a:t>000 0000 0000 0000 0000 0000 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9410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48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A757D6-89D0-4A63-A9EF-6BA713E2A739}" vid="{6D9493B5-8B56-4CB9-8E5E-FA95E4F0F78E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"/>
      </a:majorFont>
      <a:minorFont>
        <a:latin typeface="Arial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EA757D6-89D0-4A63-A9EF-6BA713E2A739}" vid="{1F1BBF77-A93F-4F04-9FC6-F51663FC9AE4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ITSC204</Template>
  <TotalTime>476</TotalTime>
  <Words>1454</Words>
  <Application>Microsoft Office PowerPoint</Application>
  <PresentationFormat>On-screen Show (4:3)</PresentationFormat>
  <Paragraphs>323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DejaVu Sans</vt:lpstr>
      <vt:lpstr>Droid Sans</vt:lpstr>
      <vt:lpstr>FreeSans</vt:lpstr>
      <vt:lpstr>Liberation Serif</vt:lpstr>
      <vt:lpstr>Noto Sans CJK SC</vt:lpstr>
      <vt:lpstr>Times New Roman</vt:lpstr>
      <vt:lpstr>Titillium Lt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Rowe</dc:creator>
  <cp:lastModifiedBy>Patricia Castillo</cp:lastModifiedBy>
  <cp:revision>31</cp:revision>
  <cp:lastPrinted>2016-04-11T23:01:10Z</cp:lastPrinted>
  <dcterms:created xsi:type="dcterms:W3CDTF">2020-02-23T02:34:21Z</dcterms:created>
  <dcterms:modified xsi:type="dcterms:W3CDTF">2021-03-01T16:06:43Z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SAIT Polytechnic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