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7"/>
  </p:notesMasterIdLst>
  <p:sldIdLst>
    <p:sldId id="256" r:id="rId3"/>
    <p:sldId id="267" r:id="rId4"/>
    <p:sldId id="316" r:id="rId5"/>
    <p:sldId id="270" r:id="rId6"/>
    <p:sldId id="269" r:id="rId7"/>
    <p:sldId id="305" r:id="rId8"/>
    <p:sldId id="304" r:id="rId9"/>
    <p:sldId id="272" r:id="rId10"/>
    <p:sldId id="268" r:id="rId11"/>
    <p:sldId id="280" r:id="rId12"/>
    <p:sldId id="273" r:id="rId13"/>
    <p:sldId id="274" r:id="rId14"/>
    <p:sldId id="271" r:id="rId15"/>
    <p:sldId id="306" r:id="rId16"/>
    <p:sldId id="307" r:id="rId17"/>
    <p:sldId id="291" r:id="rId18"/>
    <p:sldId id="308" r:id="rId19"/>
    <p:sldId id="309" r:id="rId20"/>
    <p:sldId id="299" r:id="rId21"/>
    <p:sldId id="311" r:id="rId22"/>
    <p:sldId id="298" r:id="rId23"/>
    <p:sldId id="310" r:id="rId24"/>
    <p:sldId id="312" r:id="rId25"/>
    <p:sldId id="303" r:id="rId26"/>
    <p:sldId id="275" r:id="rId27"/>
    <p:sldId id="300" r:id="rId28"/>
    <p:sldId id="279" r:id="rId29"/>
    <p:sldId id="313" r:id="rId30"/>
    <p:sldId id="314" r:id="rId31"/>
    <p:sldId id="301" r:id="rId32"/>
    <p:sldId id="285" r:id="rId33"/>
    <p:sldId id="302" r:id="rId34"/>
    <p:sldId id="315" r:id="rId35"/>
    <p:sldId id="290" r:id="rId36"/>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5906" autoAdjust="0"/>
  </p:normalViewPr>
  <p:slideViewPr>
    <p:cSldViewPr>
      <p:cViewPr varScale="1">
        <p:scale>
          <a:sx n="64" d="100"/>
          <a:sy n="64" d="100"/>
        </p:scale>
        <p:origin x="1440" y="6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1896"/>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48680984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168615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dirty="0"/>
              <a:t>This is output for preprocessor stage. See commands on page 10 to complete preprocessing.</a:t>
            </a:r>
          </a:p>
          <a:p>
            <a:endParaRPr lang="en-US" dirty="0"/>
          </a:p>
        </p:txBody>
      </p:sp>
      <p:sp>
        <p:nvSpPr>
          <p:cNvPr id="4" name="Slide Number Placeholder 3"/>
          <p:cNvSpPr>
            <a:spLocks noGrp="1"/>
          </p:cNvSpPr>
          <p:nvPr>
            <p:ph type="sldNum"/>
          </p:nvPr>
        </p:nvSpPr>
        <p:spPr/>
        <p:txBody>
          <a:bodyPr/>
          <a:lstStyle/>
          <a:p>
            <a:fld id="{FEAE7070-0CA8-4432-AC85-558746FA80FD}" type="slidenum">
              <a:rPr lang="en-CA" altLang="en-US" smtClean="0"/>
              <a:pPr/>
              <a:t>7</a:t>
            </a:fld>
            <a:endParaRPr lang="en-CA" altLang="en-US"/>
          </a:p>
        </p:txBody>
      </p:sp>
    </p:spTree>
    <p:extLst>
      <p:ext uri="{BB962C8B-B14F-4D97-AF65-F5344CB8AC3E}">
        <p14:creationId xmlns:p14="http://schemas.microsoft.com/office/powerpoint/2010/main" val="342511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This is output for compilation stage. See commands on previous page to complete compile process.</a:t>
            </a:r>
          </a:p>
        </p:txBody>
      </p:sp>
      <p:sp>
        <p:nvSpPr>
          <p:cNvPr id="4" name="Slide Number Placeholder 3"/>
          <p:cNvSpPr>
            <a:spLocks noGrp="1"/>
          </p:cNvSpPr>
          <p:nvPr>
            <p:ph type="sldNum"/>
          </p:nvPr>
        </p:nvSpPr>
        <p:spPr/>
        <p:txBody>
          <a:bodyPr/>
          <a:lstStyle/>
          <a:p>
            <a:fld id="{FEAE7070-0CA8-4432-AC85-558746FA80FD}" type="slidenum">
              <a:rPr lang="en-CA" altLang="en-US" smtClean="0"/>
              <a:pPr/>
              <a:t>14</a:t>
            </a:fld>
            <a:endParaRPr lang="en-CA" altLang="en-US"/>
          </a:p>
        </p:txBody>
      </p:sp>
    </p:spTree>
    <p:extLst>
      <p:ext uri="{BB962C8B-B14F-4D97-AF65-F5344CB8AC3E}">
        <p14:creationId xmlns:p14="http://schemas.microsoft.com/office/powerpoint/2010/main" val="365403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b="1" dirty="0">
                <a:solidFill>
                  <a:srgbClr val="FF0000"/>
                </a:solidFill>
              </a:rPr>
              <a:t>This</a:t>
            </a:r>
            <a:r>
              <a:rPr lang="en-US" dirty="0">
                <a:solidFill>
                  <a:srgbClr val="FF0000"/>
                </a:solidFill>
              </a:rPr>
              <a:t> is output for assembler stage. See commands on previous page to complete assembler process.</a:t>
            </a:r>
          </a:p>
          <a:p>
            <a:endParaRPr lang="en-US" dirty="0"/>
          </a:p>
        </p:txBody>
      </p:sp>
      <p:sp>
        <p:nvSpPr>
          <p:cNvPr id="4" name="Slide Number Placeholder 3"/>
          <p:cNvSpPr>
            <a:spLocks noGrp="1"/>
          </p:cNvSpPr>
          <p:nvPr>
            <p:ph type="sldNum"/>
          </p:nvPr>
        </p:nvSpPr>
        <p:spPr/>
        <p:txBody>
          <a:bodyPr/>
          <a:lstStyle/>
          <a:p>
            <a:fld id="{FEAE7070-0CA8-4432-AC85-558746FA80FD}" type="slidenum">
              <a:rPr lang="en-CA" altLang="en-US" smtClean="0"/>
              <a:pPr/>
              <a:t>18</a:t>
            </a:fld>
            <a:endParaRPr lang="en-CA" altLang="en-US"/>
          </a:p>
        </p:txBody>
      </p:sp>
    </p:spTree>
    <p:extLst>
      <p:ext uri="{BB962C8B-B14F-4D97-AF65-F5344CB8AC3E}">
        <p14:creationId xmlns:p14="http://schemas.microsoft.com/office/powerpoint/2010/main" val="185966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sz="1200" b="1" dirty="0"/>
              <a:t>-### (simulate the linking stage but do not complete the linking process)</a:t>
            </a:r>
          </a:p>
          <a:p>
            <a:r>
              <a:rPr lang="en-US" sz="1200" b="1" dirty="0"/>
              <a:t>-v (show me verbose output while completing the linking process.</a:t>
            </a:r>
          </a:p>
          <a:p>
            <a:r>
              <a:rPr lang="en-US" sz="1200" b="1" dirty="0" err="1"/>
              <a:t>sudo</a:t>
            </a:r>
            <a:r>
              <a:rPr lang="en-US" sz="1200" b="1" dirty="0"/>
              <a:t> apt install </a:t>
            </a:r>
            <a:r>
              <a:rPr lang="en-US" sz="1200" b="1" dirty="0" err="1"/>
              <a:t>gcc-multilib</a:t>
            </a:r>
            <a:endParaRPr lang="en-US" sz="1200" b="1" dirty="0"/>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sz="1200" b="1" kern="1200" dirty="0" err="1">
                <a:solidFill>
                  <a:srgbClr val="000000"/>
                </a:solidFill>
                <a:effectLst/>
                <a:latin typeface="Times New Roman" panose="02020603050405020304" pitchFamily="18" charset="0"/>
                <a:ea typeface="+mn-ea"/>
                <a:cs typeface="+mn-cs"/>
              </a:rPr>
              <a:t>sudo</a:t>
            </a:r>
            <a:r>
              <a:rPr lang="en-US" sz="1200" b="1" kern="1200" dirty="0">
                <a:solidFill>
                  <a:srgbClr val="000000"/>
                </a:solidFill>
                <a:effectLst/>
                <a:latin typeface="Times New Roman" panose="02020603050405020304" pitchFamily="18" charset="0"/>
                <a:ea typeface="+mn-ea"/>
                <a:cs typeface="+mn-cs"/>
              </a:rPr>
              <a:t> apt-get install libc6-i386</a:t>
            </a:r>
            <a:endParaRPr lang="en-US" sz="1200" kern="1200" dirty="0">
              <a:solidFill>
                <a:srgbClr val="000000"/>
              </a:solidFill>
              <a:effectLst/>
              <a:latin typeface="Times New Roman" panose="02020603050405020304" pitchFamily="18" charset="0"/>
              <a:ea typeface="+mn-ea"/>
              <a:cs typeface="+mn-cs"/>
            </a:endParaRPr>
          </a:p>
          <a:p>
            <a:endParaRPr lang="en-US" dirty="0"/>
          </a:p>
        </p:txBody>
      </p:sp>
      <p:sp>
        <p:nvSpPr>
          <p:cNvPr id="4" name="Slide Number Placeholder 3"/>
          <p:cNvSpPr>
            <a:spLocks noGrp="1"/>
          </p:cNvSpPr>
          <p:nvPr>
            <p:ph type="sldNum"/>
          </p:nvPr>
        </p:nvSpPr>
        <p:spPr/>
        <p:txBody>
          <a:bodyPr/>
          <a:lstStyle/>
          <a:p>
            <a:fld id="{FEAE7070-0CA8-4432-AC85-558746FA80FD}" type="slidenum">
              <a:rPr lang="en-CA" altLang="en-US" smtClean="0"/>
              <a:pPr/>
              <a:t>20</a:t>
            </a:fld>
            <a:endParaRPr lang="en-CA" altLang="en-US"/>
          </a:p>
        </p:txBody>
      </p:sp>
    </p:spTree>
    <p:extLst>
      <p:ext uri="{BB962C8B-B14F-4D97-AF65-F5344CB8AC3E}">
        <p14:creationId xmlns:p14="http://schemas.microsoft.com/office/powerpoint/2010/main" val="255274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fld id="{FEAE7070-0CA8-4432-AC85-558746FA80FD}" type="slidenum">
              <a:rPr lang="en-CA" altLang="en-US" smtClean="0"/>
              <a:pPr/>
              <a:t>23</a:t>
            </a:fld>
            <a:endParaRPr lang="en-CA" altLang="en-US"/>
          </a:p>
        </p:txBody>
      </p:sp>
    </p:spTree>
    <p:extLst>
      <p:ext uri="{BB962C8B-B14F-4D97-AF65-F5344CB8AC3E}">
        <p14:creationId xmlns:p14="http://schemas.microsoft.com/office/powerpoint/2010/main" val="202208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cc.gnu.org/onlinedocs/gcc/Optimize-Options.html" TargetMode="Externa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gcc.gnu.org/onlinedocs/gcc/Option-Index.html" TargetMode="External"/><Relationship Id="rId2" Type="http://schemas.openxmlformats.org/officeDocument/2006/relationships/hyperlink" Target="https://en.wikibooks.org/wiki/X86_Assembly/Interfacing_with_Linux" TargetMode="External"/><Relationship Id="rId1" Type="http://schemas.openxmlformats.org/officeDocument/2006/relationships/slideLayout" Target="../slideLayouts/slideLayout18.xml"/><Relationship Id="rId4" Type="http://schemas.openxmlformats.org/officeDocument/2006/relationships/hyperlink" Target="http://sourceware.org/binutils/docs-2.17/as/CFI-directives.html#CFI-directiv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 xmlns:a16="http://schemas.microsoft.com/office/drawing/2014/main"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 xmlns:a16="http://schemas.microsoft.com/office/drawing/2014/main"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a:solidFill>
                  <a:schemeClr val="tx1"/>
                </a:solidFill>
                <a:latin typeface="Titillium Lt" panose="00000400000000000000" pitchFamily="2" charset="0"/>
                <a:cs typeface="DejaVu Sans" charset="0"/>
              </a:rPr>
              <a:t>Module 4: </a:t>
            </a:r>
            <a:r>
              <a:rPr lang="en-CA" altLang="en-US" sz="1400" b="1" dirty="0">
                <a:solidFill>
                  <a:schemeClr val="tx1"/>
                </a:solidFill>
                <a:latin typeface="Titillium Lt" panose="00000400000000000000" pitchFamily="2" charset="0"/>
                <a:cs typeface="DejaVu Sans" charset="0"/>
              </a:rPr>
              <a:t>Software Architecture</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Using the Tools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456535"/>
          </a:xfrm>
          <a:prstGeom prst="rect">
            <a:avLst/>
          </a:prstGeom>
          <a:noFill/>
        </p:spPr>
        <p:txBody>
          <a:bodyPr wrap="square" rtlCol="0">
            <a:spAutoFit/>
          </a:bodyPr>
          <a:lstStyle/>
          <a:p>
            <a:pPr>
              <a:lnSpc>
                <a:spcPct val="150000"/>
              </a:lnSpc>
            </a:pPr>
            <a:r>
              <a:rPr lang="en-US" dirty="0"/>
              <a:t>Compiling from C source code</a:t>
            </a:r>
          </a:p>
        </p:txBody>
      </p:sp>
      <p:pic>
        <p:nvPicPr>
          <p:cNvPr id="4" name="Picture 6">
            <a:extLst>
              <a:ext uri="{FF2B5EF4-FFF2-40B4-BE49-F238E27FC236}">
                <a16:creationId xmlns="" xmlns:a16="http://schemas.microsoft.com/office/drawing/2014/main" id="{2CA0EBF3-75DB-4662-A487-674A6D5AB74C}"/>
              </a:ext>
            </a:extLst>
          </p:cNvPr>
          <p:cNvPicPr/>
          <p:nvPr/>
        </p:nvPicPr>
        <p:blipFill>
          <a:blip r:embed="rId2"/>
          <a:stretch/>
        </p:blipFill>
        <p:spPr>
          <a:xfrm>
            <a:off x="18000" y="1295400"/>
            <a:ext cx="9087480" cy="5111640"/>
          </a:xfrm>
          <a:prstGeom prst="rect">
            <a:avLst/>
          </a:prstGeom>
          <a:ln>
            <a:noFill/>
          </a:ln>
        </p:spPr>
      </p:pic>
      <p:sp>
        <p:nvSpPr>
          <p:cNvPr id="5" name="TextBox 4">
            <a:extLst>
              <a:ext uri="{FF2B5EF4-FFF2-40B4-BE49-F238E27FC236}">
                <a16:creationId xmlns="" xmlns:a16="http://schemas.microsoft.com/office/drawing/2014/main" id="{B101A3F2-22C0-4872-875C-92FEB48F334A}"/>
              </a:ext>
            </a:extLst>
          </p:cNvPr>
          <p:cNvSpPr txBox="1"/>
          <p:nvPr/>
        </p:nvSpPr>
        <p:spPr>
          <a:xfrm>
            <a:off x="613381" y="1316175"/>
            <a:ext cx="7540019" cy="664734"/>
          </a:xfrm>
          <a:prstGeom prst="rect">
            <a:avLst/>
          </a:prstGeom>
          <a:solidFill>
            <a:srgbClr val="0070C0"/>
          </a:solidFill>
        </p:spPr>
        <p:txBody>
          <a:bodyPr wrap="square" rtlCol="0">
            <a:spAutoFit/>
          </a:bodyPr>
          <a:lstStyle/>
          <a:p>
            <a:r>
              <a:rPr lang="en-US" sz="1200" b="1" dirty="0">
                <a:solidFill>
                  <a:schemeClr val="bg1"/>
                </a:solidFill>
              </a:rPr>
              <a:t>Detailed view of commands that run when </a:t>
            </a:r>
            <a:r>
              <a:rPr lang="en-US" sz="1200" b="1" dirty="0" err="1">
                <a:solidFill>
                  <a:schemeClr val="bg1"/>
                </a:solidFill>
              </a:rPr>
              <a:t>gcc</a:t>
            </a:r>
            <a:r>
              <a:rPr lang="en-US" sz="1200" b="1" dirty="0">
                <a:solidFill>
                  <a:schemeClr val="bg1"/>
                </a:solidFill>
              </a:rPr>
              <a:t> is executed:</a:t>
            </a:r>
          </a:p>
          <a:p>
            <a:endParaRPr lang="en-US" sz="1200" b="1" dirty="0">
              <a:solidFill>
                <a:schemeClr val="bg1"/>
              </a:solidFill>
            </a:endParaRPr>
          </a:p>
          <a:p>
            <a:r>
              <a:rPr lang="en-US" sz="1600" b="1" dirty="0" err="1">
                <a:solidFill>
                  <a:schemeClr val="bg1"/>
                </a:solidFill>
              </a:rPr>
              <a:t>gcc</a:t>
            </a:r>
            <a:r>
              <a:rPr lang="en-US" sz="1600" b="1" dirty="0">
                <a:solidFill>
                  <a:schemeClr val="bg1"/>
                </a:solidFill>
              </a:rPr>
              <a:t> -g -o -### hello </a:t>
            </a:r>
            <a:r>
              <a:rPr lang="en-US" sz="1600" b="1" dirty="0" err="1">
                <a:solidFill>
                  <a:schemeClr val="bg1"/>
                </a:solidFill>
              </a:rPr>
              <a:t>hello.c</a:t>
            </a:r>
            <a:endParaRPr lang="en-US" sz="1600" b="1" dirty="0">
              <a:solidFill>
                <a:schemeClr val="bg1"/>
              </a:solidFill>
            </a:endParaRPr>
          </a:p>
        </p:txBody>
      </p:sp>
    </p:spTree>
    <p:extLst>
      <p:ext uri="{BB962C8B-B14F-4D97-AF65-F5344CB8AC3E}">
        <p14:creationId xmlns:p14="http://schemas.microsoft.com/office/powerpoint/2010/main" val="16369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GCC - Compiler Options</a:t>
            </a:r>
          </a:p>
        </p:txBody>
      </p:sp>
      <p:pic>
        <p:nvPicPr>
          <p:cNvPr id="4" name="Picture 6">
            <a:extLst>
              <a:ext uri="{FF2B5EF4-FFF2-40B4-BE49-F238E27FC236}">
                <a16:creationId xmlns="" xmlns:a16="http://schemas.microsoft.com/office/drawing/2014/main" id="{58D0A090-E539-4FBC-9572-3513DD486252}"/>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405065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Optimization Options</a:t>
            </a:r>
          </a:p>
        </p:txBody>
      </p:sp>
      <p:pic>
        <p:nvPicPr>
          <p:cNvPr id="7" name="Picture 6"/>
          <p:cNvPicPr>
            <a:picLocks noChangeAspect="1"/>
          </p:cNvPicPr>
          <p:nvPr/>
        </p:nvPicPr>
        <p:blipFill>
          <a:blip r:embed="rId2"/>
          <a:stretch>
            <a:fillRect/>
          </a:stretch>
        </p:blipFill>
        <p:spPr>
          <a:xfrm>
            <a:off x="523875" y="4267200"/>
            <a:ext cx="8010525" cy="1733550"/>
          </a:xfrm>
          <a:prstGeom prst="rect">
            <a:avLst/>
          </a:prstGeom>
        </p:spPr>
      </p:pic>
      <p:sp>
        <p:nvSpPr>
          <p:cNvPr id="9" name="Content Placeholder 8"/>
          <p:cNvSpPr>
            <a:spLocks noGrp="1"/>
          </p:cNvSpPr>
          <p:nvPr>
            <p:ph idx="1"/>
          </p:nvPr>
        </p:nvSpPr>
        <p:spPr>
          <a:xfrm>
            <a:off x="533400" y="838200"/>
            <a:ext cx="7886700" cy="5410200"/>
          </a:xfrm>
        </p:spPr>
        <p:txBody>
          <a:bodyPr/>
          <a:lstStyle/>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When using </a:t>
            </a:r>
            <a:r>
              <a:rPr lang="en-CA" sz="1800" dirty="0" err="1" smtClean="0">
                <a:latin typeface="Arial" panose="020B0604020202020204" pitchFamily="34" charset="0"/>
                <a:cs typeface="Arial" panose="020B0604020202020204" pitchFamily="34" charset="0"/>
              </a:rPr>
              <a:t>gcc</a:t>
            </a:r>
            <a:r>
              <a:rPr lang="en-CA" sz="1800" dirty="0" smtClean="0">
                <a:latin typeface="Arial" panose="020B0604020202020204" pitchFamily="34" charset="0"/>
                <a:cs typeface="Arial" panose="020B0604020202020204" pitchFamily="34" charset="0"/>
              </a:rPr>
              <a:t> –O option the optimization flags turn on making the compiler attempt to improve performance and/or code size at expense of compilation time.</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Optimization is based on the knowledge the compiler has of the program</a:t>
            </a:r>
            <a:endParaRPr lang="en-CA"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Most </a:t>
            </a:r>
            <a:r>
              <a:rPr lang="en-CA" sz="1800" dirty="0">
                <a:latin typeface="Arial" panose="020B0604020202020204" pitchFamily="34" charset="0"/>
                <a:cs typeface="Arial" panose="020B0604020202020204" pitchFamily="34" charset="0"/>
              </a:rPr>
              <a:t>optimizations are completely disabled at -O0 or </a:t>
            </a:r>
            <a:r>
              <a:rPr lang="en-CA" sz="1800" dirty="0" smtClean="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Og</a:t>
            </a:r>
            <a:r>
              <a:rPr lang="en-CA" sz="1800" dirty="0">
                <a:latin typeface="Arial" panose="020B0604020202020204" pitchFamily="34" charset="0"/>
                <a:cs typeface="Arial" panose="020B0604020202020204" pitchFamily="34" charset="0"/>
              </a:rPr>
              <a:t> suppresses many optimization </a:t>
            </a:r>
            <a:r>
              <a:rPr lang="en-CA" sz="1800" dirty="0" smtClean="0">
                <a:latin typeface="Arial" panose="020B0604020202020204" pitchFamily="34" charset="0"/>
                <a:cs typeface="Arial" panose="020B0604020202020204" pitchFamily="34" charset="0"/>
              </a:rPr>
              <a:t>passes.</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You </a:t>
            </a:r>
            <a:r>
              <a:rPr lang="en-CA" sz="1800" dirty="0">
                <a:latin typeface="Arial" panose="020B0604020202020204" pitchFamily="34" charset="0"/>
                <a:cs typeface="Arial" panose="020B0604020202020204" pitchFamily="34" charset="0"/>
              </a:rPr>
              <a:t>can invoke </a:t>
            </a:r>
            <a:r>
              <a:rPr lang="en-CA" sz="1800" dirty="0">
                <a:solidFill>
                  <a:srgbClr val="FF0000"/>
                </a:solidFill>
                <a:latin typeface="Arial" panose="020B0604020202020204" pitchFamily="34" charset="0"/>
                <a:cs typeface="Arial" panose="020B0604020202020204" pitchFamily="34" charset="0"/>
              </a:rPr>
              <a:t>GCC </a:t>
            </a:r>
            <a:r>
              <a:rPr lang="en-CA" sz="1800" dirty="0" smtClean="0">
                <a:solidFill>
                  <a:srgbClr val="FF0000"/>
                </a:solidFill>
                <a:latin typeface="Arial" panose="020B0604020202020204" pitchFamily="34" charset="0"/>
                <a:cs typeface="Arial" panose="020B0604020202020204" pitchFamily="34" charset="0"/>
              </a:rPr>
              <a:t>-</a:t>
            </a:r>
            <a:r>
              <a:rPr lang="en-CA" sz="1800" dirty="0">
                <a:solidFill>
                  <a:srgbClr val="FF0000"/>
                </a:solidFill>
                <a:latin typeface="Arial" panose="020B0604020202020204" pitchFamily="34" charset="0"/>
                <a:cs typeface="Arial" panose="020B0604020202020204" pitchFamily="34" charset="0"/>
              </a:rPr>
              <a:t>Q --help=optimizers </a:t>
            </a:r>
            <a:r>
              <a:rPr lang="en-CA" sz="1800" dirty="0">
                <a:latin typeface="Arial" panose="020B0604020202020204" pitchFamily="34" charset="0"/>
                <a:cs typeface="Arial" panose="020B0604020202020204" pitchFamily="34" charset="0"/>
              </a:rPr>
              <a:t>to find out the exact set </a:t>
            </a:r>
            <a:r>
              <a:rPr lang="en-CA" sz="1800" dirty="0" smtClean="0">
                <a:latin typeface="Arial" panose="020B0604020202020204" pitchFamily="34" charset="0"/>
                <a:cs typeface="Arial" panose="020B0604020202020204" pitchFamily="34" charset="0"/>
              </a:rPr>
              <a:t>of optimizations </a:t>
            </a:r>
            <a:r>
              <a:rPr lang="en-CA" sz="1800" dirty="0">
                <a:latin typeface="Arial" panose="020B0604020202020204" pitchFamily="34" charset="0"/>
                <a:cs typeface="Arial" panose="020B0604020202020204" pitchFamily="34" charset="0"/>
              </a:rPr>
              <a:t>that are enabled at each level. </a:t>
            </a:r>
            <a:endParaRPr lang="en-CA"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To verify flags turn on for each optimization </a:t>
            </a:r>
            <a:r>
              <a:rPr lang="en-CA" sz="1800" dirty="0">
                <a:latin typeface="Arial" panose="020B0604020202020204" pitchFamily="34" charset="0"/>
                <a:cs typeface="Arial" panose="020B0604020202020204" pitchFamily="34" charset="0"/>
              </a:rPr>
              <a:t>level </a:t>
            </a:r>
            <a:r>
              <a:rPr lang="en-CA" sz="1800" dirty="0" smtClean="0">
                <a:latin typeface="Arial" panose="020B0604020202020204" pitchFamily="34" charset="0"/>
                <a:cs typeface="Arial" panose="020B0604020202020204" pitchFamily="34" charset="0"/>
              </a:rPr>
              <a:t>access </a:t>
            </a:r>
            <a:r>
              <a:rPr lang="en-CA" sz="1800" dirty="0" smtClean="0">
                <a:latin typeface="Arial" panose="020B0604020202020204" pitchFamily="34" charset="0"/>
                <a:cs typeface="Arial" panose="020B0604020202020204" pitchFamily="34" charset="0"/>
                <a:hlinkClick r:id="rId3"/>
              </a:rPr>
              <a:t>https</a:t>
            </a:r>
            <a:r>
              <a:rPr lang="en-CA" sz="1800" dirty="0">
                <a:latin typeface="Arial" panose="020B0604020202020204" pitchFamily="34" charset="0"/>
                <a:cs typeface="Arial" panose="020B0604020202020204" pitchFamily="34" charset="0"/>
                <a:hlinkClick r:id="rId3"/>
              </a:rPr>
              <a:t>://</a:t>
            </a:r>
            <a:r>
              <a:rPr lang="en-CA" sz="1800" dirty="0" smtClean="0">
                <a:latin typeface="Arial" panose="020B0604020202020204" pitchFamily="34" charset="0"/>
                <a:cs typeface="Arial" panose="020B0604020202020204" pitchFamily="34" charset="0"/>
                <a:hlinkClick r:id="rId3"/>
              </a:rPr>
              <a:t>gcc.gnu.org/onlinedocs/gcc/Optimize-Options.html</a:t>
            </a:r>
            <a:endParaRPr lang="en-CA" sz="1800" dirty="0" smtClean="0">
              <a:latin typeface="Arial" panose="020B0604020202020204" pitchFamily="34" charset="0"/>
              <a:cs typeface="Arial" panose="020B0604020202020204" pitchFamily="34" charset="0"/>
            </a:endParaRPr>
          </a:p>
          <a:p>
            <a:pPr marL="0" indent="0"/>
            <a:r>
              <a:rPr lang="en-CA" sz="1800" dirty="0" smtClean="0">
                <a:latin typeface="Arial" panose="020B0604020202020204" pitchFamily="34" charset="0"/>
                <a:cs typeface="Arial" panose="020B0604020202020204" pitchFamily="34" charset="0"/>
              </a:rPr>
              <a:t> </a:t>
            </a:r>
          </a:p>
          <a:p>
            <a:pPr>
              <a:buFont typeface="Arial" panose="020B0604020202020204" pitchFamily="34" charset="0"/>
              <a:buChar char="•"/>
            </a:pPr>
            <a:endParaRPr lang="en-CA" dirty="0"/>
          </a:p>
        </p:txBody>
      </p:sp>
    </p:spTree>
    <p:extLst>
      <p:ext uri="{BB962C8B-B14F-4D97-AF65-F5344CB8AC3E}">
        <p14:creationId xmlns:p14="http://schemas.microsoft.com/office/powerpoint/2010/main" val="263696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smtClean="0">
                <a:cs typeface="DejaVu Sans" charset="0"/>
              </a:rPr>
              <a:t>Gcc</a:t>
            </a:r>
            <a:r>
              <a:rPr lang="en-CA" altLang="en-US" sz="3000" b="1" dirty="0" smtClean="0">
                <a:cs typeface="DejaVu Sans" charset="0"/>
              </a:rPr>
              <a:t> options</a:t>
            </a:r>
            <a:endParaRPr lang="en-CA" altLang="en-US" sz="3000" b="1" dirty="0">
              <a:cs typeface="DejaVu Sans" charset="0"/>
            </a:endParaRP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5032147"/>
          </a:xfrm>
          <a:prstGeom prst="rect">
            <a:avLst/>
          </a:prstGeom>
          <a:noFill/>
        </p:spPr>
        <p:txBody>
          <a:bodyPr wrap="square" rtlCol="0">
            <a:spAutoFit/>
          </a:bodyPr>
          <a:lstStyle/>
          <a:p>
            <a:pPr>
              <a:lnSpc>
                <a:spcPct val="150000"/>
              </a:lnSpc>
            </a:pPr>
            <a:r>
              <a:rPr lang="en-US" sz="1600" dirty="0"/>
              <a:t>The compiler phase comes after the preprocessor phase. </a:t>
            </a:r>
          </a:p>
          <a:p>
            <a:pPr>
              <a:lnSpc>
                <a:spcPct val="150000"/>
              </a:lnSpc>
            </a:pPr>
            <a:r>
              <a:rPr lang="en-US" sz="1600" dirty="0"/>
              <a:t>The purpose is to convert the C code to its assembly language equivalent.</a:t>
            </a:r>
            <a:endParaRPr lang="en-US" sz="600" dirty="0"/>
          </a:p>
          <a:p>
            <a:pPr>
              <a:lnSpc>
                <a:spcPct val="150000"/>
              </a:lnSpc>
            </a:pPr>
            <a:r>
              <a:rPr lang="en-US" sz="1700" dirty="0"/>
              <a:t>Example commands are as follows:</a:t>
            </a:r>
          </a:p>
          <a:p>
            <a:pPr marL="342900" indent="-342900">
              <a:lnSpc>
                <a:spcPct val="150000"/>
              </a:lnSpc>
              <a:buFont typeface="Times New Roman" panose="02020603050405020304" pitchFamily="18" charset="0"/>
              <a:buChar char="•"/>
            </a:pPr>
            <a:r>
              <a:rPr lang="en-US" sz="1200" b="1" dirty="0" err="1"/>
              <a:t>gcc</a:t>
            </a:r>
            <a:r>
              <a:rPr lang="en-US" sz="1200" b="1" dirty="0"/>
              <a:t> -S m3stages-pre.i -m32 -fno-dwarf2-cfi-asm -</a:t>
            </a:r>
            <a:r>
              <a:rPr lang="en-US" sz="1200" b="1" dirty="0" err="1"/>
              <a:t>masm</a:t>
            </a:r>
            <a:r>
              <a:rPr lang="en-US" sz="1200" b="1" dirty="0"/>
              <a:t>=intel -g</a:t>
            </a:r>
          </a:p>
          <a:p>
            <a:pPr marL="342900" indent="-342900">
              <a:lnSpc>
                <a:spcPct val="150000"/>
              </a:lnSpc>
              <a:buFont typeface="Times New Roman" panose="02020603050405020304" pitchFamily="18" charset="0"/>
              <a:buChar char="•"/>
            </a:pPr>
            <a:r>
              <a:rPr lang="en-US" sz="1200" b="1" dirty="0" err="1"/>
              <a:t>gcc</a:t>
            </a:r>
            <a:r>
              <a:rPr lang="en-US" sz="1200" b="1" dirty="0"/>
              <a:t> -S m3stages-pre.i -m32 -o m3stages.s</a:t>
            </a:r>
          </a:p>
          <a:p>
            <a:pPr marL="342900" indent="-342900">
              <a:lnSpc>
                <a:spcPct val="150000"/>
              </a:lnSpc>
              <a:buFont typeface="Times New Roman" panose="02020603050405020304" pitchFamily="18" charset="0"/>
              <a:buChar char="•"/>
            </a:pPr>
            <a:r>
              <a:rPr lang="en-US" sz="1200" b="1" dirty="0" err="1"/>
              <a:t>gcc</a:t>
            </a:r>
            <a:r>
              <a:rPr lang="en-US" sz="1200" b="1" dirty="0"/>
              <a:t> -S m3stages-pre.i -m32 -fno-dwarf2-cfi-asm -</a:t>
            </a:r>
            <a:r>
              <a:rPr lang="en-US" sz="1200" b="1" dirty="0" err="1"/>
              <a:t>masm</a:t>
            </a:r>
            <a:r>
              <a:rPr lang="en-US" sz="1200" b="1" dirty="0"/>
              <a:t>=intel -</a:t>
            </a:r>
            <a:r>
              <a:rPr lang="en-US" sz="1200" b="1" dirty="0" err="1"/>
              <a:t>fno</a:t>
            </a:r>
            <a:r>
              <a:rPr lang="en-US" sz="1200" b="1" dirty="0"/>
              <a:t>-asynchronous-unwind-tables</a:t>
            </a:r>
          </a:p>
          <a:p>
            <a:pPr marL="342900" indent="-342900">
              <a:lnSpc>
                <a:spcPct val="150000"/>
              </a:lnSpc>
              <a:buFont typeface="Times New Roman" panose="02020603050405020304" pitchFamily="18" charset="0"/>
              <a:buChar char="•"/>
            </a:pPr>
            <a:r>
              <a:rPr lang="en-US" sz="1200" b="1" dirty="0"/>
              <a:t>cc1 m3stages-pre.i -m32 -o m3stages.s -</a:t>
            </a:r>
            <a:r>
              <a:rPr lang="en-US" sz="1200" b="1" dirty="0" err="1"/>
              <a:t>masm</a:t>
            </a:r>
            <a:r>
              <a:rPr lang="en-US" sz="1200" b="1" dirty="0"/>
              <a:t>=intel   </a:t>
            </a:r>
            <a:r>
              <a:rPr lang="en-US" sz="1200" b="1" dirty="0">
                <a:highlight>
                  <a:srgbClr val="FFFF00"/>
                </a:highlight>
              </a:rPr>
              <a:t>(without using wrapper </a:t>
            </a:r>
            <a:r>
              <a:rPr lang="en-US" sz="1200" b="1" dirty="0" err="1">
                <a:highlight>
                  <a:srgbClr val="FFFF00"/>
                </a:highlight>
              </a:rPr>
              <a:t>gcc</a:t>
            </a:r>
            <a:r>
              <a:rPr lang="en-US" sz="1200" b="1" dirty="0">
                <a:highlight>
                  <a:srgbClr val="FFFF00"/>
                </a:highlight>
              </a:rPr>
              <a:t>)</a:t>
            </a:r>
          </a:p>
          <a:p>
            <a:pPr marL="342900" indent="-342900">
              <a:lnSpc>
                <a:spcPct val="150000"/>
              </a:lnSpc>
              <a:buFont typeface="Times New Roman" panose="02020603050405020304" pitchFamily="18" charset="0"/>
              <a:buChar char="•"/>
            </a:pPr>
            <a:r>
              <a:rPr lang="en-US" sz="1200" b="1" dirty="0"/>
              <a:t>cc1 m3stages-pre.i -m32 -o m3stages.s -</a:t>
            </a:r>
            <a:r>
              <a:rPr lang="en-US" sz="1200" b="1" dirty="0" err="1"/>
              <a:t>masm</a:t>
            </a:r>
            <a:r>
              <a:rPr lang="en-US" sz="1200" b="1" dirty="0"/>
              <a:t>=intel -quiet  </a:t>
            </a:r>
            <a:r>
              <a:rPr lang="en-US" sz="1200" b="1" dirty="0">
                <a:highlight>
                  <a:srgbClr val="FFFF00"/>
                </a:highlight>
              </a:rPr>
              <a:t>(without using wrapper </a:t>
            </a:r>
            <a:r>
              <a:rPr lang="en-US" sz="1200" b="1" dirty="0" err="1">
                <a:highlight>
                  <a:srgbClr val="FFFF00"/>
                </a:highlight>
              </a:rPr>
              <a:t>gcc</a:t>
            </a:r>
            <a:r>
              <a:rPr lang="en-US" sz="1200" b="1" dirty="0">
                <a:highlight>
                  <a:srgbClr val="FFFF00"/>
                </a:highlight>
              </a:rPr>
              <a:t>)</a:t>
            </a:r>
          </a:p>
          <a:p>
            <a:pPr marL="1588" indent="-1588">
              <a:lnSpc>
                <a:spcPct val="150000"/>
              </a:lnSpc>
              <a:buFont typeface="Times New Roman" panose="02020603050405020304" pitchFamily="18" charset="0"/>
              <a:buChar char="•"/>
            </a:pPr>
            <a:endParaRPr lang="en-US" sz="1200" b="1" dirty="0"/>
          </a:p>
          <a:p>
            <a:pPr>
              <a:lnSpc>
                <a:spcPct val="150000"/>
              </a:lnSpc>
            </a:pPr>
            <a:r>
              <a:rPr lang="en-US" sz="1600" dirty="0"/>
              <a:t>The output file created can be set by using the –o option. </a:t>
            </a:r>
            <a:r>
              <a:rPr lang="en-US" sz="1600" b="1" u="sng" dirty="0"/>
              <a:t>If unused the output generated will be the same name as the .</a:t>
            </a:r>
            <a:r>
              <a:rPr lang="en-US" sz="1600" b="1" u="sng" dirty="0" err="1"/>
              <a:t>i</a:t>
            </a:r>
            <a:r>
              <a:rPr lang="en-US" sz="1600" b="1" u="sng" dirty="0"/>
              <a:t> or .c file</a:t>
            </a:r>
            <a:r>
              <a:rPr lang="en-US" sz="1600" dirty="0"/>
              <a:t>. </a:t>
            </a:r>
          </a:p>
          <a:p>
            <a:pPr>
              <a:lnSpc>
                <a:spcPct val="150000"/>
              </a:lnSpc>
            </a:pPr>
            <a:r>
              <a:rPr lang="en-US" sz="1600" dirty="0" err="1"/>
              <a:t>gcc</a:t>
            </a:r>
            <a:r>
              <a:rPr lang="en-US" sz="1600" dirty="0"/>
              <a:t> comes with many options that manipulate the output, for example: </a:t>
            </a:r>
          </a:p>
          <a:p>
            <a:pPr>
              <a:lnSpc>
                <a:spcPct val="150000"/>
              </a:lnSpc>
            </a:pPr>
            <a:r>
              <a:rPr lang="en-US" sz="1600" dirty="0"/>
              <a:t>-</a:t>
            </a:r>
            <a:r>
              <a:rPr lang="en-US" sz="1600" dirty="0" err="1"/>
              <a:t>masm</a:t>
            </a:r>
            <a:r>
              <a:rPr lang="en-US" sz="1600" dirty="0"/>
              <a:t> chose the flavor of assembly to generate (default AT&amp;T, see examples above)</a:t>
            </a:r>
          </a:p>
          <a:p>
            <a:pPr>
              <a:lnSpc>
                <a:spcPct val="150000"/>
              </a:lnSpc>
            </a:pPr>
            <a:r>
              <a:rPr lang="en-US" sz="1600" dirty="0"/>
              <a:t>-</a:t>
            </a:r>
            <a:r>
              <a:rPr lang="en-US" sz="1600" dirty="0" err="1"/>
              <a:t>fxxxx</a:t>
            </a:r>
            <a:r>
              <a:rPr lang="en-US" sz="1600" dirty="0"/>
              <a:t> provides control over debugging </a:t>
            </a:r>
            <a:r>
              <a:rPr lang="en-US" sz="1600" dirty="0" smtClean="0"/>
              <a:t>information. M</a:t>
            </a:r>
            <a:r>
              <a:rPr lang="en-US" sz="1200" b="1" dirty="0" smtClean="0"/>
              <a:t>ore </a:t>
            </a:r>
            <a:r>
              <a:rPr lang="en-US" sz="1200" b="1" dirty="0"/>
              <a:t>information: https://gcc.gnu.org/onlinedocs/gcc.pdf</a:t>
            </a:r>
          </a:p>
        </p:txBody>
      </p:sp>
    </p:spTree>
    <p:extLst>
      <p:ext uri="{BB962C8B-B14F-4D97-AF65-F5344CB8AC3E}">
        <p14:creationId xmlns:p14="http://schemas.microsoft.com/office/powerpoint/2010/main" val="149057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Compilation - Example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2262671"/>
          </a:xfrm>
          <a:prstGeom prst="rect">
            <a:avLst/>
          </a:prstGeom>
          <a:noFill/>
        </p:spPr>
        <p:txBody>
          <a:bodyPr wrap="square" rtlCol="0">
            <a:spAutoFit/>
          </a:bodyPr>
          <a:lstStyle/>
          <a:p>
            <a:pPr>
              <a:lnSpc>
                <a:spcPct val="150000"/>
              </a:lnSpc>
            </a:pPr>
            <a:r>
              <a:rPr lang="en-US" sz="1600" dirty="0"/>
              <a:t>The examples below show the output of the compilation phase.</a:t>
            </a:r>
          </a:p>
          <a:p>
            <a:pPr>
              <a:lnSpc>
                <a:spcPct val="150000"/>
              </a:lnSpc>
            </a:pPr>
            <a:r>
              <a:rPr lang="en-US" sz="1600" dirty="0"/>
              <a:t>Notice a few of the lines start with '.' This represent a directive and is used to tell the compiler something about what follows. Explanation of some of the code below:</a:t>
            </a:r>
          </a:p>
          <a:p>
            <a:pPr marL="342900" indent="-342900">
              <a:lnSpc>
                <a:spcPct val="150000"/>
              </a:lnSpc>
              <a:buAutoNum type="arabicPeriod"/>
            </a:pPr>
            <a:r>
              <a:rPr lang="en-US" sz="1600" b="1" dirty="0"/>
              <a:t>.text</a:t>
            </a:r>
            <a:r>
              <a:rPr lang="en-US" sz="1600" dirty="0"/>
              <a:t> tells the compiler what follows is the code section of the program</a:t>
            </a:r>
          </a:p>
          <a:p>
            <a:pPr marL="342900" indent="-342900">
              <a:lnSpc>
                <a:spcPct val="150000"/>
              </a:lnSpc>
              <a:buAutoNum type="arabicPeriod"/>
            </a:pPr>
            <a:r>
              <a:rPr lang="en-US" sz="1600" b="1" dirty="0"/>
              <a:t>.</a:t>
            </a:r>
            <a:r>
              <a:rPr lang="en-US" sz="1600" b="1" dirty="0" err="1"/>
              <a:t>LC</a:t>
            </a:r>
            <a:r>
              <a:rPr lang="en-US" sz="1600" dirty="0" err="1"/>
              <a:t>x</a:t>
            </a:r>
            <a:r>
              <a:rPr lang="en-US" sz="1600" dirty="0"/>
              <a:t>: is a label and can be used in the code to refer to </a:t>
            </a:r>
            <a:r>
              <a:rPr lang="en-US" sz="1600" b="1" dirty="0"/>
              <a:t>.string "…"</a:t>
            </a:r>
          </a:p>
          <a:p>
            <a:pPr marL="342900" indent="-342900">
              <a:lnSpc>
                <a:spcPct val="150000"/>
              </a:lnSpc>
              <a:buAutoNum type="arabicPeriod"/>
            </a:pPr>
            <a:r>
              <a:rPr lang="en-US" sz="1600" b="1" dirty="0"/>
              <a:t>main:</a:t>
            </a:r>
            <a:r>
              <a:rPr lang="en-US" sz="1600" dirty="0"/>
              <a:t> is also a label and can be used by code to refer to call a </a:t>
            </a:r>
            <a:r>
              <a:rPr lang="en-US" sz="1600" b="1" dirty="0"/>
              <a:t>function</a:t>
            </a:r>
            <a:endParaRPr lang="en-US" sz="1200" b="1" dirty="0"/>
          </a:p>
        </p:txBody>
      </p:sp>
      <p:pic>
        <p:nvPicPr>
          <p:cNvPr id="4" name="Picture 3">
            <a:extLst>
              <a:ext uri="{FF2B5EF4-FFF2-40B4-BE49-F238E27FC236}">
                <a16:creationId xmlns="" xmlns:a16="http://schemas.microsoft.com/office/drawing/2014/main" id="{98FF3E10-E283-475A-9FD7-A8441DB3B6C0}"/>
              </a:ext>
            </a:extLst>
          </p:cNvPr>
          <p:cNvPicPr>
            <a:picLocks noChangeAspect="1"/>
          </p:cNvPicPr>
          <p:nvPr/>
        </p:nvPicPr>
        <p:blipFill>
          <a:blip r:embed="rId3"/>
          <a:stretch>
            <a:fillRect/>
          </a:stretch>
        </p:blipFill>
        <p:spPr>
          <a:xfrm>
            <a:off x="4836733" y="3417778"/>
            <a:ext cx="3044826" cy="2976249"/>
          </a:xfrm>
          <a:prstGeom prst="rect">
            <a:avLst/>
          </a:prstGeom>
        </p:spPr>
      </p:pic>
      <p:pic>
        <p:nvPicPr>
          <p:cNvPr id="5" name="Picture 4">
            <a:extLst>
              <a:ext uri="{FF2B5EF4-FFF2-40B4-BE49-F238E27FC236}">
                <a16:creationId xmlns="" xmlns:a16="http://schemas.microsoft.com/office/drawing/2014/main" id="{B34C5F15-5C20-4D64-84B3-624363D99538}"/>
              </a:ext>
            </a:extLst>
          </p:cNvPr>
          <p:cNvPicPr>
            <a:picLocks noChangeAspect="1"/>
          </p:cNvPicPr>
          <p:nvPr/>
        </p:nvPicPr>
        <p:blipFill>
          <a:blip r:embed="rId4"/>
          <a:stretch>
            <a:fillRect/>
          </a:stretch>
        </p:blipFill>
        <p:spPr>
          <a:xfrm>
            <a:off x="1219200" y="3429000"/>
            <a:ext cx="2931733" cy="2964780"/>
          </a:xfrm>
          <a:prstGeom prst="rect">
            <a:avLst/>
          </a:prstGeom>
        </p:spPr>
      </p:pic>
    </p:spTree>
    <p:extLst>
      <p:ext uri="{BB962C8B-B14F-4D97-AF65-F5344CB8AC3E}">
        <p14:creationId xmlns:p14="http://schemas.microsoft.com/office/powerpoint/2010/main" val="287394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Compilation - interesting</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3659143"/>
          </a:xfrm>
          <a:prstGeom prst="rect">
            <a:avLst/>
          </a:prstGeom>
          <a:noFill/>
        </p:spPr>
        <p:txBody>
          <a:bodyPr wrap="square" rtlCol="0">
            <a:spAutoFit/>
          </a:bodyPr>
          <a:lstStyle/>
          <a:p>
            <a:pPr>
              <a:lnSpc>
                <a:spcPct val="150000"/>
              </a:lnSpc>
            </a:pPr>
            <a:r>
              <a:rPr lang="en-US" sz="1600" dirty="0"/>
              <a:t>There are many few other directives which fall under advanced topics. </a:t>
            </a:r>
          </a:p>
          <a:p>
            <a:pPr>
              <a:lnSpc>
                <a:spcPct val="150000"/>
              </a:lnSpc>
            </a:pPr>
            <a:r>
              <a:rPr lang="en-US" sz="1600" dirty="0"/>
              <a:t>The following links are provided if you would like to learn more.</a:t>
            </a:r>
          </a:p>
          <a:p>
            <a:pPr>
              <a:lnSpc>
                <a:spcPct val="150000"/>
              </a:lnSpc>
            </a:pPr>
            <a:endParaRPr lang="en-US" sz="1600" dirty="0"/>
          </a:p>
          <a:p>
            <a:pPr>
              <a:lnSpc>
                <a:spcPct val="150000"/>
              </a:lnSpc>
            </a:pPr>
            <a:r>
              <a:rPr lang="en-US" sz="1200" b="1" dirty="0"/>
              <a:t>https://en.wikipedia.org/wiki/Call_stack#Structure</a:t>
            </a:r>
          </a:p>
          <a:p>
            <a:pPr>
              <a:lnSpc>
                <a:spcPct val="150000"/>
              </a:lnSpc>
            </a:pPr>
            <a:r>
              <a:rPr lang="en-US" sz="1200" b="1" dirty="0"/>
              <a:t>https://stackoverflow.com/questions/2529185/what-are-cfi-directives-in-gnu-assembler-gas-used-for</a:t>
            </a:r>
          </a:p>
          <a:p>
            <a:pPr>
              <a:lnSpc>
                <a:spcPct val="150000"/>
              </a:lnSpc>
            </a:pPr>
            <a:r>
              <a:rPr lang="en-US" sz="1200" b="1" dirty="0"/>
              <a:t>https://stackoverflow.com/questions/6679846/what-is-i686-get-pc-thunk-bx-why-do-we-need-this-call</a:t>
            </a:r>
          </a:p>
          <a:p>
            <a:pPr>
              <a:lnSpc>
                <a:spcPct val="150000"/>
              </a:lnSpc>
            </a:pPr>
            <a:endParaRPr lang="en-US" sz="1200" b="1" dirty="0"/>
          </a:p>
          <a:p>
            <a:pPr>
              <a:lnSpc>
                <a:spcPct val="150000"/>
              </a:lnSpc>
            </a:pPr>
            <a:r>
              <a:rPr lang="en-US" sz="1200" b="1" dirty="0"/>
              <a:t>Terms often seen</a:t>
            </a:r>
          </a:p>
          <a:p>
            <a:pPr marL="285750" indent="-285750">
              <a:lnSpc>
                <a:spcPct val="150000"/>
              </a:lnSpc>
              <a:buFont typeface="Arial" panose="020B0604020202020204" pitchFamily="34" charset="0"/>
              <a:buChar char="•"/>
            </a:pPr>
            <a:r>
              <a:rPr lang="en-US" sz="1200" b="1" dirty="0" err="1"/>
              <a:t>cfi</a:t>
            </a:r>
            <a:r>
              <a:rPr lang="en-US" sz="1200" dirty="0"/>
              <a:t> – Call Frame Information</a:t>
            </a:r>
          </a:p>
          <a:p>
            <a:pPr marL="285750" indent="-285750">
              <a:lnSpc>
                <a:spcPct val="150000"/>
              </a:lnSpc>
              <a:buFont typeface="Arial" panose="020B0604020202020204" pitchFamily="34" charset="0"/>
              <a:buChar char="•"/>
            </a:pPr>
            <a:r>
              <a:rPr lang="en-US" sz="1200" b="1" dirty="0" err="1"/>
              <a:t>ehframe</a:t>
            </a:r>
            <a:r>
              <a:rPr lang="en-US" sz="1200" dirty="0"/>
              <a:t> – Exception Handler Frame</a:t>
            </a:r>
          </a:p>
          <a:p>
            <a:pPr marL="285750" indent="-285750">
              <a:lnSpc>
                <a:spcPct val="150000"/>
              </a:lnSpc>
              <a:buFont typeface="Arial" panose="020B0604020202020204" pitchFamily="34" charset="0"/>
              <a:buChar char="•"/>
            </a:pPr>
            <a:r>
              <a:rPr lang="en-US" sz="1200" b="1" dirty="0"/>
              <a:t>x86.get_pc_thunk.bx</a:t>
            </a:r>
            <a:r>
              <a:rPr lang="en-US" sz="1200" dirty="0"/>
              <a:t> – Position independent code feature</a:t>
            </a:r>
          </a:p>
          <a:p>
            <a:pPr>
              <a:lnSpc>
                <a:spcPct val="150000"/>
              </a:lnSpc>
            </a:pPr>
            <a:endParaRPr lang="en-US" sz="1200" b="1" dirty="0"/>
          </a:p>
        </p:txBody>
      </p:sp>
    </p:spTree>
    <p:extLst>
      <p:ext uri="{BB962C8B-B14F-4D97-AF65-F5344CB8AC3E}">
        <p14:creationId xmlns:p14="http://schemas.microsoft.com/office/powerpoint/2010/main" val="368995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Toolchain - Example Components</a:t>
            </a:r>
          </a:p>
        </p:txBody>
      </p:sp>
      <p:pic>
        <p:nvPicPr>
          <p:cNvPr id="6" name="Picture 6">
            <a:extLst>
              <a:ext uri="{FF2B5EF4-FFF2-40B4-BE49-F238E27FC236}">
                <a16:creationId xmlns="" xmlns:a16="http://schemas.microsoft.com/office/drawing/2014/main" id="{71DF873F-CE2E-46BE-8EB5-E8C9CDAF6274}"/>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13151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The Assembler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5240409"/>
          </a:xfrm>
          <a:prstGeom prst="rect">
            <a:avLst/>
          </a:prstGeom>
          <a:noFill/>
        </p:spPr>
        <p:txBody>
          <a:bodyPr wrap="square" rtlCol="0">
            <a:spAutoFit/>
          </a:bodyPr>
          <a:lstStyle/>
          <a:p>
            <a:pPr>
              <a:lnSpc>
                <a:spcPct val="150000"/>
              </a:lnSpc>
            </a:pPr>
            <a:r>
              <a:rPr lang="en-US" sz="1600" dirty="0"/>
              <a:t>The assembler phase comes after the compilation phase. </a:t>
            </a:r>
          </a:p>
          <a:p>
            <a:pPr>
              <a:lnSpc>
                <a:spcPct val="150000"/>
              </a:lnSpc>
            </a:pPr>
            <a:r>
              <a:rPr lang="en-US" sz="1600" dirty="0"/>
              <a:t>The purpose is to convert assembly code from the previous phase to a binary file. </a:t>
            </a:r>
          </a:p>
          <a:p>
            <a:pPr>
              <a:lnSpc>
                <a:spcPct val="150000"/>
              </a:lnSpc>
            </a:pPr>
            <a:r>
              <a:rPr lang="en-US" sz="1600" dirty="0"/>
              <a:t>The binary file contains instructions understood by the processor to complete the task stated in the original C file. The object file cannot be executed because the object file is missing information necessary to tell the OS how to start the program.</a:t>
            </a:r>
          </a:p>
          <a:p>
            <a:pPr>
              <a:lnSpc>
                <a:spcPct val="150000"/>
              </a:lnSpc>
            </a:pPr>
            <a:r>
              <a:rPr lang="en-US" sz="1600" dirty="0"/>
              <a:t> </a:t>
            </a:r>
            <a:endParaRPr lang="en-US" sz="600" dirty="0"/>
          </a:p>
          <a:p>
            <a:pPr>
              <a:lnSpc>
                <a:spcPct val="150000"/>
              </a:lnSpc>
            </a:pPr>
            <a:r>
              <a:rPr lang="en-US" sz="1700" dirty="0"/>
              <a:t>Example commands are as follows:</a:t>
            </a:r>
          </a:p>
          <a:p>
            <a:pPr marL="342900" indent="-342900">
              <a:lnSpc>
                <a:spcPct val="150000"/>
              </a:lnSpc>
              <a:buFont typeface="Times New Roman" panose="02020603050405020304" pitchFamily="18" charset="0"/>
              <a:buChar char="•"/>
            </a:pPr>
            <a:r>
              <a:rPr lang="en-US" sz="1200" b="1" dirty="0" err="1"/>
              <a:t>gcc</a:t>
            </a:r>
            <a:r>
              <a:rPr lang="en-US" sz="1200" b="1" dirty="0"/>
              <a:t> -c m3stages.s -o m3stages.o -m32</a:t>
            </a:r>
          </a:p>
          <a:p>
            <a:pPr marL="342900" indent="-342900">
              <a:lnSpc>
                <a:spcPct val="150000"/>
              </a:lnSpc>
              <a:buFont typeface="Times New Roman" panose="02020603050405020304" pitchFamily="18" charset="0"/>
              <a:buChar char="•"/>
            </a:pPr>
            <a:r>
              <a:rPr lang="en-US" sz="1200" b="1" dirty="0" err="1"/>
              <a:t>gcc</a:t>
            </a:r>
            <a:r>
              <a:rPr lang="en-US" sz="1200" b="1" dirty="0"/>
              <a:t> -c m3stages.c -m32                            (same output as above)</a:t>
            </a:r>
          </a:p>
          <a:p>
            <a:pPr marL="342900" indent="-342900">
              <a:lnSpc>
                <a:spcPct val="150000"/>
              </a:lnSpc>
              <a:buFont typeface="Times New Roman" panose="02020603050405020304" pitchFamily="18" charset="0"/>
              <a:buChar char="•"/>
            </a:pPr>
            <a:r>
              <a:rPr lang="en-US" sz="1200" b="1" dirty="0"/>
              <a:t>as --32 -o m3stages.o m3stages.s      </a:t>
            </a:r>
            <a:r>
              <a:rPr lang="en-US" sz="1200" b="1" dirty="0">
                <a:highlight>
                  <a:srgbClr val="FFFF00"/>
                </a:highlight>
              </a:rPr>
              <a:t>(without using wrapper </a:t>
            </a:r>
            <a:r>
              <a:rPr lang="en-US" sz="1200" b="1" dirty="0" err="1">
                <a:highlight>
                  <a:srgbClr val="FFFF00"/>
                </a:highlight>
              </a:rPr>
              <a:t>gcc</a:t>
            </a:r>
            <a:r>
              <a:rPr lang="en-US" sz="1200" b="1" dirty="0">
                <a:highlight>
                  <a:srgbClr val="FFFF00"/>
                </a:highlight>
              </a:rPr>
              <a:t>)</a:t>
            </a:r>
          </a:p>
          <a:p>
            <a:pPr marL="1588" indent="-1588">
              <a:lnSpc>
                <a:spcPct val="150000"/>
              </a:lnSpc>
              <a:buFont typeface="Times New Roman" panose="02020603050405020304" pitchFamily="18" charset="0"/>
              <a:buChar char="•"/>
            </a:pPr>
            <a:endParaRPr lang="en-US" sz="1200" b="1" dirty="0"/>
          </a:p>
          <a:p>
            <a:pPr>
              <a:lnSpc>
                <a:spcPct val="150000"/>
              </a:lnSpc>
            </a:pPr>
            <a:r>
              <a:rPr lang="en-US" sz="1600" dirty="0"/>
              <a:t>The output file name can be set by using the -o option. </a:t>
            </a:r>
            <a:r>
              <a:rPr lang="en-US" sz="1600" b="1" u="sng" dirty="0"/>
              <a:t>If unused the output generated will be the same name as the .</a:t>
            </a:r>
            <a:r>
              <a:rPr lang="en-US" sz="1600" b="1" u="sng" dirty="0" err="1"/>
              <a:t>i</a:t>
            </a:r>
            <a:r>
              <a:rPr lang="en-US" sz="1600" b="1" u="sng" dirty="0"/>
              <a:t>, .c or .s file</a:t>
            </a:r>
            <a:r>
              <a:rPr lang="en-US" sz="1600" dirty="0"/>
              <a:t>. </a:t>
            </a:r>
          </a:p>
          <a:p>
            <a:pPr>
              <a:lnSpc>
                <a:spcPct val="150000"/>
              </a:lnSpc>
            </a:pPr>
            <a:r>
              <a:rPr lang="en-US" sz="1600" dirty="0" err="1"/>
              <a:t>gcc</a:t>
            </a:r>
            <a:r>
              <a:rPr lang="en-US" sz="1600" dirty="0"/>
              <a:t> comes with many options that manipulate the output, for example: </a:t>
            </a:r>
          </a:p>
          <a:p>
            <a:pPr>
              <a:lnSpc>
                <a:spcPct val="150000"/>
              </a:lnSpc>
            </a:pPr>
            <a:r>
              <a:rPr lang="en-US" sz="1600" dirty="0"/>
              <a:t>-m32 (32 bit system) selects the architecture the code is being compiled for.</a:t>
            </a:r>
          </a:p>
        </p:txBody>
      </p:sp>
    </p:spTree>
    <p:extLst>
      <p:ext uri="{BB962C8B-B14F-4D97-AF65-F5344CB8AC3E}">
        <p14:creationId xmlns:p14="http://schemas.microsoft.com/office/powerpoint/2010/main" val="429009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Assembler - Example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1524007"/>
          </a:xfrm>
          <a:prstGeom prst="rect">
            <a:avLst/>
          </a:prstGeom>
          <a:noFill/>
        </p:spPr>
        <p:txBody>
          <a:bodyPr wrap="square" rtlCol="0">
            <a:spAutoFit/>
          </a:bodyPr>
          <a:lstStyle/>
          <a:p>
            <a:pPr>
              <a:lnSpc>
                <a:spcPct val="150000"/>
              </a:lnSpc>
            </a:pPr>
            <a:r>
              <a:rPr lang="en-US" sz="1600" dirty="0"/>
              <a:t>The image below shows the content of the assembled file m3stages.o.</a:t>
            </a:r>
          </a:p>
          <a:p>
            <a:pPr>
              <a:lnSpc>
                <a:spcPct val="150000"/>
              </a:lnSpc>
            </a:pPr>
            <a:r>
              <a:rPr lang="en-US" sz="1600" dirty="0"/>
              <a:t>This should look familiar, to those who recently built a hex program. The file is a binary file and uses the ELF format.</a:t>
            </a:r>
          </a:p>
          <a:p>
            <a:pPr>
              <a:lnSpc>
                <a:spcPct val="150000"/>
              </a:lnSpc>
            </a:pPr>
            <a:r>
              <a:rPr lang="en-US" sz="1600" b="1" dirty="0"/>
              <a:t>	</a:t>
            </a:r>
            <a:r>
              <a:rPr lang="en-US" sz="1600" b="1" dirty="0" err="1"/>
              <a:t>sudo</a:t>
            </a:r>
            <a:r>
              <a:rPr lang="en-US" sz="1600" b="1" dirty="0"/>
              <a:t> apt-get install bless</a:t>
            </a:r>
          </a:p>
        </p:txBody>
      </p:sp>
      <p:pic>
        <p:nvPicPr>
          <p:cNvPr id="6" name="Picture 5">
            <a:extLst>
              <a:ext uri="{FF2B5EF4-FFF2-40B4-BE49-F238E27FC236}">
                <a16:creationId xmlns="" xmlns:a16="http://schemas.microsoft.com/office/drawing/2014/main" id="{7AFF6D0D-92C6-4F37-AB35-1569D17999B9}"/>
              </a:ext>
            </a:extLst>
          </p:cNvPr>
          <p:cNvPicPr>
            <a:picLocks noChangeAspect="1"/>
          </p:cNvPicPr>
          <p:nvPr/>
        </p:nvPicPr>
        <p:blipFill>
          <a:blip r:embed="rId3"/>
          <a:stretch>
            <a:fillRect/>
          </a:stretch>
        </p:blipFill>
        <p:spPr>
          <a:xfrm>
            <a:off x="762000" y="2590800"/>
            <a:ext cx="5214938" cy="3017413"/>
          </a:xfrm>
          <a:prstGeom prst="rect">
            <a:avLst/>
          </a:prstGeom>
        </p:spPr>
      </p:pic>
    </p:spTree>
    <p:extLst>
      <p:ext uri="{BB962C8B-B14F-4D97-AF65-F5344CB8AC3E}">
        <p14:creationId xmlns:p14="http://schemas.microsoft.com/office/powerpoint/2010/main" val="250968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Assembler - Options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872034"/>
          </a:xfrm>
          <a:prstGeom prst="rect">
            <a:avLst/>
          </a:prstGeom>
          <a:noFill/>
        </p:spPr>
        <p:txBody>
          <a:bodyPr wrap="square" rtlCol="0">
            <a:spAutoFit/>
          </a:bodyPr>
          <a:lstStyle/>
          <a:p>
            <a:pPr>
              <a:lnSpc>
                <a:spcPct val="150000"/>
              </a:lnSpc>
            </a:pPr>
            <a:r>
              <a:rPr lang="en-US" dirty="0"/>
              <a:t>After the compiler stage is complete the next stage is the assembler. The following are the options associated with this tool: </a:t>
            </a:r>
          </a:p>
        </p:txBody>
      </p:sp>
      <p:pic>
        <p:nvPicPr>
          <p:cNvPr id="4" name="Picture 6">
            <a:extLst>
              <a:ext uri="{FF2B5EF4-FFF2-40B4-BE49-F238E27FC236}">
                <a16:creationId xmlns="" xmlns:a16="http://schemas.microsoft.com/office/drawing/2014/main" id="{4850AF97-8714-4DB8-98C0-179F37F17B6C}"/>
              </a:ext>
            </a:extLst>
          </p:cNvPr>
          <p:cNvPicPr/>
          <p:nvPr/>
        </p:nvPicPr>
        <p:blipFill>
          <a:blip r:embed="rId2"/>
          <a:stretch/>
        </p:blipFill>
        <p:spPr>
          <a:xfrm>
            <a:off x="18000" y="864000"/>
            <a:ext cx="9087480" cy="5111640"/>
          </a:xfrm>
          <a:prstGeom prst="rect">
            <a:avLst/>
          </a:prstGeom>
          <a:ln>
            <a:noFill/>
          </a:ln>
        </p:spPr>
      </p:pic>
      <p:sp>
        <p:nvSpPr>
          <p:cNvPr id="5" name="TextBox 4">
            <a:extLst>
              <a:ext uri="{FF2B5EF4-FFF2-40B4-BE49-F238E27FC236}">
                <a16:creationId xmlns="" xmlns:a16="http://schemas.microsoft.com/office/drawing/2014/main" id="{C5303CD8-DC8A-43B1-BA25-5AFF96C94345}"/>
              </a:ext>
            </a:extLst>
          </p:cNvPr>
          <p:cNvSpPr txBox="1"/>
          <p:nvPr/>
        </p:nvSpPr>
        <p:spPr>
          <a:xfrm>
            <a:off x="533400" y="5638800"/>
            <a:ext cx="7914669" cy="865237"/>
          </a:xfrm>
          <a:prstGeom prst="rect">
            <a:avLst/>
          </a:prstGeom>
          <a:noFill/>
        </p:spPr>
        <p:txBody>
          <a:bodyPr wrap="square" rtlCol="0">
            <a:spAutoFit/>
          </a:bodyPr>
          <a:lstStyle/>
          <a:p>
            <a:r>
              <a:rPr lang="en-US" dirty="0"/>
              <a:t>The line below shows a few of the options available to </a:t>
            </a:r>
            <a:r>
              <a:rPr lang="en-US" dirty="0" err="1"/>
              <a:t>gcc</a:t>
            </a:r>
            <a:r>
              <a:rPr lang="en-US" dirty="0"/>
              <a:t>:</a:t>
            </a:r>
          </a:p>
          <a:p>
            <a:r>
              <a:rPr lang="en-US" dirty="0"/>
              <a:t>	</a:t>
            </a:r>
            <a:r>
              <a:rPr lang="en-US" dirty="0" err="1"/>
              <a:t>gcc</a:t>
            </a:r>
            <a:r>
              <a:rPr lang="en-US" dirty="0"/>
              <a:t> -g -m32 -c -</a:t>
            </a:r>
            <a:r>
              <a:rPr lang="en-US" dirty="0" err="1"/>
              <a:t>Wa</a:t>
            </a:r>
            <a:r>
              <a:rPr lang="en-US" dirty="0"/>
              <a:t>,-</a:t>
            </a:r>
            <a:r>
              <a:rPr lang="en-US" dirty="0" err="1"/>
              <a:t>adhln</a:t>
            </a:r>
            <a:r>
              <a:rPr lang="en-US" dirty="0"/>
              <a:t>=</a:t>
            </a:r>
            <a:r>
              <a:rPr lang="en-US" b="1" i="1" dirty="0"/>
              <a:t>m2p7.lst</a:t>
            </a:r>
            <a:r>
              <a:rPr lang="en-US" dirty="0"/>
              <a:t> -</a:t>
            </a:r>
            <a:r>
              <a:rPr lang="en-US" dirty="0" err="1"/>
              <a:t>fverbose-asm</a:t>
            </a:r>
            <a:r>
              <a:rPr lang="en-US" dirty="0"/>
              <a:t> </a:t>
            </a:r>
            <a:r>
              <a:rPr lang="en-US" b="1" i="1" dirty="0"/>
              <a:t>m2p5.c</a:t>
            </a:r>
            <a:r>
              <a:rPr lang="en-US" dirty="0"/>
              <a:t> </a:t>
            </a:r>
          </a:p>
          <a:p>
            <a:endParaRPr lang="en-US" dirty="0"/>
          </a:p>
        </p:txBody>
      </p:sp>
    </p:spTree>
    <p:extLst>
      <p:ext uri="{BB962C8B-B14F-4D97-AF65-F5344CB8AC3E}">
        <p14:creationId xmlns:p14="http://schemas.microsoft.com/office/powerpoint/2010/main" val="99699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Topics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1420498"/>
            <a:ext cx="7914669"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Describe </a:t>
            </a:r>
            <a:r>
              <a:rPr lang="en-US" dirty="0"/>
              <a:t>programming tools – a </a:t>
            </a:r>
            <a:r>
              <a:rPr lang="en-US" dirty="0" smtClean="0"/>
              <a:t>GNU toolchain</a:t>
            </a:r>
            <a:endParaRPr lang="en-US" dirty="0"/>
          </a:p>
          <a:p>
            <a:pPr marL="285750" indent="-285750">
              <a:lnSpc>
                <a:spcPct val="150000"/>
              </a:lnSpc>
              <a:buFont typeface="Arial" panose="020B0604020202020204" pitchFamily="34" charset="0"/>
              <a:buChar char="•"/>
            </a:pPr>
            <a:r>
              <a:rPr lang="en-US" dirty="0"/>
              <a:t>Install programming tools</a:t>
            </a:r>
          </a:p>
          <a:p>
            <a:pPr marL="285750" indent="-285750">
              <a:lnSpc>
                <a:spcPct val="150000"/>
              </a:lnSpc>
              <a:buFont typeface="Arial" panose="020B0604020202020204" pitchFamily="34" charset="0"/>
              <a:buChar char="•"/>
            </a:pPr>
            <a:r>
              <a:rPr lang="en-US" dirty="0"/>
              <a:t>Explain Preprocessor, Assembler, Linker, disassembler and debugger</a:t>
            </a:r>
          </a:p>
          <a:p>
            <a:pPr marL="285750" indent="-285750">
              <a:lnSpc>
                <a:spcPct val="150000"/>
              </a:lnSpc>
              <a:buFont typeface="Arial" panose="020B0604020202020204" pitchFamily="34" charset="0"/>
              <a:buChar char="•"/>
            </a:pPr>
            <a:r>
              <a:rPr lang="en-US" dirty="0"/>
              <a:t>Write, compile execute simple assembly code</a:t>
            </a:r>
          </a:p>
          <a:p>
            <a:pPr marL="285750" indent="-285750">
              <a:lnSpc>
                <a:spcPct val="150000"/>
              </a:lnSpc>
              <a:buFont typeface="Arial" panose="020B0604020202020204" pitchFamily="34" charset="0"/>
              <a:buChar char="•"/>
            </a:pPr>
            <a:r>
              <a:rPr lang="en-US" dirty="0"/>
              <a:t>Use a debugger to Single Step through Assembly code</a:t>
            </a:r>
          </a:p>
        </p:txBody>
      </p:sp>
    </p:spTree>
    <p:extLst>
      <p:ext uri="{BB962C8B-B14F-4D97-AF65-F5344CB8AC3E}">
        <p14:creationId xmlns:p14="http://schemas.microsoft.com/office/powerpoint/2010/main" val="288306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Linker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5632311"/>
          </a:xfrm>
          <a:prstGeom prst="rect">
            <a:avLst/>
          </a:prstGeom>
          <a:noFill/>
        </p:spPr>
        <p:txBody>
          <a:bodyPr wrap="square" rtlCol="0">
            <a:spAutoFit/>
          </a:bodyPr>
          <a:lstStyle/>
          <a:p>
            <a:pPr>
              <a:lnSpc>
                <a:spcPct val="150000"/>
              </a:lnSpc>
            </a:pPr>
            <a:r>
              <a:rPr lang="en-US" sz="1600" dirty="0"/>
              <a:t>The linker phase comes after the assembler phase. </a:t>
            </a:r>
          </a:p>
          <a:p>
            <a:pPr>
              <a:lnSpc>
                <a:spcPct val="150000"/>
              </a:lnSpc>
            </a:pPr>
            <a:r>
              <a:rPr lang="en-US" sz="1600" dirty="0"/>
              <a:t>The purpose is to convert the object file to an executable file.</a:t>
            </a:r>
            <a:endParaRPr lang="en-US" sz="600" dirty="0"/>
          </a:p>
          <a:p>
            <a:pPr>
              <a:lnSpc>
                <a:spcPct val="150000"/>
              </a:lnSpc>
            </a:pPr>
            <a:r>
              <a:rPr lang="en-US" sz="1700" dirty="0"/>
              <a:t>Example commands are as follows:</a:t>
            </a:r>
          </a:p>
          <a:p>
            <a:pPr marL="342900" indent="-342900">
              <a:lnSpc>
                <a:spcPct val="150000"/>
              </a:lnSpc>
              <a:buFont typeface="Times New Roman" panose="02020603050405020304" pitchFamily="18" charset="0"/>
              <a:buChar char="•"/>
            </a:pPr>
            <a:r>
              <a:rPr lang="en-US" sz="1200" b="1" dirty="0" err="1"/>
              <a:t>gcc</a:t>
            </a:r>
            <a:r>
              <a:rPr lang="en-US" sz="1200" b="1" dirty="0"/>
              <a:t> m3stages.o -m32 </a:t>
            </a:r>
          </a:p>
          <a:p>
            <a:pPr marL="342900" indent="-342900">
              <a:lnSpc>
                <a:spcPct val="150000"/>
              </a:lnSpc>
              <a:buFont typeface="Times New Roman" panose="02020603050405020304" pitchFamily="18" charset="0"/>
              <a:buChar char="•"/>
            </a:pPr>
            <a:r>
              <a:rPr lang="en-US" sz="1200" b="1" dirty="0" err="1"/>
              <a:t>gcc</a:t>
            </a:r>
            <a:r>
              <a:rPr lang="en-US" sz="1200" b="1" dirty="0"/>
              <a:t> m3stages.o -m32 -o m3stages -###</a:t>
            </a:r>
          </a:p>
          <a:p>
            <a:pPr marL="342900" indent="-342900">
              <a:lnSpc>
                <a:spcPct val="150000"/>
              </a:lnSpc>
              <a:buFont typeface="Times New Roman" panose="02020603050405020304" pitchFamily="18" charset="0"/>
              <a:buChar char="•"/>
            </a:pPr>
            <a:r>
              <a:rPr lang="en-US" sz="1200" b="1" dirty="0" err="1"/>
              <a:t>ld</a:t>
            </a:r>
            <a:r>
              <a:rPr lang="en-US" sz="1200" b="1" dirty="0"/>
              <a:t> -m elf_i386 -dynamic-linker /lib/ld-linux.so.2 -pie -z </a:t>
            </a:r>
            <a:r>
              <a:rPr lang="en-US" sz="1200" b="1" dirty="0" err="1"/>
              <a:t>relro</a:t>
            </a:r>
            <a:r>
              <a:rPr lang="en-US" sz="1200" b="1" dirty="0"/>
              <a:t> </a:t>
            </a:r>
            <a:r>
              <a:rPr lang="en-US" sz="1200" b="1" dirty="0">
                <a:solidFill>
                  <a:srgbClr val="FF0000"/>
                </a:solidFill>
              </a:rPr>
              <a:t>-o m3stages </a:t>
            </a:r>
            <a:r>
              <a:rPr lang="en-US" sz="1200" b="1" dirty="0"/>
              <a:t>/</a:t>
            </a:r>
            <a:r>
              <a:rPr lang="en-US" sz="1200" b="1" dirty="0" err="1"/>
              <a:t>usr</a:t>
            </a:r>
            <a:r>
              <a:rPr lang="en-US" sz="1200" b="1" dirty="0"/>
              <a:t>/lib/</a:t>
            </a:r>
            <a:r>
              <a:rPr lang="en-US" sz="1200" b="1" dirty="0" err="1"/>
              <a:t>gcc</a:t>
            </a:r>
            <a:r>
              <a:rPr lang="en-US" sz="1200" b="1" dirty="0"/>
              <a:t>/x86_64-linux-gnu/7/../../../../lib32/Scrt1.o /</a:t>
            </a:r>
            <a:r>
              <a:rPr lang="en-US" sz="1200" b="1" dirty="0" err="1"/>
              <a:t>usr</a:t>
            </a:r>
            <a:r>
              <a:rPr lang="en-US" sz="1200" b="1" dirty="0"/>
              <a:t>/lib/</a:t>
            </a:r>
            <a:r>
              <a:rPr lang="en-US" sz="1200" b="1" dirty="0" err="1"/>
              <a:t>gcc</a:t>
            </a:r>
            <a:r>
              <a:rPr lang="en-US" sz="1200" b="1" dirty="0"/>
              <a:t>/x86_64-linux-gnu/7/../../../../lib32/</a:t>
            </a:r>
            <a:r>
              <a:rPr lang="en-US" sz="1200" b="1" dirty="0" err="1"/>
              <a:t>crti.o</a:t>
            </a:r>
            <a:r>
              <a:rPr lang="en-US" sz="1200" b="1" dirty="0"/>
              <a:t> /</a:t>
            </a:r>
            <a:r>
              <a:rPr lang="en-US" sz="1200" b="1" dirty="0" err="1"/>
              <a:t>usr</a:t>
            </a:r>
            <a:r>
              <a:rPr lang="en-US" sz="1200" b="1" dirty="0"/>
              <a:t>/lib/</a:t>
            </a:r>
            <a:r>
              <a:rPr lang="en-US" sz="1200" b="1" dirty="0" err="1"/>
              <a:t>gcc</a:t>
            </a:r>
            <a:r>
              <a:rPr lang="en-US" sz="1200" b="1" dirty="0"/>
              <a:t>/x86_64-linux-gnu/7/32/</a:t>
            </a:r>
            <a:r>
              <a:rPr lang="en-US" sz="1200" b="1" dirty="0" err="1"/>
              <a:t>crtbeginS.o</a:t>
            </a:r>
            <a:r>
              <a:rPr lang="en-US" sz="1200" b="1" dirty="0"/>
              <a:t> -L/</a:t>
            </a:r>
            <a:r>
              <a:rPr lang="en-US" sz="1200" b="1" dirty="0" err="1"/>
              <a:t>usr</a:t>
            </a:r>
            <a:r>
              <a:rPr lang="en-US" sz="1200" b="1" dirty="0"/>
              <a:t>/lib/</a:t>
            </a:r>
            <a:r>
              <a:rPr lang="en-US" sz="1200" b="1" dirty="0" err="1"/>
              <a:t>gcc</a:t>
            </a:r>
            <a:r>
              <a:rPr lang="en-US" sz="1200" b="1" dirty="0"/>
              <a:t>/x86_64-linux-gnu/7/32  </a:t>
            </a:r>
            <a:r>
              <a:rPr lang="en-US" sz="1200" b="1" dirty="0">
                <a:solidFill>
                  <a:srgbClr val="FF0000"/>
                </a:solidFill>
              </a:rPr>
              <a:t>m3stages.o</a:t>
            </a:r>
            <a:r>
              <a:rPr lang="en-US" sz="1200" b="1" dirty="0"/>
              <a:t> -</a:t>
            </a:r>
            <a:r>
              <a:rPr lang="en-US" sz="1200" b="1" dirty="0" err="1"/>
              <a:t>lgcc</a:t>
            </a:r>
            <a:r>
              <a:rPr lang="en-US" sz="1200" b="1" dirty="0"/>
              <a:t> --push-state --as-needed -</a:t>
            </a:r>
            <a:r>
              <a:rPr lang="en-US" sz="1200" b="1" dirty="0" err="1"/>
              <a:t>lgcc_s</a:t>
            </a:r>
            <a:r>
              <a:rPr lang="en-US" sz="1200" b="1" dirty="0"/>
              <a:t> --pop-state -</a:t>
            </a:r>
            <a:r>
              <a:rPr lang="en-US" sz="1200" b="1" dirty="0" err="1"/>
              <a:t>lc</a:t>
            </a:r>
            <a:r>
              <a:rPr lang="en-US" sz="1200" b="1" dirty="0"/>
              <a:t> -</a:t>
            </a:r>
            <a:r>
              <a:rPr lang="en-US" sz="1200" b="1" dirty="0" err="1"/>
              <a:t>lgcc</a:t>
            </a:r>
            <a:r>
              <a:rPr lang="en-US" sz="1200" b="1" dirty="0"/>
              <a:t> --push-state --as-needed -</a:t>
            </a:r>
            <a:r>
              <a:rPr lang="en-US" sz="1200" b="1" dirty="0" err="1"/>
              <a:t>lgcc_s</a:t>
            </a:r>
            <a:r>
              <a:rPr lang="en-US" sz="1200" b="1" dirty="0"/>
              <a:t> --pop-state /</a:t>
            </a:r>
            <a:r>
              <a:rPr lang="en-US" sz="1200" b="1" dirty="0" err="1"/>
              <a:t>usr</a:t>
            </a:r>
            <a:r>
              <a:rPr lang="en-US" sz="1200" b="1" dirty="0"/>
              <a:t>/lib/</a:t>
            </a:r>
            <a:r>
              <a:rPr lang="en-US" sz="1200" b="1" dirty="0" err="1"/>
              <a:t>gcc</a:t>
            </a:r>
            <a:r>
              <a:rPr lang="en-US" sz="1200" b="1" dirty="0"/>
              <a:t>/x86_64-linux-gnu/7/32/</a:t>
            </a:r>
            <a:r>
              <a:rPr lang="en-US" sz="1200" b="1" dirty="0" err="1"/>
              <a:t>crtendS.o</a:t>
            </a:r>
            <a:r>
              <a:rPr lang="en-US" sz="1200" b="1" dirty="0"/>
              <a:t> /</a:t>
            </a:r>
            <a:r>
              <a:rPr lang="en-US" sz="1200" b="1" dirty="0" err="1"/>
              <a:t>usr</a:t>
            </a:r>
            <a:r>
              <a:rPr lang="en-US" sz="1200" b="1" dirty="0"/>
              <a:t>/lib/</a:t>
            </a:r>
            <a:r>
              <a:rPr lang="en-US" sz="1200" b="1" dirty="0" err="1"/>
              <a:t>gcc</a:t>
            </a:r>
            <a:r>
              <a:rPr lang="en-US" sz="1200" b="1" dirty="0"/>
              <a:t>/x86_64-linux-gnu/7/../../../../lib32/</a:t>
            </a:r>
            <a:r>
              <a:rPr lang="en-US" sz="1200" b="1" dirty="0" err="1"/>
              <a:t>crtn.o</a:t>
            </a:r>
            <a:r>
              <a:rPr lang="en-US" sz="1200" b="1" dirty="0"/>
              <a:t>   </a:t>
            </a:r>
            <a:r>
              <a:rPr lang="en-US" sz="1200" b="1" dirty="0">
                <a:highlight>
                  <a:srgbClr val="FFFF00"/>
                </a:highlight>
              </a:rPr>
              <a:t>(without using wrapper </a:t>
            </a:r>
            <a:r>
              <a:rPr lang="en-US" sz="1200" b="1" dirty="0" err="1">
                <a:highlight>
                  <a:srgbClr val="FFFF00"/>
                </a:highlight>
              </a:rPr>
              <a:t>gcc</a:t>
            </a:r>
            <a:r>
              <a:rPr lang="en-US" sz="1200" b="1" dirty="0">
                <a:highlight>
                  <a:srgbClr val="FFFF00"/>
                </a:highlight>
              </a:rPr>
              <a:t>)</a:t>
            </a:r>
          </a:p>
          <a:p>
            <a:pPr>
              <a:lnSpc>
                <a:spcPct val="150000"/>
              </a:lnSpc>
            </a:pPr>
            <a:r>
              <a:rPr lang="en-US" sz="1400" dirty="0" smtClean="0"/>
              <a:t>The </a:t>
            </a:r>
            <a:r>
              <a:rPr lang="en-US" sz="1400" dirty="0"/>
              <a:t>output file name can be changed by using the -o option. The default is to create </a:t>
            </a:r>
            <a:r>
              <a:rPr lang="en-US" sz="1400" dirty="0" err="1">
                <a:solidFill>
                  <a:srgbClr val="FF0000"/>
                </a:solidFill>
              </a:rPr>
              <a:t>a.out</a:t>
            </a:r>
            <a:r>
              <a:rPr lang="en-US" sz="1400" dirty="0"/>
              <a:t>.</a:t>
            </a:r>
          </a:p>
          <a:p>
            <a:pPr marL="285750" indent="-285750">
              <a:lnSpc>
                <a:spcPct val="150000"/>
              </a:lnSpc>
              <a:buFont typeface="Arial" panose="020B0604020202020204" pitchFamily="34" charset="0"/>
              <a:buChar char="•"/>
            </a:pPr>
            <a:r>
              <a:rPr lang="en-US" sz="1400" b="1" dirty="0" err="1"/>
              <a:t>crt</a:t>
            </a:r>
            <a:r>
              <a:rPr lang="en-US" sz="1400" b="1" dirty="0" err="1">
                <a:solidFill>
                  <a:schemeClr val="bg1">
                    <a:lumMod val="75000"/>
                  </a:schemeClr>
                </a:solidFill>
              </a:rPr>
              <a:t>x</a:t>
            </a:r>
            <a:r>
              <a:rPr lang="en-US" sz="1400" b="1" dirty="0" err="1"/>
              <a:t>.o</a:t>
            </a:r>
            <a:r>
              <a:rPr lang="en-US" sz="1400" dirty="0"/>
              <a:t> are object files that provide functions necessary to execute the program. Features like bootstrapping, location of entry point etc</a:t>
            </a:r>
            <a:r>
              <a:rPr lang="en-US" sz="1400" dirty="0" smtClean="0"/>
              <a:t>. Startup routines required before calling main() and linked to source code</a:t>
            </a:r>
            <a:endParaRPr lang="en-US" sz="1400" dirty="0"/>
          </a:p>
          <a:p>
            <a:pPr marL="285750" indent="-285750">
              <a:lnSpc>
                <a:spcPct val="150000"/>
              </a:lnSpc>
              <a:buFont typeface="Arial" panose="020B0604020202020204" pitchFamily="34" charset="0"/>
              <a:buChar char="•"/>
            </a:pPr>
            <a:r>
              <a:rPr lang="en-US" sz="1400" b="1" dirty="0"/>
              <a:t>ld-linux.so.2</a:t>
            </a:r>
            <a:r>
              <a:rPr lang="en-US" sz="1400" dirty="0"/>
              <a:t> is the dynamic loader/linker that will be used by the Operating System.</a:t>
            </a:r>
          </a:p>
          <a:p>
            <a:pPr>
              <a:lnSpc>
                <a:spcPct val="150000"/>
              </a:lnSpc>
            </a:pPr>
            <a:endParaRPr lang="en-US" sz="100" dirty="0"/>
          </a:p>
          <a:p>
            <a:pPr lvl="1">
              <a:lnSpc>
                <a:spcPct val="150000"/>
              </a:lnSpc>
            </a:pPr>
            <a:r>
              <a:rPr lang="en-US" sz="1200" b="1" dirty="0"/>
              <a:t>More information: https://gcc.gnu.org/onlinedocs/gccint/Initialization.html</a:t>
            </a:r>
          </a:p>
          <a:p>
            <a:pPr lvl="1">
              <a:lnSpc>
                <a:spcPct val="150000"/>
              </a:lnSpc>
            </a:pPr>
            <a:r>
              <a:rPr lang="sv-SE" sz="1200" b="1" dirty="0"/>
              <a:t>ubun2@ubuntu:~/ITSC204/testLab$ man ld-linux.so</a:t>
            </a:r>
          </a:p>
          <a:p>
            <a:pPr lvl="1">
              <a:lnSpc>
                <a:spcPct val="150000"/>
              </a:lnSpc>
            </a:pPr>
            <a:r>
              <a:rPr lang="sv-SE" sz="1200" b="1" dirty="0"/>
              <a:t>ubun2@ubuntu:~/ITSC204/testLab$ </a:t>
            </a:r>
            <a:r>
              <a:rPr lang="en-US" sz="1200" dirty="0" err="1"/>
              <a:t>chmod</a:t>
            </a:r>
            <a:r>
              <a:rPr lang="en-US" sz="1200" dirty="0"/>
              <a:t> -x m3steps</a:t>
            </a:r>
            <a:r>
              <a:rPr lang="en-US" sz="1200" b="1" dirty="0"/>
              <a:t>; </a:t>
            </a:r>
            <a:r>
              <a:rPr lang="sv-SE" sz="1200" dirty="0"/>
              <a:t>ld-linux.so</a:t>
            </a:r>
            <a:r>
              <a:rPr lang="en-US" sz="1200" dirty="0"/>
              <a:t>.2 ./m3steps</a:t>
            </a:r>
            <a:endParaRPr lang="sv-SE" sz="1200" dirty="0"/>
          </a:p>
        </p:txBody>
      </p:sp>
    </p:spTree>
    <p:extLst>
      <p:ext uri="{BB962C8B-B14F-4D97-AF65-F5344CB8AC3E}">
        <p14:creationId xmlns:p14="http://schemas.microsoft.com/office/powerpoint/2010/main" val="285691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Linker Options</a:t>
            </a:r>
          </a:p>
        </p:txBody>
      </p:sp>
      <p:pic>
        <p:nvPicPr>
          <p:cNvPr id="4" name="Picture 6">
            <a:extLst>
              <a:ext uri="{FF2B5EF4-FFF2-40B4-BE49-F238E27FC236}">
                <a16:creationId xmlns="" xmlns:a16="http://schemas.microsoft.com/office/drawing/2014/main" id="{9853D092-7BDE-4709-885E-39363FF8CAA6}"/>
              </a:ext>
            </a:extLst>
          </p:cNvPr>
          <p:cNvPicPr/>
          <p:nvPr/>
        </p:nvPicPr>
        <p:blipFill>
          <a:blip r:embed="rId2"/>
          <a:stretch/>
        </p:blipFill>
        <p:spPr>
          <a:xfrm>
            <a:off x="18000" y="838200"/>
            <a:ext cx="9087480" cy="5111640"/>
          </a:xfrm>
          <a:prstGeom prst="rect">
            <a:avLst/>
          </a:prstGeom>
          <a:ln>
            <a:noFill/>
          </a:ln>
        </p:spPr>
      </p:pic>
    </p:spTree>
    <p:extLst>
      <p:ext uri="{BB962C8B-B14F-4D97-AF65-F5344CB8AC3E}">
        <p14:creationId xmlns:p14="http://schemas.microsoft.com/office/powerpoint/2010/main" val="2999442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Linking – dynamic/static</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4847994"/>
          </a:xfrm>
          <a:prstGeom prst="rect">
            <a:avLst/>
          </a:prstGeom>
          <a:noFill/>
        </p:spPr>
        <p:txBody>
          <a:bodyPr wrap="square" rtlCol="0">
            <a:spAutoFit/>
          </a:bodyPr>
          <a:lstStyle/>
          <a:p>
            <a:pPr>
              <a:lnSpc>
                <a:spcPct val="150000"/>
              </a:lnSpc>
            </a:pPr>
            <a:r>
              <a:rPr lang="en-US" sz="1600" dirty="0"/>
              <a:t>The examples so far have shown only dynamic linking. This means that when the program, it will require the loader to perform some additional steps (finding and loading the necessary libraries) needed for execution of the process. Without these steps the process will not be able to find functions like </a:t>
            </a:r>
            <a:r>
              <a:rPr lang="en-US" sz="1600" dirty="0" err="1"/>
              <a:t>printf</a:t>
            </a:r>
            <a:r>
              <a:rPr lang="en-US" sz="1600" dirty="0"/>
              <a:t>, </a:t>
            </a:r>
            <a:r>
              <a:rPr lang="en-US" sz="1600" dirty="0" err="1"/>
              <a:t>scanf</a:t>
            </a:r>
            <a:r>
              <a:rPr lang="en-US" sz="1600" dirty="0"/>
              <a:t> etc. </a:t>
            </a:r>
          </a:p>
          <a:p>
            <a:pPr>
              <a:lnSpc>
                <a:spcPct val="150000"/>
              </a:lnSpc>
            </a:pPr>
            <a:r>
              <a:rPr lang="en-US" sz="1600" dirty="0"/>
              <a:t>When a C file is linked statically this is not the case, the program has all the necessary features and simply start to run once the Operating System has provided the memory for that process.</a:t>
            </a:r>
          </a:p>
          <a:p>
            <a:pPr>
              <a:lnSpc>
                <a:spcPct val="150000"/>
              </a:lnSpc>
            </a:pPr>
            <a:r>
              <a:rPr lang="en-US" sz="1600" dirty="0"/>
              <a:t>Static Linking: </a:t>
            </a:r>
          </a:p>
          <a:p>
            <a:pPr marL="285750" indent="-285750">
              <a:lnSpc>
                <a:spcPct val="150000"/>
              </a:lnSpc>
              <a:buFontTx/>
              <a:buChar char="-"/>
            </a:pPr>
            <a:r>
              <a:rPr lang="en-US" sz="1600" dirty="0" err="1"/>
              <a:t>gcc</a:t>
            </a:r>
            <a:r>
              <a:rPr lang="en-US" sz="1600" dirty="0"/>
              <a:t> m3stages.o -o m3static -m32 </a:t>
            </a:r>
            <a:r>
              <a:rPr lang="en-US" sz="1600" b="1" dirty="0"/>
              <a:t>-static</a:t>
            </a:r>
            <a:endParaRPr lang="en-US" sz="1600" dirty="0"/>
          </a:p>
          <a:p>
            <a:pPr>
              <a:lnSpc>
                <a:spcPct val="150000"/>
              </a:lnSpc>
            </a:pPr>
            <a:r>
              <a:rPr lang="en-US" sz="1600" dirty="0"/>
              <a:t>Dynamic Linking:</a:t>
            </a:r>
          </a:p>
          <a:p>
            <a:pPr marL="285750" indent="-285750">
              <a:lnSpc>
                <a:spcPct val="150000"/>
              </a:lnSpc>
              <a:buFontTx/>
              <a:buChar char="-"/>
            </a:pPr>
            <a:r>
              <a:rPr lang="en-US" sz="1600" dirty="0" err="1"/>
              <a:t>gcc</a:t>
            </a:r>
            <a:r>
              <a:rPr lang="en-US" sz="1600" dirty="0"/>
              <a:t> m3stages.o -o m3dynamic -m32</a:t>
            </a:r>
          </a:p>
          <a:p>
            <a:pPr>
              <a:lnSpc>
                <a:spcPct val="150000"/>
              </a:lnSpc>
            </a:pPr>
            <a:r>
              <a:rPr lang="en-US" sz="1600" b="1" dirty="0"/>
              <a:t>Differences in files are shown</a:t>
            </a:r>
          </a:p>
          <a:p>
            <a:pPr>
              <a:lnSpc>
                <a:spcPct val="150000"/>
              </a:lnSpc>
            </a:pPr>
            <a:r>
              <a:rPr lang="en-US" sz="1600" b="1" dirty="0"/>
              <a:t>in image to the right:</a:t>
            </a:r>
          </a:p>
        </p:txBody>
      </p:sp>
      <p:pic>
        <p:nvPicPr>
          <p:cNvPr id="9" name="Picture 8">
            <a:extLst>
              <a:ext uri="{FF2B5EF4-FFF2-40B4-BE49-F238E27FC236}">
                <a16:creationId xmlns="" xmlns:a16="http://schemas.microsoft.com/office/drawing/2014/main" id="{A2916A95-4AF7-457C-8015-3F015393AEF0}"/>
              </a:ext>
            </a:extLst>
          </p:cNvPr>
          <p:cNvPicPr>
            <a:picLocks noChangeAspect="1"/>
          </p:cNvPicPr>
          <p:nvPr/>
        </p:nvPicPr>
        <p:blipFill>
          <a:blip r:embed="rId2"/>
          <a:stretch>
            <a:fillRect/>
          </a:stretch>
        </p:blipFill>
        <p:spPr>
          <a:xfrm>
            <a:off x="3963987" y="4953000"/>
            <a:ext cx="4593091" cy="1346665"/>
          </a:xfrm>
          <a:prstGeom prst="rect">
            <a:avLst/>
          </a:prstGeom>
        </p:spPr>
      </p:pic>
    </p:spTree>
    <p:extLst>
      <p:ext uri="{BB962C8B-B14F-4D97-AF65-F5344CB8AC3E}">
        <p14:creationId xmlns:p14="http://schemas.microsoft.com/office/powerpoint/2010/main" val="2713216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Linking</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52629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Why is there a choice of linking types:</a:t>
            </a:r>
          </a:p>
          <a:p>
            <a:pPr marL="342900" indent="-342900">
              <a:lnSpc>
                <a:spcPct val="150000"/>
              </a:lnSpc>
              <a:buFont typeface="Arial" panose="020B0604020202020204" pitchFamily="34" charset="0"/>
              <a:buChar char="•"/>
            </a:pPr>
            <a:r>
              <a:rPr lang="en-US" sz="1600" dirty="0"/>
              <a:t>If </a:t>
            </a:r>
            <a:r>
              <a:rPr lang="en-US" sz="1600" dirty="0" smtClean="0"/>
              <a:t>you are </a:t>
            </a:r>
            <a:r>
              <a:rPr lang="en-US" sz="1600" dirty="0"/>
              <a:t>sure that you will not have to modify a library after creation and you want to close the source for all executables; then static libraries are the way to go.</a:t>
            </a:r>
          </a:p>
          <a:p>
            <a:pPr marL="342900" indent="-342900">
              <a:lnSpc>
                <a:spcPct val="150000"/>
              </a:lnSpc>
              <a:buFont typeface="Arial" panose="020B0604020202020204" pitchFamily="34" charset="0"/>
              <a:buChar char="•"/>
            </a:pPr>
            <a:r>
              <a:rPr lang="en-US" sz="1600" dirty="0"/>
              <a:t>If you constantly update the </a:t>
            </a:r>
            <a:r>
              <a:rPr lang="en-US" sz="1600" dirty="0" smtClean="0"/>
              <a:t>library and </a:t>
            </a:r>
            <a:r>
              <a:rPr lang="en-US" sz="1600" dirty="0"/>
              <a:t>are dependent on the environment specifics then dynamic libraries are the best approach.</a:t>
            </a:r>
          </a:p>
          <a:p>
            <a:pPr marL="285750" indent="-285750">
              <a:lnSpc>
                <a:spcPct val="150000"/>
              </a:lnSpc>
              <a:buFont typeface="Arial" panose="020B0604020202020204" pitchFamily="34" charset="0"/>
              <a:buChar char="•"/>
            </a:pPr>
            <a:r>
              <a:rPr lang="en-US" sz="1600" dirty="0"/>
              <a:t>Essentially, it depends on your requirements but dynamic linking is often times the best approach size and compatibility (as environment changes). </a:t>
            </a:r>
          </a:p>
          <a:p>
            <a:pPr marL="285750" indent="-285750">
              <a:lnSpc>
                <a:spcPct val="150000"/>
              </a:lnSpc>
              <a:buFont typeface="Arial" panose="020B0604020202020204" pitchFamily="34" charset="0"/>
              <a:buChar char="•"/>
            </a:pPr>
            <a:r>
              <a:rPr lang="en-US" sz="1600" dirty="0"/>
              <a:t>The security implications are </a:t>
            </a:r>
            <a:r>
              <a:rPr lang="en-US" sz="1600" dirty="0" smtClean="0"/>
              <a:t>that </a:t>
            </a:r>
            <a:r>
              <a:rPr lang="en-US" sz="1600" dirty="0"/>
              <a:t>if someone can modify </a:t>
            </a:r>
            <a:r>
              <a:rPr lang="en-US" sz="1600" dirty="0" smtClean="0"/>
              <a:t>shared libraries, </a:t>
            </a:r>
            <a:r>
              <a:rPr lang="en-US" sz="1600" dirty="0"/>
              <a:t>you can expose the application to further </a:t>
            </a:r>
            <a:r>
              <a:rPr lang="en-US" sz="1600" dirty="0" smtClean="0"/>
              <a:t>exploitation</a:t>
            </a:r>
            <a:endParaRPr lang="en-US" sz="1600" dirty="0"/>
          </a:p>
          <a:p>
            <a:pPr marL="285750" indent="-285750">
              <a:lnSpc>
                <a:spcPct val="150000"/>
              </a:lnSpc>
              <a:buFont typeface="Arial" panose="020B0604020202020204" pitchFamily="34" charset="0"/>
              <a:buChar char="•"/>
            </a:pPr>
            <a:r>
              <a:rPr lang="en-US" sz="1600" dirty="0" smtClean="0"/>
              <a:t>The </a:t>
            </a:r>
            <a:r>
              <a:rPr lang="en-US" sz="1600" dirty="0" err="1"/>
              <a:t>ldd</a:t>
            </a:r>
            <a:r>
              <a:rPr lang="en-US" sz="1600" dirty="0"/>
              <a:t> program prints a list of the shared (dynamic) objects required by the program to run. It will invoke the default dynamic linker (ld.so) which will load the shared libraries required and </a:t>
            </a:r>
            <a:r>
              <a:rPr lang="en-US" sz="1600" dirty="0" err="1"/>
              <a:t>ldd</a:t>
            </a:r>
            <a:r>
              <a:rPr lang="en-US" sz="1600" dirty="0"/>
              <a:t> uses this retrieve the information requested.</a:t>
            </a:r>
          </a:p>
          <a:p>
            <a:pPr marL="285750" indent="-285750">
              <a:lnSpc>
                <a:spcPct val="150000"/>
              </a:lnSpc>
              <a:buFont typeface="Arial" panose="020B0604020202020204" pitchFamily="34" charset="0"/>
              <a:buChar char="•"/>
            </a:pPr>
            <a:r>
              <a:rPr lang="en-US" sz="1600" b="1" dirty="0"/>
              <a:t>Security vulnerability: </a:t>
            </a:r>
            <a:r>
              <a:rPr lang="en-US" sz="1600" dirty="0"/>
              <a:t>Do not use this on untrusted ELF files as this could cause that file to execute which may be unintentional.</a:t>
            </a:r>
          </a:p>
        </p:txBody>
      </p:sp>
    </p:spTree>
    <p:extLst>
      <p:ext uri="{BB962C8B-B14F-4D97-AF65-F5344CB8AC3E}">
        <p14:creationId xmlns:p14="http://schemas.microsoft.com/office/powerpoint/2010/main" val="224624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Example Steps Command</a:t>
            </a:r>
          </a:p>
        </p:txBody>
      </p:sp>
      <p:pic>
        <p:nvPicPr>
          <p:cNvPr id="4" name="Picture 6">
            <a:extLst>
              <a:ext uri="{FF2B5EF4-FFF2-40B4-BE49-F238E27FC236}">
                <a16:creationId xmlns="" xmlns:a16="http://schemas.microsoft.com/office/drawing/2014/main" id="{3C68B29D-5B85-4CE8-9072-CF61AC05552E}"/>
              </a:ext>
            </a:extLst>
          </p:cNvPr>
          <p:cNvPicPr/>
          <p:nvPr/>
        </p:nvPicPr>
        <p:blipFill>
          <a:blip r:embed="rId2"/>
          <a:stretch/>
        </p:blipFill>
        <p:spPr>
          <a:xfrm>
            <a:off x="171660" y="1828800"/>
            <a:ext cx="8800680" cy="4518215"/>
          </a:xfrm>
          <a:prstGeom prst="rect">
            <a:avLst/>
          </a:prstGeom>
          <a:ln>
            <a:noFill/>
          </a:ln>
        </p:spPr>
      </p:pic>
      <p:sp>
        <p:nvSpPr>
          <p:cNvPr id="5" name="TextBox 4">
            <a:extLst>
              <a:ext uri="{FF2B5EF4-FFF2-40B4-BE49-F238E27FC236}">
                <a16:creationId xmlns="" xmlns:a16="http://schemas.microsoft.com/office/drawing/2014/main" id="{E16DD08B-18D6-466A-8977-2AD2A08B59E4}"/>
              </a:ext>
            </a:extLst>
          </p:cNvPr>
          <p:cNvSpPr txBox="1"/>
          <p:nvPr/>
        </p:nvSpPr>
        <p:spPr>
          <a:xfrm>
            <a:off x="613381" y="914400"/>
            <a:ext cx="7914669" cy="872034"/>
          </a:xfrm>
          <a:prstGeom prst="rect">
            <a:avLst/>
          </a:prstGeom>
          <a:noFill/>
        </p:spPr>
        <p:txBody>
          <a:bodyPr wrap="square" rtlCol="0">
            <a:spAutoFit/>
          </a:bodyPr>
          <a:lstStyle/>
          <a:p>
            <a:pPr>
              <a:lnSpc>
                <a:spcPct val="150000"/>
              </a:lnSpc>
            </a:pPr>
            <a:r>
              <a:rPr lang="en-US" dirty="0"/>
              <a:t>Some options below are not absolutely necessary but they help in your analysis later.</a:t>
            </a:r>
          </a:p>
        </p:txBody>
      </p:sp>
    </p:spTree>
    <p:extLst>
      <p:ext uri="{BB962C8B-B14F-4D97-AF65-F5344CB8AC3E}">
        <p14:creationId xmlns:p14="http://schemas.microsoft.com/office/powerpoint/2010/main" val="3251016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Debugging Command-line</a:t>
            </a:r>
          </a:p>
        </p:txBody>
      </p:sp>
      <p:pic>
        <p:nvPicPr>
          <p:cNvPr id="5" name="Picture 6">
            <a:extLst>
              <a:ext uri="{FF2B5EF4-FFF2-40B4-BE49-F238E27FC236}">
                <a16:creationId xmlns="" xmlns:a16="http://schemas.microsoft.com/office/drawing/2014/main" id="{68E0A7B2-7DA4-4ED8-84DF-A3FCF56F23B5}"/>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25282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Debugging Options</a:t>
            </a:r>
          </a:p>
        </p:txBody>
      </p:sp>
      <p:pic>
        <p:nvPicPr>
          <p:cNvPr id="4" name="Picture 6">
            <a:extLst>
              <a:ext uri="{FF2B5EF4-FFF2-40B4-BE49-F238E27FC236}">
                <a16:creationId xmlns="" xmlns:a16="http://schemas.microsoft.com/office/drawing/2014/main" id="{899C7771-EE68-4516-A4DF-AC5BCFCE6B09}"/>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106852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GNU Debugger Commands</a:t>
            </a:r>
          </a:p>
        </p:txBody>
      </p:sp>
      <p:pic>
        <p:nvPicPr>
          <p:cNvPr id="4" name="Picture 6">
            <a:extLst>
              <a:ext uri="{FF2B5EF4-FFF2-40B4-BE49-F238E27FC236}">
                <a16:creationId xmlns="" xmlns:a16="http://schemas.microsoft.com/office/drawing/2014/main" id="{6A93F104-24DA-4D2E-B099-088F79B556E3}"/>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300552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Debugger - Example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785343"/>
          </a:xfrm>
          <a:prstGeom prst="rect">
            <a:avLst/>
          </a:prstGeom>
          <a:noFill/>
        </p:spPr>
        <p:txBody>
          <a:bodyPr wrap="square" rtlCol="0">
            <a:spAutoFit/>
          </a:bodyPr>
          <a:lstStyle/>
          <a:p>
            <a:pPr>
              <a:lnSpc>
                <a:spcPct val="150000"/>
              </a:lnSpc>
            </a:pPr>
            <a:r>
              <a:rPr lang="en-US" sz="1600" dirty="0"/>
              <a:t>Go to the following website: https://github.com/hugsy/gef</a:t>
            </a:r>
          </a:p>
          <a:p>
            <a:pPr>
              <a:lnSpc>
                <a:spcPct val="150000"/>
              </a:lnSpc>
            </a:pPr>
            <a:r>
              <a:rPr lang="en-US" sz="1600" dirty="0"/>
              <a:t>See the instructions provided directly from the </a:t>
            </a:r>
            <a:r>
              <a:rPr lang="en-US" sz="1600" dirty="0" err="1"/>
              <a:t>github</a:t>
            </a:r>
            <a:r>
              <a:rPr lang="en-US" sz="1600" dirty="0"/>
              <a:t> repository below:</a:t>
            </a:r>
          </a:p>
        </p:txBody>
      </p:sp>
      <p:pic>
        <p:nvPicPr>
          <p:cNvPr id="4" name="Picture 3">
            <a:extLst>
              <a:ext uri="{FF2B5EF4-FFF2-40B4-BE49-F238E27FC236}">
                <a16:creationId xmlns="" xmlns:a16="http://schemas.microsoft.com/office/drawing/2014/main" id="{38EC6965-5928-4285-B3E1-CA479AD8092C}"/>
              </a:ext>
            </a:extLst>
          </p:cNvPr>
          <p:cNvPicPr>
            <a:picLocks noChangeAspect="1"/>
          </p:cNvPicPr>
          <p:nvPr/>
        </p:nvPicPr>
        <p:blipFill>
          <a:blip r:embed="rId2"/>
          <a:stretch>
            <a:fillRect/>
          </a:stretch>
        </p:blipFill>
        <p:spPr>
          <a:xfrm>
            <a:off x="613381" y="1752600"/>
            <a:ext cx="4110038" cy="1236149"/>
          </a:xfrm>
          <a:prstGeom prst="rect">
            <a:avLst/>
          </a:prstGeom>
        </p:spPr>
      </p:pic>
      <p:sp>
        <p:nvSpPr>
          <p:cNvPr id="5" name="TextBox 4">
            <a:extLst>
              <a:ext uri="{FF2B5EF4-FFF2-40B4-BE49-F238E27FC236}">
                <a16:creationId xmlns="" xmlns:a16="http://schemas.microsoft.com/office/drawing/2014/main" id="{318F2E4F-F20D-4D61-991F-ED37F63814CC}"/>
              </a:ext>
            </a:extLst>
          </p:cNvPr>
          <p:cNvSpPr txBox="1"/>
          <p:nvPr/>
        </p:nvSpPr>
        <p:spPr>
          <a:xfrm>
            <a:off x="613381" y="3124200"/>
            <a:ext cx="7914669" cy="3370666"/>
          </a:xfrm>
          <a:prstGeom prst="rect">
            <a:avLst/>
          </a:prstGeom>
          <a:noFill/>
        </p:spPr>
        <p:txBody>
          <a:bodyPr wrap="square" rtlCol="0">
            <a:spAutoFit/>
          </a:bodyPr>
          <a:lstStyle/>
          <a:p>
            <a:pPr>
              <a:lnSpc>
                <a:spcPct val="150000"/>
              </a:lnSpc>
            </a:pPr>
            <a:r>
              <a:rPr lang="en-US" sz="1600" dirty="0"/>
              <a:t>Once installed you will see the following interface shown below. Try the following:</a:t>
            </a:r>
          </a:p>
          <a:p>
            <a:pPr marL="342900" indent="-342900">
              <a:lnSpc>
                <a:spcPct val="150000"/>
              </a:lnSpc>
              <a:buAutoNum type="arabicPeriod"/>
            </a:pPr>
            <a:r>
              <a:rPr lang="en-US" sz="1200" i="1" dirty="0">
                <a:solidFill>
                  <a:srgbClr val="FF0000"/>
                </a:solidFill>
              </a:rPr>
              <a:t>&lt;</a:t>
            </a:r>
            <a:r>
              <a:rPr lang="en-US" sz="1200" i="1" dirty="0" err="1">
                <a:solidFill>
                  <a:srgbClr val="FF0000"/>
                </a:solidFill>
              </a:rPr>
              <a:t>unix</a:t>
            </a:r>
            <a:r>
              <a:rPr lang="en-US" sz="1200" i="1" dirty="0">
                <a:solidFill>
                  <a:srgbClr val="FF0000"/>
                </a:solidFill>
              </a:rPr>
              <a:t> </a:t>
            </a:r>
            <a:r>
              <a:rPr lang="en-US" sz="1200" i="1" dirty="0" err="1">
                <a:solidFill>
                  <a:srgbClr val="FF0000"/>
                </a:solidFill>
              </a:rPr>
              <a:t>cmdline</a:t>
            </a:r>
            <a:r>
              <a:rPr lang="en-US" sz="1200" i="1" dirty="0">
                <a:solidFill>
                  <a:srgbClr val="FF0000"/>
                </a:solidFill>
              </a:rPr>
              <a:t>&gt; </a:t>
            </a:r>
            <a:r>
              <a:rPr lang="en-US" sz="1600" dirty="0" err="1"/>
              <a:t>gcc</a:t>
            </a:r>
            <a:r>
              <a:rPr lang="en-US" sz="1600" dirty="0"/>
              <a:t> m3stages</a:t>
            </a:r>
            <a:r>
              <a:rPr lang="en-US" sz="1600" b="1" dirty="0">
                <a:solidFill>
                  <a:srgbClr val="FF0000"/>
                </a:solidFill>
              </a:rPr>
              <a:t>.c</a:t>
            </a:r>
            <a:r>
              <a:rPr lang="en-US" sz="1600" b="1" dirty="0"/>
              <a:t> </a:t>
            </a:r>
            <a:r>
              <a:rPr lang="en-US" sz="1600" dirty="0"/>
              <a:t>-o m3dynamic -m32 -g </a:t>
            </a:r>
          </a:p>
          <a:p>
            <a:pPr marL="342900" indent="-342900">
              <a:lnSpc>
                <a:spcPct val="150000"/>
              </a:lnSpc>
              <a:buAutoNum type="arabicPeriod"/>
            </a:pPr>
            <a:r>
              <a:rPr lang="en-US" sz="1200" i="1" dirty="0">
                <a:solidFill>
                  <a:srgbClr val="FF0000"/>
                </a:solidFill>
              </a:rPr>
              <a:t>&lt;</a:t>
            </a:r>
            <a:r>
              <a:rPr lang="en-US" sz="1200" i="1" dirty="0" err="1">
                <a:solidFill>
                  <a:srgbClr val="FF0000"/>
                </a:solidFill>
              </a:rPr>
              <a:t>unix</a:t>
            </a:r>
            <a:r>
              <a:rPr lang="en-US" sz="1200" i="1" dirty="0">
                <a:solidFill>
                  <a:srgbClr val="FF0000"/>
                </a:solidFill>
              </a:rPr>
              <a:t> </a:t>
            </a:r>
            <a:r>
              <a:rPr lang="en-US" sz="1200" i="1" dirty="0" err="1">
                <a:solidFill>
                  <a:srgbClr val="FF0000"/>
                </a:solidFill>
              </a:rPr>
              <a:t>cmdline</a:t>
            </a:r>
            <a:r>
              <a:rPr lang="en-US" sz="1200" i="1" dirty="0">
                <a:solidFill>
                  <a:srgbClr val="FF0000"/>
                </a:solidFill>
              </a:rPr>
              <a:t>&gt;</a:t>
            </a:r>
            <a:r>
              <a:rPr lang="en-US" sz="1600" dirty="0">
                <a:solidFill>
                  <a:srgbClr val="FF0000"/>
                </a:solidFill>
              </a:rPr>
              <a:t> </a:t>
            </a:r>
            <a:r>
              <a:rPr lang="en-US" sz="1600" dirty="0" err="1"/>
              <a:t>gdb</a:t>
            </a:r>
            <a:r>
              <a:rPr lang="en-US" sz="1600" dirty="0"/>
              <a:t> -q m3dynamic</a:t>
            </a:r>
          </a:p>
          <a:p>
            <a:pPr marL="342900" indent="-342900">
              <a:lnSpc>
                <a:spcPct val="150000"/>
              </a:lnSpc>
              <a:buAutoNum type="arabicPeriod"/>
            </a:pPr>
            <a:r>
              <a:rPr lang="en-US" sz="1200" dirty="0" err="1">
                <a:solidFill>
                  <a:srgbClr val="FF0000"/>
                </a:solidFill>
              </a:rPr>
              <a:t>gef</a:t>
            </a:r>
            <a:r>
              <a:rPr lang="en-US" sz="1200" dirty="0">
                <a:solidFill>
                  <a:srgbClr val="FF0000"/>
                </a:solidFill>
              </a:rPr>
              <a:t>➤ </a:t>
            </a:r>
            <a:r>
              <a:rPr lang="en-US" sz="1600" dirty="0"/>
              <a:t>b main</a:t>
            </a:r>
          </a:p>
          <a:p>
            <a:pPr marL="342900" indent="-342900">
              <a:lnSpc>
                <a:spcPct val="150000"/>
              </a:lnSpc>
              <a:buAutoNum type="arabicPeriod"/>
            </a:pPr>
            <a:r>
              <a:rPr lang="en-US" sz="1200" dirty="0" err="1">
                <a:solidFill>
                  <a:srgbClr val="FF0000"/>
                </a:solidFill>
              </a:rPr>
              <a:t>gef</a:t>
            </a:r>
            <a:r>
              <a:rPr lang="en-US" sz="1200" dirty="0">
                <a:solidFill>
                  <a:srgbClr val="FF0000"/>
                </a:solidFill>
              </a:rPr>
              <a:t>➤ </a:t>
            </a:r>
            <a:r>
              <a:rPr lang="en-US" sz="1600" dirty="0"/>
              <a:t>list 1</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run</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err="1"/>
              <a:t>bt</a:t>
            </a:r>
            <a:r>
              <a:rPr lang="en-US" sz="1600" dirty="0"/>
              <a:t>	(try help </a:t>
            </a:r>
            <a:r>
              <a:rPr lang="en-US" sz="1600" dirty="0" err="1"/>
              <a:t>bt</a:t>
            </a:r>
            <a:r>
              <a:rPr lang="en-US" sz="1600" dirty="0"/>
              <a:t>)</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err="1"/>
              <a:t>si</a:t>
            </a:r>
            <a:r>
              <a:rPr lang="en-US" sz="1600" dirty="0"/>
              <a:t>		(try help </a:t>
            </a:r>
            <a:r>
              <a:rPr lang="en-US" sz="1600" dirty="0" err="1"/>
              <a:t>si</a:t>
            </a:r>
            <a:r>
              <a:rPr lang="en-US" sz="1600" dirty="0"/>
              <a:t>)        </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err="1"/>
              <a:t>ni</a:t>
            </a:r>
            <a:r>
              <a:rPr lang="en-US" sz="1600" dirty="0"/>
              <a:t>	(try help </a:t>
            </a:r>
            <a:r>
              <a:rPr lang="en-US" sz="1600" dirty="0" err="1"/>
              <a:t>ni</a:t>
            </a:r>
            <a:r>
              <a:rPr lang="en-US" sz="1600" dirty="0"/>
              <a:t>)</a:t>
            </a:r>
          </a:p>
        </p:txBody>
      </p:sp>
    </p:spTree>
    <p:extLst>
      <p:ext uri="{BB962C8B-B14F-4D97-AF65-F5344CB8AC3E}">
        <p14:creationId xmlns:p14="http://schemas.microsoft.com/office/powerpoint/2010/main" val="3479654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Debugger - Example</a:t>
            </a:r>
          </a:p>
        </p:txBody>
      </p:sp>
      <p:sp>
        <p:nvSpPr>
          <p:cNvPr id="5" name="TextBox 4">
            <a:extLst>
              <a:ext uri="{FF2B5EF4-FFF2-40B4-BE49-F238E27FC236}">
                <a16:creationId xmlns="" xmlns:a16="http://schemas.microsoft.com/office/drawing/2014/main" id="{318F2E4F-F20D-4D61-991F-ED37F63814CC}"/>
              </a:ext>
            </a:extLst>
          </p:cNvPr>
          <p:cNvSpPr txBox="1"/>
          <p:nvPr/>
        </p:nvSpPr>
        <p:spPr>
          <a:xfrm>
            <a:off x="615951" y="849086"/>
            <a:ext cx="3422650" cy="2262671"/>
          </a:xfrm>
          <a:prstGeom prst="rect">
            <a:avLst/>
          </a:prstGeom>
          <a:noFill/>
        </p:spPr>
        <p:txBody>
          <a:bodyPr wrap="square" rtlCol="0">
            <a:spAutoFit/>
          </a:bodyPr>
          <a:lstStyle/>
          <a:p>
            <a:pPr>
              <a:lnSpc>
                <a:spcPct val="150000"/>
              </a:lnSpc>
            </a:pPr>
            <a:r>
              <a:rPr lang="en-US" sz="1600" dirty="0"/>
              <a:t>Other commands to try:</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help display	(try help x)</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display/32x $</a:t>
            </a:r>
            <a:r>
              <a:rPr lang="en-US" sz="1600" dirty="0" err="1"/>
              <a:t>esp</a:t>
            </a:r>
            <a:endParaRPr lang="en-US" sz="1600" dirty="0"/>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info registers</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context</a:t>
            </a:r>
          </a:p>
          <a:p>
            <a:pPr marL="342900" indent="-342900">
              <a:lnSpc>
                <a:spcPct val="150000"/>
              </a:lnSpc>
              <a:buFont typeface="Times New Roman" panose="02020603050405020304" pitchFamily="18" charset="0"/>
              <a:buAutoNum type="arabicPeriod"/>
            </a:pPr>
            <a:r>
              <a:rPr lang="en-US" sz="1200" dirty="0" err="1">
                <a:solidFill>
                  <a:srgbClr val="FF0000"/>
                </a:solidFill>
              </a:rPr>
              <a:t>gef</a:t>
            </a:r>
            <a:r>
              <a:rPr lang="en-US" sz="1200" dirty="0">
                <a:solidFill>
                  <a:srgbClr val="FF0000"/>
                </a:solidFill>
              </a:rPr>
              <a:t>➤ </a:t>
            </a:r>
            <a:r>
              <a:rPr lang="en-US" sz="1600" dirty="0"/>
              <a:t>info registers</a:t>
            </a:r>
          </a:p>
        </p:txBody>
      </p:sp>
      <p:pic>
        <p:nvPicPr>
          <p:cNvPr id="6" name="Picture 5">
            <a:extLst>
              <a:ext uri="{FF2B5EF4-FFF2-40B4-BE49-F238E27FC236}">
                <a16:creationId xmlns="" xmlns:a16="http://schemas.microsoft.com/office/drawing/2014/main" id="{F32DFCFB-645A-4481-BC29-3406D1369F18}"/>
              </a:ext>
            </a:extLst>
          </p:cNvPr>
          <p:cNvPicPr>
            <a:picLocks noChangeAspect="1"/>
          </p:cNvPicPr>
          <p:nvPr/>
        </p:nvPicPr>
        <p:blipFill>
          <a:blip r:embed="rId2"/>
          <a:stretch>
            <a:fillRect/>
          </a:stretch>
        </p:blipFill>
        <p:spPr>
          <a:xfrm>
            <a:off x="2999508" y="2590800"/>
            <a:ext cx="5458691" cy="3752850"/>
          </a:xfrm>
          <a:prstGeom prst="rect">
            <a:avLst/>
          </a:prstGeom>
        </p:spPr>
      </p:pic>
      <p:sp>
        <p:nvSpPr>
          <p:cNvPr id="7" name="TextBox 6">
            <a:extLst>
              <a:ext uri="{FF2B5EF4-FFF2-40B4-BE49-F238E27FC236}">
                <a16:creationId xmlns="" xmlns:a16="http://schemas.microsoft.com/office/drawing/2014/main" id="{39D8C211-3A08-486E-A8EE-17BBBE96E854}"/>
              </a:ext>
            </a:extLst>
          </p:cNvPr>
          <p:cNvSpPr txBox="1"/>
          <p:nvPr/>
        </p:nvSpPr>
        <p:spPr>
          <a:xfrm>
            <a:off x="4572000" y="814857"/>
            <a:ext cx="3956051" cy="981487"/>
          </a:xfrm>
          <a:prstGeom prst="rect">
            <a:avLst/>
          </a:prstGeom>
          <a:noFill/>
        </p:spPr>
        <p:txBody>
          <a:bodyPr wrap="square" rtlCol="0">
            <a:spAutoFit/>
          </a:bodyPr>
          <a:lstStyle/>
          <a:p>
            <a:pPr>
              <a:lnSpc>
                <a:spcPct val="150000"/>
              </a:lnSpc>
            </a:pPr>
            <a:r>
              <a:rPr lang="en-US" sz="1600" dirty="0"/>
              <a:t>Learn more about </a:t>
            </a:r>
            <a:r>
              <a:rPr lang="en-US" sz="1600" dirty="0" err="1"/>
              <a:t>gdb</a:t>
            </a:r>
            <a:r>
              <a:rPr lang="en-US" sz="1600" dirty="0"/>
              <a:t> from the source: </a:t>
            </a:r>
          </a:p>
          <a:p>
            <a:pPr>
              <a:lnSpc>
                <a:spcPct val="150000"/>
              </a:lnSpc>
            </a:pPr>
            <a:r>
              <a:rPr lang="en-US" sz="1200" dirty="0">
                <a:solidFill>
                  <a:schemeClr val="accent6"/>
                </a:solidFill>
              </a:rPr>
              <a:t>https://sourceware.org/gdb/current/onlinedocs/gdb/</a:t>
            </a:r>
          </a:p>
          <a:p>
            <a:pPr>
              <a:lnSpc>
                <a:spcPct val="150000"/>
              </a:lnSpc>
            </a:pPr>
            <a:r>
              <a:rPr lang="en-US" sz="1200" dirty="0">
                <a:solidFill>
                  <a:schemeClr val="accent6"/>
                </a:solidFill>
              </a:rPr>
              <a:t>https://gef.readthedocs.io/en/master/</a:t>
            </a:r>
          </a:p>
        </p:txBody>
      </p:sp>
    </p:spTree>
    <p:extLst>
      <p:ext uri="{BB962C8B-B14F-4D97-AF65-F5344CB8AC3E}">
        <p14:creationId xmlns:p14="http://schemas.microsoft.com/office/powerpoint/2010/main" val="97177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GNU Toolchain</a:t>
            </a:r>
            <a:endParaRPr lang="en-CA" altLang="en-US" sz="3000" b="1" dirty="0">
              <a:cs typeface="DejaVu Sans" charset="0"/>
            </a:endParaRPr>
          </a:p>
        </p:txBody>
      </p:sp>
      <p:sp>
        <p:nvSpPr>
          <p:cNvPr id="3" name="Rectangle 2"/>
          <p:cNvSpPr/>
          <p:nvPr/>
        </p:nvSpPr>
        <p:spPr>
          <a:xfrm>
            <a:off x="615950" y="1064122"/>
            <a:ext cx="8070850" cy="2668679"/>
          </a:xfrm>
          <a:prstGeom prst="rect">
            <a:avLst/>
          </a:prstGeom>
        </p:spPr>
        <p:txBody>
          <a:bodyPr wrap="square">
            <a:spAutoFit/>
          </a:bodyPr>
          <a:lstStyle/>
          <a:p>
            <a:r>
              <a:rPr lang="en-CA" dirty="0"/>
              <a:t>Projects included in the GNU toolchain are: </a:t>
            </a:r>
          </a:p>
          <a:p>
            <a:endParaRPr lang="en-CA" dirty="0" smtClean="0"/>
          </a:p>
          <a:p>
            <a:pPr marL="285750" indent="-285750">
              <a:buFont typeface="Arial" panose="020B0604020202020204" pitchFamily="34" charset="0"/>
              <a:buChar char="•"/>
            </a:pPr>
            <a:r>
              <a:rPr lang="en-CA" dirty="0" smtClean="0"/>
              <a:t>GNU Compiler Collection </a:t>
            </a:r>
            <a:r>
              <a:rPr lang="en-CA" dirty="0" err="1" smtClean="0"/>
              <a:t>gcc</a:t>
            </a:r>
            <a:r>
              <a:rPr lang="en-CA" dirty="0" smtClean="0"/>
              <a:t>,  </a:t>
            </a:r>
            <a:r>
              <a:rPr lang="en-CA" dirty="0" smtClean="0"/>
              <a:t>g++ and now </a:t>
            </a:r>
            <a:r>
              <a:rPr lang="en-CA" dirty="0" smtClean="0"/>
              <a:t>clang ( man clang for details)</a:t>
            </a:r>
            <a:endParaRPr lang="en-CA" dirty="0" smtClean="0"/>
          </a:p>
          <a:p>
            <a:pPr marL="285750" indent="-285750">
              <a:buFont typeface="Arial" panose="020B0604020202020204" pitchFamily="34" charset="0"/>
              <a:buChar char="•"/>
            </a:pPr>
            <a:r>
              <a:rPr lang="en-CA" dirty="0" smtClean="0"/>
              <a:t>GNU C Library </a:t>
            </a:r>
            <a:r>
              <a:rPr lang="en-CA" dirty="0" err="1" smtClean="0"/>
              <a:t>glibc</a:t>
            </a:r>
            <a:r>
              <a:rPr lang="en-CA" dirty="0" smtClean="0"/>
              <a:t>  </a:t>
            </a:r>
            <a:r>
              <a:rPr lang="en-CA" dirty="0"/>
              <a:t>core C library including headers, libraries, and dynamic </a:t>
            </a:r>
            <a:r>
              <a:rPr lang="en-CA" dirty="0" smtClean="0"/>
              <a:t>loader</a:t>
            </a:r>
          </a:p>
          <a:p>
            <a:pPr marL="285750" indent="-285750">
              <a:buFont typeface="Arial" panose="020B0604020202020204" pitchFamily="34" charset="0"/>
              <a:buChar char="•"/>
            </a:pPr>
            <a:r>
              <a:rPr lang="en-CA" dirty="0" smtClean="0"/>
              <a:t>GNU </a:t>
            </a:r>
            <a:r>
              <a:rPr lang="en-CA" dirty="0" err="1" smtClean="0"/>
              <a:t>Binutils</a:t>
            </a:r>
            <a:r>
              <a:rPr lang="en-CA" dirty="0" smtClean="0"/>
              <a:t> </a:t>
            </a:r>
          </a:p>
          <a:p>
            <a:pPr marL="285750" indent="-285750">
              <a:buFont typeface="Arial" panose="020B0604020202020204" pitchFamily="34" charset="0"/>
              <a:buChar char="•"/>
            </a:pPr>
            <a:r>
              <a:rPr lang="en-CA" dirty="0" smtClean="0"/>
              <a:t>GNU Debugger GDB</a:t>
            </a:r>
          </a:p>
          <a:p>
            <a:pPr marL="285750" indent="-285750">
              <a:buFont typeface="Arial" panose="020B0604020202020204" pitchFamily="34" charset="0"/>
              <a:buChar char="•"/>
            </a:pPr>
            <a:r>
              <a:rPr lang="en-CA" dirty="0" smtClean="0"/>
              <a:t>GNU make</a:t>
            </a:r>
          </a:p>
          <a:p>
            <a:pPr marL="285750" indent="-285750">
              <a:buFont typeface="Arial" panose="020B0604020202020204" pitchFamily="34" charset="0"/>
              <a:buChar char="•"/>
            </a:pPr>
            <a:r>
              <a:rPr lang="en-CA" dirty="0" smtClean="0"/>
              <a:t>GNU </a:t>
            </a:r>
            <a:r>
              <a:rPr lang="en-CA" dirty="0" err="1" smtClean="0"/>
              <a:t>Autotools</a:t>
            </a:r>
            <a:r>
              <a:rPr lang="en-CA" dirty="0" smtClean="0"/>
              <a:t> : </a:t>
            </a:r>
            <a:r>
              <a:rPr lang="en-CA" dirty="0" err="1" smtClean="0"/>
              <a:t>Autocong</a:t>
            </a:r>
            <a:r>
              <a:rPr lang="en-CA" dirty="0" smtClean="0"/>
              <a:t>, </a:t>
            </a:r>
            <a:r>
              <a:rPr lang="en-CA" dirty="0" err="1" smtClean="0"/>
              <a:t>Automake</a:t>
            </a:r>
            <a:r>
              <a:rPr lang="en-CA" dirty="0" smtClean="0"/>
              <a:t> and </a:t>
            </a:r>
            <a:r>
              <a:rPr lang="en-CA" dirty="0" err="1" smtClean="0"/>
              <a:t>Libtool</a:t>
            </a:r>
            <a:endParaRPr lang="en-CA" dirty="0" smtClean="0"/>
          </a:p>
          <a:p>
            <a:endParaRPr lang="en-CA" dirty="0"/>
          </a:p>
        </p:txBody>
      </p:sp>
    </p:spTree>
    <p:extLst>
      <p:ext uri="{BB962C8B-B14F-4D97-AF65-F5344CB8AC3E}">
        <p14:creationId xmlns:p14="http://schemas.microsoft.com/office/powerpoint/2010/main" val="472581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Assembling with </a:t>
            </a:r>
            <a:r>
              <a:rPr lang="en-CA" altLang="en-US" sz="3000" b="1" dirty="0" err="1">
                <a:cs typeface="DejaVu Sans" charset="0"/>
              </a:rPr>
              <a:t>Nasm</a:t>
            </a:r>
            <a:endParaRPr lang="en-CA" altLang="en-US" sz="3000" b="1" dirty="0">
              <a:cs typeface="DejaVu Sans" charset="0"/>
            </a:endParaRPr>
          </a:p>
        </p:txBody>
      </p:sp>
      <p:sp>
        <p:nvSpPr>
          <p:cNvPr id="3" name="TextBox 2">
            <a:extLst>
              <a:ext uri="{FF2B5EF4-FFF2-40B4-BE49-F238E27FC236}">
                <a16:creationId xmlns="" xmlns:a16="http://schemas.microsoft.com/office/drawing/2014/main" id="{70404EC7-92BC-461E-AE9A-ED099F699352}"/>
              </a:ext>
            </a:extLst>
          </p:cNvPr>
          <p:cNvSpPr txBox="1"/>
          <p:nvPr/>
        </p:nvSpPr>
        <p:spPr>
          <a:xfrm>
            <a:off x="381000" y="859971"/>
            <a:ext cx="4254500" cy="5777031"/>
          </a:xfrm>
          <a:prstGeom prst="rect">
            <a:avLst/>
          </a:prstGeom>
          <a:noFill/>
        </p:spPr>
        <p:txBody>
          <a:bodyPr wrap="square" rtlCol="0">
            <a:spAutoFit/>
          </a:bodyPr>
          <a:lstStyle/>
          <a:p>
            <a:pPr>
              <a:lnSpc>
                <a:spcPct val="150000"/>
              </a:lnSpc>
            </a:pPr>
            <a:r>
              <a:rPr lang="en-US" dirty="0"/>
              <a:t>Compiling from Assembly source code</a:t>
            </a:r>
          </a:p>
          <a:p>
            <a:pPr lvl="2">
              <a:lnSpc>
                <a:spcPct val="150000"/>
              </a:lnSpc>
            </a:pPr>
            <a:r>
              <a:rPr lang="en-US" sz="1200" b="1" dirty="0"/>
              <a:t>extern </a:t>
            </a:r>
            <a:r>
              <a:rPr lang="en-US" sz="1200" b="1" dirty="0" err="1"/>
              <a:t>printf</a:t>
            </a:r>
            <a:endParaRPr lang="en-US" sz="1200" b="1" dirty="0"/>
          </a:p>
          <a:p>
            <a:pPr lvl="2">
              <a:lnSpc>
                <a:spcPct val="150000"/>
              </a:lnSpc>
            </a:pPr>
            <a:r>
              <a:rPr lang="en-US" sz="1200" b="1" dirty="0"/>
              <a:t>extern exit</a:t>
            </a:r>
          </a:p>
          <a:p>
            <a:pPr lvl="2">
              <a:lnSpc>
                <a:spcPct val="150000"/>
              </a:lnSpc>
            </a:pPr>
            <a:r>
              <a:rPr lang="en-US" sz="1200" b="1" dirty="0"/>
              <a:t>global _start</a:t>
            </a:r>
          </a:p>
          <a:p>
            <a:pPr lvl="2">
              <a:lnSpc>
                <a:spcPct val="150000"/>
              </a:lnSpc>
            </a:pPr>
            <a:r>
              <a:rPr lang="en-US" sz="1200" b="1" dirty="0"/>
              <a:t>section .data</a:t>
            </a:r>
          </a:p>
          <a:p>
            <a:pPr lvl="2">
              <a:lnSpc>
                <a:spcPct val="150000"/>
              </a:lnSpc>
            </a:pPr>
            <a:r>
              <a:rPr lang="en-US" sz="1200" b="1" dirty="0"/>
              <a:t>	val1	</a:t>
            </a:r>
            <a:r>
              <a:rPr lang="en-US" sz="1200" b="1" dirty="0" err="1"/>
              <a:t>dw</a:t>
            </a:r>
            <a:r>
              <a:rPr lang="en-US" sz="1200" b="1" dirty="0"/>
              <a:t>	0x8877</a:t>
            </a:r>
          </a:p>
          <a:p>
            <a:pPr lvl="2">
              <a:lnSpc>
                <a:spcPct val="150000"/>
              </a:lnSpc>
            </a:pPr>
            <a:r>
              <a:rPr lang="en-US" sz="1200" b="1" dirty="0"/>
              <a:t>	format1 </a:t>
            </a:r>
            <a:r>
              <a:rPr lang="en-US" sz="1200" b="1" dirty="0" err="1"/>
              <a:t>db</a:t>
            </a:r>
            <a:r>
              <a:rPr lang="en-US" sz="1200" b="1" dirty="0"/>
              <a:t>  "Hello World: 0x%x", 0xa</a:t>
            </a:r>
          </a:p>
          <a:p>
            <a:pPr lvl="2">
              <a:lnSpc>
                <a:spcPct val="150000"/>
              </a:lnSpc>
            </a:pPr>
            <a:r>
              <a:rPr lang="en-US" sz="1200" b="1" dirty="0"/>
              <a:t>section .</a:t>
            </a:r>
            <a:r>
              <a:rPr lang="en-US" sz="1200" b="1" dirty="0" err="1"/>
              <a:t>bss</a:t>
            </a:r>
            <a:endParaRPr lang="en-US" sz="1200" b="1" dirty="0"/>
          </a:p>
          <a:p>
            <a:pPr lvl="2">
              <a:lnSpc>
                <a:spcPct val="150000"/>
              </a:lnSpc>
            </a:pPr>
            <a:r>
              <a:rPr lang="en-US" sz="1200" b="1" dirty="0"/>
              <a:t>	val3:	</a:t>
            </a:r>
            <a:r>
              <a:rPr lang="en-US" sz="1200" b="1" dirty="0" err="1"/>
              <a:t>resd</a:t>
            </a:r>
            <a:r>
              <a:rPr lang="en-US" sz="1200" b="1" dirty="0"/>
              <a:t>	1</a:t>
            </a:r>
          </a:p>
          <a:p>
            <a:pPr lvl="2">
              <a:lnSpc>
                <a:spcPct val="150000"/>
              </a:lnSpc>
            </a:pPr>
            <a:r>
              <a:rPr lang="en-US" sz="1200" b="1" dirty="0"/>
              <a:t>section .text</a:t>
            </a:r>
          </a:p>
          <a:p>
            <a:pPr lvl="2">
              <a:lnSpc>
                <a:spcPct val="150000"/>
              </a:lnSpc>
            </a:pPr>
            <a:r>
              <a:rPr lang="en-US" sz="1200" b="1" dirty="0"/>
              <a:t>_start:</a:t>
            </a:r>
          </a:p>
          <a:p>
            <a:pPr lvl="2">
              <a:lnSpc>
                <a:spcPct val="150000"/>
              </a:lnSpc>
            </a:pPr>
            <a:r>
              <a:rPr lang="en-US" sz="1200" b="1" dirty="0"/>
              <a:t>	push </a:t>
            </a:r>
            <a:r>
              <a:rPr lang="en-US" sz="1200" b="1" dirty="0" err="1"/>
              <a:t>ebp</a:t>
            </a:r>
            <a:endParaRPr lang="en-US" sz="1200" b="1" dirty="0"/>
          </a:p>
          <a:p>
            <a:pPr lvl="2">
              <a:lnSpc>
                <a:spcPct val="150000"/>
              </a:lnSpc>
            </a:pPr>
            <a:r>
              <a:rPr lang="en-US" sz="1200" b="1" dirty="0"/>
              <a:t>	mov </a:t>
            </a:r>
            <a:r>
              <a:rPr lang="en-US" sz="1200" b="1" dirty="0" err="1"/>
              <a:t>ebp</a:t>
            </a:r>
            <a:r>
              <a:rPr lang="en-US" sz="1200" b="1" dirty="0"/>
              <a:t>, </a:t>
            </a:r>
            <a:r>
              <a:rPr lang="en-US" sz="1200" b="1" dirty="0" err="1"/>
              <a:t>esp</a:t>
            </a:r>
            <a:endParaRPr lang="en-US" sz="1200" b="1" dirty="0"/>
          </a:p>
          <a:p>
            <a:pPr lvl="2">
              <a:lnSpc>
                <a:spcPct val="150000"/>
              </a:lnSpc>
            </a:pPr>
            <a:r>
              <a:rPr lang="en-US" sz="1200" b="1" dirty="0"/>
              <a:t>	push val1</a:t>
            </a:r>
          </a:p>
          <a:p>
            <a:pPr lvl="2">
              <a:lnSpc>
                <a:spcPct val="150000"/>
              </a:lnSpc>
            </a:pPr>
            <a:r>
              <a:rPr lang="en-US" sz="1200" b="1" dirty="0"/>
              <a:t>	push format1</a:t>
            </a:r>
          </a:p>
          <a:p>
            <a:pPr lvl="2">
              <a:lnSpc>
                <a:spcPct val="150000"/>
              </a:lnSpc>
            </a:pPr>
            <a:r>
              <a:rPr lang="en-US" sz="1200" b="1" dirty="0"/>
              <a:t>	call </a:t>
            </a:r>
            <a:r>
              <a:rPr lang="en-US" sz="1200" b="1" dirty="0" err="1"/>
              <a:t>printf</a:t>
            </a:r>
            <a:endParaRPr lang="en-US" sz="1200" b="1" dirty="0"/>
          </a:p>
          <a:p>
            <a:pPr lvl="2">
              <a:lnSpc>
                <a:spcPct val="150000"/>
              </a:lnSpc>
            </a:pPr>
            <a:r>
              <a:rPr lang="en-US" sz="1200" b="1" dirty="0"/>
              <a:t>	mov </a:t>
            </a:r>
            <a:r>
              <a:rPr lang="en-US" sz="1200" b="1" dirty="0" err="1"/>
              <a:t>esp</a:t>
            </a:r>
            <a:r>
              <a:rPr lang="en-US" sz="1200" b="1" dirty="0"/>
              <a:t>, </a:t>
            </a:r>
            <a:r>
              <a:rPr lang="en-US" sz="1200" b="1" dirty="0" err="1"/>
              <a:t>ebp</a:t>
            </a:r>
            <a:endParaRPr lang="en-US" sz="1200" b="1" dirty="0"/>
          </a:p>
          <a:p>
            <a:pPr lvl="2">
              <a:lnSpc>
                <a:spcPct val="150000"/>
              </a:lnSpc>
            </a:pPr>
            <a:r>
              <a:rPr lang="en-US" sz="1200" b="1" dirty="0"/>
              <a:t>	pop </a:t>
            </a:r>
            <a:r>
              <a:rPr lang="en-US" sz="1200" b="1" dirty="0" err="1"/>
              <a:t>ebp</a:t>
            </a:r>
            <a:endParaRPr lang="en-US" sz="1200" b="1" dirty="0"/>
          </a:p>
          <a:p>
            <a:pPr lvl="2">
              <a:lnSpc>
                <a:spcPct val="150000"/>
              </a:lnSpc>
            </a:pPr>
            <a:r>
              <a:rPr lang="en-US" sz="1200" b="1" dirty="0"/>
              <a:t>	call exit</a:t>
            </a:r>
          </a:p>
          <a:p>
            <a:pPr>
              <a:lnSpc>
                <a:spcPct val="150000"/>
              </a:lnSpc>
            </a:pPr>
            <a:endParaRPr lang="en-US" sz="1400" dirty="0"/>
          </a:p>
        </p:txBody>
      </p:sp>
      <p:sp>
        <p:nvSpPr>
          <p:cNvPr id="5" name="TextBox 4">
            <a:extLst>
              <a:ext uri="{FF2B5EF4-FFF2-40B4-BE49-F238E27FC236}">
                <a16:creationId xmlns="" xmlns:a16="http://schemas.microsoft.com/office/drawing/2014/main" id="{B9B6D84F-2A73-479E-9310-A5A892DA5F22}"/>
              </a:ext>
            </a:extLst>
          </p:cNvPr>
          <p:cNvSpPr txBox="1"/>
          <p:nvPr/>
        </p:nvSpPr>
        <p:spPr>
          <a:xfrm>
            <a:off x="3657600" y="3265340"/>
            <a:ext cx="5105400" cy="435760"/>
          </a:xfrm>
          <a:prstGeom prst="rect">
            <a:avLst/>
          </a:prstGeom>
          <a:solidFill>
            <a:srgbClr val="0070C0"/>
          </a:solidFill>
        </p:spPr>
        <p:txBody>
          <a:bodyPr wrap="square" rtlCol="0">
            <a:spAutoFit/>
          </a:bodyPr>
          <a:lstStyle/>
          <a:p>
            <a:r>
              <a:rPr lang="en-US" sz="1200" b="1" dirty="0">
                <a:solidFill>
                  <a:schemeClr val="bg1"/>
                </a:solidFill>
              </a:rPr>
              <a:t>1. </a:t>
            </a:r>
            <a:r>
              <a:rPr lang="en-US" sz="1200" b="1" dirty="0" err="1">
                <a:solidFill>
                  <a:schemeClr val="bg1"/>
                </a:solidFill>
              </a:rPr>
              <a:t>nasm</a:t>
            </a:r>
            <a:r>
              <a:rPr lang="en-US" sz="1200" b="1" dirty="0">
                <a:solidFill>
                  <a:schemeClr val="bg1"/>
                </a:solidFill>
              </a:rPr>
              <a:t> -felf32 -g -o </a:t>
            </a:r>
            <a:r>
              <a:rPr lang="en-US" sz="1200" b="1" dirty="0" err="1">
                <a:solidFill>
                  <a:schemeClr val="bg1"/>
                </a:solidFill>
              </a:rPr>
              <a:t>first.o</a:t>
            </a:r>
            <a:r>
              <a:rPr lang="en-US" sz="1200" b="1" dirty="0">
                <a:solidFill>
                  <a:schemeClr val="bg1"/>
                </a:solidFill>
              </a:rPr>
              <a:t> first.asm</a:t>
            </a:r>
          </a:p>
          <a:p>
            <a:r>
              <a:rPr lang="en-US" sz="1200" b="1" dirty="0">
                <a:solidFill>
                  <a:schemeClr val="bg1"/>
                </a:solidFill>
              </a:rPr>
              <a:t>2. </a:t>
            </a:r>
            <a:r>
              <a:rPr lang="en-US" sz="1200" b="1" dirty="0" err="1">
                <a:solidFill>
                  <a:schemeClr val="bg1"/>
                </a:solidFill>
              </a:rPr>
              <a:t>ld</a:t>
            </a:r>
            <a:r>
              <a:rPr lang="en-US" sz="1200" b="1" dirty="0">
                <a:solidFill>
                  <a:schemeClr val="bg1"/>
                </a:solidFill>
              </a:rPr>
              <a:t> -melf_i386 -o first </a:t>
            </a:r>
            <a:r>
              <a:rPr lang="en-US" sz="1200" b="1" dirty="0" err="1">
                <a:solidFill>
                  <a:schemeClr val="bg1"/>
                </a:solidFill>
              </a:rPr>
              <a:t>first.o</a:t>
            </a:r>
            <a:r>
              <a:rPr lang="en-US" sz="1200" b="1">
                <a:solidFill>
                  <a:schemeClr val="bg1"/>
                </a:solidFill>
              </a:rPr>
              <a:t> -lc</a:t>
            </a:r>
            <a:r>
              <a:rPr lang="en-US" sz="1200" b="1" dirty="0">
                <a:solidFill>
                  <a:schemeClr val="bg1"/>
                </a:solidFill>
              </a:rPr>
              <a:t> -dynamic-linker /lib/ld-linux.so.2 -</a:t>
            </a:r>
            <a:r>
              <a:rPr lang="en-US" sz="1200" b="1" dirty="0" err="1">
                <a:solidFill>
                  <a:schemeClr val="bg1"/>
                </a:solidFill>
              </a:rPr>
              <a:t>lc</a:t>
            </a:r>
            <a:endParaRPr lang="en-US" sz="1200" b="1" dirty="0">
              <a:solidFill>
                <a:schemeClr val="bg1"/>
              </a:solidFill>
            </a:endParaRPr>
          </a:p>
        </p:txBody>
      </p:sp>
      <p:sp>
        <p:nvSpPr>
          <p:cNvPr id="6" name="TextBox 5">
            <a:extLst>
              <a:ext uri="{FF2B5EF4-FFF2-40B4-BE49-F238E27FC236}">
                <a16:creationId xmlns="" xmlns:a16="http://schemas.microsoft.com/office/drawing/2014/main" id="{761286B9-E802-40AA-AA7F-F2B7E271D8AC}"/>
              </a:ext>
            </a:extLst>
          </p:cNvPr>
          <p:cNvSpPr txBox="1"/>
          <p:nvPr/>
        </p:nvSpPr>
        <p:spPr>
          <a:xfrm>
            <a:off x="3657600" y="3886200"/>
            <a:ext cx="5105400" cy="779188"/>
          </a:xfrm>
          <a:prstGeom prst="rect">
            <a:avLst/>
          </a:prstGeom>
          <a:solidFill>
            <a:srgbClr val="0070C0"/>
          </a:solidFill>
        </p:spPr>
        <p:txBody>
          <a:bodyPr wrap="square" rtlCol="0">
            <a:spAutoFit/>
          </a:bodyPr>
          <a:lstStyle/>
          <a:p>
            <a:r>
              <a:rPr lang="en-US" sz="1200" b="1" dirty="0">
                <a:solidFill>
                  <a:schemeClr val="bg1"/>
                </a:solidFill>
              </a:rPr>
              <a:t>There are a few small problems with the code. Use the GDB debugger to determine the issues and fix them.</a:t>
            </a:r>
          </a:p>
          <a:p>
            <a:endParaRPr lang="en-US" sz="1200" b="1" dirty="0">
              <a:solidFill>
                <a:schemeClr val="bg1"/>
              </a:solidFill>
            </a:endParaRPr>
          </a:p>
          <a:p>
            <a:r>
              <a:rPr lang="en-US" sz="1200" b="1" dirty="0">
                <a:solidFill>
                  <a:schemeClr val="bg1"/>
                </a:solidFill>
              </a:rPr>
              <a:t>Commands to try: list, info registers, step, x/s …, string, next</a:t>
            </a:r>
          </a:p>
        </p:txBody>
      </p:sp>
      <p:sp>
        <p:nvSpPr>
          <p:cNvPr id="7" name="TextBox 6">
            <a:extLst>
              <a:ext uri="{FF2B5EF4-FFF2-40B4-BE49-F238E27FC236}">
                <a16:creationId xmlns="" xmlns:a16="http://schemas.microsoft.com/office/drawing/2014/main" id="{FAF2FCC4-08A4-4098-A310-7FBE4342AAB5}"/>
              </a:ext>
            </a:extLst>
          </p:cNvPr>
          <p:cNvSpPr txBox="1"/>
          <p:nvPr/>
        </p:nvSpPr>
        <p:spPr>
          <a:xfrm>
            <a:off x="3733800" y="1676400"/>
            <a:ext cx="5029200" cy="950901"/>
          </a:xfrm>
          <a:prstGeom prst="rect">
            <a:avLst/>
          </a:prstGeom>
          <a:solidFill>
            <a:schemeClr val="accent1"/>
          </a:solidFill>
        </p:spPr>
        <p:txBody>
          <a:bodyPr wrap="square" rtlCol="0">
            <a:spAutoFit/>
          </a:bodyPr>
          <a:lstStyle/>
          <a:p>
            <a:r>
              <a:rPr lang="en-US" sz="1200" dirty="0">
                <a:solidFill>
                  <a:schemeClr val="tx1">
                    <a:lumMod val="75000"/>
                    <a:lumOff val="25000"/>
                  </a:schemeClr>
                </a:solidFill>
              </a:rPr>
              <a:t>The assembly code format used in the code to the left conforms to the NASM (Netwide Assembler) assembler. I find the language format for </a:t>
            </a:r>
            <a:r>
              <a:rPr lang="en-US" sz="1200" dirty="0" err="1">
                <a:solidFill>
                  <a:schemeClr val="tx1">
                    <a:lumMod val="75000"/>
                    <a:lumOff val="25000"/>
                  </a:schemeClr>
                </a:solidFill>
              </a:rPr>
              <a:t>nasm</a:t>
            </a:r>
            <a:r>
              <a:rPr lang="en-US" sz="1200" dirty="0">
                <a:solidFill>
                  <a:schemeClr val="tx1">
                    <a:lumMod val="75000"/>
                    <a:lumOff val="25000"/>
                  </a:schemeClr>
                </a:solidFill>
              </a:rPr>
              <a:t> easier to understand than that used by GAS (GNU assembler). Install NASM with the following command:</a:t>
            </a:r>
          </a:p>
          <a:p>
            <a:r>
              <a:rPr lang="en-US" sz="1200" b="1" dirty="0">
                <a:solidFill>
                  <a:schemeClr val="tx1">
                    <a:lumMod val="75000"/>
                    <a:lumOff val="25000"/>
                  </a:schemeClr>
                </a:solidFill>
              </a:rPr>
              <a:t>	</a:t>
            </a:r>
            <a:r>
              <a:rPr lang="en-US" sz="1200" b="1" dirty="0" err="1">
                <a:solidFill>
                  <a:schemeClr val="tx1">
                    <a:lumMod val="75000"/>
                    <a:lumOff val="25000"/>
                  </a:schemeClr>
                </a:solidFill>
              </a:rPr>
              <a:t>sudo</a:t>
            </a:r>
            <a:r>
              <a:rPr lang="en-US" sz="1200" b="1" dirty="0">
                <a:solidFill>
                  <a:schemeClr val="tx1">
                    <a:lumMod val="75000"/>
                    <a:lumOff val="25000"/>
                  </a:schemeClr>
                </a:solidFill>
              </a:rPr>
              <a:t> apt install </a:t>
            </a:r>
            <a:r>
              <a:rPr lang="en-US" sz="1200" b="1" dirty="0" err="1">
                <a:solidFill>
                  <a:schemeClr val="tx1">
                    <a:lumMod val="75000"/>
                    <a:lumOff val="25000"/>
                  </a:schemeClr>
                </a:solidFill>
              </a:rPr>
              <a:t>nasm</a:t>
            </a:r>
            <a:endParaRPr lang="en-US" sz="1200" b="1" dirty="0">
              <a:solidFill>
                <a:schemeClr val="tx1">
                  <a:lumMod val="75000"/>
                  <a:lumOff val="25000"/>
                </a:schemeClr>
              </a:solidFill>
            </a:endParaRPr>
          </a:p>
        </p:txBody>
      </p:sp>
      <p:sp>
        <p:nvSpPr>
          <p:cNvPr id="8" name="TextBox 7">
            <a:extLst>
              <a:ext uri="{FF2B5EF4-FFF2-40B4-BE49-F238E27FC236}">
                <a16:creationId xmlns="" xmlns:a16="http://schemas.microsoft.com/office/drawing/2014/main" id="{7C85F2FB-20C1-4AFE-82D3-C45C7A2C2A1E}"/>
              </a:ext>
            </a:extLst>
          </p:cNvPr>
          <p:cNvSpPr txBox="1"/>
          <p:nvPr/>
        </p:nvSpPr>
        <p:spPr>
          <a:xfrm>
            <a:off x="3646714" y="5105400"/>
            <a:ext cx="5105400" cy="435760"/>
          </a:xfrm>
          <a:prstGeom prst="rect">
            <a:avLst/>
          </a:prstGeom>
          <a:solidFill>
            <a:srgbClr val="C00000"/>
          </a:solidFill>
        </p:spPr>
        <p:txBody>
          <a:bodyPr wrap="square" rtlCol="0">
            <a:spAutoFit/>
          </a:bodyPr>
          <a:lstStyle/>
          <a:p>
            <a:r>
              <a:rPr lang="en-US" sz="1200" b="1" dirty="0">
                <a:solidFill>
                  <a:schemeClr val="bg1"/>
                </a:solidFill>
              </a:rPr>
              <a:t>How can we set aside some space on the stack for a local variable, maybe an array?</a:t>
            </a:r>
          </a:p>
        </p:txBody>
      </p:sp>
    </p:spTree>
    <p:extLst>
      <p:ext uri="{BB962C8B-B14F-4D97-AF65-F5344CB8AC3E}">
        <p14:creationId xmlns:p14="http://schemas.microsoft.com/office/powerpoint/2010/main" val="3441345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Automation</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442516"/>
          </a:xfrm>
          <a:prstGeom prst="rect">
            <a:avLst/>
          </a:prstGeom>
          <a:noFill/>
        </p:spPr>
        <p:txBody>
          <a:bodyPr wrap="square" rtlCol="0">
            <a:spAutoFit/>
          </a:bodyPr>
          <a:lstStyle/>
          <a:p>
            <a:pPr>
              <a:lnSpc>
                <a:spcPct val="150000"/>
              </a:lnSpc>
            </a:pPr>
            <a:r>
              <a:rPr lang="en-US" dirty="0"/>
              <a:t>As you can tell the process of compiling and linking can be tedious, considering the number of commands that need to be entered.</a:t>
            </a:r>
          </a:p>
          <a:p>
            <a:pPr>
              <a:lnSpc>
                <a:spcPct val="150000"/>
              </a:lnSpc>
            </a:pPr>
            <a:r>
              <a:rPr lang="en-US" dirty="0"/>
              <a:t>To reduce the amount of typing, we can use </a:t>
            </a:r>
            <a:r>
              <a:rPr lang="en-US" dirty="0" err="1"/>
              <a:t>Makefiles</a:t>
            </a:r>
            <a:r>
              <a:rPr lang="en-US" dirty="0"/>
              <a:t>.</a:t>
            </a:r>
          </a:p>
          <a:p>
            <a:pPr>
              <a:lnSpc>
                <a:spcPct val="150000"/>
              </a:lnSpc>
            </a:pPr>
            <a:r>
              <a:rPr lang="en-US" dirty="0"/>
              <a:t>A basic form the </a:t>
            </a:r>
            <a:r>
              <a:rPr lang="en-US" dirty="0" err="1"/>
              <a:t>makefile</a:t>
            </a:r>
            <a:r>
              <a:rPr lang="en-US" dirty="0"/>
              <a:t> looks like this:</a:t>
            </a:r>
          </a:p>
          <a:p>
            <a:pPr>
              <a:lnSpc>
                <a:spcPct val="150000"/>
              </a:lnSpc>
            </a:pPr>
            <a:endParaRPr lang="en-US" dirty="0"/>
          </a:p>
          <a:p>
            <a:pPr lvl="2">
              <a:lnSpc>
                <a:spcPct val="150000"/>
              </a:lnSpc>
            </a:pPr>
            <a:r>
              <a:rPr lang="en-US" sz="1600" dirty="0">
                <a:latin typeface="Arial Narrow" panose="020B0606020202030204" pitchFamily="34" charset="0"/>
              </a:rPr>
              <a:t># This is a comment</a:t>
            </a:r>
          </a:p>
          <a:p>
            <a:pPr lvl="2">
              <a:lnSpc>
                <a:spcPct val="150000"/>
              </a:lnSpc>
            </a:pPr>
            <a:r>
              <a:rPr lang="en-US" sz="1600" dirty="0">
                <a:latin typeface="Arial Narrow" panose="020B0606020202030204" pitchFamily="34" charset="0"/>
              </a:rPr>
              <a:t># This is a simple </a:t>
            </a:r>
            <a:r>
              <a:rPr lang="en-US" sz="1600" dirty="0" err="1">
                <a:latin typeface="Arial Narrow" panose="020B0606020202030204" pitchFamily="34" charset="0"/>
              </a:rPr>
              <a:t>Makefile</a:t>
            </a:r>
            <a:r>
              <a:rPr lang="en-US" sz="1600" dirty="0">
                <a:latin typeface="Arial Narrow" panose="020B0606020202030204" pitchFamily="34" charset="0"/>
              </a:rPr>
              <a:t> called drum rolls: </a:t>
            </a:r>
            <a:r>
              <a:rPr lang="en-US" sz="1600" dirty="0" err="1">
                <a:latin typeface="Arial Narrow" panose="020B0606020202030204" pitchFamily="34" charset="0"/>
              </a:rPr>
              <a:t>makefile</a:t>
            </a:r>
            <a:endParaRPr lang="en-US" sz="1600" dirty="0">
              <a:latin typeface="Arial Narrow" panose="020B0606020202030204" pitchFamily="34" charset="0"/>
            </a:endParaRPr>
          </a:p>
          <a:p>
            <a:pPr lvl="2">
              <a:lnSpc>
                <a:spcPct val="150000"/>
              </a:lnSpc>
            </a:pPr>
            <a:r>
              <a:rPr lang="en-US" sz="1600" dirty="0">
                <a:latin typeface="Arial Narrow" panose="020B0606020202030204" pitchFamily="34" charset="0"/>
              </a:rPr>
              <a:t>all:    </a:t>
            </a:r>
            <a:r>
              <a:rPr lang="en-US" sz="1200" i="1" dirty="0">
                <a:solidFill>
                  <a:srgbClr val="C00000"/>
                </a:solidFill>
                <a:latin typeface="Arial Narrow" panose="020B0606020202030204" pitchFamily="34" charset="0"/>
              </a:rPr>
              <a:t># This line represents the target</a:t>
            </a:r>
          </a:p>
          <a:p>
            <a:pPr lvl="2">
              <a:lnSpc>
                <a:spcPct val="150000"/>
              </a:lnSpc>
            </a:pPr>
            <a:r>
              <a:rPr lang="en-US" sz="1600" dirty="0">
                <a:latin typeface="Arial Narrow" panose="020B0606020202030204" pitchFamily="34" charset="0"/>
              </a:rPr>
              <a:t>	</a:t>
            </a:r>
            <a:r>
              <a:rPr lang="en-US" sz="1600" dirty="0" err="1">
                <a:latin typeface="Arial Narrow" panose="020B0606020202030204" pitchFamily="34" charset="0"/>
              </a:rPr>
              <a:t>gcc</a:t>
            </a:r>
            <a:r>
              <a:rPr lang="en-US" sz="1600" dirty="0">
                <a:latin typeface="Arial Narrow" panose="020B0606020202030204" pitchFamily="34" charset="0"/>
              </a:rPr>
              <a:t> -o </a:t>
            </a:r>
            <a:r>
              <a:rPr lang="en-US" sz="1600" dirty="0" err="1">
                <a:latin typeface="Arial Narrow" panose="020B0606020202030204" pitchFamily="34" charset="0"/>
              </a:rPr>
              <a:t>c_executable</a:t>
            </a:r>
            <a:r>
              <a:rPr lang="en-US" sz="1600" dirty="0">
                <a:latin typeface="Arial Narrow" panose="020B0606020202030204" pitchFamily="34" charset="0"/>
              </a:rPr>
              <a:t> </a:t>
            </a:r>
            <a:r>
              <a:rPr lang="en-US" sz="1600" dirty="0" err="1">
                <a:latin typeface="Arial Narrow" panose="020B0606020202030204" pitchFamily="34" charset="0"/>
              </a:rPr>
              <a:t>c_code.c</a:t>
            </a:r>
            <a:r>
              <a:rPr lang="en-US" sz="1600" dirty="0">
                <a:latin typeface="Arial Narrow" panose="020B0606020202030204" pitchFamily="34" charset="0"/>
              </a:rPr>
              <a:t>  </a:t>
            </a:r>
            <a:r>
              <a:rPr lang="en-US" sz="1200" i="1" dirty="0">
                <a:solidFill>
                  <a:srgbClr val="C00000"/>
                </a:solidFill>
                <a:latin typeface="Arial Narrow" panose="020B0606020202030204" pitchFamily="34" charset="0"/>
              </a:rPr>
              <a:t># This is the command executed</a:t>
            </a:r>
            <a:endParaRPr lang="en-US" sz="1600" i="1" dirty="0">
              <a:solidFill>
                <a:srgbClr val="C00000"/>
              </a:solidFill>
              <a:latin typeface="Arial Narrow" panose="020B0606020202030204" pitchFamily="34" charset="0"/>
            </a:endParaRPr>
          </a:p>
          <a:p>
            <a:pPr>
              <a:lnSpc>
                <a:spcPct val="150000"/>
              </a:lnSpc>
            </a:pPr>
            <a:endParaRPr lang="en-US" dirty="0"/>
          </a:p>
          <a:p>
            <a:pPr>
              <a:lnSpc>
                <a:spcPct val="150000"/>
              </a:lnSpc>
            </a:pPr>
            <a:r>
              <a:rPr lang="en-US" dirty="0"/>
              <a:t>The file can all be called </a:t>
            </a:r>
            <a:r>
              <a:rPr lang="en-US" dirty="0" err="1"/>
              <a:t>Makefile</a:t>
            </a:r>
            <a:r>
              <a:rPr lang="en-US" dirty="0"/>
              <a:t>. Any other option will need to be configured and probably defeats the purpose of simplicity.</a:t>
            </a:r>
          </a:p>
          <a:p>
            <a:pPr>
              <a:lnSpc>
                <a:spcPct val="150000"/>
              </a:lnSpc>
            </a:pPr>
            <a:r>
              <a:rPr lang="en-US" dirty="0">
                <a:highlight>
                  <a:srgbClr val="FFFF00"/>
                </a:highlight>
              </a:rPr>
              <a:t>You can nevertheless make with the name: make -f &lt;</a:t>
            </a:r>
            <a:r>
              <a:rPr lang="en-US" b="1" i="1" dirty="0" err="1">
                <a:highlight>
                  <a:srgbClr val="FFFF00"/>
                </a:highlight>
              </a:rPr>
              <a:t>makefilename</a:t>
            </a:r>
            <a:r>
              <a:rPr lang="en-US" dirty="0">
                <a:highlight>
                  <a:srgbClr val="FFFF00"/>
                </a:highlight>
              </a:rPr>
              <a:t>&gt;</a:t>
            </a:r>
          </a:p>
        </p:txBody>
      </p:sp>
    </p:spTree>
    <p:extLst>
      <p:ext uri="{BB962C8B-B14F-4D97-AF65-F5344CB8AC3E}">
        <p14:creationId xmlns:p14="http://schemas.microsoft.com/office/powerpoint/2010/main" val="1619147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Automation – On Steroids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304800" y="838200"/>
            <a:ext cx="6696075" cy="5401479"/>
          </a:xfrm>
          <a:prstGeom prst="rect">
            <a:avLst/>
          </a:prstGeom>
          <a:noFill/>
        </p:spPr>
        <p:txBody>
          <a:bodyPr wrap="square" rtlCol="0">
            <a:spAutoFit/>
          </a:bodyPr>
          <a:lstStyle/>
          <a:p>
            <a:pPr>
              <a:lnSpc>
                <a:spcPct val="150000"/>
              </a:lnSpc>
            </a:pPr>
            <a:r>
              <a:rPr lang="en-US" dirty="0"/>
              <a:t>A more comprehensive form of the </a:t>
            </a:r>
            <a:r>
              <a:rPr lang="en-US" dirty="0" err="1"/>
              <a:t>makefile</a:t>
            </a:r>
            <a:r>
              <a:rPr lang="en-US" dirty="0"/>
              <a:t> looks like this:</a:t>
            </a:r>
          </a:p>
          <a:p>
            <a:pPr>
              <a:lnSpc>
                <a:spcPct val="150000"/>
              </a:lnSpc>
            </a:pPr>
            <a:r>
              <a:rPr lang="en-US" sz="1200" dirty="0"/>
              <a:t>Automatic variables: </a:t>
            </a:r>
            <a:r>
              <a:rPr lang="en-US" sz="1200" b="1" dirty="0">
                <a:solidFill>
                  <a:schemeClr val="accent6"/>
                </a:solidFill>
              </a:rPr>
              <a:t>https://www.gnu.org/software/make/manual/html_node/Automatic-Variables.html</a:t>
            </a:r>
          </a:p>
          <a:p>
            <a:pPr lvl="2">
              <a:lnSpc>
                <a:spcPct val="150000"/>
              </a:lnSpc>
            </a:pPr>
            <a:r>
              <a:rPr lang="en-US" sz="1600" dirty="0">
                <a:latin typeface="Arial Narrow" panose="020B0606020202030204" pitchFamily="34" charset="0"/>
              </a:rPr>
              <a:t># This is a comment</a:t>
            </a:r>
          </a:p>
          <a:p>
            <a:pPr lvl="2">
              <a:lnSpc>
                <a:spcPct val="150000"/>
              </a:lnSpc>
            </a:pPr>
            <a:r>
              <a:rPr lang="en-US" sz="1600" dirty="0">
                <a:latin typeface="Arial Narrow" panose="020B0606020202030204" pitchFamily="34" charset="0"/>
              </a:rPr>
              <a:t># This is a fancier </a:t>
            </a:r>
            <a:r>
              <a:rPr lang="en-US" sz="1600" dirty="0" err="1">
                <a:latin typeface="Arial Narrow" panose="020B0606020202030204" pitchFamily="34" charset="0"/>
              </a:rPr>
              <a:t>Makefile</a:t>
            </a:r>
            <a:r>
              <a:rPr lang="en-US" sz="1600" dirty="0">
                <a:latin typeface="Arial Narrow" panose="020B0606020202030204" pitchFamily="34" charset="0"/>
              </a:rPr>
              <a:t> called, drum rolls: makefile2.0</a:t>
            </a:r>
          </a:p>
          <a:p>
            <a:pPr marL="914400" lvl="2" indent="0">
              <a:lnSpc>
                <a:spcPct val="150000"/>
              </a:lnSpc>
            </a:pPr>
            <a:r>
              <a:rPr lang="en-US" sz="1600" dirty="0">
                <a:latin typeface="Arial Narrow" panose="020B0606020202030204" pitchFamily="34" charset="0"/>
              </a:rPr>
              <a:t>CC =  /</a:t>
            </a:r>
            <a:r>
              <a:rPr lang="en-US" sz="1600" dirty="0" err="1">
                <a:latin typeface="Arial Narrow" panose="020B0606020202030204" pitchFamily="34" charset="0"/>
              </a:rPr>
              <a:t>usr</a:t>
            </a:r>
            <a:r>
              <a:rPr lang="en-US" sz="1600" dirty="0">
                <a:latin typeface="Arial Narrow" panose="020B0606020202030204" pitchFamily="34" charset="0"/>
              </a:rPr>
              <a:t>/bin/</a:t>
            </a:r>
            <a:r>
              <a:rPr lang="en-US" sz="1600" dirty="0" err="1">
                <a:latin typeface="Arial Narrow" panose="020B0606020202030204" pitchFamily="34" charset="0"/>
              </a:rPr>
              <a:t>gcc</a:t>
            </a:r>
            <a:endParaRPr lang="en-US" sz="1600" dirty="0">
              <a:latin typeface="Arial Narrow" panose="020B0606020202030204" pitchFamily="34" charset="0"/>
            </a:endParaRPr>
          </a:p>
          <a:p>
            <a:pPr marL="914400" lvl="2" indent="0">
              <a:lnSpc>
                <a:spcPct val="150000"/>
              </a:lnSpc>
            </a:pPr>
            <a:r>
              <a:rPr lang="en-US" sz="1600" dirty="0">
                <a:latin typeface="Arial Narrow" panose="020B0606020202030204" pitchFamily="34" charset="0"/>
              </a:rPr>
              <a:t># CFLAGS=   -g   -O3</a:t>
            </a:r>
          </a:p>
          <a:p>
            <a:pPr marL="914400" lvl="2" indent="0">
              <a:lnSpc>
                <a:spcPct val="150000"/>
              </a:lnSpc>
            </a:pPr>
            <a:r>
              <a:rPr lang="en-US" sz="1600" dirty="0">
                <a:latin typeface="Arial Narrow" panose="020B0606020202030204" pitchFamily="34" charset="0"/>
              </a:rPr>
              <a:t># ASFLAGS=  -</a:t>
            </a:r>
            <a:r>
              <a:rPr lang="en-US" sz="1600" dirty="0" err="1">
                <a:latin typeface="Arial Narrow" panose="020B0606020202030204" pitchFamily="34" charset="0"/>
              </a:rPr>
              <a:t>Wa</a:t>
            </a:r>
            <a:r>
              <a:rPr lang="en-US" sz="1600" dirty="0">
                <a:latin typeface="Arial Narrow" panose="020B0606020202030204" pitchFamily="34" charset="0"/>
              </a:rPr>
              <a:t>,-</a:t>
            </a:r>
            <a:r>
              <a:rPr lang="en-US" sz="1600" dirty="0" err="1">
                <a:latin typeface="Arial Narrow" panose="020B0606020202030204" pitchFamily="34" charset="0"/>
              </a:rPr>
              <a:t>ahl</a:t>
            </a:r>
            <a:r>
              <a:rPr lang="en-US" sz="1600" dirty="0">
                <a:latin typeface="Arial Narrow" panose="020B0606020202030204" pitchFamily="34" charset="0"/>
              </a:rPr>
              <a:t>=$*.</a:t>
            </a:r>
            <a:r>
              <a:rPr lang="en-US" sz="1600" dirty="0" err="1">
                <a:latin typeface="Arial Narrow" panose="020B0606020202030204" pitchFamily="34" charset="0"/>
              </a:rPr>
              <a:t>lst</a:t>
            </a:r>
            <a:endParaRPr lang="en-US" sz="1600" dirty="0">
              <a:latin typeface="Arial Narrow" panose="020B0606020202030204" pitchFamily="34" charset="0"/>
            </a:endParaRPr>
          </a:p>
          <a:p>
            <a:pPr marL="914400" lvl="2" indent="0">
              <a:lnSpc>
                <a:spcPct val="150000"/>
              </a:lnSpc>
            </a:pPr>
            <a:r>
              <a:rPr lang="en-US" sz="1600" dirty="0">
                <a:latin typeface="Arial Narrow" panose="020B0606020202030204" pitchFamily="34" charset="0"/>
              </a:rPr>
              <a:t>%.o:  %.c       	</a:t>
            </a:r>
            <a:r>
              <a:rPr lang="en-US" sz="1400" i="1" dirty="0">
                <a:solidFill>
                  <a:srgbClr val="C00000"/>
                </a:solidFill>
                <a:latin typeface="Arial Narrow" panose="020B0606020202030204" pitchFamily="34" charset="0"/>
              </a:rPr>
              <a:t># Target: Dependencies</a:t>
            </a:r>
          </a:p>
          <a:p>
            <a:pPr marL="914400" lvl="2" indent="0">
              <a:lnSpc>
                <a:spcPct val="150000"/>
              </a:lnSpc>
            </a:pPr>
            <a:r>
              <a:rPr lang="en-US" sz="1600" dirty="0">
                <a:latin typeface="Arial Narrow" panose="020B0606020202030204" pitchFamily="34" charset="0"/>
              </a:rPr>
              <a:t>	$(CC)   -c    $(CFLAGS)   $(ASFLAGS)   $&lt;   -o   $@</a:t>
            </a:r>
          </a:p>
          <a:p>
            <a:pPr marL="914400" lvl="2" indent="0">
              <a:lnSpc>
                <a:spcPct val="150000"/>
              </a:lnSpc>
            </a:pPr>
            <a:r>
              <a:rPr lang="en-US" sz="1600" dirty="0" err="1">
                <a:latin typeface="Arial Narrow" panose="020B0606020202030204" pitchFamily="34" charset="0"/>
              </a:rPr>
              <a:t>cexe</a:t>
            </a:r>
            <a:r>
              <a:rPr lang="en-US" sz="1600" dirty="0">
                <a:latin typeface="Arial Narrow" panose="020B0606020202030204" pitchFamily="34" charset="0"/>
              </a:rPr>
              <a:t>:  </a:t>
            </a:r>
            <a:r>
              <a:rPr lang="en-US" sz="1600" dirty="0" err="1">
                <a:latin typeface="Arial Narrow" panose="020B0606020202030204" pitchFamily="34" charset="0"/>
              </a:rPr>
              <a:t>cobject.o</a:t>
            </a:r>
            <a:r>
              <a:rPr lang="en-US" sz="1600" dirty="0">
                <a:latin typeface="Arial Narrow" panose="020B0606020202030204" pitchFamily="34" charset="0"/>
              </a:rPr>
              <a:t>	</a:t>
            </a:r>
            <a:r>
              <a:rPr lang="en-US" sz="1400" i="1" dirty="0">
                <a:solidFill>
                  <a:srgbClr val="C00000"/>
                </a:solidFill>
                <a:latin typeface="Arial Narrow" panose="020B0606020202030204" pitchFamily="34" charset="0"/>
              </a:rPr>
              <a:t># Target : Dependencies</a:t>
            </a:r>
            <a:endParaRPr lang="en-US" sz="1200" i="1" dirty="0">
              <a:solidFill>
                <a:srgbClr val="C00000"/>
              </a:solidFill>
              <a:latin typeface="Arial Narrow" panose="020B0606020202030204" pitchFamily="34" charset="0"/>
            </a:endParaRPr>
          </a:p>
          <a:p>
            <a:pPr marL="914400" lvl="2" indent="0">
              <a:lnSpc>
                <a:spcPct val="150000"/>
              </a:lnSpc>
            </a:pPr>
            <a:r>
              <a:rPr lang="en-US" sz="1600" dirty="0">
                <a:latin typeface="Arial Narrow" panose="020B0606020202030204" pitchFamily="34" charset="0"/>
              </a:rPr>
              <a:t>	 $(CC)   -o   $@    $&lt;		</a:t>
            </a:r>
            <a:r>
              <a:rPr lang="en-US" sz="1400" i="1" dirty="0">
                <a:solidFill>
                  <a:srgbClr val="C00000"/>
                </a:solidFill>
                <a:latin typeface="Arial Narrow" panose="020B0606020202030204" pitchFamily="34" charset="0"/>
              </a:rPr>
              <a:t># This is the command executed</a:t>
            </a:r>
            <a:endParaRPr lang="en-US" i="1" dirty="0">
              <a:solidFill>
                <a:srgbClr val="C00000"/>
              </a:solidFill>
              <a:latin typeface="Arial Narrow" panose="020B0606020202030204" pitchFamily="34" charset="0"/>
            </a:endParaRPr>
          </a:p>
          <a:p>
            <a:pPr marL="914400" lvl="2" indent="0">
              <a:lnSpc>
                <a:spcPct val="150000"/>
              </a:lnSpc>
            </a:pPr>
            <a:r>
              <a:rPr lang="en-US" sz="1600" dirty="0">
                <a:latin typeface="Arial Narrow" panose="020B0606020202030204" pitchFamily="34" charset="0"/>
              </a:rPr>
              <a:t>clean:                  </a:t>
            </a:r>
            <a:r>
              <a:rPr lang="en-US" sz="1400" i="1" dirty="0">
                <a:solidFill>
                  <a:srgbClr val="C00000"/>
                </a:solidFill>
                <a:latin typeface="Arial Narrow" panose="020B0606020202030204" pitchFamily="34" charset="0"/>
              </a:rPr>
              <a:t># Target : Dependencies</a:t>
            </a:r>
          </a:p>
          <a:p>
            <a:pPr marL="914400" lvl="2" indent="0">
              <a:lnSpc>
                <a:spcPct val="150000"/>
              </a:lnSpc>
            </a:pPr>
            <a:r>
              <a:rPr lang="en-US" sz="1400" dirty="0">
                <a:latin typeface="Arial Narrow" panose="020B0606020202030204" pitchFamily="34" charset="0"/>
              </a:rPr>
              <a:t>	rm </a:t>
            </a:r>
            <a:r>
              <a:rPr lang="en-US" sz="1400" dirty="0" err="1">
                <a:latin typeface="Arial Narrow" panose="020B0606020202030204" pitchFamily="34" charset="0"/>
              </a:rPr>
              <a:t>cexe</a:t>
            </a:r>
            <a:r>
              <a:rPr lang="en-US" sz="1400" dirty="0">
                <a:latin typeface="Arial Narrow" panose="020B0606020202030204" pitchFamily="34" charset="0"/>
              </a:rPr>
              <a:t>   </a:t>
            </a:r>
            <a:r>
              <a:rPr lang="en-US" sz="1400" dirty="0" err="1">
                <a:latin typeface="Arial Narrow" panose="020B0606020202030204" pitchFamily="34" charset="0"/>
              </a:rPr>
              <a:t>cobject.o</a:t>
            </a:r>
            <a:endParaRPr lang="en-US" sz="1400" dirty="0">
              <a:latin typeface="Arial Narrow" panose="020B0606020202030204" pitchFamily="34" charset="0"/>
            </a:endParaRPr>
          </a:p>
          <a:p>
            <a:pPr marL="914400" lvl="2" indent="0">
              <a:lnSpc>
                <a:spcPct val="150000"/>
              </a:lnSpc>
            </a:pPr>
            <a:r>
              <a:rPr lang="en-US" sz="1400" i="1" dirty="0" smtClean="0">
                <a:solidFill>
                  <a:srgbClr val="C00000"/>
                </a:solidFill>
                <a:latin typeface="Arial Narrow" panose="020B0606020202030204" pitchFamily="34" charset="0"/>
              </a:rPr>
              <a:t>Execute </a:t>
            </a:r>
            <a:r>
              <a:rPr lang="en-US" sz="1400" i="1" dirty="0">
                <a:solidFill>
                  <a:srgbClr val="C00000"/>
                </a:solidFill>
                <a:latin typeface="Arial Narrow" panose="020B0606020202030204" pitchFamily="34" charset="0"/>
              </a:rPr>
              <a:t>the command: </a:t>
            </a:r>
            <a:r>
              <a:rPr lang="en-US" sz="1400" b="1" dirty="0">
                <a:latin typeface="Arial Narrow" panose="020B0606020202030204" pitchFamily="34" charset="0"/>
              </a:rPr>
              <a:t>make</a:t>
            </a:r>
            <a:r>
              <a:rPr lang="en-US" sz="1400" i="1" dirty="0">
                <a:solidFill>
                  <a:srgbClr val="C00000"/>
                </a:solidFill>
                <a:latin typeface="Arial Narrow" panose="020B0606020202030204" pitchFamily="34" charset="0"/>
              </a:rPr>
              <a:t> </a:t>
            </a:r>
            <a:r>
              <a:rPr lang="en-US" sz="1400" b="1" dirty="0">
                <a:latin typeface="Arial Narrow" panose="020B0606020202030204" pitchFamily="34" charset="0"/>
              </a:rPr>
              <a:t>-f makefile2.0</a:t>
            </a:r>
          </a:p>
        </p:txBody>
      </p:sp>
      <p:sp>
        <p:nvSpPr>
          <p:cNvPr id="4" name="TextBox 3">
            <a:extLst>
              <a:ext uri="{FF2B5EF4-FFF2-40B4-BE49-F238E27FC236}">
                <a16:creationId xmlns="" xmlns:a16="http://schemas.microsoft.com/office/drawing/2014/main" id="{5C24B5B8-60B1-4D77-8E6E-3D1FC61C14A3}"/>
              </a:ext>
            </a:extLst>
          </p:cNvPr>
          <p:cNvSpPr txBox="1"/>
          <p:nvPr/>
        </p:nvSpPr>
        <p:spPr>
          <a:xfrm>
            <a:off x="5943600" y="1676400"/>
            <a:ext cx="2819400" cy="2496324"/>
          </a:xfrm>
          <a:prstGeom prst="rect">
            <a:avLst/>
          </a:prstGeom>
          <a:solidFill>
            <a:srgbClr val="0070C0"/>
          </a:solidFill>
        </p:spPr>
        <p:txBody>
          <a:bodyPr wrap="square" rtlCol="0">
            <a:spAutoFit/>
          </a:bodyPr>
          <a:lstStyle/>
          <a:p>
            <a:r>
              <a:rPr lang="en-US" sz="1200" dirty="0">
                <a:solidFill>
                  <a:schemeClr val="bg1"/>
                </a:solidFill>
              </a:rPr>
              <a:t>These are called automatic variables:</a:t>
            </a:r>
          </a:p>
          <a:p>
            <a:endParaRPr lang="en-US" sz="1200" dirty="0">
              <a:solidFill>
                <a:schemeClr val="bg1"/>
              </a:solidFill>
            </a:endParaRPr>
          </a:p>
          <a:p>
            <a:r>
              <a:rPr lang="en-US" sz="1200" dirty="0">
                <a:solidFill>
                  <a:schemeClr val="bg1"/>
                </a:solidFill>
              </a:rPr>
              <a:t>$@ - evaluates to the filename of the target</a:t>
            </a:r>
          </a:p>
          <a:p>
            <a:endParaRPr lang="en-US" sz="1200" dirty="0">
              <a:solidFill>
                <a:schemeClr val="bg1"/>
              </a:solidFill>
            </a:endParaRPr>
          </a:p>
          <a:p>
            <a:r>
              <a:rPr lang="en-US" sz="1200" dirty="0">
                <a:solidFill>
                  <a:schemeClr val="bg1"/>
                </a:solidFill>
              </a:rPr>
              <a:t>$&lt;  - evaluates to the first dependency</a:t>
            </a:r>
          </a:p>
          <a:p>
            <a:endParaRPr lang="en-US" sz="1200" dirty="0">
              <a:solidFill>
                <a:schemeClr val="bg1"/>
              </a:solidFill>
            </a:endParaRPr>
          </a:p>
          <a:p>
            <a:r>
              <a:rPr lang="en-US" sz="1200" dirty="0">
                <a:solidFill>
                  <a:schemeClr val="bg1"/>
                </a:solidFill>
              </a:rPr>
              <a:t>$^ - evaluates to all dependencies</a:t>
            </a:r>
          </a:p>
          <a:p>
            <a:endParaRPr lang="en-US" sz="1200" dirty="0">
              <a:solidFill>
                <a:schemeClr val="bg1"/>
              </a:solidFill>
            </a:endParaRPr>
          </a:p>
          <a:p>
            <a:r>
              <a:rPr lang="en-US" sz="1200" dirty="0">
                <a:solidFill>
                  <a:schemeClr val="bg1"/>
                </a:solidFill>
              </a:rPr>
              <a:t>$* - Target name will be replaced by this example </a:t>
            </a:r>
            <a:r>
              <a:rPr lang="en-US" sz="1200" dirty="0" err="1">
                <a:solidFill>
                  <a:schemeClr val="bg1"/>
                </a:solidFill>
              </a:rPr>
              <a:t>cexe.lst</a:t>
            </a:r>
            <a:endParaRPr lang="en-US" sz="1200" dirty="0">
              <a:solidFill>
                <a:schemeClr val="bg1"/>
              </a:solidFill>
            </a:endParaRPr>
          </a:p>
          <a:p>
            <a:endParaRPr lang="en-US" sz="1200" dirty="0">
              <a:solidFill>
                <a:schemeClr val="bg1"/>
              </a:solidFill>
            </a:endParaRPr>
          </a:p>
          <a:p>
            <a:r>
              <a:rPr lang="en-US" sz="1200" dirty="0">
                <a:solidFill>
                  <a:schemeClr val="bg1"/>
                </a:solidFill>
              </a:rPr>
              <a:t>%.o - Wildcard that matches any file ending with .o</a:t>
            </a:r>
          </a:p>
        </p:txBody>
      </p:sp>
    </p:spTree>
    <p:extLst>
      <p:ext uri="{BB962C8B-B14F-4D97-AF65-F5344CB8AC3E}">
        <p14:creationId xmlns:p14="http://schemas.microsoft.com/office/powerpoint/2010/main" val="143589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Automation</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872034"/>
          </a:xfrm>
          <a:prstGeom prst="rect">
            <a:avLst/>
          </a:prstGeom>
          <a:noFill/>
        </p:spPr>
        <p:txBody>
          <a:bodyPr wrap="square" rtlCol="0">
            <a:spAutoFit/>
          </a:bodyPr>
          <a:lstStyle/>
          <a:p>
            <a:pPr>
              <a:lnSpc>
                <a:spcPct val="150000"/>
              </a:lnSpc>
            </a:pPr>
            <a:r>
              <a:rPr lang="en-US" dirty="0"/>
              <a:t>The images below shows examples of how to achieve this:</a:t>
            </a:r>
          </a:p>
          <a:p>
            <a:pPr>
              <a:lnSpc>
                <a:spcPct val="150000"/>
              </a:lnSpc>
            </a:pPr>
            <a:r>
              <a:rPr lang="en-US" dirty="0"/>
              <a:t>Notice some targets work and others do not. Fix the error.</a:t>
            </a:r>
          </a:p>
        </p:txBody>
      </p:sp>
      <p:pic>
        <p:nvPicPr>
          <p:cNvPr id="4" name="Picture 3">
            <a:extLst>
              <a:ext uri="{FF2B5EF4-FFF2-40B4-BE49-F238E27FC236}">
                <a16:creationId xmlns="" xmlns:a16="http://schemas.microsoft.com/office/drawing/2014/main" id="{19C8E02A-9545-4E43-BC05-6A3FBB259C68}"/>
              </a:ext>
            </a:extLst>
          </p:cNvPr>
          <p:cNvPicPr>
            <a:picLocks noChangeAspect="1"/>
          </p:cNvPicPr>
          <p:nvPr/>
        </p:nvPicPr>
        <p:blipFill>
          <a:blip r:embed="rId2"/>
          <a:stretch>
            <a:fillRect/>
          </a:stretch>
        </p:blipFill>
        <p:spPr>
          <a:xfrm>
            <a:off x="646038" y="2133600"/>
            <a:ext cx="2881828" cy="2090738"/>
          </a:xfrm>
          <a:prstGeom prst="rect">
            <a:avLst/>
          </a:prstGeom>
        </p:spPr>
      </p:pic>
      <p:pic>
        <p:nvPicPr>
          <p:cNvPr id="5" name="Picture 4">
            <a:extLst>
              <a:ext uri="{FF2B5EF4-FFF2-40B4-BE49-F238E27FC236}">
                <a16:creationId xmlns="" xmlns:a16="http://schemas.microsoft.com/office/drawing/2014/main" id="{6508A7FF-3D9A-42AB-A593-21053D717A57}"/>
              </a:ext>
            </a:extLst>
          </p:cNvPr>
          <p:cNvPicPr>
            <a:picLocks noChangeAspect="1"/>
          </p:cNvPicPr>
          <p:nvPr/>
        </p:nvPicPr>
        <p:blipFill>
          <a:blip r:embed="rId3"/>
          <a:stretch>
            <a:fillRect/>
          </a:stretch>
        </p:blipFill>
        <p:spPr>
          <a:xfrm>
            <a:off x="613381" y="4419600"/>
            <a:ext cx="4238625" cy="1885950"/>
          </a:xfrm>
          <a:prstGeom prst="rect">
            <a:avLst/>
          </a:prstGeom>
        </p:spPr>
      </p:pic>
    </p:spTree>
    <p:extLst>
      <p:ext uri="{BB962C8B-B14F-4D97-AF65-F5344CB8AC3E}">
        <p14:creationId xmlns:p14="http://schemas.microsoft.com/office/powerpoint/2010/main" val="25280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3370153"/>
          </a:xfrm>
          <a:prstGeom prst="rect">
            <a:avLst/>
          </a:prstGeom>
          <a:noFill/>
        </p:spPr>
        <p:txBody>
          <a:bodyPr wrap="square" rtlCol="0">
            <a:spAutoFit/>
          </a:bodyPr>
          <a:lstStyle/>
          <a:p>
            <a:pPr>
              <a:lnSpc>
                <a:spcPct val="150000"/>
              </a:lnSpc>
            </a:pPr>
            <a:r>
              <a:rPr lang="en-US" sz="1600" dirty="0" err="1"/>
              <a:t>Makefiles</a:t>
            </a:r>
            <a:r>
              <a:rPr lang="en-US" sz="1600" dirty="0"/>
              <a:t>: </a:t>
            </a:r>
          </a:p>
          <a:p>
            <a:pPr>
              <a:lnSpc>
                <a:spcPct val="150000"/>
              </a:lnSpc>
            </a:pPr>
            <a:r>
              <a:rPr lang="en-US" sz="1400" dirty="0"/>
              <a:t>https://stackoverflow.com/questions/3220277/what-do-the-makefile-symbols-and-mean</a:t>
            </a:r>
          </a:p>
          <a:p>
            <a:pPr>
              <a:lnSpc>
                <a:spcPct val="150000"/>
              </a:lnSpc>
            </a:pPr>
            <a:r>
              <a:rPr lang="en-US" sz="1400" dirty="0"/>
              <a:t>https://en.wikipedia.org/wiki/Makefile</a:t>
            </a:r>
          </a:p>
          <a:p>
            <a:pPr>
              <a:lnSpc>
                <a:spcPct val="150000"/>
              </a:lnSpc>
            </a:pPr>
            <a:r>
              <a:rPr lang="en-US" sz="1400" dirty="0">
                <a:hlinkClick r:id="rId2"/>
              </a:rPr>
              <a:t>https://</a:t>
            </a:r>
            <a:r>
              <a:rPr lang="en-US" sz="1400" dirty="0" smtClean="0">
                <a:hlinkClick r:id="rId2"/>
              </a:rPr>
              <a:t>en.wikibooks.org/wiki/X86_Assembly/Interfacing_with_Linux</a:t>
            </a:r>
            <a:endParaRPr lang="en-US" sz="1400" dirty="0" smtClean="0"/>
          </a:p>
          <a:p>
            <a:pPr>
              <a:lnSpc>
                <a:spcPct val="150000"/>
              </a:lnSpc>
            </a:pPr>
            <a:r>
              <a:rPr lang="en-US" sz="1400" dirty="0" err="1" smtClean="0"/>
              <a:t>Gcc</a:t>
            </a:r>
            <a:r>
              <a:rPr lang="en-US" sz="1400" dirty="0" smtClean="0"/>
              <a:t> option by index</a:t>
            </a:r>
          </a:p>
          <a:p>
            <a:pPr>
              <a:lnSpc>
                <a:spcPct val="150000"/>
              </a:lnSpc>
            </a:pPr>
            <a:r>
              <a:rPr lang="en-US" sz="1400" dirty="0">
                <a:hlinkClick r:id="rId3"/>
              </a:rPr>
              <a:t>https://</a:t>
            </a:r>
            <a:r>
              <a:rPr lang="en-US" sz="1400" dirty="0" smtClean="0">
                <a:hlinkClick r:id="rId3"/>
              </a:rPr>
              <a:t>gcc.gnu.org/onlinedocs/gcc/Option-Index.html</a:t>
            </a:r>
            <a:endParaRPr lang="en-US" sz="1400" dirty="0" smtClean="0"/>
          </a:p>
          <a:p>
            <a:pPr>
              <a:lnSpc>
                <a:spcPct val="150000"/>
              </a:lnSpc>
            </a:pPr>
            <a:r>
              <a:rPr lang="en-US" sz="1400" dirty="0" smtClean="0"/>
              <a:t>.</a:t>
            </a:r>
            <a:r>
              <a:rPr lang="en-US" sz="1400" dirty="0" err="1" smtClean="0"/>
              <a:t>cfi</a:t>
            </a:r>
            <a:r>
              <a:rPr lang="en-US" sz="1400" dirty="0" smtClean="0"/>
              <a:t> directives</a:t>
            </a:r>
          </a:p>
          <a:p>
            <a:pPr>
              <a:lnSpc>
                <a:spcPct val="150000"/>
              </a:lnSpc>
            </a:pPr>
            <a:r>
              <a:rPr lang="en-US" sz="1400" dirty="0">
                <a:hlinkClick r:id="rId4"/>
              </a:rPr>
              <a:t>http://</a:t>
            </a:r>
            <a:r>
              <a:rPr lang="en-US" sz="1400" dirty="0" smtClean="0">
                <a:hlinkClick r:id="rId4"/>
              </a:rPr>
              <a:t>sourceware.org/binutils/docs-2.17/as/CFI-directives.html#CFI-directives</a:t>
            </a:r>
            <a:endParaRPr lang="en-US" sz="1400" dirty="0" smtClean="0"/>
          </a:p>
          <a:p>
            <a:pPr>
              <a:lnSpc>
                <a:spcPct val="150000"/>
              </a:lnSpc>
            </a:pPr>
            <a:endParaRPr lang="en-US" sz="1400" dirty="0" smtClean="0"/>
          </a:p>
          <a:p>
            <a:pPr>
              <a:lnSpc>
                <a:spcPct val="150000"/>
              </a:lnSpc>
            </a:pPr>
            <a:endParaRPr lang="en-US" sz="1400" dirty="0"/>
          </a:p>
        </p:txBody>
      </p:sp>
    </p:spTree>
    <p:extLst>
      <p:ext uri="{BB962C8B-B14F-4D97-AF65-F5344CB8AC3E}">
        <p14:creationId xmlns:p14="http://schemas.microsoft.com/office/powerpoint/2010/main" val="156726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GNU C Compilation - Phases</a:t>
            </a:r>
          </a:p>
        </p:txBody>
      </p:sp>
      <p:pic>
        <p:nvPicPr>
          <p:cNvPr id="6" name="Picture 6">
            <a:extLst>
              <a:ext uri="{FF2B5EF4-FFF2-40B4-BE49-F238E27FC236}">
                <a16:creationId xmlns="" xmlns:a16="http://schemas.microsoft.com/office/drawing/2014/main" id="{838B25B6-3248-47FC-8161-2746DC1D98BE}"/>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229045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GNU C Compilation - Phases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4847994"/>
          </a:xfrm>
          <a:prstGeom prst="rect">
            <a:avLst/>
          </a:prstGeom>
          <a:noFill/>
        </p:spPr>
        <p:txBody>
          <a:bodyPr wrap="square" rtlCol="0">
            <a:spAutoFit/>
          </a:bodyPr>
          <a:lstStyle/>
          <a:p>
            <a:pPr>
              <a:lnSpc>
                <a:spcPct val="150000"/>
              </a:lnSpc>
            </a:pPr>
            <a:r>
              <a:rPr lang="en-US" sz="1600" dirty="0"/>
              <a:t>From the previous slide we can see that the compilation follows a few stages. When the command </a:t>
            </a:r>
            <a:r>
              <a:rPr lang="en-US" sz="1600" dirty="0" err="1"/>
              <a:t>gcc</a:t>
            </a:r>
            <a:r>
              <a:rPr lang="en-US" sz="1600" dirty="0"/>
              <a:t> </a:t>
            </a:r>
            <a:r>
              <a:rPr lang="en-US" sz="1600" dirty="0" err="1"/>
              <a:t>myc_prog.c</a:t>
            </a:r>
            <a:r>
              <a:rPr lang="en-US" sz="1600" dirty="0"/>
              <a:t> –o </a:t>
            </a:r>
            <a:r>
              <a:rPr lang="en-US" sz="1600" dirty="0" err="1"/>
              <a:t>myc_prog</a:t>
            </a:r>
            <a:r>
              <a:rPr lang="en-US" sz="1600" dirty="0"/>
              <a:t> gets executed the following things happen:</a:t>
            </a:r>
          </a:p>
          <a:p>
            <a:pPr marL="285750" indent="-285750">
              <a:lnSpc>
                <a:spcPct val="150000"/>
              </a:lnSpc>
              <a:buFont typeface="Arial" panose="020B0604020202020204" pitchFamily="34" charset="0"/>
              <a:buChar char="•"/>
            </a:pPr>
            <a:r>
              <a:rPr lang="en-US" sz="1600" dirty="0"/>
              <a:t>Preprocessor</a:t>
            </a:r>
          </a:p>
          <a:p>
            <a:pPr marL="1028700" lvl="1">
              <a:lnSpc>
                <a:spcPct val="150000"/>
              </a:lnSpc>
              <a:buFont typeface="Arial" panose="020B0604020202020204" pitchFamily="34" charset="0"/>
              <a:buChar char="•"/>
            </a:pPr>
            <a:r>
              <a:rPr lang="en-US" sz="1600" dirty="0"/>
              <a:t>#include, #define, #if, #</a:t>
            </a:r>
            <a:r>
              <a:rPr lang="en-US" sz="1600" dirty="0" err="1"/>
              <a:t>ifndef</a:t>
            </a:r>
            <a:r>
              <a:rPr lang="en-US" sz="1600" dirty="0"/>
              <a:t> directives are processed</a:t>
            </a:r>
          </a:p>
          <a:p>
            <a:pPr marL="1028700" lvl="1">
              <a:lnSpc>
                <a:spcPct val="150000"/>
              </a:lnSpc>
              <a:buFont typeface="Arial" panose="020B0604020202020204" pitchFamily="34" charset="0"/>
              <a:buChar char="•"/>
            </a:pPr>
            <a:r>
              <a:rPr lang="en-US" sz="1600" dirty="0"/>
              <a:t>Include file contents, set constant values, and change the flow of execution</a:t>
            </a:r>
          </a:p>
          <a:p>
            <a:pPr marL="285750" indent="-285750">
              <a:lnSpc>
                <a:spcPct val="150000"/>
              </a:lnSpc>
              <a:buFont typeface="Arial" panose="020B0604020202020204" pitchFamily="34" charset="0"/>
              <a:buChar char="•"/>
            </a:pPr>
            <a:r>
              <a:rPr lang="en-US" sz="1600" dirty="0"/>
              <a:t>Compiler</a:t>
            </a:r>
          </a:p>
          <a:p>
            <a:pPr marL="1028700" lvl="1">
              <a:lnSpc>
                <a:spcPct val="150000"/>
              </a:lnSpc>
              <a:buFont typeface="Arial" panose="020B0604020202020204" pitchFamily="34" charset="0"/>
              <a:buChar char="•"/>
            </a:pPr>
            <a:r>
              <a:rPr lang="en-US" sz="1600" dirty="0"/>
              <a:t>Convert the code to it's assembly equivalent</a:t>
            </a:r>
          </a:p>
          <a:p>
            <a:pPr marL="285750" indent="-285750">
              <a:lnSpc>
                <a:spcPct val="150000"/>
              </a:lnSpc>
              <a:buFont typeface="Arial" panose="020B0604020202020204" pitchFamily="34" charset="0"/>
              <a:buChar char="•"/>
            </a:pPr>
            <a:r>
              <a:rPr lang="en-US" sz="1600" dirty="0"/>
              <a:t>Assembler</a:t>
            </a:r>
          </a:p>
          <a:p>
            <a:pPr marL="1028700" lvl="1">
              <a:lnSpc>
                <a:spcPct val="150000"/>
              </a:lnSpc>
              <a:buFont typeface="Arial" panose="020B0604020202020204" pitchFamily="34" charset="0"/>
              <a:buChar char="•"/>
            </a:pPr>
            <a:r>
              <a:rPr lang="en-US" sz="1600" dirty="0"/>
              <a:t>Take the assembly code and generate object code</a:t>
            </a:r>
          </a:p>
          <a:p>
            <a:pPr marL="285750" indent="-285750">
              <a:lnSpc>
                <a:spcPct val="150000"/>
              </a:lnSpc>
              <a:buFont typeface="Arial" panose="020B0604020202020204" pitchFamily="34" charset="0"/>
              <a:buChar char="•"/>
            </a:pPr>
            <a:r>
              <a:rPr lang="en-US" sz="1600" dirty="0"/>
              <a:t>Linker</a:t>
            </a:r>
          </a:p>
          <a:p>
            <a:pPr marL="1028700" lvl="1">
              <a:lnSpc>
                <a:spcPct val="150000"/>
              </a:lnSpc>
              <a:buFont typeface="Arial" panose="020B0604020202020204" pitchFamily="34" charset="0"/>
              <a:buChar char="•"/>
            </a:pPr>
            <a:r>
              <a:rPr lang="en-US" sz="1600" dirty="0"/>
              <a:t>Combine other object files, and </a:t>
            </a:r>
            <a:r>
              <a:rPr lang="en-US" sz="1600" b="1" dirty="0"/>
              <a:t>shared object files</a:t>
            </a:r>
            <a:r>
              <a:rPr lang="en-US" sz="1600" dirty="0"/>
              <a:t> </a:t>
            </a:r>
          </a:p>
        </p:txBody>
      </p:sp>
    </p:spTree>
    <p:extLst>
      <p:ext uri="{BB962C8B-B14F-4D97-AF65-F5344CB8AC3E}">
        <p14:creationId xmlns:p14="http://schemas.microsoft.com/office/powerpoint/2010/main" val="243210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The Preprocessor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5055230"/>
          </a:xfrm>
          <a:prstGeom prst="rect">
            <a:avLst/>
          </a:prstGeom>
          <a:noFill/>
        </p:spPr>
        <p:txBody>
          <a:bodyPr wrap="square" rtlCol="0">
            <a:spAutoFit/>
          </a:bodyPr>
          <a:lstStyle/>
          <a:p>
            <a:pPr>
              <a:lnSpc>
                <a:spcPct val="150000"/>
              </a:lnSpc>
            </a:pPr>
            <a:r>
              <a:rPr lang="en-US" sz="1600" dirty="0"/>
              <a:t>The preprocessor is an important part of the compilation process.</a:t>
            </a:r>
          </a:p>
          <a:p>
            <a:pPr>
              <a:lnSpc>
                <a:spcPct val="150000"/>
              </a:lnSpc>
            </a:pPr>
            <a:r>
              <a:rPr lang="en-US" sz="1600" dirty="0"/>
              <a:t>The purpose is as follows:</a:t>
            </a:r>
          </a:p>
          <a:p>
            <a:pPr marL="342900" indent="-342900">
              <a:lnSpc>
                <a:spcPct val="150000"/>
              </a:lnSpc>
              <a:buAutoNum type="arabicPeriod"/>
            </a:pPr>
            <a:r>
              <a:rPr lang="en-US" sz="1600" dirty="0"/>
              <a:t>Strip comments from the original C code</a:t>
            </a:r>
          </a:p>
          <a:p>
            <a:pPr marL="342900" indent="-342900">
              <a:lnSpc>
                <a:spcPct val="150000"/>
              </a:lnSpc>
              <a:buAutoNum type="arabicPeriod"/>
            </a:pPr>
            <a:r>
              <a:rPr lang="en-US" sz="1600" dirty="0"/>
              <a:t>Includes other files into the source file (think </a:t>
            </a:r>
            <a:r>
              <a:rPr lang="en-US" sz="1400" dirty="0">
                <a:solidFill>
                  <a:srgbClr val="FF0000"/>
                </a:solidFill>
                <a:highlight>
                  <a:srgbClr val="FFFF00"/>
                </a:highlight>
              </a:rPr>
              <a:t>#include&lt;</a:t>
            </a:r>
            <a:r>
              <a:rPr lang="en-US" sz="1400" dirty="0" err="1">
                <a:solidFill>
                  <a:srgbClr val="FF0000"/>
                </a:solidFill>
                <a:highlight>
                  <a:srgbClr val="FFFF00"/>
                </a:highlight>
              </a:rPr>
              <a:t>stdio.h</a:t>
            </a:r>
            <a:r>
              <a:rPr lang="en-US" sz="1400" dirty="0">
                <a:solidFill>
                  <a:srgbClr val="FF0000"/>
                </a:solidFill>
                <a:highlight>
                  <a:srgbClr val="FFFF00"/>
                </a:highlight>
              </a:rPr>
              <a:t>&gt; or #</a:t>
            </a:r>
            <a:r>
              <a:rPr lang="en-US" sz="1400" dirty="0" err="1">
                <a:solidFill>
                  <a:srgbClr val="FF0000"/>
                </a:solidFill>
                <a:highlight>
                  <a:srgbClr val="FFFF00"/>
                </a:highlight>
              </a:rPr>
              <a:t>include"my.h</a:t>
            </a:r>
            <a:r>
              <a:rPr lang="en-US" sz="1400" dirty="0">
                <a:solidFill>
                  <a:srgbClr val="FF0000"/>
                </a:solidFill>
                <a:highlight>
                  <a:srgbClr val="FFFF00"/>
                </a:highlight>
              </a:rPr>
              <a:t>"</a:t>
            </a:r>
            <a:r>
              <a:rPr lang="en-US" dirty="0"/>
              <a:t>)</a:t>
            </a:r>
          </a:p>
          <a:p>
            <a:pPr marL="1085850" lvl="1" indent="-342900">
              <a:lnSpc>
                <a:spcPct val="150000"/>
              </a:lnSpc>
              <a:buFont typeface="Arial" panose="020B0604020202020204" pitchFamily="34" charset="0"/>
              <a:buChar char="•"/>
            </a:pPr>
            <a:r>
              <a:rPr lang="en-US" sz="1200" b="1" dirty="0">
                <a:solidFill>
                  <a:srgbClr val="FF0000"/>
                </a:solidFill>
                <a:highlight>
                  <a:srgbClr val="FFFF00"/>
                </a:highlight>
              </a:rPr>
              <a:t>If the directive uses &lt; &gt;, the system directory is searched.</a:t>
            </a:r>
          </a:p>
          <a:p>
            <a:pPr marL="1085850" lvl="1" indent="-342900">
              <a:lnSpc>
                <a:spcPct val="150000"/>
              </a:lnSpc>
              <a:buFont typeface="Arial" panose="020B0604020202020204" pitchFamily="34" charset="0"/>
              <a:buChar char="•"/>
            </a:pPr>
            <a:r>
              <a:rPr lang="en-US" sz="1200" b="1" dirty="0">
                <a:solidFill>
                  <a:srgbClr val="FF0000"/>
                </a:solidFill>
                <a:highlight>
                  <a:srgbClr val="FFFF00"/>
                </a:highlight>
              </a:rPr>
              <a:t>If the directive uses " ", the local directory is searched</a:t>
            </a:r>
          </a:p>
          <a:p>
            <a:pPr marL="342900" indent="-342900">
              <a:lnSpc>
                <a:spcPct val="150000"/>
              </a:lnSpc>
              <a:buFont typeface="Times New Roman" panose="02020603050405020304" pitchFamily="18" charset="0"/>
              <a:buAutoNum type="arabicPeriod"/>
            </a:pPr>
            <a:r>
              <a:rPr lang="en-US" sz="1700" dirty="0"/>
              <a:t>Conditionally includes source text (</a:t>
            </a:r>
            <a:r>
              <a:rPr lang="en-US" sz="1600" dirty="0"/>
              <a:t>think </a:t>
            </a:r>
            <a:r>
              <a:rPr lang="en-US" sz="1600" b="1" dirty="0">
                <a:solidFill>
                  <a:srgbClr val="FF0000"/>
                </a:solidFill>
                <a:highlight>
                  <a:srgbClr val="FFFF00"/>
                </a:highlight>
              </a:rPr>
              <a:t>#ifdef DOTHIS</a:t>
            </a:r>
            <a:r>
              <a:rPr lang="en-US" sz="1700" dirty="0"/>
              <a:t>)</a:t>
            </a:r>
          </a:p>
          <a:p>
            <a:pPr marL="342900" indent="-342900">
              <a:lnSpc>
                <a:spcPct val="150000"/>
              </a:lnSpc>
              <a:buFont typeface="Times New Roman" panose="02020603050405020304" pitchFamily="18" charset="0"/>
              <a:buAutoNum type="arabicPeriod"/>
            </a:pPr>
            <a:r>
              <a:rPr lang="en-US" sz="1700" dirty="0"/>
              <a:t>Expands macros and constants (think </a:t>
            </a:r>
            <a:r>
              <a:rPr lang="en-US" sz="1600" b="1" dirty="0">
                <a:solidFill>
                  <a:srgbClr val="FF0000"/>
                </a:solidFill>
                <a:highlight>
                  <a:srgbClr val="FFFF00"/>
                </a:highlight>
              </a:rPr>
              <a:t>#define ROW 3</a:t>
            </a:r>
            <a:r>
              <a:rPr lang="en-US" sz="1700" dirty="0"/>
              <a:t>)</a:t>
            </a:r>
          </a:p>
          <a:p>
            <a:pPr marL="342900" indent="-342900">
              <a:lnSpc>
                <a:spcPct val="150000"/>
              </a:lnSpc>
              <a:buFont typeface="Times New Roman" panose="02020603050405020304" pitchFamily="18" charset="0"/>
              <a:buAutoNum type="arabicPeriod"/>
            </a:pPr>
            <a:endParaRPr lang="en-US" sz="600" dirty="0"/>
          </a:p>
          <a:p>
            <a:pPr>
              <a:lnSpc>
                <a:spcPct val="150000"/>
              </a:lnSpc>
            </a:pPr>
            <a:r>
              <a:rPr lang="en-US" sz="1700" dirty="0"/>
              <a:t>The command is as follows (has 3 variations):</a:t>
            </a:r>
          </a:p>
          <a:p>
            <a:pPr marL="1085850" lvl="1" indent="-342900">
              <a:lnSpc>
                <a:spcPct val="150000"/>
              </a:lnSpc>
              <a:buFont typeface="Times New Roman" panose="02020603050405020304" pitchFamily="18" charset="0"/>
              <a:buChar char="•"/>
            </a:pPr>
            <a:r>
              <a:rPr lang="en-US" sz="1200" b="1" dirty="0" err="1">
                <a:solidFill>
                  <a:srgbClr val="FF0000"/>
                </a:solidFill>
                <a:highlight>
                  <a:srgbClr val="FFFF00"/>
                </a:highlight>
              </a:rPr>
              <a:t>gcc</a:t>
            </a:r>
            <a:r>
              <a:rPr lang="en-US" sz="1200" b="1" dirty="0">
                <a:solidFill>
                  <a:srgbClr val="FF0000"/>
                </a:solidFill>
                <a:highlight>
                  <a:srgbClr val="FFFF00"/>
                </a:highlight>
              </a:rPr>
              <a:t> -E </a:t>
            </a:r>
            <a:r>
              <a:rPr lang="en-US" sz="1200" b="1" dirty="0" err="1">
                <a:solidFill>
                  <a:srgbClr val="FF0000"/>
                </a:solidFill>
                <a:highlight>
                  <a:srgbClr val="FFFF00"/>
                </a:highlight>
              </a:rPr>
              <a:t>hello.c</a:t>
            </a:r>
            <a:r>
              <a:rPr lang="en-US" sz="1200" b="1" dirty="0">
                <a:solidFill>
                  <a:srgbClr val="FF0000"/>
                </a:solidFill>
                <a:highlight>
                  <a:srgbClr val="FFFF00"/>
                </a:highlight>
              </a:rPr>
              <a:t> -o  </a:t>
            </a:r>
            <a:r>
              <a:rPr lang="en-US" sz="1200" b="1" dirty="0" err="1">
                <a:solidFill>
                  <a:srgbClr val="FF0000"/>
                </a:solidFill>
                <a:highlight>
                  <a:srgbClr val="FFFF00"/>
                </a:highlight>
              </a:rPr>
              <a:t>hello_preprocess.i</a:t>
            </a:r>
            <a:r>
              <a:rPr lang="en-US" sz="1200" b="1" dirty="0">
                <a:solidFill>
                  <a:srgbClr val="FF0000"/>
                </a:solidFill>
                <a:highlight>
                  <a:srgbClr val="FFFF00"/>
                </a:highlight>
              </a:rPr>
              <a:t> </a:t>
            </a:r>
          </a:p>
          <a:p>
            <a:pPr marL="1085850" lvl="1" indent="-342900">
              <a:lnSpc>
                <a:spcPct val="150000"/>
              </a:lnSpc>
              <a:buFont typeface="Times New Roman" panose="02020603050405020304" pitchFamily="18" charset="0"/>
              <a:buChar char="•"/>
            </a:pPr>
            <a:r>
              <a:rPr lang="en-US" sz="1200" b="1" dirty="0" err="1">
                <a:solidFill>
                  <a:srgbClr val="FF0000"/>
                </a:solidFill>
                <a:highlight>
                  <a:srgbClr val="FFFF00"/>
                </a:highlight>
              </a:rPr>
              <a:t>cpp</a:t>
            </a:r>
            <a:r>
              <a:rPr lang="en-US" sz="1200" b="1" dirty="0">
                <a:solidFill>
                  <a:srgbClr val="FF0000"/>
                </a:solidFill>
                <a:highlight>
                  <a:srgbClr val="FFFF00"/>
                </a:highlight>
              </a:rPr>
              <a:t> </a:t>
            </a:r>
            <a:r>
              <a:rPr lang="en-US" sz="1200" b="1" dirty="0" err="1">
                <a:solidFill>
                  <a:srgbClr val="FF0000"/>
                </a:solidFill>
                <a:highlight>
                  <a:srgbClr val="FFFF00"/>
                </a:highlight>
              </a:rPr>
              <a:t>hello.c</a:t>
            </a:r>
            <a:r>
              <a:rPr lang="en-US" sz="1200" b="1" dirty="0">
                <a:solidFill>
                  <a:srgbClr val="FF0000"/>
                </a:solidFill>
                <a:highlight>
                  <a:srgbClr val="FFFF00"/>
                </a:highlight>
              </a:rPr>
              <a:t> &gt; </a:t>
            </a:r>
            <a:r>
              <a:rPr lang="en-US" sz="1200" b="1" dirty="0" err="1">
                <a:solidFill>
                  <a:srgbClr val="FF0000"/>
                </a:solidFill>
                <a:highlight>
                  <a:srgbClr val="FFFF00"/>
                </a:highlight>
              </a:rPr>
              <a:t>hello_preprocess.i</a:t>
            </a:r>
            <a:r>
              <a:rPr lang="en-US" sz="1200" b="1" dirty="0">
                <a:solidFill>
                  <a:srgbClr val="FF0000"/>
                </a:solidFill>
              </a:rPr>
              <a:t>        </a:t>
            </a:r>
            <a:r>
              <a:rPr lang="en-US" sz="1200" b="1" dirty="0"/>
              <a:t>(without using the wrapper program </a:t>
            </a:r>
            <a:r>
              <a:rPr lang="en-US" sz="1200" b="1" dirty="0" err="1"/>
              <a:t>gcc</a:t>
            </a:r>
            <a:r>
              <a:rPr lang="en-US" sz="1200" b="1" dirty="0"/>
              <a:t>)</a:t>
            </a:r>
          </a:p>
          <a:p>
            <a:pPr marL="1085850" lvl="1" indent="-342900">
              <a:lnSpc>
                <a:spcPct val="150000"/>
              </a:lnSpc>
              <a:buFont typeface="Times New Roman" panose="02020603050405020304" pitchFamily="18" charset="0"/>
              <a:buChar char="•"/>
            </a:pPr>
            <a:r>
              <a:rPr lang="en-US" sz="1200" b="1" dirty="0" err="1">
                <a:solidFill>
                  <a:srgbClr val="FF0000"/>
                </a:solidFill>
                <a:highlight>
                  <a:srgbClr val="FFFF00"/>
                </a:highlight>
              </a:rPr>
              <a:t>cpp</a:t>
            </a:r>
            <a:r>
              <a:rPr lang="en-US" sz="1200" b="1" dirty="0">
                <a:solidFill>
                  <a:srgbClr val="FF0000"/>
                </a:solidFill>
                <a:highlight>
                  <a:srgbClr val="FFFF00"/>
                </a:highlight>
              </a:rPr>
              <a:t> </a:t>
            </a:r>
            <a:r>
              <a:rPr lang="en-US" sz="1200" b="1" dirty="0" err="1">
                <a:solidFill>
                  <a:srgbClr val="FF0000"/>
                </a:solidFill>
                <a:highlight>
                  <a:srgbClr val="FFFF00"/>
                </a:highlight>
              </a:rPr>
              <a:t>hello.c</a:t>
            </a:r>
            <a:r>
              <a:rPr lang="en-US" sz="1200" b="1" dirty="0">
                <a:solidFill>
                  <a:srgbClr val="FF0000"/>
                </a:solidFill>
                <a:highlight>
                  <a:srgbClr val="FFFF00"/>
                </a:highlight>
              </a:rPr>
              <a:t> -o </a:t>
            </a:r>
            <a:r>
              <a:rPr lang="en-US" sz="1200" b="1" dirty="0" err="1">
                <a:solidFill>
                  <a:srgbClr val="FF0000"/>
                </a:solidFill>
                <a:highlight>
                  <a:srgbClr val="FFFF00"/>
                </a:highlight>
              </a:rPr>
              <a:t>hello_preprocess.i</a:t>
            </a:r>
            <a:r>
              <a:rPr lang="en-US" sz="1200" b="1" dirty="0"/>
              <a:t>      (without using the wrapper program </a:t>
            </a:r>
            <a:r>
              <a:rPr lang="en-US" sz="1200" b="1" dirty="0" err="1"/>
              <a:t>gcc</a:t>
            </a:r>
            <a:r>
              <a:rPr lang="en-US" sz="1200" b="1" dirty="0"/>
              <a:t>)</a:t>
            </a:r>
            <a:endParaRPr lang="en-US" sz="1200" b="1" dirty="0">
              <a:solidFill>
                <a:srgbClr val="FF0000"/>
              </a:solidFill>
            </a:endParaRPr>
          </a:p>
          <a:p>
            <a:pPr>
              <a:lnSpc>
                <a:spcPct val="150000"/>
              </a:lnSpc>
            </a:pPr>
            <a:r>
              <a:rPr lang="en-US" sz="1600" dirty="0"/>
              <a:t>The output is redirected to the file </a:t>
            </a:r>
            <a:r>
              <a:rPr lang="en-US" sz="1600" dirty="0" err="1"/>
              <a:t>hello_preprocess.i</a:t>
            </a:r>
            <a:r>
              <a:rPr lang="en-US" sz="1600" dirty="0"/>
              <a:t> which is a text file that can be read with a regular text editor. </a:t>
            </a:r>
            <a:r>
              <a:rPr lang="en-US" sz="1200" b="1" dirty="0" smtClean="0"/>
              <a:t>: </a:t>
            </a:r>
            <a:r>
              <a:rPr lang="en-US" sz="1200" b="1" dirty="0"/>
              <a:t>https://gcc.gnu.org/onlinedocs/cpp/</a:t>
            </a:r>
          </a:p>
        </p:txBody>
      </p:sp>
    </p:spTree>
    <p:extLst>
      <p:ext uri="{BB962C8B-B14F-4D97-AF65-F5344CB8AC3E}">
        <p14:creationId xmlns:p14="http://schemas.microsoft.com/office/powerpoint/2010/main" val="372073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Preprocessor - Example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69682"/>
            <a:ext cx="7914669" cy="1443152"/>
          </a:xfrm>
          <a:prstGeom prst="rect">
            <a:avLst/>
          </a:prstGeom>
          <a:noFill/>
        </p:spPr>
        <p:txBody>
          <a:bodyPr wrap="square" rtlCol="0">
            <a:spAutoFit/>
          </a:bodyPr>
          <a:lstStyle/>
          <a:p>
            <a:pPr>
              <a:lnSpc>
                <a:spcPct val="150000"/>
              </a:lnSpc>
            </a:pPr>
            <a:r>
              <a:rPr lang="en-US" sz="1600" dirty="0"/>
              <a:t>The image below shows an example output from a preprocessed file, with partial line number information presented:</a:t>
            </a:r>
          </a:p>
          <a:p>
            <a:pPr>
              <a:lnSpc>
                <a:spcPct val="150000"/>
              </a:lnSpc>
            </a:pPr>
            <a:r>
              <a:rPr lang="en-US" sz="1600" dirty="0" err="1"/>
              <a:t>gcc</a:t>
            </a:r>
            <a:r>
              <a:rPr lang="en-US" sz="1600" dirty="0"/>
              <a:t>  -E m3stages.c -o m3stages-pre.i</a:t>
            </a:r>
          </a:p>
          <a:p>
            <a:pPr>
              <a:lnSpc>
                <a:spcPct val="150000"/>
              </a:lnSpc>
            </a:pPr>
            <a:endParaRPr lang="en-US" sz="1200" b="1" dirty="0"/>
          </a:p>
        </p:txBody>
      </p:sp>
      <p:pic>
        <p:nvPicPr>
          <p:cNvPr id="5" name="Picture 4">
            <a:extLst>
              <a:ext uri="{FF2B5EF4-FFF2-40B4-BE49-F238E27FC236}">
                <a16:creationId xmlns="" xmlns:a16="http://schemas.microsoft.com/office/drawing/2014/main" id="{1E8F813A-3B3E-478F-8949-B844ABDCD3F2}"/>
              </a:ext>
            </a:extLst>
          </p:cNvPr>
          <p:cNvPicPr>
            <a:picLocks noChangeAspect="1"/>
          </p:cNvPicPr>
          <p:nvPr/>
        </p:nvPicPr>
        <p:blipFill>
          <a:blip r:embed="rId3"/>
          <a:stretch>
            <a:fillRect/>
          </a:stretch>
        </p:blipFill>
        <p:spPr>
          <a:xfrm>
            <a:off x="2667000" y="2819400"/>
            <a:ext cx="3719353" cy="2326758"/>
          </a:xfrm>
          <a:prstGeom prst="rect">
            <a:avLst/>
          </a:prstGeom>
        </p:spPr>
      </p:pic>
    </p:spTree>
    <p:extLst>
      <p:ext uri="{BB962C8B-B14F-4D97-AF65-F5344CB8AC3E}">
        <p14:creationId xmlns:p14="http://schemas.microsoft.com/office/powerpoint/2010/main" val="13854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Preprocessor Directives</a:t>
            </a:r>
          </a:p>
        </p:txBody>
      </p:sp>
      <p:pic>
        <p:nvPicPr>
          <p:cNvPr id="5" name="Picture 6">
            <a:extLst>
              <a:ext uri="{FF2B5EF4-FFF2-40B4-BE49-F238E27FC236}">
                <a16:creationId xmlns="" xmlns:a16="http://schemas.microsoft.com/office/drawing/2014/main" id="{5B1205BC-9313-4017-A405-4B45AC00693E}"/>
              </a:ext>
            </a:extLst>
          </p:cNvPr>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373486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Example commands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914400"/>
            <a:ext cx="7914669" cy="5586658"/>
          </a:xfrm>
          <a:prstGeom prst="rect">
            <a:avLst/>
          </a:prstGeom>
          <a:noFill/>
        </p:spPr>
        <p:txBody>
          <a:bodyPr wrap="square" rtlCol="0">
            <a:spAutoFit/>
          </a:bodyPr>
          <a:lstStyle/>
          <a:p>
            <a:pPr>
              <a:lnSpc>
                <a:spcPct val="150000"/>
              </a:lnSpc>
            </a:pPr>
            <a:r>
              <a:rPr lang="en-US" sz="1600" dirty="0"/>
              <a:t>The compilation process can have up to 4 stages when the </a:t>
            </a:r>
            <a:r>
              <a:rPr lang="en-US" sz="1600" dirty="0" err="1"/>
              <a:t>gcc</a:t>
            </a:r>
            <a:r>
              <a:rPr lang="en-US" sz="1600" dirty="0"/>
              <a:t> command is executed:</a:t>
            </a:r>
          </a:p>
          <a:p>
            <a:pPr>
              <a:lnSpc>
                <a:spcPct val="150000"/>
              </a:lnSpc>
            </a:pPr>
            <a:r>
              <a:rPr lang="en-US" sz="1600" dirty="0" err="1"/>
              <a:t>gcc</a:t>
            </a:r>
            <a:r>
              <a:rPr lang="en-US" sz="1600" dirty="0"/>
              <a:t> -o hello </a:t>
            </a:r>
            <a:r>
              <a:rPr lang="en-US" sz="1600" dirty="0" err="1"/>
              <a:t>hello.c</a:t>
            </a:r>
            <a:r>
              <a:rPr lang="en-US" sz="1600" dirty="0"/>
              <a:t> will cause the following commands to be executed:</a:t>
            </a:r>
          </a:p>
          <a:p>
            <a:pPr marL="342900" indent="-342900">
              <a:lnSpc>
                <a:spcPct val="150000"/>
              </a:lnSpc>
              <a:buAutoNum type="arabicPeriod"/>
            </a:pPr>
            <a:r>
              <a:rPr lang="en-US" sz="1600" dirty="0"/>
              <a:t>cc1 </a:t>
            </a:r>
            <a:r>
              <a:rPr lang="en-US" sz="1600" dirty="0" err="1"/>
              <a:t>hello.c</a:t>
            </a:r>
            <a:r>
              <a:rPr lang="en-US" sz="1600" dirty="0"/>
              <a:t> -o /</a:t>
            </a:r>
            <a:r>
              <a:rPr lang="en-US" sz="1600" dirty="0" err="1"/>
              <a:t>tmp</a:t>
            </a:r>
            <a:r>
              <a:rPr lang="en-US" sz="1600" dirty="0"/>
              <a:t>/</a:t>
            </a:r>
            <a:r>
              <a:rPr lang="en-US" sz="1600" b="1" i="1" dirty="0"/>
              <a:t>tmpFile1</a:t>
            </a:r>
            <a:r>
              <a:rPr lang="en-US" sz="1600" dirty="0"/>
              <a:t>.s</a:t>
            </a:r>
          </a:p>
          <a:p>
            <a:pPr marL="342900" indent="-342900">
              <a:lnSpc>
                <a:spcPct val="150000"/>
              </a:lnSpc>
              <a:buAutoNum type="arabicPeriod"/>
            </a:pPr>
            <a:r>
              <a:rPr lang="en-US" sz="1600" dirty="0"/>
              <a:t>as -v -64 -o /</a:t>
            </a:r>
            <a:r>
              <a:rPr lang="en-US" sz="1600" dirty="0" err="1"/>
              <a:t>tmp</a:t>
            </a:r>
            <a:r>
              <a:rPr lang="en-US" sz="1600" dirty="0"/>
              <a:t>/</a:t>
            </a:r>
            <a:r>
              <a:rPr lang="en-US" sz="1600" b="1" i="1" dirty="0"/>
              <a:t>tmpFile2</a:t>
            </a:r>
            <a:r>
              <a:rPr lang="en-US" sz="1600" dirty="0"/>
              <a:t>.o  /</a:t>
            </a:r>
            <a:r>
              <a:rPr lang="en-US" sz="1600" dirty="0" err="1"/>
              <a:t>tmp</a:t>
            </a:r>
            <a:r>
              <a:rPr lang="en-US" sz="1600" dirty="0"/>
              <a:t>/</a:t>
            </a:r>
            <a:r>
              <a:rPr lang="en-US" sz="1600" b="1" i="1" dirty="0"/>
              <a:t>tmpFile1</a:t>
            </a:r>
            <a:r>
              <a:rPr lang="en-US" sz="1600" dirty="0"/>
              <a:t>.s </a:t>
            </a:r>
          </a:p>
          <a:p>
            <a:pPr marL="342900" indent="-342900">
              <a:lnSpc>
                <a:spcPct val="150000"/>
              </a:lnSpc>
              <a:buAutoNum type="arabicPeriod"/>
            </a:pPr>
            <a:r>
              <a:rPr lang="en-US" sz="1600" dirty="0"/>
              <a:t>collect2 -o hello /</a:t>
            </a:r>
            <a:r>
              <a:rPr lang="en-US" sz="1600" dirty="0" err="1"/>
              <a:t>tmp</a:t>
            </a:r>
            <a:r>
              <a:rPr lang="en-US" sz="1600" dirty="0"/>
              <a:t>/</a:t>
            </a:r>
            <a:r>
              <a:rPr lang="en-US" sz="1600" b="1" i="1" dirty="0"/>
              <a:t>tmpFile2</a:t>
            </a:r>
            <a:r>
              <a:rPr lang="en-US" sz="1600" dirty="0"/>
              <a:t>.o</a:t>
            </a:r>
          </a:p>
          <a:p>
            <a:pPr lvl="1" indent="0">
              <a:lnSpc>
                <a:spcPct val="150000"/>
              </a:lnSpc>
            </a:pPr>
            <a:r>
              <a:rPr lang="en-US" sz="1600" dirty="0"/>
              <a:t>The command calls the following commands</a:t>
            </a:r>
          </a:p>
          <a:p>
            <a:pPr marL="1028700" lvl="1">
              <a:lnSpc>
                <a:spcPct val="150000"/>
              </a:lnSpc>
              <a:buFontTx/>
              <a:buChar char="-"/>
            </a:pPr>
            <a:r>
              <a:rPr lang="en-US" sz="1600" dirty="0" err="1"/>
              <a:t>ld</a:t>
            </a:r>
            <a:r>
              <a:rPr lang="en-US" sz="1600" dirty="0"/>
              <a:t> – linker, brings all the object file together and creates an executable.</a:t>
            </a:r>
          </a:p>
          <a:p>
            <a:pPr>
              <a:lnSpc>
                <a:spcPct val="150000"/>
              </a:lnSpc>
            </a:pPr>
            <a:r>
              <a:rPr lang="en-US" sz="1600" dirty="0"/>
              <a:t>To see these commands and steps, do the following:</a:t>
            </a:r>
          </a:p>
          <a:p>
            <a:pPr>
              <a:lnSpc>
                <a:spcPct val="150000"/>
              </a:lnSpc>
            </a:pPr>
            <a:r>
              <a:rPr lang="en-US" sz="1600" dirty="0" err="1"/>
              <a:t>gcc</a:t>
            </a:r>
            <a:r>
              <a:rPr lang="en-US" sz="1600" dirty="0"/>
              <a:t> </a:t>
            </a:r>
            <a:r>
              <a:rPr lang="en-US" sz="1600" dirty="0" err="1"/>
              <a:t>hello.c</a:t>
            </a:r>
            <a:r>
              <a:rPr lang="en-US" sz="1600" dirty="0"/>
              <a:t> -###</a:t>
            </a:r>
          </a:p>
          <a:p>
            <a:pPr>
              <a:lnSpc>
                <a:spcPct val="150000"/>
              </a:lnSpc>
            </a:pPr>
            <a:r>
              <a:rPr lang="en-US" sz="1600" b="1" dirty="0"/>
              <a:t>NB: 	</a:t>
            </a:r>
            <a:r>
              <a:rPr lang="en-US" sz="1600" dirty="0"/>
              <a:t>The preprocessor operation is not shown in the output above. That is because that step is completed as part of the cc1 wrapper program. 		</a:t>
            </a:r>
          </a:p>
          <a:p>
            <a:pPr>
              <a:lnSpc>
                <a:spcPct val="150000"/>
              </a:lnSpc>
            </a:pPr>
            <a:r>
              <a:rPr lang="en-US" sz="1600" b="1" dirty="0">
                <a:solidFill>
                  <a:srgbClr val="FF0000"/>
                </a:solidFill>
              </a:rPr>
              <a:t>Create preprocessed files directly with </a:t>
            </a:r>
            <a:r>
              <a:rPr lang="en-US" sz="1600" b="1" u="sng" dirty="0" err="1">
                <a:solidFill>
                  <a:srgbClr val="FF0000"/>
                </a:solidFill>
              </a:rPr>
              <a:t>cpp</a:t>
            </a:r>
            <a:r>
              <a:rPr lang="en-US" sz="1600" b="1" dirty="0">
                <a:solidFill>
                  <a:srgbClr val="FF0000"/>
                </a:solidFill>
              </a:rPr>
              <a:t> program: </a:t>
            </a:r>
            <a:r>
              <a:rPr lang="en-US" sz="1600" b="1" dirty="0" err="1">
                <a:solidFill>
                  <a:srgbClr val="FF0000"/>
                </a:solidFill>
              </a:rPr>
              <a:t>cpp</a:t>
            </a:r>
            <a:r>
              <a:rPr lang="en-US" sz="1600" b="1" dirty="0">
                <a:solidFill>
                  <a:srgbClr val="FF0000"/>
                </a:solidFill>
              </a:rPr>
              <a:t> </a:t>
            </a:r>
            <a:r>
              <a:rPr lang="en-US" sz="1600" b="1" dirty="0" err="1">
                <a:solidFill>
                  <a:srgbClr val="FF0000"/>
                </a:solidFill>
              </a:rPr>
              <a:t>hello.c</a:t>
            </a:r>
            <a:r>
              <a:rPr lang="en-US" sz="1600" b="1" dirty="0">
                <a:solidFill>
                  <a:srgbClr val="FF0000"/>
                </a:solidFill>
              </a:rPr>
              <a:t> -o </a:t>
            </a:r>
            <a:r>
              <a:rPr lang="en-US" sz="1600" b="1" dirty="0" err="1">
                <a:solidFill>
                  <a:srgbClr val="FF0000"/>
                </a:solidFill>
              </a:rPr>
              <a:t>hello.i</a:t>
            </a:r>
            <a:endParaRPr lang="en-US" sz="1600" dirty="0"/>
          </a:p>
          <a:p>
            <a:pPr>
              <a:lnSpc>
                <a:spcPct val="150000"/>
              </a:lnSpc>
            </a:pPr>
            <a:r>
              <a:rPr lang="en-US" sz="1600" dirty="0"/>
              <a:t>The </a:t>
            </a:r>
            <a:r>
              <a:rPr lang="en-US" sz="1600" dirty="0" err="1"/>
              <a:t>hello.i</a:t>
            </a:r>
            <a:r>
              <a:rPr lang="en-US" sz="1600" dirty="0"/>
              <a:t> file becomes the input to the next compilation step, instead of </a:t>
            </a:r>
            <a:r>
              <a:rPr lang="en-US" sz="1600" dirty="0" err="1"/>
              <a:t>hello.c</a:t>
            </a:r>
            <a:endParaRPr lang="en-US" sz="1600" dirty="0"/>
          </a:p>
          <a:p>
            <a:pPr>
              <a:lnSpc>
                <a:spcPct val="150000"/>
              </a:lnSpc>
            </a:pPr>
            <a:r>
              <a:rPr lang="en-US" sz="1600" dirty="0"/>
              <a:t>More on the preprocessor: </a:t>
            </a:r>
            <a:r>
              <a:rPr lang="en-US" sz="1400" i="1" dirty="0">
                <a:solidFill>
                  <a:schemeClr val="accent6">
                    <a:lumMod val="75000"/>
                  </a:schemeClr>
                </a:solidFill>
              </a:rPr>
              <a:t>https://gcc.gnu.org/onlinedocs/gcc/Preprocessor-Options.html</a:t>
            </a:r>
            <a:endParaRPr lang="en-US" sz="1600" i="1" dirty="0">
              <a:solidFill>
                <a:schemeClr val="accent6">
                  <a:lumMod val="75000"/>
                </a:schemeClr>
              </a:solidFill>
            </a:endParaRPr>
          </a:p>
        </p:txBody>
      </p:sp>
    </p:spTree>
    <p:extLst>
      <p:ext uri="{BB962C8B-B14F-4D97-AF65-F5344CB8AC3E}">
        <p14:creationId xmlns:p14="http://schemas.microsoft.com/office/powerpoint/2010/main" val="113905141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6D9493B5-8B56-4CB9-8E5E-FA95E4F0F78E}"/>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1F1BBF77-A93F-4F04-9FC6-F51663FC9AE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ITSC204</Template>
  <TotalTime>3729</TotalTime>
  <Words>2309</Words>
  <Application>Microsoft Office PowerPoint</Application>
  <PresentationFormat>On-screen Show (4:3)</PresentationFormat>
  <Paragraphs>281</Paragraphs>
  <Slides>34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Arial Narrow</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Patricia Castillo</cp:lastModifiedBy>
  <cp:revision>158</cp:revision>
  <cp:lastPrinted>2016-04-11T23:01:10Z</cp:lastPrinted>
  <dcterms:created xsi:type="dcterms:W3CDTF">2020-01-12T08:32:57Z</dcterms:created>
  <dcterms:modified xsi:type="dcterms:W3CDTF">2021-03-01T15:42:26Z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