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8"/>
  </p:notesMasterIdLst>
  <p:sldIdLst>
    <p:sldId id="256" r:id="rId3"/>
    <p:sldId id="305" r:id="rId4"/>
    <p:sldId id="328" r:id="rId5"/>
    <p:sldId id="304" r:id="rId6"/>
    <p:sldId id="269" r:id="rId7"/>
    <p:sldId id="268" r:id="rId8"/>
    <p:sldId id="307" r:id="rId9"/>
    <p:sldId id="308" r:id="rId10"/>
    <p:sldId id="309" r:id="rId11"/>
    <p:sldId id="310" r:id="rId12"/>
    <p:sldId id="311" r:id="rId13"/>
    <p:sldId id="312" r:id="rId14"/>
    <p:sldId id="313" r:id="rId15"/>
    <p:sldId id="314" r:id="rId16"/>
    <p:sldId id="315" r:id="rId17"/>
    <p:sldId id="316" r:id="rId18"/>
    <p:sldId id="329" r:id="rId19"/>
    <p:sldId id="326" r:id="rId20"/>
    <p:sldId id="324" r:id="rId21"/>
    <p:sldId id="330" r:id="rId22"/>
    <p:sldId id="319" r:id="rId23"/>
    <p:sldId id="323" r:id="rId24"/>
    <p:sldId id="322" r:id="rId25"/>
    <p:sldId id="325" r:id="rId26"/>
    <p:sldId id="290" r:id="rId27"/>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1"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3883" autoAdjust="0"/>
  </p:normalViewPr>
  <p:slideViewPr>
    <p:cSldViewPr>
      <p:cViewPr varScale="1">
        <p:scale>
          <a:sx n="74" d="100"/>
          <a:sy n="74" d="100"/>
        </p:scale>
        <p:origin x="1122" y="7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xmlns=""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xmlns=""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xmlns=""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a16="http://schemas.microsoft.com/office/drawing/2014/main" xmlns=""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a16="http://schemas.microsoft.com/office/drawing/2014/main" xmlns=""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a16="http://schemas.microsoft.com/office/drawing/2014/main" xmlns=""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extLst>
      <p:ext uri="{BB962C8B-B14F-4D97-AF65-F5344CB8AC3E}">
        <p14:creationId xmlns:p14="http://schemas.microsoft.com/office/powerpoint/2010/main" val="45017861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xmlns=""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a16="http://schemas.microsoft.com/office/drawing/2014/main" xmlns=""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xmlns=""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a16="http://schemas.microsoft.com/office/drawing/2014/main" xmlns=""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extLst>
      <p:ext uri="{BB962C8B-B14F-4D97-AF65-F5344CB8AC3E}">
        <p14:creationId xmlns:p14="http://schemas.microsoft.com/office/powerpoint/2010/main" val="102150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a16="http://schemas.microsoft.com/office/drawing/2014/main" xmlns=""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a16="http://schemas.microsoft.com/office/drawing/2014/main" xmlns=""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a16="http://schemas.microsoft.com/office/drawing/2014/main" xmlns=""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a16="http://schemas.microsoft.com/office/drawing/2014/main" xmlns=""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a16="http://schemas.microsoft.com/office/drawing/2014/main" xmlns=""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a16="http://schemas.microsoft.com/office/drawing/2014/main" xmlns=""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a16="http://schemas.microsoft.com/office/drawing/2014/main" xmlns=""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a16="http://schemas.microsoft.com/office/drawing/2014/main" xmlns=""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a16="http://schemas.microsoft.com/office/drawing/2014/main" xmlns=""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a16="http://schemas.microsoft.com/office/drawing/2014/main" xmlns=""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a16="http://schemas.microsoft.com/office/drawing/2014/main" xmlns=""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a16="http://schemas.microsoft.com/office/drawing/2014/main" xmlns=""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a16="http://schemas.microsoft.com/office/drawing/2014/main" xmlns=""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xmlns=""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a16="http://schemas.microsoft.com/office/drawing/2014/main" xmlns=""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www.nasm.us/doc/"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xmlns="" id="{9A78C9A4-D416-4495-8B3C-0BD57B77B234}"/>
              </a:ext>
            </a:extLst>
          </p:cNvPr>
          <p:cNvSpPr>
            <a:spLocks noChangeArrowheads="1"/>
          </p:cNvSpPr>
          <p:nvPr/>
        </p:nvSpPr>
        <p:spPr bwMode="auto">
          <a:xfrm>
            <a:off x="4454525" y="1320800"/>
            <a:ext cx="4351338"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204:</a:t>
            </a:r>
          </a:p>
          <a:p>
            <a:pPr>
              <a:lnSpc>
                <a:spcPct val="100000"/>
              </a:lnSpc>
            </a:pPr>
            <a:r>
              <a:rPr lang="en-CA" altLang="en-US" sz="2800" dirty="0">
                <a:solidFill>
                  <a:srgbClr val="005EB8"/>
                </a:solidFill>
                <a:latin typeface="Titillium Lt" panose="00000400000000000000" pitchFamily="2" charset="0"/>
                <a:cs typeface="DejaVu Sans" charset="0"/>
              </a:rPr>
              <a:t>Computer Architecture</a:t>
            </a:r>
          </a:p>
        </p:txBody>
      </p:sp>
      <p:sp>
        <p:nvSpPr>
          <p:cNvPr id="4098" name="Rectangle 2">
            <a:extLst>
              <a:ext uri="{FF2B5EF4-FFF2-40B4-BE49-F238E27FC236}">
                <a16:creationId xmlns:a16="http://schemas.microsoft.com/office/drawing/2014/main" xmlns="" id="{1B5F926B-DA66-4083-9922-0E4E25B885D0}"/>
              </a:ext>
            </a:extLst>
          </p:cNvPr>
          <p:cNvSpPr>
            <a:spLocks noChangeArrowheads="1"/>
          </p:cNvSpPr>
          <p:nvPr/>
        </p:nvSpPr>
        <p:spPr bwMode="auto">
          <a:xfrm>
            <a:off x="4454525"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dirty="0">
                <a:solidFill>
                  <a:schemeClr val="tx1"/>
                </a:solidFill>
                <a:latin typeface="Titillium Lt" panose="00000400000000000000" pitchFamily="2" charset="0"/>
                <a:cs typeface="DejaVu Sans" charset="0"/>
              </a:rPr>
              <a:t>Module : </a:t>
            </a:r>
            <a:r>
              <a:rPr lang="en-CA" altLang="en-US" sz="1400" b="1" dirty="0" smtClean="0">
                <a:solidFill>
                  <a:schemeClr val="tx1"/>
                </a:solidFill>
                <a:latin typeface="Titillium Lt" panose="00000400000000000000" pitchFamily="2" charset="0"/>
                <a:cs typeface="DejaVu Sans" charset="0"/>
              </a:rPr>
              <a:t>Assembly and Disassembly</a:t>
            </a:r>
            <a:endParaRPr lang="en-CA" altLang="en-US" sz="1400" b="1" dirty="0">
              <a:solidFill>
                <a:srgbClr val="005EB8"/>
              </a:solidFill>
              <a:latin typeface="Titillium Lt" panose="00000400000000000000" pitchFamily="2"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 – JMP</a:t>
            </a:r>
          </a:p>
        </p:txBody>
      </p:sp>
      <p:grpSp>
        <p:nvGrpSpPr>
          <p:cNvPr id="5" name="Group 4">
            <a:extLst>
              <a:ext uri="{FF2B5EF4-FFF2-40B4-BE49-F238E27FC236}">
                <a16:creationId xmlns:a16="http://schemas.microsoft.com/office/drawing/2014/main" xmlns="" id="{A4FEAA22-E09F-433B-BFD3-6BA305868E27}"/>
              </a:ext>
            </a:extLst>
          </p:cNvPr>
          <p:cNvGrpSpPr/>
          <p:nvPr/>
        </p:nvGrpSpPr>
        <p:grpSpPr>
          <a:xfrm>
            <a:off x="613381" y="874209"/>
            <a:ext cx="8073419" cy="4847994"/>
            <a:chOff x="613381" y="874209"/>
            <a:chExt cx="8073419" cy="4847994"/>
          </a:xfrm>
        </p:grpSpPr>
        <p:sp>
          <p:nvSpPr>
            <p:cNvPr id="3" name="TextBox 2">
              <a:extLst>
                <a:ext uri="{FF2B5EF4-FFF2-40B4-BE49-F238E27FC236}">
                  <a16:creationId xmlns:a16="http://schemas.microsoft.com/office/drawing/2014/main" xmlns="" id="{70404EC7-92BC-461E-AE9A-ED099F699352}"/>
                </a:ext>
              </a:extLst>
            </p:cNvPr>
            <p:cNvSpPr txBox="1"/>
            <p:nvPr/>
          </p:nvSpPr>
          <p:spPr>
            <a:xfrm>
              <a:off x="613381" y="874209"/>
              <a:ext cx="7914669" cy="4847994"/>
            </a:xfrm>
            <a:prstGeom prst="rect">
              <a:avLst/>
            </a:prstGeom>
            <a:noFill/>
          </p:spPr>
          <p:txBody>
            <a:bodyPr wrap="square" rtlCol="0">
              <a:spAutoFit/>
            </a:bodyPr>
            <a:lstStyle/>
            <a:p>
              <a:pPr>
                <a:lnSpc>
                  <a:spcPct val="150000"/>
                </a:lnSpc>
              </a:pPr>
              <a:r>
                <a:rPr lang="en-US" sz="1600" dirty="0"/>
                <a:t>JMP is the unconditional jump instruction. It will always jump to the label as prescribed by the code here's an example:</a:t>
              </a:r>
            </a:p>
            <a:p>
              <a:pPr>
                <a:lnSpc>
                  <a:spcPct val="150000"/>
                </a:lnSpc>
              </a:pPr>
              <a:endParaRPr lang="en-US" sz="1600" dirty="0"/>
            </a:p>
            <a:p>
              <a:pPr>
                <a:lnSpc>
                  <a:spcPct val="150000"/>
                </a:lnSpc>
              </a:pPr>
              <a:r>
                <a:rPr lang="en-US" sz="1600" dirty="0"/>
                <a:t>	MOV  EAX, 20</a:t>
              </a:r>
            </a:p>
            <a:p>
              <a:pPr>
                <a:lnSpc>
                  <a:spcPct val="150000"/>
                </a:lnSpc>
              </a:pPr>
              <a:r>
                <a:rPr lang="en-US" sz="1600" dirty="0"/>
                <a:t>	MOV  EBX, 100</a:t>
              </a:r>
            </a:p>
            <a:p>
              <a:pPr>
                <a:lnSpc>
                  <a:spcPct val="150000"/>
                </a:lnSpc>
              </a:pPr>
              <a:r>
                <a:rPr lang="en-US" sz="1600" b="1" dirty="0" err="1">
                  <a:solidFill>
                    <a:schemeClr val="accent6"/>
                  </a:solidFill>
                </a:rPr>
                <a:t>ReturnHere</a:t>
              </a:r>
              <a:r>
                <a:rPr lang="en-US" sz="1600" dirty="0"/>
                <a:t>:</a:t>
              </a:r>
            </a:p>
            <a:p>
              <a:pPr>
                <a:lnSpc>
                  <a:spcPct val="150000"/>
                </a:lnSpc>
              </a:pPr>
              <a:r>
                <a:rPr lang="en-US" sz="1600" dirty="0"/>
                <a:t>	ADD	  EAX, EBX</a:t>
              </a:r>
            </a:p>
            <a:p>
              <a:pPr>
                <a:lnSpc>
                  <a:spcPct val="150000"/>
                </a:lnSpc>
              </a:pPr>
              <a:r>
                <a:rPr lang="en-US" sz="1600" dirty="0"/>
                <a:t>	JMP    </a:t>
              </a:r>
              <a:r>
                <a:rPr lang="en-US" sz="1600" b="1" dirty="0" err="1">
                  <a:solidFill>
                    <a:schemeClr val="accent6"/>
                  </a:solidFill>
                </a:rPr>
                <a:t>ReturnHere</a:t>
              </a:r>
              <a:endParaRPr lang="en-US" sz="1600" b="1" dirty="0">
                <a:solidFill>
                  <a:schemeClr val="accent6"/>
                </a:solidFill>
              </a:endParaRPr>
            </a:p>
            <a:p>
              <a:pPr>
                <a:lnSpc>
                  <a:spcPct val="150000"/>
                </a:lnSpc>
              </a:pPr>
              <a:endParaRPr lang="en-US" sz="1600" dirty="0"/>
            </a:p>
            <a:p>
              <a:pPr>
                <a:lnSpc>
                  <a:spcPct val="150000"/>
                </a:lnSpc>
              </a:pPr>
              <a:r>
                <a:rPr lang="en-US" sz="1600" dirty="0"/>
                <a:t>The code is quite trivial but it highlights, one use of the JMP command.</a:t>
              </a:r>
            </a:p>
            <a:p>
              <a:pPr>
                <a:lnSpc>
                  <a:spcPct val="150000"/>
                </a:lnSpc>
              </a:pPr>
              <a:r>
                <a:rPr lang="en-US" sz="1600" dirty="0"/>
                <a:t>You will see this type of instruction quite often in normal and malicious code, while counting or during some type of enumeration operation. This command is often accompanied by some condition to stop the loop from running indefinitely.</a:t>
              </a:r>
            </a:p>
          </p:txBody>
        </p:sp>
        <p:sp>
          <p:nvSpPr>
            <p:cNvPr id="4" name="TextBox 3">
              <a:extLst>
                <a:ext uri="{FF2B5EF4-FFF2-40B4-BE49-F238E27FC236}">
                  <a16:creationId xmlns:a16="http://schemas.microsoft.com/office/drawing/2014/main" xmlns="" id="{94205738-A58F-47D0-BC6C-ECDF527C3056}"/>
                </a:ext>
              </a:extLst>
            </p:cNvPr>
            <p:cNvSpPr txBox="1"/>
            <p:nvPr/>
          </p:nvSpPr>
          <p:spPr>
            <a:xfrm>
              <a:off x="4114800" y="1676400"/>
              <a:ext cx="4572000" cy="2554545"/>
            </a:xfrm>
            <a:prstGeom prst="rect">
              <a:avLst/>
            </a:prstGeom>
            <a:solidFill>
              <a:schemeClr val="bg1">
                <a:lumMod val="75000"/>
              </a:schemeClr>
            </a:solidFill>
          </p:spPr>
          <p:txBody>
            <a:bodyPr wrap="square" rtlCol="0">
              <a:spAutoFit/>
            </a:bodyPr>
            <a:lstStyle/>
            <a:p>
              <a:pPr>
                <a:lnSpc>
                  <a:spcPct val="150000"/>
                </a:lnSpc>
              </a:pPr>
              <a:r>
                <a:rPr lang="en-US" sz="1600" b="1" dirty="0">
                  <a:solidFill>
                    <a:schemeClr val="accent6"/>
                  </a:solidFill>
                </a:rPr>
                <a:t>The code to the left is doing the equivalent of:</a:t>
              </a:r>
            </a:p>
            <a:p>
              <a:pPr>
                <a:lnSpc>
                  <a:spcPct val="150000"/>
                </a:lnSpc>
              </a:pPr>
              <a:r>
                <a:rPr lang="en-US" sz="1600" b="1" dirty="0">
                  <a:solidFill>
                    <a:schemeClr val="accent6"/>
                  </a:solidFill>
                </a:rPr>
                <a:t>	</a:t>
              </a:r>
              <a:r>
                <a:rPr lang="en-US" sz="1600" b="1" dirty="0">
                  <a:solidFill>
                    <a:schemeClr val="tx2"/>
                  </a:solidFill>
                </a:rPr>
                <a:t>int </a:t>
              </a:r>
              <a:r>
                <a:rPr lang="en-US" sz="1600" b="1" dirty="0" err="1">
                  <a:solidFill>
                    <a:schemeClr val="tx2"/>
                  </a:solidFill>
                </a:rPr>
                <a:t>val</a:t>
              </a:r>
              <a:r>
                <a:rPr lang="en-US" sz="1600" b="1" dirty="0">
                  <a:solidFill>
                    <a:schemeClr val="tx2"/>
                  </a:solidFill>
                </a:rPr>
                <a:t> = 20;</a:t>
              </a:r>
            </a:p>
            <a:p>
              <a:pPr>
                <a:lnSpc>
                  <a:spcPct val="150000"/>
                </a:lnSpc>
              </a:pPr>
              <a:r>
                <a:rPr lang="en-US" sz="1600" b="1" dirty="0">
                  <a:solidFill>
                    <a:schemeClr val="tx2"/>
                  </a:solidFill>
                </a:rPr>
                <a:t>	int val2 = 100;</a:t>
              </a:r>
            </a:p>
            <a:p>
              <a:pPr lvl="1">
                <a:lnSpc>
                  <a:spcPct val="100000"/>
                </a:lnSpc>
              </a:pPr>
              <a:r>
                <a:rPr lang="en-US" sz="1600" b="1" dirty="0">
                  <a:solidFill>
                    <a:schemeClr val="tx2"/>
                  </a:solidFill>
                </a:rPr>
                <a:t>while(1)</a:t>
              </a:r>
            </a:p>
            <a:p>
              <a:pPr lvl="1">
                <a:lnSpc>
                  <a:spcPct val="100000"/>
                </a:lnSpc>
              </a:pPr>
              <a:r>
                <a:rPr lang="en-US" sz="1600" b="1" dirty="0">
                  <a:solidFill>
                    <a:schemeClr val="tx2"/>
                  </a:solidFill>
                </a:rPr>
                <a:t>{</a:t>
              </a:r>
            </a:p>
            <a:p>
              <a:pPr lvl="1">
                <a:lnSpc>
                  <a:spcPct val="100000"/>
                </a:lnSpc>
              </a:pPr>
              <a:r>
                <a:rPr lang="en-US" sz="1600" b="1" dirty="0">
                  <a:solidFill>
                    <a:schemeClr val="tx2"/>
                  </a:solidFill>
                </a:rPr>
                <a:t>	</a:t>
              </a:r>
              <a:r>
                <a:rPr lang="en-US" sz="1600" b="1" dirty="0" err="1">
                  <a:solidFill>
                    <a:schemeClr val="tx2"/>
                  </a:solidFill>
                </a:rPr>
                <a:t>val</a:t>
              </a:r>
              <a:r>
                <a:rPr lang="en-US" sz="1600" b="1" dirty="0">
                  <a:solidFill>
                    <a:schemeClr val="tx2"/>
                  </a:solidFill>
                </a:rPr>
                <a:t> += val2;</a:t>
              </a:r>
            </a:p>
            <a:p>
              <a:pPr lvl="1">
                <a:lnSpc>
                  <a:spcPct val="100000"/>
                </a:lnSpc>
              </a:pPr>
              <a:r>
                <a:rPr lang="en-US" sz="1600" b="1" dirty="0">
                  <a:solidFill>
                    <a:schemeClr val="tx2"/>
                  </a:solidFill>
                </a:rPr>
                <a:t>}</a:t>
              </a:r>
            </a:p>
          </p:txBody>
        </p:sp>
      </p:grpSp>
    </p:spTree>
    <p:extLst>
      <p:ext uri="{BB962C8B-B14F-4D97-AF65-F5344CB8AC3E}">
        <p14:creationId xmlns:p14="http://schemas.microsoft.com/office/powerpoint/2010/main" val="271486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 – Other types of jumps</a:t>
            </a:r>
          </a:p>
        </p:txBody>
      </p:sp>
      <p:grpSp>
        <p:nvGrpSpPr>
          <p:cNvPr id="5" name="Group 4">
            <a:extLst>
              <a:ext uri="{FF2B5EF4-FFF2-40B4-BE49-F238E27FC236}">
                <a16:creationId xmlns:a16="http://schemas.microsoft.com/office/drawing/2014/main" xmlns="" id="{A4FEAA22-E09F-433B-BFD3-6BA305868E27}"/>
              </a:ext>
            </a:extLst>
          </p:cNvPr>
          <p:cNvGrpSpPr/>
          <p:nvPr/>
        </p:nvGrpSpPr>
        <p:grpSpPr>
          <a:xfrm>
            <a:off x="613381" y="874209"/>
            <a:ext cx="8073419" cy="5586658"/>
            <a:chOff x="613381" y="874209"/>
            <a:chExt cx="8073419" cy="5586658"/>
          </a:xfrm>
        </p:grpSpPr>
        <p:sp>
          <p:nvSpPr>
            <p:cNvPr id="3" name="TextBox 2">
              <a:extLst>
                <a:ext uri="{FF2B5EF4-FFF2-40B4-BE49-F238E27FC236}">
                  <a16:creationId xmlns:a16="http://schemas.microsoft.com/office/drawing/2014/main" xmlns="" id="{70404EC7-92BC-461E-AE9A-ED099F699352}"/>
                </a:ext>
              </a:extLst>
            </p:cNvPr>
            <p:cNvSpPr txBox="1"/>
            <p:nvPr/>
          </p:nvSpPr>
          <p:spPr>
            <a:xfrm>
              <a:off x="613381" y="874209"/>
              <a:ext cx="7914669" cy="5586658"/>
            </a:xfrm>
            <a:prstGeom prst="rect">
              <a:avLst/>
            </a:prstGeom>
            <a:noFill/>
          </p:spPr>
          <p:txBody>
            <a:bodyPr wrap="square" rtlCol="0">
              <a:spAutoFit/>
            </a:bodyPr>
            <a:lstStyle/>
            <a:p>
              <a:pPr>
                <a:lnSpc>
                  <a:spcPct val="150000"/>
                </a:lnSpc>
              </a:pPr>
              <a:r>
                <a:rPr lang="en-US" sz="1600" dirty="0"/>
                <a:t>The intel assembly language also comes with a few other types of jump instructions. For example JEQ, JNE, JGE and JLE  to name a few. These are referred to as the conditional jump instruction. You will often see them referred to as </a:t>
              </a:r>
              <a:r>
                <a:rPr lang="en-US" sz="1600" dirty="0" err="1"/>
                <a:t>Jcc</a:t>
              </a:r>
              <a:r>
                <a:rPr lang="en-US" sz="1600" dirty="0"/>
                <a:t> (Jump with conditional code). </a:t>
              </a:r>
            </a:p>
            <a:p>
              <a:pPr>
                <a:lnSpc>
                  <a:spcPct val="150000"/>
                </a:lnSpc>
              </a:pPr>
              <a:r>
                <a:rPr lang="en-US" sz="1600" b="1" dirty="0">
                  <a:solidFill>
                    <a:schemeClr val="tx2"/>
                  </a:solidFill>
                </a:rPr>
                <a:t>	</a:t>
              </a:r>
              <a:r>
                <a:rPr lang="en-US" sz="1600" dirty="0"/>
                <a:t>MOV  EAX, 20</a:t>
              </a:r>
            </a:p>
            <a:p>
              <a:pPr>
                <a:lnSpc>
                  <a:spcPct val="150000"/>
                </a:lnSpc>
              </a:pPr>
              <a:r>
                <a:rPr lang="en-US" sz="1600" b="1" dirty="0">
                  <a:solidFill>
                    <a:schemeClr val="tx2"/>
                  </a:solidFill>
                </a:rPr>
                <a:t>	</a:t>
              </a:r>
              <a:r>
                <a:rPr lang="en-US" sz="1600" dirty="0"/>
                <a:t>MOV  EBX, 100</a:t>
              </a:r>
            </a:p>
            <a:p>
              <a:pPr>
                <a:lnSpc>
                  <a:spcPct val="150000"/>
                </a:lnSpc>
              </a:pPr>
              <a:r>
                <a:rPr lang="en-US" sz="1600" b="1" dirty="0" err="1">
                  <a:solidFill>
                    <a:schemeClr val="accent6"/>
                  </a:solidFill>
                </a:rPr>
                <a:t>ReturnHere</a:t>
              </a:r>
              <a:r>
                <a:rPr lang="en-US" sz="1600" b="1" dirty="0"/>
                <a:t>:</a:t>
              </a:r>
            </a:p>
            <a:p>
              <a:pPr>
                <a:lnSpc>
                  <a:spcPct val="150000"/>
                </a:lnSpc>
              </a:pPr>
              <a:r>
                <a:rPr lang="en-US" sz="1600" dirty="0"/>
                <a:t>	ADD	  EAX, EBX</a:t>
              </a:r>
            </a:p>
            <a:p>
              <a:pPr>
                <a:lnSpc>
                  <a:spcPct val="150000"/>
                </a:lnSpc>
              </a:pPr>
              <a:r>
                <a:rPr lang="en-US" sz="1600" dirty="0"/>
                <a:t>	CMP  EAX, 2000</a:t>
              </a:r>
            </a:p>
            <a:p>
              <a:pPr>
                <a:lnSpc>
                  <a:spcPct val="150000"/>
                </a:lnSpc>
              </a:pPr>
              <a:r>
                <a:rPr lang="en-US" sz="1600" dirty="0"/>
                <a:t>	JLE    </a:t>
              </a:r>
              <a:r>
                <a:rPr lang="en-US" sz="1600" b="1" dirty="0" err="1">
                  <a:solidFill>
                    <a:schemeClr val="accent6"/>
                  </a:solidFill>
                </a:rPr>
                <a:t>ReturnHere</a:t>
              </a:r>
              <a:endParaRPr lang="en-US" sz="1600" b="1" dirty="0">
                <a:solidFill>
                  <a:schemeClr val="accent6"/>
                </a:solidFill>
              </a:endParaRPr>
            </a:p>
            <a:p>
              <a:pPr>
                <a:lnSpc>
                  <a:spcPct val="150000"/>
                </a:lnSpc>
              </a:pPr>
              <a:endParaRPr lang="en-US" sz="1600" dirty="0"/>
            </a:p>
            <a:p>
              <a:pPr>
                <a:lnSpc>
                  <a:spcPct val="150000"/>
                </a:lnSpc>
              </a:pPr>
              <a:r>
                <a:rPr lang="en-US" sz="1600" dirty="0"/>
                <a:t>The JLE instruction mean </a:t>
              </a:r>
              <a:r>
                <a:rPr lang="en-US" sz="1600" b="1" dirty="0">
                  <a:solidFill>
                    <a:schemeClr val="accent6"/>
                  </a:solidFill>
                </a:rPr>
                <a:t>JUMP</a:t>
              </a:r>
              <a:r>
                <a:rPr lang="en-US" sz="1600" dirty="0"/>
                <a:t> if </a:t>
              </a:r>
              <a:r>
                <a:rPr lang="en-US" sz="1600" b="1" dirty="0">
                  <a:solidFill>
                    <a:schemeClr val="accent6"/>
                  </a:solidFill>
                </a:rPr>
                <a:t>LESS</a:t>
              </a:r>
              <a:r>
                <a:rPr lang="en-US" sz="1600" dirty="0"/>
                <a:t> than or </a:t>
              </a:r>
              <a:r>
                <a:rPr lang="en-US" sz="1600" b="1" dirty="0">
                  <a:solidFill>
                    <a:schemeClr val="accent6"/>
                  </a:solidFill>
                </a:rPr>
                <a:t>EQUAL</a:t>
              </a:r>
              <a:r>
                <a:rPr lang="en-US" sz="1600" dirty="0"/>
                <a:t>. Instructions like JLE use the </a:t>
              </a:r>
              <a:r>
                <a:rPr lang="en-US" sz="1600" dirty="0" err="1"/>
                <a:t>Eflags</a:t>
              </a:r>
              <a:r>
                <a:rPr lang="en-US" sz="1600" dirty="0"/>
                <a:t> register bits (SF, ZF) to determine if the condition is met. If set this helps the JLE to determine what to do. Those flags in turn get set based on the CMP instruction discussed a bit later.</a:t>
              </a:r>
            </a:p>
          </p:txBody>
        </p:sp>
        <p:sp>
          <p:nvSpPr>
            <p:cNvPr id="4" name="TextBox 3">
              <a:extLst>
                <a:ext uri="{FF2B5EF4-FFF2-40B4-BE49-F238E27FC236}">
                  <a16:creationId xmlns:a16="http://schemas.microsoft.com/office/drawing/2014/main" xmlns="" id="{94205738-A58F-47D0-BC6C-ECDF527C3056}"/>
                </a:ext>
              </a:extLst>
            </p:cNvPr>
            <p:cNvSpPr txBox="1"/>
            <p:nvPr/>
          </p:nvSpPr>
          <p:spPr>
            <a:xfrm>
              <a:off x="4114800" y="2151727"/>
              <a:ext cx="4572000" cy="2554545"/>
            </a:xfrm>
            <a:prstGeom prst="rect">
              <a:avLst/>
            </a:prstGeom>
            <a:solidFill>
              <a:schemeClr val="bg1">
                <a:lumMod val="75000"/>
              </a:schemeClr>
            </a:solidFill>
          </p:spPr>
          <p:txBody>
            <a:bodyPr wrap="square" rtlCol="0">
              <a:spAutoFit/>
            </a:bodyPr>
            <a:lstStyle/>
            <a:p>
              <a:pPr>
                <a:lnSpc>
                  <a:spcPct val="150000"/>
                </a:lnSpc>
              </a:pPr>
              <a:r>
                <a:rPr lang="en-US" sz="1600" b="1" dirty="0">
                  <a:solidFill>
                    <a:schemeClr val="accent6"/>
                  </a:solidFill>
                </a:rPr>
                <a:t>The code to the left is doing the equivalent of:</a:t>
              </a:r>
            </a:p>
            <a:p>
              <a:pPr>
                <a:lnSpc>
                  <a:spcPct val="150000"/>
                </a:lnSpc>
              </a:pPr>
              <a:r>
                <a:rPr lang="en-US" sz="1600" b="1" dirty="0">
                  <a:solidFill>
                    <a:schemeClr val="accent6"/>
                  </a:solidFill>
                </a:rPr>
                <a:t>	</a:t>
              </a:r>
              <a:r>
                <a:rPr lang="en-US" sz="1600" b="1" dirty="0">
                  <a:solidFill>
                    <a:schemeClr val="tx2"/>
                  </a:solidFill>
                </a:rPr>
                <a:t>int </a:t>
              </a:r>
              <a:r>
                <a:rPr lang="en-US" sz="1600" b="1" dirty="0" err="1">
                  <a:solidFill>
                    <a:schemeClr val="tx2"/>
                  </a:solidFill>
                </a:rPr>
                <a:t>val</a:t>
              </a:r>
              <a:r>
                <a:rPr lang="en-US" sz="1600" b="1" dirty="0">
                  <a:solidFill>
                    <a:schemeClr val="tx2"/>
                  </a:solidFill>
                </a:rPr>
                <a:t> = 20;</a:t>
              </a:r>
            </a:p>
            <a:p>
              <a:pPr>
                <a:lnSpc>
                  <a:spcPct val="150000"/>
                </a:lnSpc>
              </a:pPr>
              <a:r>
                <a:rPr lang="en-US" sz="1600" b="1" dirty="0">
                  <a:solidFill>
                    <a:schemeClr val="tx2"/>
                  </a:solidFill>
                </a:rPr>
                <a:t>	int val2 = 100;</a:t>
              </a:r>
            </a:p>
            <a:p>
              <a:pPr lvl="1">
                <a:lnSpc>
                  <a:spcPct val="100000"/>
                </a:lnSpc>
              </a:pPr>
              <a:r>
                <a:rPr lang="en-US" sz="1600" b="1" dirty="0">
                  <a:solidFill>
                    <a:schemeClr val="tx2"/>
                  </a:solidFill>
                </a:rPr>
                <a:t>while( </a:t>
              </a:r>
              <a:r>
                <a:rPr lang="en-US" sz="1600" b="1" dirty="0" err="1">
                  <a:solidFill>
                    <a:schemeClr val="tx2"/>
                  </a:solidFill>
                </a:rPr>
                <a:t>val</a:t>
              </a:r>
              <a:r>
                <a:rPr lang="en-US" sz="1600" b="1" dirty="0">
                  <a:solidFill>
                    <a:schemeClr val="tx2"/>
                  </a:solidFill>
                </a:rPr>
                <a:t> &lt;= 2000)</a:t>
              </a:r>
            </a:p>
            <a:p>
              <a:pPr lvl="1">
                <a:lnSpc>
                  <a:spcPct val="100000"/>
                </a:lnSpc>
              </a:pPr>
              <a:r>
                <a:rPr lang="en-US" sz="1600" b="1" dirty="0">
                  <a:solidFill>
                    <a:schemeClr val="tx2"/>
                  </a:solidFill>
                </a:rPr>
                <a:t>{</a:t>
              </a:r>
            </a:p>
            <a:p>
              <a:pPr lvl="1">
                <a:lnSpc>
                  <a:spcPct val="100000"/>
                </a:lnSpc>
              </a:pPr>
              <a:r>
                <a:rPr lang="en-US" sz="1600" b="1" dirty="0">
                  <a:solidFill>
                    <a:schemeClr val="tx2"/>
                  </a:solidFill>
                </a:rPr>
                <a:t>	</a:t>
              </a:r>
              <a:r>
                <a:rPr lang="en-US" sz="1600" b="1" dirty="0" err="1">
                  <a:solidFill>
                    <a:schemeClr val="tx2"/>
                  </a:solidFill>
                </a:rPr>
                <a:t>val</a:t>
              </a:r>
              <a:r>
                <a:rPr lang="en-US" sz="1600" b="1" dirty="0">
                  <a:solidFill>
                    <a:schemeClr val="tx2"/>
                  </a:solidFill>
                </a:rPr>
                <a:t> += val2;</a:t>
              </a:r>
            </a:p>
            <a:p>
              <a:pPr lvl="1">
                <a:lnSpc>
                  <a:spcPct val="100000"/>
                </a:lnSpc>
              </a:pPr>
              <a:r>
                <a:rPr lang="en-US" sz="1600" b="1" dirty="0">
                  <a:solidFill>
                    <a:schemeClr val="tx2"/>
                  </a:solidFill>
                </a:rPr>
                <a:t>}</a:t>
              </a:r>
            </a:p>
          </p:txBody>
        </p:sp>
      </p:grpSp>
    </p:spTree>
    <p:extLst>
      <p:ext uri="{BB962C8B-B14F-4D97-AF65-F5344CB8AC3E}">
        <p14:creationId xmlns:p14="http://schemas.microsoft.com/office/powerpoint/2010/main" val="395464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 – Other types of jumps</a:t>
            </a:r>
          </a:p>
        </p:txBody>
      </p:sp>
      <p:grpSp>
        <p:nvGrpSpPr>
          <p:cNvPr id="5" name="Group 4">
            <a:extLst>
              <a:ext uri="{FF2B5EF4-FFF2-40B4-BE49-F238E27FC236}">
                <a16:creationId xmlns:a16="http://schemas.microsoft.com/office/drawing/2014/main" xmlns="" id="{A4FEAA22-E09F-433B-BFD3-6BA305868E27}"/>
              </a:ext>
            </a:extLst>
          </p:cNvPr>
          <p:cNvGrpSpPr/>
          <p:nvPr/>
        </p:nvGrpSpPr>
        <p:grpSpPr>
          <a:xfrm>
            <a:off x="613381" y="874209"/>
            <a:ext cx="8073419" cy="5586658"/>
            <a:chOff x="613381" y="874209"/>
            <a:chExt cx="8073419" cy="5586658"/>
          </a:xfrm>
        </p:grpSpPr>
        <p:sp>
          <p:nvSpPr>
            <p:cNvPr id="3" name="TextBox 2">
              <a:extLst>
                <a:ext uri="{FF2B5EF4-FFF2-40B4-BE49-F238E27FC236}">
                  <a16:creationId xmlns:a16="http://schemas.microsoft.com/office/drawing/2014/main" xmlns="" id="{70404EC7-92BC-461E-AE9A-ED099F699352}"/>
                </a:ext>
              </a:extLst>
            </p:cNvPr>
            <p:cNvSpPr txBox="1"/>
            <p:nvPr/>
          </p:nvSpPr>
          <p:spPr>
            <a:xfrm>
              <a:off x="613381" y="874209"/>
              <a:ext cx="7914669" cy="5586658"/>
            </a:xfrm>
            <a:prstGeom prst="rect">
              <a:avLst/>
            </a:prstGeom>
            <a:noFill/>
          </p:spPr>
          <p:txBody>
            <a:bodyPr wrap="square" rtlCol="0">
              <a:spAutoFit/>
            </a:bodyPr>
            <a:lstStyle/>
            <a:p>
              <a:pPr>
                <a:lnSpc>
                  <a:spcPct val="150000"/>
                </a:lnSpc>
              </a:pPr>
              <a:r>
                <a:rPr lang="en-US" sz="1600" dirty="0"/>
                <a:t>The LOOP instruction is another type of conditional jump instruction. It loops solely based on the value inside ECX. </a:t>
              </a:r>
            </a:p>
            <a:p>
              <a:pPr>
                <a:lnSpc>
                  <a:spcPct val="150000"/>
                </a:lnSpc>
              </a:pPr>
              <a:r>
                <a:rPr lang="en-US" sz="1600" dirty="0"/>
                <a:t>An example of that instruction looks like the following:</a:t>
              </a:r>
            </a:p>
            <a:p>
              <a:pPr>
                <a:lnSpc>
                  <a:spcPct val="150000"/>
                </a:lnSpc>
              </a:pPr>
              <a:r>
                <a:rPr lang="en-US" sz="1600" b="1" dirty="0">
                  <a:solidFill>
                    <a:schemeClr val="tx2"/>
                  </a:solidFill>
                </a:rPr>
                <a:t>	</a:t>
              </a:r>
              <a:r>
                <a:rPr lang="en-US" sz="1600" b="1" dirty="0">
                  <a:solidFill>
                    <a:schemeClr val="tx2"/>
                  </a:solidFill>
                  <a:highlight>
                    <a:srgbClr val="FFFF00"/>
                  </a:highlight>
                </a:rPr>
                <a:t>MOV  ECX, 100</a:t>
              </a:r>
            </a:p>
            <a:p>
              <a:pPr>
                <a:lnSpc>
                  <a:spcPct val="150000"/>
                </a:lnSpc>
              </a:pPr>
              <a:r>
                <a:rPr lang="en-US" sz="1600" b="1" dirty="0">
                  <a:solidFill>
                    <a:schemeClr val="tx2"/>
                  </a:solidFill>
                </a:rPr>
                <a:t>	</a:t>
              </a:r>
              <a:r>
                <a:rPr lang="en-US" sz="1600" dirty="0"/>
                <a:t>MOV  EAX, 20</a:t>
              </a:r>
            </a:p>
            <a:p>
              <a:pPr>
                <a:lnSpc>
                  <a:spcPct val="150000"/>
                </a:lnSpc>
              </a:pPr>
              <a:r>
                <a:rPr lang="en-US" sz="1600" b="1" dirty="0">
                  <a:solidFill>
                    <a:schemeClr val="tx2"/>
                  </a:solidFill>
                </a:rPr>
                <a:t>	</a:t>
              </a:r>
              <a:r>
                <a:rPr lang="en-US" sz="1600" dirty="0"/>
                <a:t>MOV  EBX, 100</a:t>
              </a:r>
            </a:p>
            <a:p>
              <a:pPr>
                <a:lnSpc>
                  <a:spcPct val="150000"/>
                </a:lnSpc>
              </a:pPr>
              <a:r>
                <a:rPr lang="en-US" sz="1600" b="1" dirty="0" err="1">
                  <a:solidFill>
                    <a:schemeClr val="accent6"/>
                  </a:solidFill>
                </a:rPr>
                <a:t>ReturnHere</a:t>
              </a:r>
              <a:r>
                <a:rPr lang="en-US" sz="1600" b="1" dirty="0"/>
                <a:t>:</a:t>
              </a:r>
            </a:p>
            <a:p>
              <a:pPr>
                <a:lnSpc>
                  <a:spcPct val="150000"/>
                </a:lnSpc>
              </a:pPr>
              <a:r>
                <a:rPr lang="en-US" sz="1600" dirty="0"/>
                <a:t>		ADD	  EAX, EBX</a:t>
              </a:r>
            </a:p>
            <a:p>
              <a:pPr>
                <a:lnSpc>
                  <a:spcPct val="150000"/>
                </a:lnSpc>
              </a:pPr>
              <a:r>
                <a:rPr lang="en-US" sz="1600" dirty="0"/>
                <a:t>	</a:t>
              </a:r>
              <a:r>
                <a:rPr lang="en-US" sz="1600" b="1" dirty="0"/>
                <a:t>LOOP</a:t>
              </a:r>
              <a:r>
                <a:rPr lang="en-US" sz="1600" dirty="0"/>
                <a:t>    </a:t>
              </a:r>
              <a:r>
                <a:rPr lang="en-US" sz="1600" b="1" dirty="0" err="1">
                  <a:solidFill>
                    <a:schemeClr val="accent6"/>
                  </a:solidFill>
                </a:rPr>
                <a:t>ReturnHere</a:t>
              </a:r>
              <a:endParaRPr lang="en-US" sz="1600" b="1" dirty="0">
                <a:solidFill>
                  <a:schemeClr val="accent6"/>
                </a:solidFill>
              </a:endParaRPr>
            </a:p>
            <a:p>
              <a:pPr>
                <a:lnSpc>
                  <a:spcPct val="150000"/>
                </a:lnSpc>
              </a:pPr>
              <a:endParaRPr lang="en-US" sz="1600" dirty="0"/>
            </a:p>
            <a:p>
              <a:pPr>
                <a:lnSpc>
                  <a:spcPct val="150000"/>
                </a:lnSpc>
              </a:pPr>
              <a:r>
                <a:rPr lang="en-US" sz="1600" dirty="0"/>
                <a:t>When </a:t>
              </a:r>
              <a:r>
                <a:rPr lang="en-US" sz="1600"/>
                <a:t>the </a:t>
              </a:r>
              <a:r>
                <a:rPr lang="en-US" sz="1600" smtClean="0"/>
                <a:t>the value </a:t>
              </a:r>
              <a:r>
                <a:rPr lang="en-US" sz="1600" dirty="0"/>
                <a:t>of ECX reaches 0 after being decremented by 1 each time through the loop the loop stops and continues to the instruction after LOOP</a:t>
              </a:r>
            </a:p>
            <a:p>
              <a:pPr>
                <a:lnSpc>
                  <a:spcPct val="150000"/>
                </a:lnSpc>
              </a:pPr>
              <a:endParaRPr lang="en-US" sz="1600" dirty="0"/>
            </a:p>
            <a:p>
              <a:pPr>
                <a:lnSpc>
                  <a:spcPct val="150000"/>
                </a:lnSpc>
              </a:pPr>
              <a:r>
                <a:rPr lang="en-US" sz="1600" dirty="0"/>
                <a:t>For more information see the following link:</a:t>
              </a:r>
            </a:p>
            <a:p>
              <a:pPr>
                <a:lnSpc>
                  <a:spcPct val="150000"/>
                </a:lnSpc>
              </a:pPr>
              <a:r>
                <a:rPr lang="en-US" sz="1600" i="1" u="sng" dirty="0">
                  <a:solidFill>
                    <a:schemeClr val="accent6">
                      <a:lumMod val="40000"/>
                      <a:lumOff val="60000"/>
                    </a:schemeClr>
                  </a:solidFill>
                </a:rPr>
                <a:t>https://www.tutorialspoint.com/assembly_programming/assembly_loops.htm</a:t>
              </a:r>
            </a:p>
          </p:txBody>
        </p:sp>
        <p:sp>
          <p:nvSpPr>
            <p:cNvPr id="4" name="TextBox 3">
              <a:extLst>
                <a:ext uri="{FF2B5EF4-FFF2-40B4-BE49-F238E27FC236}">
                  <a16:creationId xmlns:a16="http://schemas.microsoft.com/office/drawing/2014/main" xmlns="" id="{94205738-A58F-47D0-BC6C-ECDF527C3056}"/>
                </a:ext>
              </a:extLst>
            </p:cNvPr>
            <p:cNvSpPr txBox="1"/>
            <p:nvPr/>
          </p:nvSpPr>
          <p:spPr>
            <a:xfrm>
              <a:off x="4114800" y="1982204"/>
              <a:ext cx="4572000" cy="2554545"/>
            </a:xfrm>
            <a:prstGeom prst="rect">
              <a:avLst/>
            </a:prstGeom>
            <a:solidFill>
              <a:schemeClr val="bg1">
                <a:lumMod val="75000"/>
              </a:schemeClr>
            </a:solidFill>
          </p:spPr>
          <p:txBody>
            <a:bodyPr wrap="square" rtlCol="0">
              <a:spAutoFit/>
            </a:bodyPr>
            <a:lstStyle/>
            <a:p>
              <a:pPr>
                <a:lnSpc>
                  <a:spcPct val="150000"/>
                </a:lnSpc>
              </a:pPr>
              <a:r>
                <a:rPr lang="en-US" sz="1600" b="1" dirty="0">
                  <a:solidFill>
                    <a:schemeClr val="accent6"/>
                  </a:solidFill>
                </a:rPr>
                <a:t>The code to the left is doing the equivalent of:</a:t>
              </a:r>
            </a:p>
            <a:p>
              <a:pPr>
                <a:lnSpc>
                  <a:spcPct val="150000"/>
                </a:lnSpc>
              </a:pPr>
              <a:r>
                <a:rPr lang="en-US" sz="1600" b="1" dirty="0">
                  <a:solidFill>
                    <a:schemeClr val="accent6"/>
                  </a:solidFill>
                </a:rPr>
                <a:t>	</a:t>
              </a:r>
              <a:r>
                <a:rPr lang="en-US" sz="1600" b="1" dirty="0">
                  <a:solidFill>
                    <a:schemeClr val="tx2"/>
                  </a:solidFill>
                </a:rPr>
                <a:t>int </a:t>
              </a:r>
              <a:r>
                <a:rPr lang="en-US" sz="1600" b="1" dirty="0" err="1">
                  <a:solidFill>
                    <a:schemeClr val="tx2"/>
                  </a:solidFill>
                </a:rPr>
                <a:t>val</a:t>
              </a:r>
              <a:r>
                <a:rPr lang="en-US" sz="1600" b="1" dirty="0">
                  <a:solidFill>
                    <a:schemeClr val="tx2"/>
                  </a:solidFill>
                </a:rPr>
                <a:t> = 20;</a:t>
              </a:r>
            </a:p>
            <a:p>
              <a:pPr>
                <a:lnSpc>
                  <a:spcPct val="150000"/>
                </a:lnSpc>
              </a:pPr>
              <a:r>
                <a:rPr lang="en-US" sz="1600" b="1" dirty="0">
                  <a:solidFill>
                    <a:schemeClr val="tx2"/>
                  </a:solidFill>
                </a:rPr>
                <a:t>	int val2 = 100;</a:t>
              </a:r>
            </a:p>
            <a:p>
              <a:pPr lvl="1">
                <a:lnSpc>
                  <a:spcPct val="100000"/>
                </a:lnSpc>
              </a:pPr>
              <a:r>
                <a:rPr lang="en-US" sz="1600" b="1" dirty="0">
                  <a:solidFill>
                    <a:schemeClr val="tx2"/>
                  </a:solidFill>
                </a:rPr>
                <a:t>for(int index = 100; index &gt; 0; index--)</a:t>
              </a:r>
            </a:p>
            <a:p>
              <a:pPr lvl="1">
                <a:lnSpc>
                  <a:spcPct val="100000"/>
                </a:lnSpc>
              </a:pPr>
              <a:r>
                <a:rPr lang="en-US" sz="1600" b="1" dirty="0">
                  <a:solidFill>
                    <a:schemeClr val="tx2"/>
                  </a:solidFill>
                </a:rPr>
                <a:t>{</a:t>
              </a:r>
            </a:p>
            <a:p>
              <a:pPr lvl="1">
                <a:lnSpc>
                  <a:spcPct val="100000"/>
                </a:lnSpc>
              </a:pPr>
              <a:r>
                <a:rPr lang="en-US" sz="1600" b="1" dirty="0">
                  <a:solidFill>
                    <a:schemeClr val="tx2"/>
                  </a:solidFill>
                </a:rPr>
                <a:t>	</a:t>
              </a:r>
              <a:r>
                <a:rPr lang="en-US" sz="1600" b="1" dirty="0" err="1">
                  <a:solidFill>
                    <a:schemeClr val="tx2"/>
                  </a:solidFill>
                </a:rPr>
                <a:t>val</a:t>
              </a:r>
              <a:r>
                <a:rPr lang="en-US" sz="1600" b="1" dirty="0">
                  <a:solidFill>
                    <a:schemeClr val="tx2"/>
                  </a:solidFill>
                </a:rPr>
                <a:t> += val2;</a:t>
              </a:r>
            </a:p>
            <a:p>
              <a:pPr lvl="1">
                <a:lnSpc>
                  <a:spcPct val="100000"/>
                </a:lnSpc>
              </a:pPr>
              <a:r>
                <a:rPr lang="en-US" sz="1600" b="1" dirty="0">
                  <a:solidFill>
                    <a:schemeClr val="tx2"/>
                  </a:solidFill>
                </a:rPr>
                <a:t>}</a:t>
              </a:r>
            </a:p>
          </p:txBody>
        </p:sp>
      </p:grpSp>
    </p:spTree>
    <p:extLst>
      <p:ext uri="{BB962C8B-B14F-4D97-AF65-F5344CB8AC3E}">
        <p14:creationId xmlns:p14="http://schemas.microsoft.com/office/powerpoint/2010/main" val="379034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 – CMP</a:t>
            </a:r>
          </a:p>
        </p:txBody>
      </p:sp>
      <p:grpSp>
        <p:nvGrpSpPr>
          <p:cNvPr id="5" name="Group 4">
            <a:extLst>
              <a:ext uri="{FF2B5EF4-FFF2-40B4-BE49-F238E27FC236}">
                <a16:creationId xmlns:a16="http://schemas.microsoft.com/office/drawing/2014/main" xmlns="" id="{A4FEAA22-E09F-433B-BFD3-6BA305868E27}"/>
              </a:ext>
            </a:extLst>
          </p:cNvPr>
          <p:cNvGrpSpPr/>
          <p:nvPr/>
        </p:nvGrpSpPr>
        <p:grpSpPr>
          <a:xfrm>
            <a:off x="613381" y="874209"/>
            <a:ext cx="8073419" cy="5586658"/>
            <a:chOff x="613381" y="874209"/>
            <a:chExt cx="8073419" cy="5586658"/>
          </a:xfrm>
        </p:grpSpPr>
        <p:sp>
          <p:nvSpPr>
            <p:cNvPr id="3" name="TextBox 2">
              <a:extLst>
                <a:ext uri="{FF2B5EF4-FFF2-40B4-BE49-F238E27FC236}">
                  <a16:creationId xmlns:a16="http://schemas.microsoft.com/office/drawing/2014/main" xmlns="" id="{70404EC7-92BC-461E-AE9A-ED099F699352}"/>
                </a:ext>
              </a:extLst>
            </p:cNvPr>
            <p:cNvSpPr txBox="1"/>
            <p:nvPr/>
          </p:nvSpPr>
          <p:spPr>
            <a:xfrm>
              <a:off x="613381" y="874209"/>
              <a:ext cx="7914669" cy="5586658"/>
            </a:xfrm>
            <a:prstGeom prst="rect">
              <a:avLst/>
            </a:prstGeom>
            <a:noFill/>
          </p:spPr>
          <p:txBody>
            <a:bodyPr wrap="square" rtlCol="0">
              <a:spAutoFit/>
            </a:bodyPr>
            <a:lstStyle/>
            <a:p>
              <a:pPr>
                <a:lnSpc>
                  <a:spcPct val="150000"/>
                </a:lnSpc>
              </a:pPr>
              <a:r>
                <a:rPr lang="en-US" sz="1600" dirty="0"/>
                <a:t>For the conditional loops to work the EFLAGS register has various flags that can be tested to determine if a calculation would have resulted in a negative (less than condition) and positive (greater than condition) and zero (same condition).</a:t>
              </a:r>
            </a:p>
            <a:p>
              <a:pPr>
                <a:lnSpc>
                  <a:spcPct val="150000"/>
                </a:lnSpc>
              </a:pPr>
              <a:r>
                <a:rPr lang="en-US" sz="1600" dirty="0"/>
                <a:t>One instruction that helps to determine the result of an operation is CMP. </a:t>
              </a:r>
            </a:p>
            <a:p>
              <a:pPr>
                <a:lnSpc>
                  <a:spcPct val="150000"/>
                </a:lnSpc>
              </a:pPr>
              <a:endParaRPr lang="en-US" sz="1600" dirty="0"/>
            </a:p>
            <a:p>
              <a:pPr>
                <a:lnSpc>
                  <a:spcPct val="150000"/>
                </a:lnSpc>
              </a:pPr>
              <a:r>
                <a:rPr lang="en-US" sz="1600" dirty="0"/>
                <a:t>CMP EAX, 2000 does the following operation: </a:t>
              </a:r>
              <a:r>
                <a:rPr lang="en-US" sz="1600" dirty="0" err="1"/>
                <a:t>tempValue</a:t>
              </a:r>
              <a:r>
                <a:rPr lang="en-US" sz="1600" dirty="0"/>
                <a:t> = EAX – 2000</a:t>
              </a:r>
            </a:p>
            <a:p>
              <a:pPr>
                <a:lnSpc>
                  <a:spcPct val="150000"/>
                </a:lnSpc>
              </a:pPr>
              <a:r>
                <a:rPr lang="en-US" sz="1600" dirty="0"/>
                <a:t>Where the </a:t>
              </a:r>
              <a:r>
                <a:rPr lang="en-US" sz="1600" dirty="0" err="1"/>
                <a:t>tempValue</a:t>
              </a:r>
              <a:r>
                <a:rPr lang="en-US" sz="1600" dirty="0"/>
                <a:t> is not used at all, it is thrown away after.</a:t>
              </a:r>
            </a:p>
            <a:p>
              <a:pPr>
                <a:lnSpc>
                  <a:spcPct val="150000"/>
                </a:lnSpc>
              </a:pPr>
              <a:r>
                <a:rPr lang="en-US" sz="1600" dirty="0"/>
                <a:t>If EAX == 2000 then the ZF is set</a:t>
              </a:r>
            </a:p>
            <a:p>
              <a:pPr>
                <a:lnSpc>
                  <a:spcPct val="150000"/>
                </a:lnSpc>
              </a:pPr>
              <a:r>
                <a:rPr lang="en-US" sz="1600" dirty="0"/>
                <a:t>If EAX &lt;   2000 then SF is set</a:t>
              </a:r>
            </a:p>
            <a:p>
              <a:pPr>
                <a:lnSpc>
                  <a:spcPct val="150000"/>
                </a:lnSpc>
              </a:pPr>
              <a:r>
                <a:rPr lang="en-US" sz="1600" dirty="0"/>
                <a:t>If EAX &gt;   2000 then neither ZF or SF are set</a:t>
              </a:r>
            </a:p>
            <a:p>
              <a:pPr>
                <a:lnSpc>
                  <a:spcPct val="150000"/>
                </a:lnSpc>
              </a:pPr>
              <a:r>
                <a:rPr lang="en-US" sz="1600" b="1" dirty="0" err="1">
                  <a:solidFill>
                    <a:schemeClr val="accent6"/>
                  </a:solidFill>
                </a:rPr>
                <a:t>ReturnHere</a:t>
              </a:r>
              <a:r>
                <a:rPr lang="en-US" sz="1600" b="1" dirty="0"/>
                <a:t>:</a:t>
              </a:r>
            </a:p>
            <a:p>
              <a:pPr>
                <a:lnSpc>
                  <a:spcPct val="150000"/>
                </a:lnSpc>
              </a:pPr>
              <a:r>
                <a:rPr lang="en-US" sz="1600" dirty="0"/>
                <a:t>	ADD	  EAX, EBX</a:t>
              </a:r>
            </a:p>
            <a:p>
              <a:pPr>
                <a:lnSpc>
                  <a:spcPct val="150000"/>
                </a:lnSpc>
              </a:pPr>
              <a:r>
                <a:rPr lang="en-US" sz="1600" dirty="0"/>
                <a:t>	CMP  EAX, 2000</a:t>
              </a:r>
            </a:p>
            <a:p>
              <a:pPr>
                <a:lnSpc>
                  <a:spcPct val="150000"/>
                </a:lnSpc>
              </a:pPr>
              <a:r>
                <a:rPr lang="en-US" sz="1600" dirty="0"/>
                <a:t>	JLE    </a:t>
              </a:r>
              <a:r>
                <a:rPr lang="en-US" sz="1600" b="1" dirty="0" err="1">
                  <a:solidFill>
                    <a:schemeClr val="accent6"/>
                  </a:solidFill>
                </a:rPr>
                <a:t>ReturnHere</a:t>
              </a:r>
              <a:endParaRPr lang="en-US" sz="1600" b="1" dirty="0">
                <a:solidFill>
                  <a:schemeClr val="accent6"/>
                </a:solidFill>
              </a:endParaRPr>
            </a:p>
            <a:p>
              <a:pPr>
                <a:lnSpc>
                  <a:spcPct val="150000"/>
                </a:lnSpc>
              </a:pPr>
              <a:r>
                <a:rPr lang="en-US" sz="1600" b="1" dirty="0">
                  <a:highlight>
                    <a:srgbClr val="FF0000"/>
                  </a:highlight>
                </a:rPr>
                <a:t>WHAT VALUE OF EAX STOPS THIS LOOP???</a:t>
              </a:r>
            </a:p>
          </p:txBody>
        </p:sp>
        <p:sp>
          <p:nvSpPr>
            <p:cNvPr id="4" name="TextBox 3">
              <a:extLst>
                <a:ext uri="{FF2B5EF4-FFF2-40B4-BE49-F238E27FC236}">
                  <a16:creationId xmlns:a16="http://schemas.microsoft.com/office/drawing/2014/main" xmlns="" id="{94205738-A58F-47D0-BC6C-ECDF527C3056}"/>
                </a:ext>
              </a:extLst>
            </p:cNvPr>
            <p:cNvSpPr txBox="1"/>
            <p:nvPr/>
          </p:nvSpPr>
          <p:spPr>
            <a:xfrm>
              <a:off x="4953000" y="3822918"/>
              <a:ext cx="3733800" cy="1815882"/>
            </a:xfrm>
            <a:prstGeom prst="rect">
              <a:avLst/>
            </a:prstGeom>
            <a:solidFill>
              <a:schemeClr val="bg1">
                <a:lumMod val="75000"/>
              </a:schemeClr>
            </a:solidFill>
          </p:spPr>
          <p:txBody>
            <a:bodyPr wrap="square" rtlCol="0">
              <a:spAutoFit/>
            </a:bodyPr>
            <a:lstStyle/>
            <a:p>
              <a:pPr>
                <a:lnSpc>
                  <a:spcPct val="150000"/>
                </a:lnSpc>
              </a:pPr>
              <a:r>
                <a:rPr lang="en-US" sz="1600" b="1" dirty="0">
                  <a:solidFill>
                    <a:schemeClr val="accent6"/>
                  </a:solidFill>
                </a:rPr>
                <a:t>The code to the left is doing the equivalent of:</a:t>
              </a:r>
            </a:p>
            <a:p>
              <a:pPr lvl="1">
                <a:lnSpc>
                  <a:spcPct val="100000"/>
                </a:lnSpc>
              </a:pPr>
              <a:r>
                <a:rPr lang="en-US" sz="1600" b="1" dirty="0">
                  <a:solidFill>
                    <a:schemeClr val="tx2"/>
                  </a:solidFill>
                </a:rPr>
                <a:t>while( </a:t>
              </a:r>
              <a:r>
                <a:rPr lang="en-US" sz="1600" b="1" dirty="0" err="1">
                  <a:solidFill>
                    <a:schemeClr val="tx2"/>
                  </a:solidFill>
                </a:rPr>
                <a:t>val</a:t>
              </a:r>
              <a:r>
                <a:rPr lang="en-US" sz="1600" b="1" dirty="0">
                  <a:solidFill>
                    <a:schemeClr val="tx2"/>
                  </a:solidFill>
                </a:rPr>
                <a:t> &lt;= 2000)</a:t>
              </a:r>
            </a:p>
            <a:p>
              <a:pPr lvl="1">
                <a:lnSpc>
                  <a:spcPct val="100000"/>
                </a:lnSpc>
              </a:pPr>
              <a:r>
                <a:rPr lang="en-US" sz="1600" b="1" dirty="0">
                  <a:solidFill>
                    <a:schemeClr val="tx2"/>
                  </a:solidFill>
                </a:rPr>
                <a:t>{</a:t>
              </a:r>
            </a:p>
            <a:p>
              <a:pPr lvl="1">
                <a:lnSpc>
                  <a:spcPct val="100000"/>
                </a:lnSpc>
              </a:pPr>
              <a:r>
                <a:rPr lang="en-US" sz="1600" b="1" dirty="0">
                  <a:solidFill>
                    <a:schemeClr val="tx2"/>
                  </a:solidFill>
                </a:rPr>
                <a:t>	</a:t>
              </a:r>
              <a:r>
                <a:rPr lang="en-US" sz="1600" b="1" dirty="0" err="1">
                  <a:solidFill>
                    <a:schemeClr val="tx2"/>
                  </a:solidFill>
                </a:rPr>
                <a:t>val</a:t>
              </a:r>
              <a:r>
                <a:rPr lang="en-US" sz="1600" b="1" dirty="0">
                  <a:solidFill>
                    <a:schemeClr val="tx2"/>
                  </a:solidFill>
                </a:rPr>
                <a:t> += val2;</a:t>
              </a:r>
            </a:p>
            <a:p>
              <a:pPr lvl="1">
                <a:lnSpc>
                  <a:spcPct val="100000"/>
                </a:lnSpc>
              </a:pPr>
              <a:r>
                <a:rPr lang="en-US" sz="1600" b="1" dirty="0">
                  <a:solidFill>
                    <a:schemeClr val="tx2"/>
                  </a:solidFill>
                </a:rPr>
                <a:t>}</a:t>
              </a:r>
            </a:p>
          </p:txBody>
        </p:sp>
      </p:grpSp>
    </p:spTree>
    <p:extLst>
      <p:ext uri="{BB962C8B-B14F-4D97-AF65-F5344CB8AC3E}">
        <p14:creationId xmlns:p14="http://schemas.microsoft.com/office/powerpoint/2010/main" val="142635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 – TEST</a:t>
            </a:r>
          </a:p>
        </p:txBody>
      </p:sp>
      <p:grpSp>
        <p:nvGrpSpPr>
          <p:cNvPr id="5" name="Group 4">
            <a:extLst>
              <a:ext uri="{FF2B5EF4-FFF2-40B4-BE49-F238E27FC236}">
                <a16:creationId xmlns:a16="http://schemas.microsoft.com/office/drawing/2014/main" xmlns="" id="{A4FEAA22-E09F-433B-BFD3-6BA305868E27}"/>
              </a:ext>
            </a:extLst>
          </p:cNvPr>
          <p:cNvGrpSpPr/>
          <p:nvPr/>
        </p:nvGrpSpPr>
        <p:grpSpPr>
          <a:xfrm>
            <a:off x="613381" y="874209"/>
            <a:ext cx="8073419" cy="5586658"/>
            <a:chOff x="613381" y="874209"/>
            <a:chExt cx="8073419" cy="5586658"/>
          </a:xfrm>
        </p:grpSpPr>
        <p:sp>
          <p:nvSpPr>
            <p:cNvPr id="3" name="TextBox 2">
              <a:extLst>
                <a:ext uri="{FF2B5EF4-FFF2-40B4-BE49-F238E27FC236}">
                  <a16:creationId xmlns:a16="http://schemas.microsoft.com/office/drawing/2014/main" xmlns="" id="{70404EC7-92BC-461E-AE9A-ED099F699352}"/>
                </a:ext>
              </a:extLst>
            </p:cNvPr>
            <p:cNvSpPr txBox="1"/>
            <p:nvPr/>
          </p:nvSpPr>
          <p:spPr>
            <a:xfrm>
              <a:off x="613381" y="874209"/>
              <a:ext cx="7914669" cy="5586658"/>
            </a:xfrm>
            <a:prstGeom prst="rect">
              <a:avLst/>
            </a:prstGeom>
            <a:noFill/>
          </p:spPr>
          <p:txBody>
            <a:bodyPr wrap="square" rtlCol="0">
              <a:spAutoFit/>
            </a:bodyPr>
            <a:lstStyle/>
            <a:p>
              <a:pPr>
                <a:lnSpc>
                  <a:spcPct val="150000"/>
                </a:lnSpc>
              </a:pPr>
              <a:r>
                <a:rPr lang="en-US" sz="1600" dirty="0"/>
                <a:t>Another instruction that helps to determine the result of an operation is TEST. </a:t>
              </a:r>
            </a:p>
            <a:p>
              <a:pPr>
                <a:lnSpc>
                  <a:spcPct val="150000"/>
                </a:lnSpc>
              </a:pPr>
              <a:r>
                <a:rPr lang="en-US" sz="1600" b="1" i="1" u="sng" dirty="0">
                  <a:highlight>
                    <a:srgbClr val="FFFF00"/>
                  </a:highlight>
                </a:rPr>
                <a:t>Like the CMP instruction it does not modify the destination operand</a:t>
              </a:r>
              <a:r>
                <a:rPr lang="en-US" sz="1600" dirty="0"/>
                <a:t>. </a:t>
              </a:r>
            </a:p>
            <a:p>
              <a:pPr>
                <a:lnSpc>
                  <a:spcPct val="150000"/>
                </a:lnSpc>
              </a:pPr>
              <a:endParaRPr lang="en-US" sz="1600" dirty="0"/>
            </a:p>
            <a:p>
              <a:pPr>
                <a:lnSpc>
                  <a:spcPct val="150000"/>
                </a:lnSpc>
              </a:pPr>
              <a:r>
                <a:rPr lang="en-US" sz="1600" dirty="0"/>
                <a:t>TEST EAX, 2000 does the following operation: </a:t>
              </a:r>
              <a:r>
                <a:rPr lang="en-US" sz="1600" dirty="0" err="1"/>
                <a:t>tempValue</a:t>
              </a:r>
              <a:r>
                <a:rPr lang="en-US" sz="1600" dirty="0"/>
                <a:t> = EAX &amp; 2000</a:t>
              </a:r>
            </a:p>
            <a:p>
              <a:pPr>
                <a:lnSpc>
                  <a:spcPct val="150000"/>
                </a:lnSpc>
              </a:pPr>
              <a:r>
                <a:rPr lang="en-US" sz="1600" dirty="0"/>
                <a:t>Where the </a:t>
              </a:r>
              <a:r>
                <a:rPr lang="en-US" sz="1600" dirty="0" err="1"/>
                <a:t>tempValue</a:t>
              </a:r>
              <a:r>
                <a:rPr lang="en-US" sz="1600" dirty="0"/>
                <a:t> is not used at all, it is thrown away after.</a:t>
              </a:r>
            </a:p>
            <a:p>
              <a:pPr>
                <a:lnSpc>
                  <a:spcPct val="150000"/>
                </a:lnSpc>
              </a:pPr>
              <a:r>
                <a:rPr lang="en-US" sz="1600" dirty="0"/>
                <a:t>If EAX &amp; 2000  == 0 then ZF is set</a:t>
              </a:r>
            </a:p>
            <a:p>
              <a:pPr>
                <a:lnSpc>
                  <a:spcPct val="150000"/>
                </a:lnSpc>
              </a:pPr>
              <a:r>
                <a:rPr lang="en-US" sz="1600" dirty="0"/>
                <a:t>If EAX &amp;  2000  !=  0 then ZF is </a:t>
              </a:r>
              <a:r>
                <a:rPr lang="en-US" sz="1600" b="1" i="1" u="sng" dirty="0">
                  <a:highlight>
                    <a:srgbClr val="FFFF00"/>
                  </a:highlight>
                </a:rPr>
                <a:t>NOT</a:t>
              </a:r>
              <a:r>
                <a:rPr lang="en-US" sz="1600" dirty="0"/>
                <a:t> set</a:t>
              </a:r>
            </a:p>
            <a:p>
              <a:pPr>
                <a:lnSpc>
                  <a:spcPct val="150000"/>
                </a:lnSpc>
              </a:pPr>
              <a:r>
                <a:rPr lang="en-US" sz="1600" b="1" dirty="0">
                  <a:solidFill>
                    <a:schemeClr val="accent6"/>
                  </a:solidFill>
                </a:rPr>
                <a:t>EAX = 0 EBX = 100</a:t>
              </a:r>
            </a:p>
            <a:p>
              <a:pPr>
                <a:lnSpc>
                  <a:spcPct val="150000"/>
                </a:lnSpc>
              </a:pPr>
              <a:r>
                <a:rPr lang="en-US" sz="1600" b="1" dirty="0" err="1">
                  <a:solidFill>
                    <a:schemeClr val="accent6"/>
                  </a:solidFill>
                </a:rPr>
                <a:t>ReturnHere</a:t>
              </a:r>
              <a:r>
                <a:rPr lang="en-US" sz="1600" b="1" dirty="0"/>
                <a:t>:</a:t>
              </a:r>
            </a:p>
            <a:p>
              <a:pPr>
                <a:lnSpc>
                  <a:spcPct val="150000"/>
                </a:lnSpc>
              </a:pPr>
              <a:r>
                <a:rPr lang="en-US" sz="1600" dirty="0"/>
                <a:t>	ADD	  EAX, EBX</a:t>
              </a:r>
            </a:p>
            <a:p>
              <a:pPr>
                <a:lnSpc>
                  <a:spcPct val="150000"/>
                </a:lnSpc>
              </a:pPr>
              <a:r>
                <a:rPr lang="en-US" sz="1600" dirty="0"/>
                <a:t>	TEST  EAX, 2000</a:t>
              </a:r>
            </a:p>
            <a:p>
              <a:pPr>
                <a:lnSpc>
                  <a:spcPct val="150000"/>
                </a:lnSpc>
              </a:pPr>
              <a:r>
                <a:rPr lang="en-US" sz="1600" dirty="0"/>
                <a:t>	JNE    </a:t>
              </a:r>
              <a:r>
                <a:rPr lang="en-US" sz="1600" b="1" dirty="0" err="1">
                  <a:solidFill>
                    <a:schemeClr val="accent6"/>
                  </a:solidFill>
                </a:rPr>
                <a:t>ReturnHere</a:t>
              </a:r>
              <a:endParaRPr lang="en-US" sz="1600" b="1" dirty="0">
                <a:solidFill>
                  <a:schemeClr val="accent6"/>
                </a:solidFill>
              </a:endParaRPr>
            </a:p>
            <a:p>
              <a:pPr>
                <a:lnSpc>
                  <a:spcPct val="150000"/>
                </a:lnSpc>
              </a:pPr>
              <a:endParaRPr lang="en-US" sz="1600" b="1" dirty="0">
                <a:solidFill>
                  <a:schemeClr val="accent6"/>
                </a:solidFill>
              </a:endParaRPr>
            </a:p>
            <a:p>
              <a:pPr>
                <a:lnSpc>
                  <a:spcPct val="150000"/>
                </a:lnSpc>
              </a:pPr>
              <a:r>
                <a:rPr lang="en-US" sz="1600" b="1" dirty="0">
                  <a:highlight>
                    <a:srgbClr val="FF0000"/>
                  </a:highlight>
                </a:rPr>
                <a:t>WHAT VALUE OF EAX STOPS THIS LOOP???</a:t>
              </a:r>
            </a:p>
            <a:p>
              <a:pPr>
                <a:lnSpc>
                  <a:spcPct val="150000"/>
                </a:lnSpc>
              </a:pPr>
              <a:r>
                <a:rPr lang="en-US" sz="1600" b="1" dirty="0">
                  <a:highlight>
                    <a:srgbClr val="FF0000"/>
                  </a:highlight>
                </a:rPr>
                <a:t>WHAT VALUE OF THE ZFLAG WILL STOP THIS LOOP???</a:t>
              </a:r>
            </a:p>
          </p:txBody>
        </p:sp>
        <p:sp>
          <p:nvSpPr>
            <p:cNvPr id="4" name="TextBox 3">
              <a:extLst>
                <a:ext uri="{FF2B5EF4-FFF2-40B4-BE49-F238E27FC236}">
                  <a16:creationId xmlns:a16="http://schemas.microsoft.com/office/drawing/2014/main" xmlns="" id="{94205738-A58F-47D0-BC6C-ECDF527C3056}"/>
                </a:ext>
              </a:extLst>
            </p:cNvPr>
            <p:cNvSpPr txBox="1"/>
            <p:nvPr/>
          </p:nvSpPr>
          <p:spPr>
            <a:xfrm>
              <a:off x="4953000" y="3822918"/>
              <a:ext cx="3733800" cy="1815882"/>
            </a:xfrm>
            <a:prstGeom prst="rect">
              <a:avLst/>
            </a:prstGeom>
            <a:solidFill>
              <a:schemeClr val="bg1">
                <a:lumMod val="75000"/>
              </a:schemeClr>
            </a:solidFill>
          </p:spPr>
          <p:txBody>
            <a:bodyPr wrap="square" rtlCol="0">
              <a:spAutoFit/>
            </a:bodyPr>
            <a:lstStyle/>
            <a:p>
              <a:pPr>
                <a:lnSpc>
                  <a:spcPct val="150000"/>
                </a:lnSpc>
              </a:pPr>
              <a:r>
                <a:rPr lang="en-US" sz="1600" b="1" dirty="0">
                  <a:solidFill>
                    <a:schemeClr val="accent6"/>
                  </a:solidFill>
                </a:rPr>
                <a:t>The code to the left is doing the equivalent of:</a:t>
              </a:r>
            </a:p>
            <a:p>
              <a:pPr lvl="1">
                <a:lnSpc>
                  <a:spcPct val="100000"/>
                </a:lnSpc>
              </a:pPr>
              <a:r>
                <a:rPr lang="en-US" sz="1600" b="1" dirty="0">
                  <a:solidFill>
                    <a:schemeClr val="tx2"/>
                  </a:solidFill>
                </a:rPr>
                <a:t>while( </a:t>
              </a:r>
              <a:r>
                <a:rPr lang="en-US" sz="1600" b="1" dirty="0" err="1">
                  <a:solidFill>
                    <a:schemeClr val="tx2"/>
                  </a:solidFill>
                </a:rPr>
                <a:t>val</a:t>
              </a:r>
              <a:r>
                <a:rPr lang="en-US" sz="1600" b="1" dirty="0">
                  <a:solidFill>
                    <a:schemeClr val="tx2"/>
                  </a:solidFill>
                </a:rPr>
                <a:t> != 2000)</a:t>
              </a:r>
            </a:p>
            <a:p>
              <a:pPr lvl="1">
                <a:lnSpc>
                  <a:spcPct val="100000"/>
                </a:lnSpc>
              </a:pPr>
              <a:r>
                <a:rPr lang="en-US" sz="1600" b="1" dirty="0">
                  <a:solidFill>
                    <a:schemeClr val="tx2"/>
                  </a:solidFill>
                </a:rPr>
                <a:t>{</a:t>
              </a:r>
            </a:p>
            <a:p>
              <a:pPr lvl="1">
                <a:lnSpc>
                  <a:spcPct val="100000"/>
                </a:lnSpc>
              </a:pPr>
              <a:r>
                <a:rPr lang="en-US" sz="1600" b="1" dirty="0">
                  <a:solidFill>
                    <a:schemeClr val="tx2"/>
                  </a:solidFill>
                </a:rPr>
                <a:t>	</a:t>
              </a:r>
              <a:r>
                <a:rPr lang="en-US" sz="1600" b="1" dirty="0" err="1">
                  <a:solidFill>
                    <a:schemeClr val="tx2"/>
                  </a:solidFill>
                </a:rPr>
                <a:t>val</a:t>
              </a:r>
              <a:r>
                <a:rPr lang="en-US" sz="1600" b="1" dirty="0">
                  <a:solidFill>
                    <a:schemeClr val="tx2"/>
                  </a:solidFill>
                </a:rPr>
                <a:t> += val2;</a:t>
              </a:r>
            </a:p>
            <a:p>
              <a:pPr lvl="1">
                <a:lnSpc>
                  <a:spcPct val="100000"/>
                </a:lnSpc>
              </a:pPr>
              <a:r>
                <a:rPr lang="en-US" sz="1600" b="1" dirty="0">
                  <a:solidFill>
                    <a:schemeClr val="tx2"/>
                  </a:solidFill>
                </a:rPr>
                <a:t>}</a:t>
              </a:r>
            </a:p>
          </p:txBody>
        </p:sp>
      </p:grpSp>
    </p:spTree>
    <p:extLst>
      <p:ext uri="{BB962C8B-B14F-4D97-AF65-F5344CB8AC3E}">
        <p14:creationId xmlns:p14="http://schemas.microsoft.com/office/powerpoint/2010/main" val="317859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 – Arithmetic</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55828" y="1559001"/>
            <a:ext cx="7914669" cy="3739998"/>
          </a:xfrm>
          <a:prstGeom prst="rect">
            <a:avLst/>
          </a:prstGeom>
          <a:noFill/>
        </p:spPr>
        <p:txBody>
          <a:bodyPr wrap="square" rtlCol="0">
            <a:spAutoFit/>
          </a:bodyPr>
          <a:lstStyle/>
          <a:p>
            <a:pPr>
              <a:lnSpc>
                <a:spcPct val="150000"/>
              </a:lnSpc>
            </a:pPr>
            <a:r>
              <a:rPr lang="en-US" sz="1600" dirty="0"/>
              <a:t>Arithmetic instructions are the most common types of instructions you will come across. Below is a list of them and their forms:</a:t>
            </a:r>
          </a:p>
          <a:p>
            <a:pPr marL="342900" indent="-342900">
              <a:lnSpc>
                <a:spcPct val="150000"/>
              </a:lnSpc>
              <a:buAutoNum type="arabicPeriod"/>
            </a:pPr>
            <a:r>
              <a:rPr lang="en-US" sz="1600" b="1" dirty="0"/>
              <a:t>ADD	ADD  EAX, 200	</a:t>
            </a:r>
            <a:r>
              <a:rPr lang="en-US" sz="1600" b="1" dirty="0" err="1"/>
              <a:t>val</a:t>
            </a:r>
            <a:r>
              <a:rPr lang="en-US" sz="1600" b="1" dirty="0"/>
              <a:t> = </a:t>
            </a:r>
            <a:r>
              <a:rPr lang="en-US" sz="1600" b="1" dirty="0" err="1"/>
              <a:t>val</a:t>
            </a:r>
            <a:r>
              <a:rPr lang="en-US" sz="1600" b="1" dirty="0"/>
              <a:t> + 200</a:t>
            </a:r>
          </a:p>
          <a:p>
            <a:pPr marL="342900" indent="-342900">
              <a:lnSpc>
                <a:spcPct val="150000"/>
              </a:lnSpc>
              <a:buAutoNum type="arabicPeriod"/>
            </a:pPr>
            <a:r>
              <a:rPr lang="en-US" sz="1600" b="1" dirty="0"/>
              <a:t>SUB	SUB  EAX, 200	</a:t>
            </a:r>
            <a:r>
              <a:rPr lang="en-US" sz="1600" b="1" dirty="0" err="1"/>
              <a:t>val</a:t>
            </a:r>
            <a:r>
              <a:rPr lang="en-US" sz="1600" b="1" dirty="0"/>
              <a:t> = </a:t>
            </a:r>
            <a:r>
              <a:rPr lang="en-US" sz="1600" b="1" dirty="0" err="1"/>
              <a:t>val</a:t>
            </a:r>
            <a:r>
              <a:rPr lang="en-US" sz="1600" b="1" dirty="0"/>
              <a:t> -  200</a:t>
            </a:r>
          </a:p>
          <a:p>
            <a:pPr marL="342900" indent="-342900">
              <a:lnSpc>
                <a:spcPct val="150000"/>
              </a:lnSpc>
              <a:buAutoNum type="arabicPeriod"/>
            </a:pPr>
            <a:r>
              <a:rPr lang="en-US" sz="1600" b="1" dirty="0"/>
              <a:t>DIV	10; </a:t>
            </a:r>
            <a:r>
              <a:rPr lang="en-US" sz="1600" dirty="0"/>
              <a:t>takes the value in EAX / 10, result placed in EAX and EDX</a:t>
            </a:r>
          </a:p>
          <a:p>
            <a:pPr marL="342900" indent="-342900">
              <a:lnSpc>
                <a:spcPct val="150000"/>
              </a:lnSpc>
              <a:buAutoNum type="arabicPeriod"/>
            </a:pPr>
            <a:r>
              <a:rPr lang="en-US" sz="1600" b="1" dirty="0"/>
              <a:t>MUL 	10; </a:t>
            </a:r>
            <a:r>
              <a:rPr lang="en-US" sz="1600" dirty="0"/>
              <a:t>takes the value in EAX * 10, result placed in EAX and EDX if needed</a:t>
            </a:r>
          </a:p>
          <a:p>
            <a:pPr marL="342900" indent="-342900">
              <a:lnSpc>
                <a:spcPct val="150000"/>
              </a:lnSpc>
              <a:buAutoNum type="arabicPeriod"/>
            </a:pPr>
            <a:r>
              <a:rPr lang="en-US" sz="1600" b="1" dirty="0"/>
              <a:t>INC	EDX; </a:t>
            </a:r>
            <a:r>
              <a:rPr lang="en-US" sz="1600" dirty="0"/>
              <a:t>takes the value in EDX and increments it by 1</a:t>
            </a:r>
          </a:p>
          <a:p>
            <a:pPr marL="342900" indent="-342900">
              <a:lnSpc>
                <a:spcPct val="150000"/>
              </a:lnSpc>
              <a:buAutoNum type="arabicPeriod"/>
            </a:pPr>
            <a:r>
              <a:rPr lang="en-US" sz="1600" b="1" dirty="0"/>
              <a:t>DEC	EDX;</a:t>
            </a:r>
            <a:r>
              <a:rPr lang="en-US" sz="1600" dirty="0"/>
              <a:t> takes the value in EDX and decrements it by 1</a:t>
            </a:r>
          </a:p>
          <a:p>
            <a:pPr marL="342900" indent="-342900">
              <a:lnSpc>
                <a:spcPct val="150000"/>
              </a:lnSpc>
              <a:buAutoNum type="arabicPeriod"/>
            </a:pPr>
            <a:endParaRPr lang="en-US" sz="1600" b="1" dirty="0"/>
          </a:p>
          <a:p>
            <a:pPr marL="342900" indent="-342900">
              <a:lnSpc>
                <a:spcPct val="150000"/>
              </a:lnSpc>
              <a:buAutoNum type="arabicPeriod"/>
            </a:pPr>
            <a:endParaRPr lang="en-US" sz="1600" b="1" dirty="0"/>
          </a:p>
        </p:txBody>
      </p:sp>
    </p:spTree>
    <p:extLst>
      <p:ext uri="{BB962C8B-B14F-4D97-AF65-F5344CB8AC3E}">
        <p14:creationId xmlns:p14="http://schemas.microsoft.com/office/powerpoint/2010/main" val="403625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 – Bitwise</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55828" y="1559001"/>
            <a:ext cx="7914669" cy="3001334"/>
          </a:xfrm>
          <a:prstGeom prst="rect">
            <a:avLst/>
          </a:prstGeom>
          <a:noFill/>
        </p:spPr>
        <p:txBody>
          <a:bodyPr wrap="square" rtlCol="0">
            <a:spAutoFit/>
          </a:bodyPr>
          <a:lstStyle/>
          <a:p>
            <a:pPr>
              <a:lnSpc>
                <a:spcPct val="150000"/>
              </a:lnSpc>
            </a:pPr>
            <a:r>
              <a:rPr lang="en-US" sz="1600" dirty="0"/>
              <a:t>The logic instructions work exactly as we have seen to this point:</a:t>
            </a:r>
          </a:p>
          <a:p>
            <a:pPr marL="342900" indent="-342900">
              <a:lnSpc>
                <a:spcPct val="150000"/>
              </a:lnSpc>
              <a:buAutoNum type="arabicPeriod"/>
            </a:pPr>
            <a:r>
              <a:rPr lang="en-US" sz="1600" b="1" dirty="0"/>
              <a:t>AND	EAX, 200; 	</a:t>
            </a:r>
            <a:r>
              <a:rPr lang="en-US" sz="1600" b="1" dirty="0" err="1"/>
              <a:t>val</a:t>
            </a:r>
            <a:r>
              <a:rPr lang="en-US" sz="1600" b="1" dirty="0"/>
              <a:t> = </a:t>
            </a:r>
            <a:r>
              <a:rPr lang="en-US" sz="1600" b="1" dirty="0" err="1"/>
              <a:t>val</a:t>
            </a:r>
            <a:r>
              <a:rPr lang="en-US" sz="1600" b="1" dirty="0"/>
              <a:t> &amp; 200</a:t>
            </a:r>
          </a:p>
          <a:p>
            <a:pPr marL="342900" indent="-342900">
              <a:lnSpc>
                <a:spcPct val="150000"/>
              </a:lnSpc>
              <a:buAutoNum type="arabicPeriod"/>
            </a:pPr>
            <a:r>
              <a:rPr lang="en-US" sz="1600" b="1" dirty="0"/>
              <a:t>OR	EAX, 200; 	</a:t>
            </a:r>
            <a:r>
              <a:rPr lang="en-US" sz="1600" b="1" dirty="0" err="1"/>
              <a:t>val</a:t>
            </a:r>
            <a:r>
              <a:rPr lang="en-US" sz="1600" b="1" dirty="0"/>
              <a:t> = </a:t>
            </a:r>
            <a:r>
              <a:rPr lang="en-US" sz="1600" b="1" dirty="0" err="1"/>
              <a:t>val</a:t>
            </a:r>
            <a:r>
              <a:rPr lang="en-US" sz="1600" b="1" dirty="0"/>
              <a:t> |  200</a:t>
            </a:r>
          </a:p>
          <a:p>
            <a:pPr marL="342900" indent="-342900">
              <a:lnSpc>
                <a:spcPct val="150000"/>
              </a:lnSpc>
              <a:buAutoNum type="arabicPeriod"/>
            </a:pPr>
            <a:r>
              <a:rPr lang="en-US" sz="1600" b="1" dirty="0"/>
              <a:t>XOR  EAX, EAX;      </a:t>
            </a:r>
          </a:p>
          <a:p>
            <a:pPr marL="342900" indent="-342900">
              <a:lnSpc>
                <a:spcPct val="150000"/>
              </a:lnSpc>
              <a:buAutoNum type="arabicPeriod"/>
            </a:pPr>
            <a:r>
              <a:rPr lang="en-US" sz="1600" b="1" dirty="0"/>
              <a:t>NOT	EAX ; </a:t>
            </a:r>
            <a:r>
              <a:rPr lang="en-US" sz="1600" dirty="0"/>
              <a:t>takes the bits in EAX and flips them 0 becomes 1 and vice versa</a:t>
            </a:r>
          </a:p>
          <a:p>
            <a:pPr marL="342900" indent="-342900">
              <a:lnSpc>
                <a:spcPct val="150000"/>
              </a:lnSpc>
              <a:buAutoNum type="arabicPeriod"/>
            </a:pPr>
            <a:r>
              <a:rPr lang="en-US" sz="1600" b="1" dirty="0"/>
              <a:t>SHR 	EAX, 1; </a:t>
            </a:r>
            <a:r>
              <a:rPr lang="en-US" sz="1600" dirty="0"/>
              <a:t>takes the bits in EAX shifts them by 1 to the right</a:t>
            </a:r>
          </a:p>
          <a:p>
            <a:pPr marL="342900" indent="-342900">
              <a:lnSpc>
                <a:spcPct val="150000"/>
              </a:lnSpc>
              <a:buAutoNum type="arabicPeriod"/>
            </a:pPr>
            <a:r>
              <a:rPr lang="en-US" sz="1600" b="1" dirty="0"/>
              <a:t>SHL 	EAX, 1; </a:t>
            </a:r>
            <a:r>
              <a:rPr lang="en-US" sz="1600" dirty="0"/>
              <a:t>takes the bits in EAX shifts them by 1 to the left</a:t>
            </a:r>
            <a:endParaRPr lang="en-US" sz="1600" b="1" dirty="0"/>
          </a:p>
          <a:p>
            <a:pPr marL="342900" indent="-342900">
              <a:lnSpc>
                <a:spcPct val="150000"/>
              </a:lnSpc>
              <a:buAutoNum type="arabicPeriod"/>
            </a:pPr>
            <a:endParaRPr lang="en-US" sz="1600" b="1" dirty="0"/>
          </a:p>
        </p:txBody>
      </p:sp>
    </p:spTree>
    <p:extLst>
      <p:ext uri="{BB962C8B-B14F-4D97-AF65-F5344CB8AC3E}">
        <p14:creationId xmlns:p14="http://schemas.microsoft.com/office/powerpoint/2010/main" val="74108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15250" cy="487363"/>
          </a:xfrm>
        </p:spPr>
        <p:txBody>
          <a:bodyPr/>
          <a:lstStyle/>
          <a:p>
            <a:pPr algn="l"/>
            <a:r>
              <a:rPr lang="en-CA" dirty="0" smtClean="0"/>
              <a:t>Assembly Sections</a:t>
            </a:r>
            <a:endParaRPr lang="en-CA" dirty="0"/>
          </a:p>
        </p:txBody>
      </p:sp>
      <p:sp>
        <p:nvSpPr>
          <p:cNvPr id="3" name="Content Placeholder 2"/>
          <p:cNvSpPr>
            <a:spLocks noGrp="1"/>
          </p:cNvSpPr>
          <p:nvPr>
            <p:ph idx="1"/>
          </p:nvPr>
        </p:nvSpPr>
        <p:spPr>
          <a:xfrm>
            <a:off x="612551" y="1219200"/>
            <a:ext cx="7886700" cy="4351338"/>
          </a:xfrm>
        </p:spPr>
        <p:txBody>
          <a:bodyPr/>
          <a:lstStyle/>
          <a:p>
            <a:r>
              <a:rPr lang="en-CA" sz="2800" dirty="0" smtClean="0">
                <a:latin typeface="Arial" panose="020B0604020202020204" pitchFamily="34" charset="0"/>
                <a:cs typeface="Arial" panose="020B0604020202020204" pitchFamily="34" charset="0"/>
              </a:rPr>
              <a:t>Assembly code contain the following sections:</a:t>
            </a:r>
            <a:endParaRPr lang="en-CA"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data section</a:t>
            </a:r>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 Declare initialized data, constants </a:t>
            </a:r>
            <a:endParaRPr lang="en-CA"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CA" sz="2800" dirty="0" err="1" smtClean="0">
                <a:latin typeface="Arial" panose="020B0604020202020204" pitchFamily="34" charset="0"/>
                <a:cs typeface="Arial" panose="020B0604020202020204" pitchFamily="34" charset="0"/>
              </a:rPr>
              <a:t>bss</a:t>
            </a:r>
            <a:r>
              <a:rPr lang="en-CA" sz="2800" dirty="0" smtClean="0">
                <a:latin typeface="Arial" panose="020B0604020202020204" pitchFamily="34" charset="0"/>
                <a:cs typeface="Arial" panose="020B0604020202020204" pitchFamily="34" charset="0"/>
              </a:rPr>
              <a:t> section  - Declare variables</a:t>
            </a:r>
            <a:endParaRPr lang="en-CA"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text section  - It contains the code. It should start with a declaration </a:t>
            </a:r>
            <a:r>
              <a:rPr lang="en-CA" sz="2800" dirty="0" smtClean="0">
                <a:solidFill>
                  <a:srgbClr val="FF0000"/>
                </a:solidFill>
                <a:latin typeface="Arial" panose="020B0604020202020204" pitchFamily="34" charset="0"/>
                <a:cs typeface="Arial" panose="020B0604020202020204" pitchFamily="34" charset="0"/>
              </a:rPr>
              <a:t>global _start</a:t>
            </a:r>
            <a:r>
              <a:rPr lang="en-CA" sz="2800" dirty="0" smtClean="0">
                <a:latin typeface="Arial" panose="020B0604020202020204" pitchFamily="34" charset="0"/>
                <a:cs typeface="Arial" panose="020B0604020202020204" pitchFamily="34" charset="0"/>
              </a:rPr>
              <a:t> that tells the kernel where start execution</a:t>
            </a:r>
            <a:endParaRPr lang="en-CA" sz="2800" dirty="0">
              <a:latin typeface="Arial" panose="020B060402020202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123699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Assembling with </a:t>
            </a:r>
            <a:r>
              <a:rPr lang="en-CA" altLang="en-US" sz="3000" b="1" dirty="0" err="1">
                <a:cs typeface="DejaVu Sans" charset="0"/>
              </a:rPr>
              <a:t>Nasm</a:t>
            </a:r>
            <a:endParaRPr lang="en-CA" altLang="en-US" sz="3000" b="1" dirty="0">
              <a:cs typeface="DejaVu Sans" charset="0"/>
            </a:endParaRPr>
          </a:p>
        </p:txBody>
      </p:sp>
      <p:sp>
        <p:nvSpPr>
          <p:cNvPr id="3" name="TextBox 2">
            <a:extLst>
              <a:ext uri="{FF2B5EF4-FFF2-40B4-BE49-F238E27FC236}">
                <a16:creationId xmlns:a16="http://schemas.microsoft.com/office/drawing/2014/main" xmlns="" id="{70404EC7-92BC-461E-AE9A-ED099F699352}"/>
              </a:ext>
            </a:extLst>
          </p:cNvPr>
          <p:cNvSpPr txBox="1"/>
          <p:nvPr/>
        </p:nvSpPr>
        <p:spPr>
          <a:xfrm>
            <a:off x="381000" y="859971"/>
            <a:ext cx="4254500" cy="5777031"/>
          </a:xfrm>
          <a:prstGeom prst="rect">
            <a:avLst/>
          </a:prstGeom>
          <a:noFill/>
        </p:spPr>
        <p:txBody>
          <a:bodyPr wrap="square" rtlCol="0">
            <a:spAutoFit/>
          </a:bodyPr>
          <a:lstStyle/>
          <a:p>
            <a:pPr>
              <a:lnSpc>
                <a:spcPct val="150000"/>
              </a:lnSpc>
            </a:pPr>
            <a:r>
              <a:rPr lang="en-US" dirty="0"/>
              <a:t>Compiling from Assembly source code</a:t>
            </a:r>
          </a:p>
          <a:p>
            <a:pPr lvl="2">
              <a:lnSpc>
                <a:spcPct val="150000"/>
              </a:lnSpc>
            </a:pPr>
            <a:r>
              <a:rPr lang="en-US" sz="1200" b="1" dirty="0"/>
              <a:t>extern </a:t>
            </a:r>
            <a:r>
              <a:rPr lang="en-US" sz="1200" b="1" dirty="0" err="1"/>
              <a:t>printf</a:t>
            </a:r>
            <a:endParaRPr lang="en-US" sz="1200" b="1" dirty="0"/>
          </a:p>
          <a:p>
            <a:pPr lvl="2">
              <a:lnSpc>
                <a:spcPct val="150000"/>
              </a:lnSpc>
            </a:pPr>
            <a:r>
              <a:rPr lang="en-US" sz="1200" b="1" dirty="0"/>
              <a:t>extern exit</a:t>
            </a:r>
          </a:p>
          <a:p>
            <a:pPr lvl="2">
              <a:lnSpc>
                <a:spcPct val="150000"/>
              </a:lnSpc>
            </a:pPr>
            <a:r>
              <a:rPr lang="en-US" sz="1200" b="1" dirty="0"/>
              <a:t>global _start</a:t>
            </a:r>
          </a:p>
          <a:p>
            <a:pPr lvl="2">
              <a:lnSpc>
                <a:spcPct val="150000"/>
              </a:lnSpc>
            </a:pPr>
            <a:r>
              <a:rPr lang="en-US" sz="1200" b="1" dirty="0"/>
              <a:t>section .data</a:t>
            </a:r>
          </a:p>
          <a:p>
            <a:pPr lvl="2">
              <a:lnSpc>
                <a:spcPct val="150000"/>
              </a:lnSpc>
            </a:pPr>
            <a:r>
              <a:rPr lang="en-US" sz="1200" b="1" dirty="0"/>
              <a:t>	val1	</a:t>
            </a:r>
            <a:r>
              <a:rPr lang="en-US" sz="1200" b="1" dirty="0" err="1"/>
              <a:t>dw</a:t>
            </a:r>
            <a:r>
              <a:rPr lang="en-US" sz="1200" b="1" dirty="0"/>
              <a:t>	0x8877</a:t>
            </a:r>
          </a:p>
          <a:p>
            <a:pPr lvl="2">
              <a:lnSpc>
                <a:spcPct val="150000"/>
              </a:lnSpc>
            </a:pPr>
            <a:r>
              <a:rPr lang="en-US" sz="1200" b="1" dirty="0"/>
              <a:t>	format1 </a:t>
            </a:r>
            <a:r>
              <a:rPr lang="en-US" sz="1200" b="1" dirty="0" err="1"/>
              <a:t>db</a:t>
            </a:r>
            <a:r>
              <a:rPr lang="en-US" sz="1200" b="1" dirty="0"/>
              <a:t>  "Hello World: 0x%x", 0xa</a:t>
            </a:r>
          </a:p>
          <a:p>
            <a:pPr lvl="2">
              <a:lnSpc>
                <a:spcPct val="150000"/>
              </a:lnSpc>
            </a:pPr>
            <a:r>
              <a:rPr lang="en-US" sz="1200" b="1" dirty="0"/>
              <a:t>section .</a:t>
            </a:r>
            <a:r>
              <a:rPr lang="en-US" sz="1200" b="1" dirty="0" err="1"/>
              <a:t>bss</a:t>
            </a:r>
            <a:endParaRPr lang="en-US" sz="1200" b="1" dirty="0"/>
          </a:p>
          <a:p>
            <a:pPr lvl="2">
              <a:lnSpc>
                <a:spcPct val="150000"/>
              </a:lnSpc>
            </a:pPr>
            <a:r>
              <a:rPr lang="en-US" sz="1200" b="1" dirty="0"/>
              <a:t>	val3:	</a:t>
            </a:r>
            <a:r>
              <a:rPr lang="en-US" sz="1200" b="1" dirty="0" err="1"/>
              <a:t>resd</a:t>
            </a:r>
            <a:r>
              <a:rPr lang="en-US" sz="1200" b="1" dirty="0"/>
              <a:t>	1</a:t>
            </a:r>
          </a:p>
          <a:p>
            <a:pPr lvl="2">
              <a:lnSpc>
                <a:spcPct val="150000"/>
              </a:lnSpc>
            </a:pPr>
            <a:r>
              <a:rPr lang="en-US" sz="1200" b="1" dirty="0"/>
              <a:t>section .text</a:t>
            </a:r>
          </a:p>
          <a:p>
            <a:pPr lvl="2">
              <a:lnSpc>
                <a:spcPct val="150000"/>
              </a:lnSpc>
            </a:pPr>
            <a:r>
              <a:rPr lang="en-US" sz="1200" b="1" dirty="0"/>
              <a:t>_start:</a:t>
            </a:r>
          </a:p>
          <a:p>
            <a:pPr lvl="2">
              <a:lnSpc>
                <a:spcPct val="150000"/>
              </a:lnSpc>
            </a:pPr>
            <a:r>
              <a:rPr lang="en-US" sz="1200" b="1" dirty="0"/>
              <a:t>	push </a:t>
            </a:r>
            <a:r>
              <a:rPr lang="en-US" sz="1200" b="1" dirty="0" err="1"/>
              <a:t>ebp</a:t>
            </a:r>
            <a:endParaRPr lang="en-US" sz="1200" b="1" dirty="0"/>
          </a:p>
          <a:p>
            <a:pPr lvl="2">
              <a:lnSpc>
                <a:spcPct val="150000"/>
              </a:lnSpc>
            </a:pPr>
            <a:r>
              <a:rPr lang="en-US" sz="1200" b="1" dirty="0"/>
              <a:t>	mov </a:t>
            </a:r>
            <a:r>
              <a:rPr lang="en-US" sz="1200" b="1" dirty="0" err="1"/>
              <a:t>ebp</a:t>
            </a:r>
            <a:r>
              <a:rPr lang="en-US" sz="1200" b="1" dirty="0"/>
              <a:t>, </a:t>
            </a:r>
            <a:r>
              <a:rPr lang="en-US" sz="1200" b="1" dirty="0" err="1"/>
              <a:t>esp</a:t>
            </a:r>
            <a:endParaRPr lang="en-US" sz="1200" b="1" dirty="0"/>
          </a:p>
          <a:p>
            <a:pPr lvl="2">
              <a:lnSpc>
                <a:spcPct val="150000"/>
              </a:lnSpc>
            </a:pPr>
            <a:r>
              <a:rPr lang="en-US" sz="1200" b="1" dirty="0"/>
              <a:t>	push val1</a:t>
            </a:r>
          </a:p>
          <a:p>
            <a:pPr lvl="2">
              <a:lnSpc>
                <a:spcPct val="150000"/>
              </a:lnSpc>
            </a:pPr>
            <a:r>
              <a:rPr lang="en-US" sz="1200" b="1" dirty="0"/>
              <a:t>	push format1</a:t>
            </a:r>
          </a:p>
          <a:p>
            <a:pPr lvl="2">
              <a:lnSpc>
                <a:spcPct val="150000"/>
              </a:lnSpc>
            </a:pPr>
            <a:r>
              <a:rPr lang="en-US" sz="1200" b="1" dirty="0"/>
              <a:t>	call </a:t>
            </a:r>
            <a:r>
              <a:rPr lang="en-US" sz="1200" b="1" dirty="0" err="1"/>
              <a:t>printf</a:t>
            </a:r>
            <a:endParaRPr lang="en-US" sz="1200" b="1" dirty="0"/>
          </a:p>
          <a:p>
            <a:pPr lvl="2">
              <a:lnSpc>
                <a:spcPct val="150000"/>
              </a:lnSpc>
            </a:pPr>
            <a:r>
              <a:rPr lang="en-US" sz="1200" b="1" dirty="0"/>
              <a:t>	mov </a:t>
            </a:r>
            <a:r>
              <a:rPr lang="en-US" sz="1200" b="1" dirty="0" err="1"/>
              <a:t>esp</a:t>
            </a:r>
            <a:r>
              <a:rPr lang="en-US" sz="1200" b="1" dirty="0"/>
              <a:t>, </a:t>
            </a:r>
            <a:r>
              <a:rPr lang="en-US" sz="1200" b="1" dirty="0" err="1"/>
              <a:t>ebp</a:t>
            </a:r>
            <a:endParaRPr lang="en-US" sz="1200" b="1" dirty="0"/>
          </a:p>
          <a:p>
            <a:pPr lvl="2">
              <a:lnSpc>
                <a:spcPct val="150000"/>
              </a:lnSpc>
            </a:pPr>
            <a:r>
              <a:rPr lang="en-US" sz="1200" b="1" dirty="0"/>
              <a:t>	pop </a:t>
            </a:r>
            <a:r>
              <a:rPr lang="en-US" sz="1200" b="1" dirty="0" err="1"/>
              <a:t>ebp</a:t>
            </a:r>
            <a:endParaRPr lang="en-US" sz="1200" b="1" dirty="0"/>
          </a:p>
          <a:p>
            <a:pPr lvl="2">
              <a:lnSpc>
                <a:spcPct val="150000"/>
              </a:lnSpc>
            </a:pPr>
            <a:r>
              <a:rPr lang="en-US" sz="1200" b="1" dirty="0"/>
              <a:t>	call exit</a:t>
            </a:r>
          </a:p>
          <a:p>
            <a:pPr>
              <a:lnSpc>
                <a:spcPct val="150000"/>
              </a:lnSpc>
            </a:pPr>
            <a:endParaRPr lang="en-US" sz="1400" dirty="0"/>
          </a:p>
        </p:txBody>
      </p:sp>
      <p:sp>
        <p:nvSpPr>
          <p:cNvPr id="5" name="TextBox 4">
            <a:extLst>
              <a:ext uri="{FF2B5EF4-FFF2-40B4-BE49-F238E27FC236}">
                <a16:creationId xmlns:a16="http://schemas.microsoft.com/office/drawing/2014/main" xmlns="" id="{B9B6D84F-2A73-479E-9310-A5A892DA5F22}"/>
              </a:ext>
            </a:extLst>
          </p:cNvPr>
          <p:cNvSpPr txBox="1"/>
          <p:nvPr/>
        </p:nvSpPr>
        <p:spPr>
          <a:xfrm>
            <a:off x="3657600" y="3265340"/>
            <a:ext cx="5105400" cy="435760"/>
          </a:xfrm>
          <a:prstGeom prst="rect">
            <a:avLst/>
          </a:prstGeom>
          <a:solidFill>
            <a:srgbClr val="0070C0"/>
          </a:solidFill>
        </p:spPr>
        <p:txBody>
          <a:bodyPr wrap="square" rtlCol="0">
            <a:spAutoFit/>
          </a:bodyPr>
          <a:lstStyle/>
          <a:p>
            <a:r>
              <a:rPr lang="en-US" sz="1200" b="1" dirty="0">
                <a:solidFill>
                  <a:schemeClr val="bg1"/>
                </a:solidFill>
              </a:rPr>
              <a:t>1. </a:t>
            </a:r>
            <a:r>
              <a:rPr lang="en-US" sz="1200" b="1" dirty="0" err="1">
                <a:solidFill>
                  <a:schemeClr val="bg1"/>
                </a:solidFill>
              </a:rPr>
              <a:t>nasm</a:t>
            </a:r>
            <a:r>
              <a:rPr lang="en-US" sz="1200" b="1" dirty="0">
                <a:solidFill>
                  <a:schemeClr val="bg1"/>
                </a:solidFill>
              </a:rPr>
              <a:t> -felf32 -g -o </a:t>
            </a:r>
            <a:r>
              <a:rPr lang="en-US" sz="1200" b="1" dirty="0" err="1">
                <a:solidFill>
                  <a:schemeClr val="bg1"/>
                </a:solidFill>
              </a:rPr>
              <a:t>first.o</a:t>
            </a:r>
            <a:r>
              <a:rPr lang="en-US" sz="1200" b="1" dirty="0">
                <a:solidFill>
                  <a:schemeClr val="bg1"/>
                </a:solidFill>
              </a:rPr>
              <a:t> first.asm</a:t>
            </a:r>
          </a:p>
          <a:p>
            <a:r>
              <a:rPr lang="en-US" sz="1200" b="1" dirty="0">
                <a:solidFill>
                  <a:schemeClr val="bg1"/>
                </a:solidFill>
              </a:rPr>
              <a:t>2. </a:t>
            </a:r>
            <a:r>
              <a:rPr lang="en-US" sz="1200" b="1" dirty="0" err="1">
                <a:solidFill>
                  <a:schemeClr val="bg1"/>
                </a:solidFill>
              </a:rPr>
              <a:t>ld</a:t>
            </a:r>
            <a:r>
              <a:rPr lang="en-US" sz="1200" b="1" dirty="0">
                <a:solidFill>
                  <a:schemeClr val="bg1"/>
                </a:solidFill>
              </a:rPr>
              <a:t> -melf_i386 -o first </a:t>
            </a:r>
            <a:r>
              <a:rPr lang="en-US" sz="1200" b="1" dirty="0" err="1">
                <a:solidFill>
                  <a:schemeClr val="bg1"/>
                </a:solidFill>
              </a:rPr>
              <a:t>first.o</a:t>
            </a:r>
            <a:r>
              <a:rPr lang="en-US" sz="1200" b="1">
                <a:solidFill>
                  <a:schemeClr val="bg1"/>
                </a:solidFill>
              </a:rPr>
              <a:t> -lc</a:t>
            </a:r>
            <a:r>
              <a:rPr lang="en-US" sz="1200" b="1" dirty="0">
                <a:solidFill>
                  <a:schemeClr val="bg1"/>
                </a:solidFill>
              </a:rPr>
              <a:t> -dynamic-linker /lib/ld-linux.so.2 -</a:t>
            </a:r>
            <a:r>
              <a:rPr lang="en-US" sz="1200" b="1" dirty="0" err="1">
                <a:solidFill>
                  <a:schemeClr val="bg1"/>
                </a:solidFill>
              </a:rPr>
              <a:t>lc</a:t>
            </a:r>
            <a:endParaRPr lang="en-US" sz="1200" b="1" dirty="0">
              <a:solidFill>
                <a:schemeClr val="bg1"/>
              </a:solidFill>
            </a:endParaRPr>
          </a:p>
        </p:txBody>
      </p:sp>
      <p:sp>
        <p:nvSpPr>
          <p:cNvPr id="6" name="TextBox 5">
            <a:extLst>
              <a:ext uri="{FF2B5EF4-FFF2-40B4-BE49-F238E27FC236}">
                <a16:creationId xmlns:a16="http://schemas.microsoft.com/office/drawing/2014/main" xmlns="" id="{761286B9-E802-40AA-AA7F-F2B7E271D8AC}"/>
              </a:ext>
            </a:extLst>
          </p:cNvPr>
          <p:cNvSpPr txBox="1"/>
          <p:nvPr/>
        </p:nvSpPr>
        <p:spPr>
          <a:xfrm>
            <a:off x="3657600" y="3886200"/>
            <a:ext cx="5105400" cy="779188"/>
          </a:xfrm>
          <a:prstGeom prst="rect">
            <a:avLst/>
          </a:prstGeom>
          <a:solidFill>
            <a:srgbClr val="0070C0"/>
          </a:solidFill>
        </p:spPr>
        <p:txBody>
          <a:bodyPr wrap="square" rtlCol="0">
            <a:spAutoFit/>
          </a:bodyPr>
          <a:lstStyle/>
          <a:p>
            <a:r>
              <a:rPr lang="en-US" sz="1200" b="1" dirty="0">
                <a:solidFill>
                  <a:schemeClr val="bg1"/>
                </a:solidFill>
              </a:rPr>
              <a:t>There are a few small problems with the code. Use the GDB debugger to determine the issues and fix them.</a:t>
            </a:r>
          </a:p>
          <a:p>
            <a:endParaRPr lang="en-US" sz="1200" b="1" dirty="0">
              <a:solidFill>
                <a:schemeClr val="bg1"/>
              </a:solidFill>
            </a:endParaRPr>
          </a:p>
          <a:p>
            <a:r>
              <a:rPr lang="en-US" sz="1200" b="1" dirty="0">
                <a:solidFill>
                  <a:schemeClr val="bg1"/>
                </a:solidFill>
              </a:rPr>
              <a:t>Commands to try: list, info registers, step, x/s …, string, next</a:t>
            </a:r>
          </a:p>
        </p:txBody>
      </p:sp>
      <p:sp>
        <p:nvSpPr>
          <p:cNvPr id="7" name="TextBox 6">
            <a:extLst>
              <a:ext uri="{FF2B5EF4-FFF2-40B4-BE49-F238E27FC236}">
                <a16:creationId xmlns:a16="http://schemas.microsoft.com/office/drawing/2014/main" xmlns="" id="{FAF2FCC4-08A4-4098-A310-7FBE4342AAB5}"/>
              </a:ext>
            </a:extLst>
          </p:cNvPr>
          <p:cNvSpPr txBox="1"/>
          <p:nvPr/>
        </p:nvSpPr>
        <p:spPr>
          <a:xfrm>
            <a:off x="3733800" y="1676400"/>
            <a:ext cx="5029200" cy="950901"/>
          </a:xfrm>
          <a:prstGeom prst="rect">
            <a:avLst/>
          </a:prstGeom>
          <a:solidFill>
            <a:schemeClr val="accent1"/>
          </a:solidFill>
        </p:spPr>
        <p:txBody>
          <a:bodyPr wrap="square" rtlCol="0">
            <a:spAutoFit/>
          </a:bodyPr>
          <a:lstStyle/>
          <a:p>
            <a:r>
              <a:rPr lang="en-US" sz="1200" dirty="0">
                <a:solidFill>
                  <a:schemeClr val="tx1">
                    <a:lumMod val="75000"/>
                    <a:lumOff val="25000"/>
                  </a:schemeClr>
                </a:solidFill>
              </a:rPr>
              <a:t>The assembly code format used in the code to the left conforms to the NASM (Netwide Assembler) assembler. I find the language format for </a:t>
            </a:r>
            <a:r>
              <a:rPr lang="en-US" sz="1200" dirty="0" err="1">
                <a:solidFill>
                  <a:schemeClr val="tx1">
                    <a:lumMod val="75000"/>
                    <a:lumOff val="25000"/>
                  </a:schemeClr>
                </a:solidFill>
              </a:rPr>
              <a:t>nasm</a:t>
            </a:r>
            <a:r>
              <a:rPr lang="en-US" sz="1200" dirty="0">
                <a:solidFill>
                  <a:schemeClr val="tx1">
                    <a:lumMod val="75000"/>
                    <a:lumOff val="25000"/>
                  </a:schemeClr>
                </a:solidFill>
              </a:rPr>
              <a:t> easier to understand than that used by GAS (GNU assembler). Install NASM with the following command:</a:t>
            </a:r>
          </a:p>
          <a:p>
            <a:r>
              <a:rPr lang="en-US" sz="1200" b="1" dirty="0">
                <a:solidFill>
                  <a:schemeClr val="tx1">
                    <a:lumMod val="75000"/>
                    <a:lumOff val="25000"/>
                  </a:schemeClr>
                </a:solidFill>
              </a:rPr>
              <a:t>	</a:t>
            </a:r>
            <a:r>
              <a:rPr lang="en-US" sz="1200" b="1" dirty="0" err="1">
                <a:solidFill>
                  <a:schemeClr val="tx1">
                    <a:lumMod val="75000"/>
                    <a:lumOff val="25000"/>
                  </a:schemeClr>
                </a:solidFill>
              </a:rPr>
              <a:t>sudo</a:t>
            </a:r>
            <a:r>
              <a:rPr lang="en-US" sz="1200" b="1" dirty="0">
                <a:solidFill>
                  <a:schemeClr val="tx1">
                    <a:lumMod val="75000"/>
                    <a:lumOff val="25000"/>
                  </a:schemeClr>
                </a:solidFill>
              </a:rPr>
              <a:t> apt install </a:t>
            </a:r>
            <a:r>
              <a:rPr lang="en-US" sz="1200" b="1" dirty="0" err="1">
                <a:solidFill>
                  <a:schemeClr val="tx1">
                    <a:lumMod val="75000"/>
                    <a:lumOff val="25000"/>
                  </a:schemeClr>
                </a:solidFill>
              </a:rPr>
              <a:t>nasm</a:t>
            </a:r>
            <a:endParaRPr lang="en-US" sz="1200" b="1" dirty="0">
              <a:solidFill>
                <a:schemeClr val="tx1">
                  <a:lumMod val="75000"/>
                  <a:lumOff val="25000"/>
                </a:schemeClr>
              </a:solidFill>
            </a:endParaRPr>
          </a:p>
        </p:txBody>
      </p:sp>
      <p:sp>
        <p:nvSpPr>
          <p:cNvPr id="8" name="TextBox 7">
            <a:extLst>
              <a:ext uri="{FF2B5EF4-FFF2-40B4-BE49-F238E27FC236}">
                <a16:creationId xmlns:a16="http://schemas.microsoft.com/office/drawing/2014/main" xmlns="" id="{7C85F2FB-20C1-4AFE-82D3-C45C7A2C2A1E}"/>
              </a:ext>
            </a:extLst>
          </p:cNvPr>
          <p:cNvSpPr txBox="1"/>
          <p:nvPr/>
        </p:nvSpPr>
        <p:spPr>
          <a:xfrm>
            <a:off x="3646714" y="5105400"/>
            <a:ext cx="5105400" cy="435760"/>
          </a:xfrm>
          <a:prstGeom prst="rect">
            <a:avLst/>
          </a:prstGeom>
          <a:solidFill>
            <a:srgbClr val="C00000"/>
          </a:solidFill>
        </p:spPr>
        <p:txBody>
          <a:bodyPr wrap="square" rtlCol="0">
            <a:spAutoFit/>
          </a:bodyPr>
          <a:lstStyle/>
          <a:p>
            <a:r>
              <a:rPr lang="en-US" sz="1200" b="1" dirty="0">
                <a:solidFill>
                  <a:schemeClr val="bg1"/>
                </a:solidFill>
              </a:rPr>
              <a:t>How can we set aside some space on the stack for a local variable, maybe an array?</a:t>
            </a:r>
          </a:p>
        </p:txBody>
      </p:sp>
    </p:spTree>
    <p:extLst>
      <p:ext uri="{BB962C8B-B14F-4D97-AF65-F5344CB8AC3E}">
        <p14:creationId xmlns:p14="http://schemas.microsoft.com/office/powerpoint/2010/main" val="1857576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Assembly – </a:t>
            </a:r>
            <a:r>
              <a:rPr lang="en-CA" altLang="en-US" sz="3000" b="1" dirty="0" err="1">
                <a:cs typeface="DejaVu Sans" charset="0"/>
              </a:rPr>
              <a:t>nasm</a:t>
            </a:r>
            <a:r>
              <a:rPr lang="en-CA" altLang="en-US" sz="3000" b="1" dirty="0">
                <a:cs typeface="DejaVu Sans" charset="0"/>
              </a:rPr>
              <a:t>, </a:t>
            </a:r>
            <a:r>
              <a:rPr lang="en-CA" altLang="en-US" sz="3000" b="1" dirty="0" err="1">
                <a:cs typeface="DejaVu Sans" charset="0"/>
              </a:rPr>
              <a:t>ld</a:t>
            </a:r>
            <a:endParaRPr lang="en-CA" altLang="en-US" sz="3000" b="1" dirty="0">
              <a:cs typeface="DejaVu Sans" charset="0"/>
            </a:endParaRPr>
          </a:p>
        </p:txBody>
      </p:sp>
      <p:sp>
        <p:nvSpPr>
          <p:cNvPr id="4" name="TextBox 3">
            <a:extLst>
              <a:ext uri="{FF2B5EF4-FFF2-40B4-BE49-F238E27FC236}">
                <a16:creationId xmlns:a16="http://schemas.microsoft.com/office/drawing/2014/main" xmlns="" id="{96BB7F0F-2F94-48B9-9328-03BA488AD4DF}"/>
              </a:ext>
            </a:extLst>
          </p:cNvPr>
          <p:cNvSpPr txBox="1"/>
          <p:nvPr/>
        </p:nvSpPr>
        <p:spPr>
          <a:xfrm>
            <a:off x="613382" y="1143000"/>
            <a:ext cx="4949218" cy="4068871"/>
          </a:xfrm>
          <a:prstGeom prst="rect">
            <a:avLst/>
          </a:prstGeom>
          <a:noFill/>
        </p:spPr>
        <p:txBody>
          <a:bodyPr wrap="square" rtlCol="0">
            <a:spAutoFit/>
          </a:bodyPr>
          <a:lstStyle/>
          <a:p>
            <a:pPr>
              <a:lnSpc>
                <a:spcPct val="150000"/>
              </a:lnSpc>
            </a:pPr>
            <a:r>
              <a:rPr lang="en-US" sz="1600" dirty="0"/>
              <a:t>Examples of Assembly code seen so far:</a:t>
            </a:r>
          </a:p>
          <a:p>
            <a:pPr>
              <a:lnSpc>
                <a:spcPct val="150000"/>
              </a:lnSpc>
            </a:pPr>
            <a:r>
              <a:rPr lang="en-US" sz="1600" dirty="0"/>
              <a:t>To test the following code you can do the following:</a:t>
            </a:r>
          </a:p>
          <a:p>
            <a:pPr>
              <a:lnSpc>
                <a:spcPct val="150000"/>
              </a:lnSpc>
            </a:pPr>
            <a:endParaRPr lang="en-US" sz="1600" dirty="0"/>
          </a:p>
          <a:p>
            <a:pPr marL="228600" indent="-228600">
              <a:lnSpc>
                <a:spcPct val="150000"/>
              </a:lnSpc>
              <a:buFont typeface="+mj-lt"/>
              <a:buAutoNum type="arabicPeriod"/>
            </a:pPr>
            <a:r>
              <a:rPr lang="en-US" sz="1400" dirty="0"/>
              <a:t>$ </a:t>
            </a:r>
            <a:r>
              <a:rPr lang="en-US" sz="1400" dirty="0" err="1"/>
              <a:t>nasm</a:t>
            </a:r>
            <a:r>
              <a:rPr lang="en-US" sz="1400" dirty="0"/>
              <a:t> -felf32 -g -o mod5.o mod5.s </a:t>
            </a:r>
          </a:p>
          <a:p>
            <a:pPr marL="228600" indent="-228600">
              <a:lnSpc>
                <a:spcPct val="150000"/>
              </a:lnSpc>
              <a:buFont typeface="+mj-lt"/>
              <a:buAutoNum type="arabicPeriod" startAt="2"/>
            </a:pPr>
            <a:r>
              <a:rPr lang="en-US" sz="1400" dirty="0"/>
              <a:t>$ </a:t>
            </a:r>
            <a:r>
              <a:rPr lang="en-US" sz="1400" dirty="0" err="1"/>
              <a:t>ld</a:t>
            </a:r>
            <a:r>
              <a:rPr lang="en-US" sz="1400" dirty="0"/>
              <a:t> -melf_i386 -</a:t>
            </a:r>
            <a:r>
              <a:rPr lang="en-US" sz="1400" dirty="0" err="1"/>
              <a:t>lc</a:t>
            </a:r>
            <a:r>
              <a:rPr lang="en-US" sz="1400" dirty="0"/>
              <a:t> -e main -o mod5 mod5.o </a:t>
            </a:r>
          </a:p>
          <a:p>
            <a:pPr>
              <a:lnSpc>
                <a:spcPct val="150000"/>
              </a:lnSpc>
            </a:pPr>
            <a:r>
              <a:rPr lang="en-US" sz="1400" dirty="0"/>
              <a:t>              -dynamic-linker /lib/ld-linux.so.2</a:t>
            </a:r>
          </a:p>
          <a:p>
            <a:pPr marL="228600" indent="-228600">
              <a:lnSpc>
                <a:spcPct val="150000"/>
              </a:lnSpc>
              <a:buFont typeface="+mj-lt"/>
              <a:buAutoNum type="arabicPeriod" startAt="2"/>
            </a:pPr>
            <a:r>
              <a:rPr lang="en-US" sz="1400" dirty="0"/>
              <a:t>./mod5</a:t>
            </a:r>
          </a:p>
          <a:p>
            <a:pPr marL="228600" indent="-228600">
              <a:lnSpc>
                <a:spcPct val="150000"/>
              </a:lnSpc>
              <a:buFont typeface="+mj-lt"/>
              <a:buAutoNum type="arabicPeriod" startAt="2"/>
            </a:pPr>
            <a:endParaRPr lang="en-US" sz="1400" dirty="0"/>
          </a:p>
          <a:p>
            <a:pPr>
              <a:lnSpc>
                <a:spcPct val="150000"/>
              </a:lnSpc>
            </a:pPr>
            <a:r>
              <a:rPr lang="en-US" sz="1400" b="1" dirty="0">
                <a:highlight>
                  <a:srgbClr val="FFFF00"/>
                </a:highlight>
              </a:rPr>
              <a:t>There's a small flaw in the code to the right. Can you fix it? Share with your classmates what the flaw was and how you fixed it?</a:t>
            </a:r>
          </a:p>
          <a:p>
            <a:pPr>
              <a:lnSpc>
                <a:spcPct val="150000"/>
              </a:lnSpc>
            </a:pPr>
            <a:r>
              <a:rPr lang="en-US" sz="1400" b="1" dirty="0"/>
              <a:t>	If you are up to it create a demo …</a:t>
            </a:r>
          </a:p>
        </p:txBody>
      </p:sp>
      <p:graphicFrame>
        <p:nvGraphicFramePr>
          <p:cNvPr id="3" name="Table 2">
            <a:extLst>
              <a:ext uri="{FF2B5EF4-FFF2-40B4-BE49-F238E27FC236}">
                <a16:creationId xmlns:a16="http://schemas.microsoft.com/office/drawing/2014/main" xmlns="" id="{7B0B7624-3501-4069-BC66-5E6A09C4D8F9}"/>
              </a:ext>
            </a:extLst>
          </p:cNvPr>
          <p:cNvGraphicFramePr>
            <a:graphicFrameLocks noGrp="1"/>
          </p:cNvGraphicFramePr>
          <p:nvPr>
            <p:extLst/>
          </p:nvPr>
        </p:nvGraphicFramePr>
        <p:xfrm>
          <a:off x="5486400" y="883920"/>
          <a:ext cx="2590800" cy="55473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xmlns="" val="4236911997"/>
                    </a:ext>
                  </a:extLst>
                </a:gridCol>
              </a:tblGrid>
              <a:tr h="5015926">
                <a:tc>
                  <a:txBody>
                    <a:bodyPr/>
                    <a:lstStyle/>
                    <a:p>
                      <a:pPr>
                        <a:tabLst>
                          <a:tab pos="231775" algn="l"/>
                          <a:tab pos="688975" algn="l"/>
                        </a:tabLst>
                      </a:pPr>
                      <a:r>
                        <a:rPr lang="en-US" sz="800" dirty="0">
                          <a:solidFill>
                            <a:sysClr val="windowText" lastClr="000000"/>
                          </a:solidFill>
                        </a:rPr>
                        <a:t>global  main</a:t>
                      </a:r>
                    </a:p>
                    <a:p>
                      <a:pPr>
                        <a:tabLst>
                          <a:tab pos="231775" algn="l"/>
                          <a:tab pos="688975" algn="l"/>
                        </a:tabLst>
                      </a:pPr>
                      <a:r>
                        <a:rPr lang="en-US" sz="800" dirty="0">
                          <a:solidFill>
                            <a:sysClr val="windowText" lastClr="000000"/>
                          </a:solidFill>
                        </a:rPr>
                        <a:t>extern  </a:t>
                      </a:r>
                      <a:r>
                        <a:rPr lang="en-US" sz="800" dirty="0" err="1">
                          <a:solidFill>
                            <a:sysClr val="windowText" lastClr="000000"/>
                          </a:solidFill>
                        </a:rPr>
                        <a:t>printf</a:t>
                      </a:r>
                      <a:endParaRPr lang="en-US" sz="800" dirty="0">
                        <a:solidFill>
                          <a:sysClr val="windowText" lastClr="000000"/>
                        </a:solidFill>
                      </a:endParaRPr>
                    </a:p>
                    <a:p>
                      <a:pPr>
                        <a:tabLst>
                          <a:tab pos="231775" algn="l"/>
                          <a:tab pos="688975" algn="l"/>
                        </a:tabLst>
                      </a:pPr>
                      <a:r>
                        <a:rPr lang="en-US" sz="800" dirty="0">
                          <a:solidFill>
                            <a:sysClr val="windowText" lastClr="000000"/>
                          </a:solidFill>
                        </a:rPr>
                        <a:t>extern  exit</a:t>
                      </a:r>
                    </a:p>
                    <a:p>
                      <a:pPr>
                        <a:tabLst>
                          <a:tab pos="231775" algn="l"/>
                          <a:tab pos="688975" algn="l"/>
                        </a:tabLst>
                      </a:pPr>
                      <a:r>
                        <a:rPr lang="en-US" sz="800" dirty="0">
                          <a:solidFill>
                            <a:sysClr val="windowText" lastClr="000000"/>
                          </a:solidFill>
                        </a:rPr>
                        <a:t>section .data</a:t>
                      </a:r>
                    </a:p>
                    <a:p>
                      <a:pPr>
                        <a:tabLst>
                          <a:tab pos="231775" algn="l"/>
                          <a:tab pos="631825" algn="l"/>
                        </a:tabLst>
                      </a:pPr>
                      <a:r>
                        <a:rPr lang="en-US" sz="800" dirty="0">
                          <a:solidFill>
                            <a:sysClr val="windowText" lastClr="000000"/>
                          </a:solidFill>
                        </a:rPr>
                        <a:t>	</a:t>
                      </a:r>
                      <a:r>
                        <a:rPr lang="en-US" sz="800" b="1" kern="1200" dirty="0">
                          <a:solidFill>
                            <a:sysClr val="windowText" lastClr="000000"/>
                          </a:solidFill>
                          <a:latin typeface="+mn-lt"/>
                          <a:ea typeface="+mn-ea"/>
                          <a:cs typeface="+mn-cs"/>
                        </a:rPr>
                        <a:t>val1	</a:t>
                      </a:r>
                      <a:r>
                        <a:rPr lang="en-US" sz="800" b="1" kern="1200" dirty="0" err="1">
                          <a:solidFill>
                            <a:sysClr val="windowText" lastClr="000000"/>
                          </a:solidFill>
                          <a:latin typeface="+mn-lt"/>
                          <a:ea typeface="+mn-ea"/>
                          <a:cs typeface="+mn-cs"/>
                        </a:rPr>
                        <a:t>dw</a:t>
                      </a:r>
                      <a:r>
                        <a:rPr lang="en-US" sz="800" b="1" kern="1200" dirty="0">
                          <a:solidFill>
                            <a:sysClr val="windowText" lastClr="000000"/>
                          </a:solidFill>
                          <a:latin typeface="+mn-lt"/>
                          <a:ea typeface="+mn-ea"/>
                          <a:cs typeface="+mn-cs"/>
                        </a:rPr>
                        <a:t>	0x8877</a:t>
                      </a:r>
                    </a:p>
                    <a:p>
                      <a:pPr>
                        <a:tabLst>
                          <a:tab pos="231775" algn="l"/>
                          <a:tab pos="631825" algn="l"/>
                        </a:tabLst>
                      </a:pPr>
                      <a:r>
                        <a:rPr lang="en-US" sz="800" b="1" kern="1200" dirty="0">
                          <a:solidFill>
                            <a:sysClr val="windowText" lastClr="000000"/>
                          </a:solidFill>
                          <a:latin typeface="+mn-lt"/>
                          <a:ea typeface="+mn-ea"/>
                          <a:cs typeface="+mn-cs"/>
                        </a:rPr>
                        <a:t>	val2	</a:t>
                      </a:r>
                      <a:r>
                        <a:rPr lang="en-US" sz="800" b="1" kern="1200" dirty="0" err="1">
                          <a:solidFill>
                            <a:sysClr val="windowText" lastClr="000000"/>
                          </a:solidFill>
                          <a:latin typeface="+mn-lt"/>
                          <a:ea typeface="+mn-ea"/>
                          <a:cs typeface="+mn-cs"/>
                        </a:rPr>
                        <a:t>dw</a:t>
                      </a:r>
                      <a:r>
                        <a:rPr lang="en-US" sz="800" b="1" kern="1200" dirty="0">
                          <a:solidFill>
                            <a:sysClr val="windowText" lastClr="000000"/>
                          </a:solidFill>
                          <a:latin typeface="+mn-lt"/>
                          <a:ea typeface="+mn-ea"/>
                          <a:cs typeface="+mn-cs"/>
                        </a:rPr>
                        <a:t>	0x9922</a:t>
                      </a:r>
                    </a:p>
                    <a:p>
                      <a:pPr>
                        <a:tabLst>
                          <a:tab pos="231775" algn="l"/>
                          <a:tab pos="631825" algn="l"/>
                        </a:tabLst>
                      </a:pPr>
                      <a:r>
                        <a:rPr lang="en-US" sz="800" b="1" kern="1200" dirty="0">
                          <a:solidFill>
                            <a:sysClr val="windowText" lastClr="000000"/>
                          </a:solidFill>
                          <a:latin typeface="+mn-lt"/>
                          <a:ea typeface="+mn-ea"/>
                          <a:cs typeface="+mn-cs"/>
                        </a:rPr>
                        <a:t>    	format 	</a:t>
                      </a:r>
                      <a:r>
                        <a:rPr lang="en-US" sz="800" b="1" kern="1200" dirty="0" err="1">
                          <a:solidFill>
                            <a:sysClr val="windowText" lastClr="000000"/>
                          </a:solidFill>
                          <a:latin typeface="+mn-lt"/>
                          <a:ea typeface="+mn-ea"/>
                          <a:cs typeface="+mn-cs"/>
                        </a:rPr>
                        <a:t>db</a:t>
                      </a:r>
                      <a:r>
                        <a:rPr lang="en-US" sz="800" b="1" kern="1200" dirty="0">
                          <a:solidFill>
                            <a:sysClr val="windowText" lastClr="000000"/>
                          </a:solidFill>
                          <a:latin typeface="+mn-lt"/>
                          <a:ea typeface="+mn-ea"/>
                          <a:cs typeface="+mn-cs"/>
                        </a:rPr>
                        <a:t>  	"%d %x %#x %#x", 0xa</a:t>
                      </a:r>
                    </a:p>
                    <a:p>
                      <a:pPr>
                        <a:tabLst>
                          <a:tab pos="231775" algn="l"/>
                          <a:tab pos="631825" algn="l"/>
                        </a:tabLst>
                      </a:pPr>
                      <a:r>
                        <a:rPr lang="en-US" sz="800" b="1" kern="1200" dirty="0">
                          <a:solidFill>
                            <a:sysClr val="windowText" lastClr="000000"/>
                          </a:solidFill>
                          <a:latin typeface="+mn-lt"/>
                          <a:ea typeface="+mn-ea"/>
                          <a:cs typeface="+mn-cs"/>
                        </a:rPr>
                        <a:t> 	format1	</a:t>
                      </a:r>
                      <a:r>
                        <a:rPr lang="en-US" sz="800" b="1" kern="1200" dirty="0" err="1">
                          <a:solidFill>
                            <a:sysClr val="windowText" lastClr="000000"/>
                          </a:solidFill>
                          <a:latin typeface="+mn-lt"/>
                          <a:ea typeface="+mn-ea"/>
                          <a:cs typeface="+mn-cs"/>
                        </a:rPr>
                        <a:t>db</a:t>
                      </a:r>
                      <a:r>
                        <a:rPr lang="en-US" sz="800" b="1" kern="1200" dirty="0">
                          <a:solidFill>
                            <a:sysClr val="windowText" lastClr="000000"/>
                          </a:solidFill>
                          <a:latin typeface="+mn-lt"/>
                          <a:ea typeface="+mn-ea"/>
                          <a:cs typeface="+mn-cs"/>
                        </a:rPr>
                        <a:t>  	"In Function A now", 0xa</a:t>
                      </a:r>
                    </a:p>
                    <a:p>
                      <a:pPr>
                        <a:tabLst>
                          <a:tab pos="231775" algn="l"/>
                          <a:tab pos="631825" algn="l"/>
                        </a:tabLst>
                      </a:pPr>
                      <a:r>
                        <a:rPr lang="en-US" sz="800" b="1" kern="1200" dirty="0">
                          <a:solidFill>
                            <a:sysClr val="windowText" lastClr="000000"/>
                          </a:solidFill>
                          <a:latin typeface="+mn-lt"/>
                          <a:ea typeface="+mn-ea"/>
                          <a:cs typeface="+mn-cs"/>
                        </a:rPr>
                        <a:t>section .</a:t>
                      </a:r>
                      <a:r>
                        <a:rPr lang="en-US" sz="800" b="1" kern="1200" dirty="0" err="1">
                          <a:solidFill>
                            <a:sysClr val="windowText" lastClr="000000"/>
                          </a:solidFill>
                          <a:latin typeface="+mn-lt"/>
                          <a:ea typeface="+mn-ea"/>
                          <a:cs typeface="+mn-cs"/>
                        </a:rPr>
                        <a:t>bss</a:t>
                      </a: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val3:	</a:t>
                      </a:r>
                      <a:r>
                        <a:rPr lang="en-US" sz="800" b="1" kern="1200" dirty="0" err="1">
                          <a:solidFill>
                            <a:sysClr val="windowText" lastClr="000000"/>
                          </a:solidFill>
                          <a:latin typeface="+mn-lt"/>
                          <a:ea typeface="+mn-ea"/>
                          <a:cs typeface="+mn-cs"/>
                        </a:rPr>
                        <a:t>resd</a:t>
                      </a:r>
                      <a:r>
                        <a:rPr lang="en-US" sz="800" b="1" kern="1200" dirty="0">
                          <a:solidFill>
                            <a:sysClr val="windowText" lastClr="000000"/>
                          </a:solidFill>
                          <a:latin typeface="+mn-lt"/>
                          <a:ea typeface="+mn-ea"/>
                          <a:cs typeface="+mn-cs"/>
                        </a:rPr>
                        <a:t>	1</a:t>
                      </a:r>
                    </a:p>
                    <a:p>
                      <a:pPr>
                        <a:tabLst>
                          <a:tab pos="231775" algn="l"/>
                          <a:tab pos="631825" algn="l"/>
                        </a:tabLst>
                      </a:pPr>
                      <a:r>
                        <a:rPr lang="en-US" sz="800" b="1" kern="1200" dirty="0">
                          <a:solidFill>
                            <a:sysClr val="windowText" lastClr="000000"/>
                          </a:solidFill>
                          <a:latin typeface="+mn-lt"/>
                          <a:ea typeface="+mn-ea"/>
                          <a:cs typeface="+mn-cs"/>
                        </a:rPr>
                        <a:t>	val4:	</a:t>
                      </a:r>
                      <a:r>
                        <a:rPr lang="en-US" sz="800" b="1" kern="1200" dirty="0" err="1">
                          <a:solidFill>
                            <a:sysClr val="windowText" lastClr="000000"/>
                          </a:solidFill>
                          <a:latin typeface="+mn-lt"/>
                          <a:ea typeface="+mn-ea"/>
                          <a:cs typeface="+mn-cs"/>
                        </a:rPr>
                        <a:t>resd</a:t>
                      </a:r>
                      <a:r>
                        <a:rPr lang="en-US" sz="800" b="1" kern="1200" dirty="0">
                          <a:solidFill>
                            <a:sysClr val="windowText" lastClr="000000"/>
                          </a:solidFill>
                          <a:latin typeface="+mn-lt"/>
                          <a:ea typeface="+mn-ea"/>
                          <a:cs typeface="+mn-cs"/>
                        </a:rPr>
                        <a:t>	1</a:t>
                      </a:r>
                    </a:p>
                    <a:p>
                      <a:pPr>
                        <a:tabLst>
                          <a:tab pos="231775" algn="l"/>
                          <a:tab pos="631825" algn="l"/>
                        </a:tabLst>
                      </a:pPr>
                      <a:r>
                        <a:rPr lang="en-US" sz="800" b="1" kern="1200" dirty="0">
                          <a:solidFill>
                            <a:sysClr val="windowText" lastClr="000000"/>
                          </a:solidFill>
                          <a:latin typeface="+mn-lt"/>
                          <a:ea typeface="+mn-ea"/>
                          <a:cs typeface="+mn-cs"/>
                        </a:rPr>
                        <a:t>section .text</a:t>
                      </a:r>
                    </a:p>
                    <a:p>
                      <a:pPr>
                        <a:tabLst>
                          <a:tab pos="231775" algn="l"/>
                          <a:tab pos="631825" algn="l"/>
                        </a:tabLst>
                      </a:pPr>
                      <a:r>
                        <a:rPr lang="en-US" sz="800" b="1" kern="1200" dirty="0">
                          <a:solidFill>
                            <a:sysClr val="windowText" lastClr="000000"/>
                          </a:solidFill>
                          <a:latin typeface="+mn-lt"/>
                          <a:ea typeface="+mn-ea"/>
                          <a:cs typeface="+mn-cs"/>
                        </a:rPr>
                        <a:t>main:</a:t>
                      </a:r>
                    </a:p>
                    <a:p>
                      <a:pPr>
                        <a:tabLst>
                          <a:tab pos="231775" algn="l"/>
                          <a:tab pos="631825" algn="l"/>
                        </a:tabLst>
                      </a:pPr>
                      <a:r>
                        <a:rPr lang="en-US" sz="800" b="1" kern="1200" dirty="0">
                          <a:solidFill>
                            <a:sysClr val="windowText" lastClr="000000"/>
                          </a:solidFill>
                          <a:latin typeface="+mn-lt"/>
                          <a:ea typeface="+mn-ea"/>
                          <a:cs typeface="+mn-cs"/>
                        </a:rPr>
                        <a:t>	push 	</a:t>
                      </a:r>
                      <a:r>
                        <a:rPr lang="en-US" sz="800" b="1" kern="1200" dirty="0" err="1">
                          <a:solidFill>
                            <a:sysClr val="windowText" lastClr="000000"/>
                          </a:solidFill>
                          <a:latin typeface="+mn-lt"/>
                          <a:ea typeface="+mn-ea"/>
                          <a:cs typeface="+mn-cs"/>
                        </a:rPr>
                        <a:t>ebp</a:t>
                      </a: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mov	</a:t>
                      </a:r>
                      <a:r>
                        <a:rPr lang="en-US" sz="800" b="1" kern="1200" dirty="0" err="1">
                          <a:solidFill>
                            <a:sysClr val="windowText" lastClr="000000"/>
                          </a:solidFill>
                          <a:latin typeface="+mn-lt"/>
                          <a:ea typeface="+mn-ea"/>
                          <a:cs typeface="+mn-cs"/>
                        </a:rPr>
                        <a:t>ebp</a:t>
                      </a:r>
                      <a:r>
                        <a:rPr lang="en-US" sz="800" b="1" kern="1200" dirty="0">
                          <a:solidFill>
                            <a:sysClr val="windowText" lastClr="000000"/>
                          </a:solidFill>
                          <a:latin typeface="+mn-lt"/>
                          <a:ea typeface="+mn-ea"/>
                          <a:cs typeface="+mn-cs"/>
                        </a:rPr>
                        <a:t>, </a:t>
                      </a:r>
                      <a:r>
                        <a:rPr lang="en-US" sz="800" b="1" kern="1200" dirty="0" err="1">
                          <a:solidFill>
                            <a:sysClr val="windowText" lastClr="000000"/>
                          </a:solidFill>
                          <a:latin typeface="+mn-lt"/>
                          <a:ea typeface="+mn-ea"/>
                          <a:cs typeface="+mn-cs"/>
                        </a:rPr>
                        <a:t>esp</a:t>
                      </a: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sub 	</a:t>
                      </a:r>
                      <a:r>
                        <a:rPr lang="en-US" sz="800" b="1" kern="1200" dirty="0" err="1">
                          <a:solidFill>
                            <a:sysClr val="windowText" lastClr="000000"/>
                          </a:solidFill>
                          <a:latin typeface="+mn-lt"/>
                          <a:ea typeface="+mn-ea"/>
                          <a:cs typeface="+mn-cs"/>
                        </a:rPr>
                        <a:t>esp</a:t>
                      </a:r>
                      <a:r>
                        <a:rPr lang="en-US" sz="800" b="1" kern="1200" dirty="0">
                          <a:solidFill>
                            <a:sysClr val="windowText" lastClr="000000"/>
                          </a:solidFill>
                          <a:latin typeface="+mn-lt"/>
                          <a:ea typeface="+mn-ea"/>
                          <a:cs typeface="+mn-cs"/>
                        </a:rPr>
                        <a:t>, 8</a:t>
                      </a:r>
                    </a:p>
                    <a:p>
                      <a:pPr>
                        <a:tabLst>
                          <a:tab pos="231775" algn="l"/>
                          <a:tab pos="631825" algn="l"/>
                        </a:tabLst>
                      </a:pP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mov 	</a:t>
                      </a:r>
                      <a:r>
                        <a:rPr lang="en-US" sz="800" b="1" kern="1200" dirty="0" err="1">
                          <a:solidFill>
                            <a:sysClr val="windowText" lastClr="000000"/>
                          </a:solidFill>
                          <a:latin typeface="+mn-lt"/>
                          <a:ea typeface="+mn-ea"/>
                          <a:cs typeface="+mn-cs"/>
                        </a:rPr>
                        <a:t>dword</a:t>
                      </a:r>
                      <a:r>
                        <a:rPr lang="en-US" sz="800" b="1" kern="1200" dirty="0">
                          <a:solidFill>
                            <a:sysClr val="windowText" lastClr="000000"/>
                          </a:solidFill>
                          <a:latin typeface="+mn-lt"/>
                          <a:ea typeface="+mn-ea"/>
                          <a:cs typeface="+mn-cs"/>
                        </a:rPr>
                        <a:t> [ebp-4], 0x41</a:t>
                      </a:r>
                    </a:p>
                    <a:p>
                      <a:pPr>
                        <a:tabLst>
                          <a:tab pos="231775" algn="l"/>
                          <a:tab pos="631825" algn="l"/>
                        </a:tabLst>
                      </a:pPr>
                      <a:r>
                        <a:rPr lang="en-US" sz="800" b="1" kern="1200" dirty="0">
                          <a:solidFill>
                            <a:sysClr val="windowText" lastClr="000000"/>
                          </a:solidFill>
                          <a:latin typeface="+mn-lt"/>
                          <a:ea typeface="+mn-ea"/>
                          <a:cs typeface="+mn-cs"/>
                        </a:rPr>
                        <a:t>	mov 	</a:t>
                      </a:r>
                      <a:r>
                        <a:rPr lang="en-US" sz="800" b="1" kern="1200" dirty="0" err="1">
                          <a:solidFill>
                            <a:sysClr val="windowText" lastClr="000000"/>
                          </a:solidFill>
                          <a:latin typeface="+mn-lt"/>
                          <a:ea typeface="+mn-ea"/>
                          <a:cs typeface="+mn-cs"/>
                        </a:rPr>
                        <a:t>dword</a:t>
                      </a:r>
                      <a:r>
                        <a:rPr lang="en-US" sz="800" b="1" kern="1200" dirty="0">
                          <a:solidFill>
                            <a:sysClr val="windowText" lastClr="000000"/>
                          </a:solidFill>
                          <a:latin typeface="+mn-lt"/>
                          <a:ea typeface="+mn-ea"/>
                          <a:cs typeface="+mn-cs"/>
                        </a:rPr>
                        <a:t> [ebp-8], 0x61</a:t>
                      </a:r>
                    </a:p>
                    <a:p>
                      <a:pPr>
                        <a:tabLst>
                          <a:tab pos="231775" algn="l"/>
                          <a:tab pos="631825" algn="l"/>
                        </a:tabLst>
                      </a:pP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push 	</a:t>
                      </a:r>
                      <a:r>
                        <a:rPr lang="en-US" sz="800" b="1" kern="1200" dirty="0" err="1">
                          <a:solidFill>
                            <a:sysClr val="windowText" lastClr="000000"/>
                          </a:solidFill>
                          <a:latin typeface="+mn-lt"/>
                          <a:ea typeface="+mn-ea"/>
                          <a:cs typeface="+mn-cs"/>
                        </a:rPr>
                        <a:t>dword</a:t>
                      </a:r>
                      <a:r>
                        <a:rPr lang="en-US" sz="800" b="1" kern="1200" dirty="0">
                          <a:solidFill>
                            <a:sysClr val="windowText" lastClr="000000"/>
                          </a:solidFill>
                          <a:latin typeface="+mn-lt"/>
                          <a:ea typeface="+mn-ea"/>
                          <a:cs typeface="+mn-cs"/>
                        </a:rPr>
                        <a:t> [ebp-8]</a:t>
                      </a:r>
                    </a:p>
                    <a:p>
                      <a:pPr>
                        <a:tabLst>
                          <a:tab pos="231775" algn="l"/>
                          <a:tab pos="631825" algn="l"/>
                        </a:tabLst>
                      </a:pPr>
                      <a:r>
                        <a:rPr lang="en-US" sz="800" b="1" kern="1200" dirty="0">
                          <a:solidFill>
                            <a:sysClr val="windowText" lastClr="000000"/>
                          </a:solidFill>
                          <a:latin typeface="+mn-lt"/>
                          <a:ea typeface="+mn-ea"/>
                          <a:cs typeface="+mn-cs"/>
                        </a:rPr>
                        <a:t>	push 	</a:t>
                      </a:r>
                      <a:r>
                        <a:rPr lang="en-US" sz="800" b="1" kern="1200" dirty="0" err="1">
                          <a:solidFill>
                            <a:sysClr val="windowText" lastClr="000000"/>
                          </a:solidFill>
                          <a:latin typeface="+mn-lt"/>
                          <a:ea typeface="+mn-ea"/>
                          <a:cs typeface="+mn-cs"/>
                        </a:rPr>
                        <a:t>dword</a:t>
                      </a:r>
                      <a:r>
                        <a:rPr lang="en-US" sz="800" b="1" kern="1200" dirty="0">
                          <a:solidFill>
                            <a:sysClr val="windowText" lastClr="000000"/>
                          </a:solidFill>
                          <a:latin typeface="+mn-lt"/>
                          <a:ea typeface="+mn-ea"/>
                          <a:cs typeface="+mn-cs"/>
                        </a:rPr>
                        <a:t> [ebp-4]</a:t>
                      </a:r>
                    </a:p>
                    <a:p>
                      <a:pPr>
                        <a:tabLst>
                          <a:tab pos="231775" algn="l"/>
                          <a:tab pos="631825" algn="l"/>
                        </a:tabLst>
                      </a:pPr>
                      <a:r>
                        <a:rPr lang="en-US" sz="800" b="1" kern="1200" dirty="0">
                          <a:solidFill>
                            <a:sysClr val="windowText" lastClr="000000"/>
                          </a:solidFill>
                          <a:latin typeface="+mn-lt"/>
                          <a:ea typeface="+mn-ea"/>
                          <a:cs typeface="+mn-cs"/>
                        </a:rPr>
                        <a:t>	push 	</a:t>
                      </a:r>
                      <a:r>
                        <a:rPr lang="en-US" sz="800" b="1" kern="1200" dirty="0" err="1">
                          <a:solidFill>
                            <a:sysClr val="windowText" lastClr="000000"/>
                          </a:solidFill>
                          <a:latin typeface="+mn-lt"/>
                          <a:ea typeface="+mn-ea"/>
                          <a:cs typeface="+mn-cs"/>
                        </a:rPr>
                        <a:t>dword</a:t>
                      </a:r>
                      <a:r>
                        <a:rPr lang="en-US" sz="800" b="1" kern="1200" dirty="0">
                          <a:solidFill>
                            <a:sysClr val="windowText" lastClr="000000"/>
                          </a:solidFill>
                          <a:latin typeface="+mn-lt"/>
                          <a:ea typeface="+mn-ea"/>
                          <a:cs typeface="+mn-cs"/>
                        </a:rPr>
                        <a:t> [ebp-8]</a:t>
                      </a:r>
                    </a:p>
                    <a:p>
                      <a:pPr>
                        <a:tabLst>
                          <a:tab pos="231775" algn="l"/>
                          <a:tab pos="631825" algn="l"/>
                        </a:tabLst>
                      </a:pPr>
                      <a:r>
                        <a:rPr lang="en-US" sz="800" b="1" kern="1200" dirty="0">
                          <a:solidFill>
                            <a:sysClr val="windowText" lastClr="000000"/>
                          </a:solidFill>
                          <a:latin typeface="+mn-lt"/>
                          <a:ea typeface="+mn-ea"/>
                          <a:cs typeface="+mn-cs"/>
                        </a:rPr>
                        <a:t>	push 	</a:t>
                      </a:r>
                      <a:r>
                        <a:rPr lang="en-US" sz="800" b="1" kern="1200" dirty="0" err="1">
                          <a:solidFill>
                            <a:sysClr val="windowText" lastClr="000000"/>
                          </a:solidFill>
                          <a:latin typeface="+mn-lt"/>
                          <a:ea typeface="+mn-ea"/>
                          <a:cs typeface="+mn-cs"/>
                        </a:rPr>
                        <a:t>dword</a:t>
                      </a:r>
                      <a:r>
                        <a:rPr lang="en-US" sz="800" b="1" kern="1200" dirty="0">
                          <a:solidFill>
                            <a:sysClr val="windowText" lastClr="000000"/>
                          </a:solidFill>
                          <a:latin typeface="+mn-lt"/>
                          <a:ea typeface="+mn-ea"/>
                          <a:cs typeface="+mn-cs"/>
                        </a:rPr>
                        <a:t> [ebp-4]</a:t>
                      </a:r>
                    </a:p>
                    <a:p>
                      <a:pPr>
                        <a:tabLst>
                          <a:tab pos="231775" algn="l"/>
                          <a:tab pos="631825" algn="l"/>
                        </a:tabLst>
                      </a:pP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push 	format</a:t>
                      </a:r>
                    </a:p>
                    <a:p>
                      <a:pPr>
                        <a:tabLst>
                          <a:tab pos="231775" algn="l"/>
                          <a:tab pos="631825" algn="l"/>
                        </a:tabLst>
                      </a:pPr>
                      <a:r>
                        <a:rPr lang="en-US" sz="800" b="1" kern="1200" dirty="0">
                          <a:solidFill>
                            <a:sysClr val="windowText" lastClr="000000"/>
                          </a:solidFill>
                          <a:latin typeface="+mn-lt"/>
                          <a:ea typeface="+mn-ea"/>
                          <a:cs typeface="+mn-cs"/>
                        </a:rPr>
                        <a:t>	call	</a:t>
                      </a:r>
                      <a:r>
                        <a:rPr lang="en-US" sz="800" b="1" kern="1200" dirty="0" err="1">
                          <a:solidFill>
                            <a:sysClr val="windowText" lastClr="000000"/>
                          </a:solidFill>
                          <a:latin typeface="+mn-lt"/>
                          <a:ea typeface="+mn-ea"/>
                          <a:cs typeface="+mn-cs"/>
                        </a:rPr>
                        <a:t>printf</a:t>
                      </a:r>
                      <a:endParaRPr lang="en-US" sz="800" b="1" kern="1200" dirty="0">
                        <a:solidFill>
                          <a:sysClr val="windowText" lastClr="000000"/>
                        </a:solidFill>
                        <a:latin typeface="+mn-lt"/>
                        <a:ea typeface="+mn-ea"/>
                        <a:cs typeface="+mn-cs"/>
                      </a:endParaRPr>
                    </a:p>
                    <a:p>
                      <a:pPr>
                        <a:tabLst>
                          <a:tab pos="231775" algn="l"/>
                          <a:tab pos="631825" algn="l"/>
                        </a:tabLst>
                      </a:pP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call 	</a:t>
                      </a:r>
                      <a:r>
                        <a:rPr lang="en-US" sz="800" b="1" kern="1200" dirty="0" err="1">
                          <a:solidFill>
                            <a:sysClr val="windowText" lastClr="000000"/>
                          </a:solidFill>
                          <a:latin typeface="+mn-lt"/>
                          <a:ea typeface="+mn-ea"/>
                          <a:cs typeface="+mn-cs"/>
                        </a:rPr>
                        <a:t>funcA</a:t>
                      </a:r>
                      <a:endParaRPr lang="en-US" sz="800" b="1" kern="1200" dirty="0">
                        <a:solidFill>
                          <a:sysClr val="windowText" lastClr="000000"/>
                        </a:solidFill>
                        <a:latin typeface="+mn-lt"/>
                        <a:ea typeface="+mn-ea"/>
                        <a:cs typeface="+mn-cs"/>
                      </a:endParaRPr>
                    </a:p>
                    <a:p>
                      <a:pPr>
                        <a:tabLst>
                          <a:tab pos="231775" algn="l"/>
                          <a:tab pos="631825" algn="l"/>
                        </a:tabLst>
                      </a:pP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mov 	</a:t>
                      </a:r>
                      <a:r>
                        <a:rPr lang="en-US" sz="800" b="1" kern="1200" dirty="0" err="1">
                          <a:solidFill>
                            <a:sysClr val="windowText" lastClr="000000"/>
                          </a:solidFill>
                          <a:latin typeface="+mn-lt"/>
                          <a:ea typeface="+mn-ea"/>
                          <a:cs typeface="+mn-cs"/>
                        </a:rPr>
                        <a:t>esp</a:t>
                      </a:r>
                      <a:r>
                        <a:rPr lang="en-US" sz="800" b="1" kern="1200" dirty="0">
                          <a:solidFill>
                            <a:sysClr val="windowText" lastClr="000000"/>
                          </a:solidFill>
                          <a:latin typeface="+mn-lt"/>
                          <a:ea typeface="+mn-ea"/>
                          <a:cs typeface="+mn-cs"/>
                        </a:rPr>
                        <a:t>, </a:t>
                      </a:r>
                      <a:r>
                        <a:rPr lang="en-US" sz="800" b="1" kern="1200" dirty="0" err="1">
                          <a:solidFill>
                            <a:sysClr val="windowText" lastClr="000000"/>
                          </a:solidFill>
                          <a:latin typeface="+mn-lt"/>
                          <a:ea typeface="+mn-ea"/>
                          <a:cs typeface="+mn-cs"/>
                        </a:rPr>
                        <a:t>ebp</a:t>
                      </a: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pop 	</a:t>
                      </a:r>
                      <a:r>
                        <a:rPr lang="en-US" sz="800" b="1" kern="1200" dirty="0" err="1">
                          <a:solidFill>
                            <a:sysClr val="windowText" lastClr="000000"/>
                          </a:solidFill>
                          <a:latin typeface="+mn-lt"/>
                          <a:ea typeface="+mn-ea"/>
                          <a:cs typeface="+mn-cs"/>
                        </a:rPr>
                        <a:t>ebp</a:t>
                      </a: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call	exit</a:t>
                      </a:r>
                    </a:p>
                    <a:p>
                      <a:pPr>
                        <a:tabLst>
                          <a:tab pos="231775" algn="l"/>
                          <a:tab pos="631825" algn="l"/>
                        </a:tabLst>
                      </a:pPr>
                      <a:r>
                        <a:rPr lang="en-US" sz="800" b="1" kern="1200" dirty="0" err="1">
                          <a:solidFill>
                            <a:sysClr val="windowText" lastClr="000000"/>
                          </a:solidFill>
                          <a:latin typeface="+mn-lt"/>
                          <a:ea typeface="+mn-ea"/>
                          <a:cs typeface="+mn-cs"/>
                        </a:rPr>
                        <a:t>funcA</a:t>
                      </a:r>
                      <a:r>
                        <a:rPr lang="en-US" sz="800" b="1" kern="1200" dirty="0">
                          <a:solidFill>
                            <a:sysClr val="windowText" lastClr="000000"/>
                          </a:solidFill>
                          <a:latin typeface="+mn-lt"/>
                          <a:ea typeface="+mn-ea"/>
                          <a:cs typeface="+mn-cs"/>
                        </a:rPr>
                        <a:t>:</a:t>
                      </a:r>
                    </a:p>
                    <a:p>
                      <a:pPr>
                        <a:tabLst>
                          <a:tab pos="231775" algn="l"/>
                          <a:tab pos="631825" algn="l"/>
                        </a:tabLst>
                      </a:pPr>
                      <a:r>
                        <a:rPr lang="en-US" sz="800" b="1" kern="1200" dirty="0">
                          <a:solidFill>
                            <a:sysClr val="windowText" lastClr="000000"/>
                          </a:solidFill>
                          <a:latin typeface="+mn-lt"/>
                          <a:ea typeface="+mn-ea"/>
                          <a:cs typeface="+mn-cs"/>
                        </a:rPr>
                        <a:t>	push 	</a:t>
                      </a:r>
                      <a:r>
                        <a:rPr lang="en-US" sz="800" b="1" kern="1200" dirty="0" err="1">
                          <a:solidFill>
                            <a:sysClr val="windowText" lastClr="000000"/>
                          </a:solidFill>
                          <a:latin typeface="+mn-lt"/>
                          <a:ea typeface="+mn-ea"/>
                          <a:cs typeface="+mn-cs"/>
                        </a:rPr>
                        <a:t>ebp</a:t>
                      </a: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mov 	</a:t>
                      </a:r>
                      <a:r>
                        <a:rPr lang="en-US" sz="800" b="1" kern="1200" dirty="0" err="1">
                          <a:solidFill>
                            <a:sysClr val="windowText" lastClr="000000"/>
                          </a:solidFill>
                          <a:latin typeface="+mn-lt"/>
                          <a:ea typeface="+mn-ea"/>
                          <a:cs typeface="+mn-cs"/>
                        </a:rPr>
                        <a:t>ebp</a:t>
                      </a:r>
                      <a:r>
                        <a:rPr lang="en-US" sz="800" b="1" kern="1200" dirty="0">
                          <a:solidFill>
                            <a:sysClr val="windowText" lastClr="000000"/>
                          </a:solidFill>
                          <a:latin typeface="+mn-lt"/>
                          <a:ea typeface="+mn-ea"/>
                          <a:cs typeface="+mn-cs"/>
                        </a:rPr>
                        <a:t>, </a:t>
                      </a:r>
                      <a:r>
                        <a:rPr lang="en-US" sz="800" b="1" kern="1200" dirty="0" err="1">
                          <a:solidFill>
                            <a:sysClr val="windowText" lastClr="000000"/>
                          </a:solidFill>
                          <a:latin typeface="+mn-lt"/>
                          <a:ea typeface="+mn-ea"/>
                          <a:cs typeface="+mn-cs"/>
                        </a:rPr>
                        <a:t>esp</a:t>
                      </a:r>
                      <a:endParaRPr lang="en-US" sz="800" b="1" kern="1200" dirty="0">
                        <a:solidFill>
                          <a:sysClr val="windowText" lastClr="000000"/>
                        </a:solidFill>
                        <a:latin typeface="+mn-lt"/>
                        <a:ea typeface="+mn-ea"/>
                        <a:cs typeface="+mn-cs"/>
                      </a:endParaRPr>
                    </a:p>
                    <a:p>
                      <a:pPr>
                        <a:tabLst>
                          <a:tab pos="231775" algn="l"/>
                          <a:tab pos="631825" algn="l"/>
                        </a:tabLst>
                      </a:pP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push 	format1</a:t>
                      </a:r>
                    </a:p>
                    <a:p>
                      <a:pPr>
                        <a:tabLst>
                          <a:tab pos="231775" algn="l"/>
                          <a:tab pos="631825" algn="l"/>
                        </a:tabLst>
                      </a:pPr>
                      <a:r>
                        <a:rPr lang="en-US" sz="800" b="1" kern="1200" dirty="0">
                          <a:solidFill>
                            <a:sysClr val="windowText" lastClr="000000"/>
                          </a:solidFill>
                          <a:latin typeface="+mn-lt"/>
                          <a:ea typeface="+mn-ea"/>
                          <a:cs typeface="+mn-cs"/>
                        </a:rPr>
                        <a:t>	call	</a:t>
                      </a:r>
                      <a:r>
                        <a:rPr lang="en-US" sz="800" b="1" kern="1200" dirty="0" err="1">
                          <a:solidFill>
                            <a:sysClr val="windowText" lastClr="000000"/>
                          </a:solidFill>
                          <a:latin typeface="+mn-lt"/>
                          <a:ea typeface="+mn-ea"/>
                          <a:cs typeface="+mn-cs"/>
                        </a:rPr>
                        <a:t>printf</a:t>
                      </a:r>
                      <a:endParaRPr lang="en-US" sz="800" b="1" kern="1200" dirty="0">
                        <a:solidFill>
                          <a:sysClr val="windowText" lastClr="000000"/>
                        </a:solidFill>
                        <a:latin typeface="+mn-lt"/>
                        <a:ea typeface="+mn-ea"/>
                        <a:cs typeface="+mn-cs"/>
                      </a:endParaRPr>
                    </a:p>
                    <a:p>
                      <a:pPr>
                        <a:tabLst>
                          <a:tab pos="231775" algn="l"/>
                          <a:tab pos="631825" algn="l"/>
                        </a:tabLst>
                      </a:pP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mov 	</a:t>
                      </a:r>
                      <a:r>
                        <a:rPr lang="en-US" sz="800" b="1" kern="1200" dirty="0" err="1">
                          <a:solidFill>
                            <a:sysClr val="windowText" lastClr="000000"/>
                          </a:solidFill>
                          <a:latin typeface="+mn-lt"/>
                          <a:ea typeface="+mn-ea"/>
                          <a:cs typeface="+mn-cs"/>
                        </a:rPr>
                        <a:t>esp</a:t>
                      </a:r>
                      <a:r>
                        <a:rPr lang="en-US" sz="800" b="1" kern="1200" dirty="0">
                          <a:solidFill>
                            <a:sysClr val="windowText" lastClr="000000"/>
                          </a:solidFill>
                          <a:latin typeface="+mn-lt"/>
                          <a:ea typeface="+mn-ea"/>
                          <a:cs typeface="+mn-cs"/>
                        </a:rPr>
                        <a:t>, </a:t>
                      </a:r>
                      <a:r>
                        <a:rPr lang="en-US" sz="800" b="1" kern="1200" dirty="0" err="1">
                          <a:solidFill>
                            <a:sysClr val="windowText" lastClr="000000"/>
                          </a:solidFill>
                          <a:latin typeface="+mn-lt"/>
                          <a:ea typeface="+mn-ea"/>
                          <a:cs typeface="+mn-cs"/>
                        </a:rPr>
                        <a:t>ebp</a:t>
                      </a: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pop 	</a:t>
                      </a:r>
                      <a:r>
                        <a:rPr lang="en-US" sz="800" b="1" kern="1200" dirty="0" err="1">
                          <a:solidFill>
                            <a:sysClr val="windowText" lastClr="000000"/>
                          </a:solidFill>
                          <a:latin typeface="+mn-lt"/>
                          <a:ea typeface="+mn-ea"/>
                          <a:cs typeface="+mn-cs"/>
                        </a:rPr>
                        <a:t>ebp</a:t>
                      </a:r>
                      <a:endParaRPr lang="en-US" sz="800" b="1" kern="1200" dirty="0">
                        <a:solidFill>
                          <a:sysClr val="windowText" lastClr="000000"/>
                        </a:solidFill>
                        <a:latin typeface="+mn-lt"/>
                        <a:ea typeface="+mn-ea"/>
                        <a:cs typeface="+mn-cs"/>
                      </a:endParaRPr>
                    </a:p>
                    <a:p>
                      <a:pPr>
                        <a:tabLst>
                          <a:tab pos="231775" algn="l"/>
                          <a:tab pos="631825" algn="l"/>
                        </a:tabLst>
                      </a:pPr>
                      <a:r>
                        <a:rPr lang="en-US" sz="800" b="1" kern="1200" dirty="0">
                          <a:solidFill>
                            <a:sysClr val="windowText" lastClr="000000"/>
                          </a:solidFill>
                          <a:latin typeface="+mn-lt"/>
                          <a:ea typeface="+mn-ea"/>
                          <a:cs typeface="+mn-cs"/>
                        </a:rPr>
                        <a:t>	ret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61583071"/>
                  </a:ext>
                </a:extLst>
              </a:tr>
              <a:tr h="196154">
                <a:tc>
                  <a:txBody>
                    <a:bodyPr/>
                    <a:lstStyle/>
                    <a:p>
                      <a:endParaRPr lang="en-US" sz="800" dirty="0">
                        <a:solidFill>
                          <a:sysClr val="windowText" lastClr="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44464286"/>
                  </a:ext>
                </a:extLst>
              </a:tr>
            </a:tbl>
          </a:graphicData>
        </a:graphic>
      </p:graphicFrame>
    </p:spTree>
    <p:extLst>
      <p:ext uri="{BB962C8B-B14F-4D97-AF65-F5344CB8AC3E}">
        <p14:creationId xmlns:p14="http://schemas.microsoft.com/office/powerpoint/2010/main" val="214966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latin typeface="+mn-lt"/>
                <a:cs typeface="DejaVu Sans" charset="0"/>
              </a:rPr>
              <a:t>Why Assembly</a:t>
            </a:r>
          </a:p>
        </p:txBody>
      </p:sp>
      <p:sp>
        <p:nvSpPr>
          <p:cNvPr id="4" name="TextBox 3">
            <a:extLst>
              <a:ext uri="{FF2B5EF4-FFF2-40B4-BE49-F238E27FC236}">
                <a16:creationId xmlns:a16="http://schemas.microsoft.com/office/drawing/2014/main" xmlns="" id="{96BB7F0F-2F94-48B9-9328-03BA488AD4DF}"/>
              </a:ext>
            </a:extLst>
          </p:cNvPr>
          <p:cNvSpPr txBox="1"/>
          <p:nvPr/>
        </p:nvSpPr>
        <p:spPr>
          <a:xfrm>
            <a:off x="614665" y="1005003"/>
            <a:ext cx="7914669" cy="4524315"/>
          </a:xfrm>
          <a:prstGeom prst="rect">
            <a:avLst/>
          </a:prstGeom>
          <a:noFill/>
        </p:spPr>
        <p:txBody>
          <a:bodyPr wrap="square" rtlCol="0">
            <a:spAutoFit/>
          </a:bodyPr>
          <a:lstStyle/>
          <a:p>
            <a:pPr>
              <a:lnSpc>
                <a:spcPct val="150000"/>
              </a:lnSpc>
            </a:pPr>
            <a:r>
              <a:rPr lang="en-US" sz="1600" dirty="0"/>
              <a:t>As Security Analysts who deal with Malware Analysis and Computer Forensics; you will </a:t>
            </a:r>
            <a:r>
              <a:rPr lang="en-US" sz="1600" dirty="0" smtClean="0"/>
              <a:t>have to analyze code. </a:t>
            </a:r>
            <a:r>
              <a:rPr lang="en-US" sz="1600" dirty="0"/>
              <a:t>In most cases you will not have the original source code to perform your analysis. If you can get a copy of the suspicious executable, it will likely be in the form of a memory dump or "stripped" of any identifiable labels.</a:t>
            </a:r>
          </a:p>
          <a:p>
            <a:pPr>
              <a:lnSpc>
                <a:spcPct val="150000"/>
              </a:lnSpc>
            </a:pPr>
            <a:endParaRPr lang="en-US" sz="1600" dirty="0"/>
          </a:p>
          <a:p>
            <a:pPr>
              <a:lnSpc>
                <a:spcPct val="150000"/>
              </a:lnSpc>
            </a:pPr>
            <a:r>
              <a:rPr lang="en-US" sz="1600" dirty="0"/>
              <a:t>If this is the case you will need to perform analysis using </a:t>
            </a:r>
            <a:r>
              <a:rPr lang="en-US" sz="1600" dirty="0" smtClean="0"/>
              <a:t>commercial tools such as IDA </a:t>
            </a:r>
            <a:r>
              <a:rPr lang="en-US" sz="1600" dirty="0"/>
              <a:t>Pro </a:t>
            </a:r>
            <a:r>
              <a:rPr lang="en-US" sz="1600" dirty="0" smtClean="0"/>
              <a:t>or </a:t>
            </a:r>
            <a:r>
              <a:rPr lang="en-US" sz="1600" dirty="0" err="1"/>
              <a:t>Ghidra</a:t>
            </a:r>
            <a:r>
              <a:rPr lang="en-US" sz="1600" dirty="0"/>
              <a:t> (open source). These disassemblers will primarily present the code and data recovered from the executable in the form of assembly language which will need to be examined statically or dynamically to recover the intent of the executable.</a:t>
            </a:r>
          </a:p>
          <a:p>
            <a:pPr>
              <a:lnSpc>
                <a:spcPct val="150000"/>
              </a:lnSpc>
            </a:pPr>
            <a:endParaRPr lang="en-US" sz="1600" dirty="0" smtClean="0"/>
          </a:p>
          <a:p>
            <a:pPr>
              <a:lnSpc>
                <a:spcPct val="150000"/>
              </a:lnSpc>
            </a:pPr>
            <a:r>
              <a:rPr lang="en-US" sz="1600" dirty="0" smtClean="0"/>
              <a:t>Once </a:t>
            </a:r>
            <a:r>
              <a:rPr lang="en-US" sz="1600" dirty="0"/>
              <a:t>recovered, the analysis can provide crucial information such as the target, modality and possibly the source of the nefarious software!!!</a:t>
            </a:r>
          </a:p>
        </p:txBody>
      </p:sp>
    </p:spTree>
    <p:extLst>
      <p:ext uri="{BB962C8B-B14F-4D97-AF65-F5344CB8AC3E}">
        <p14:creationId xmlns:p14="http://schemas.microsoft.com/office/powerpoint/2010/main" val="226505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0" y="1524000"/>
            <a:ext cx="6585238" cy="4200315"/>
          </a:xfrm>
          <a:prstGeom prst="rect">
            <a:avLst/>
          </a:prstGeom>
        </p:spPr>
      </p:pic>
      <p:sp>
        <p:nvSpPr>
          <p:cNvPr id="3" name="Rectangle 2">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latin typeface="+mn-lt"/>
                <a:cs typeface="DejaVu Sans" charset="0"/>
              </a:rPr>
              <a:t>Convert the following code</a:t>
            </a:r>
          </a:p>
        </p:txBody>
      </p:sp>
    </p:spTree>
    <p:extLst>
      <p:ext uri="{BB962C8B-B14F-4D97-AF65-F5344CB8AC3E}">
        <p14:creationId xmlns:p14="http://schemas.microsoft.com/office/powerpoint/2010/main" val="1788111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Convert the following code</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152400" y="832104"/>
            <a:ext cx="4724399" cy="5693866"/>
          </a:xfrm>
          <a:prstGeom prst="rect">
            <a:avLst/>
          </a:prstGeom>
          <a:noFill/>
        </p:spPr>
        <p:txBody>
          <a:bodyPr wrap="square" rtlCol="0">
            <a:spAutoFit/>
          </a:bodyPr>
          <a:lstStyle/>
          <a:p>
            <a:pPr marL="342900" indent="-342900">
              <a:lnSpc>
                <a:spcPct val="100000"/>
              </a:lnSpc>
              <a:buFont typeface="+mj-lt"/>
              <a:buAutoNum type="arabicPeriod"/>
            </a:pPr>
            <a:r>
              <a:rPr lang="en-US" sz="1400" dirty="0"/>
              <a:t>extern </a:t>
            </a:r>
            <a:r>
              <a:rPr lang="en-US" sz="1400" dirty="0" err="1"/>
              <a:t>printf</a:t>
            </a:r>
            <a:endParaRPr lang="en-US" sz="1400" dirty="0"/>
          </a:p>
          <a:p>
            <a:pPr marL="342900" indent="-342900">
              <a:lnSpc>
                <a:spcPct val="100000"/>
              </a:lnSpc>
              <a:buFont typeface="+mj-lt"/>
              <a:buAutoNum type="arabicPeriod"/>
            </a:pPr>
            <a:r>
              <a:rPr lang="en-US" sz="1400" dirty="0"/>
              <a:t>extern exit</a:t>
            </a:r>
          </a:p>
          <a:p>
            <a:pPr marL="342900" indent="-342900">
              <a:lnSpc>
                <a:spcPct val="100000"/>
              </a:lnSpc>
              <a:buFont typeface="+mj-lt"/>
              <a:buAutoNum type="arabicPeriod"/>
            </a:pPr>
            <a:r>
              <a:rPr lang="en-US" sz="1400" b="1" dirty="0"/>
              <a:t>global _start</a:t>
            </a:r>
          </a:p>
          <a:p>
            <a:pPr marL="342900" indent="-342900">
              <a:lnSpc>
                <a:spcPct val="100000"/>
              </a:lnSpc>
              <a:buFont typeface="+mj-lt"/>
              <a:buAutoNum type="arabicPeriod"/>
            </a:pPr>
            <a:endParaRPr lang="en-US" sz="1400" dirty="0"/>
          </a:p>
          <a:p>
            <a:pPr marL="342900" indent="-342900">
              <a:lnSpc>
                <a:spcPct val="100000"/>
              </a:lnSpc>
              <a:buFont typeface="+mj-lt"/>
              <a:buAutoNum type="arabicPeriod"/>
            </a:pPr>
            <a:r>
              <a:rPr lang="en-US" sz="1400" b="1" dirty="0"/>
              <a:t>section .data</a:t>
            </a:r>
          </a:p>
          <a:p>
            <a:pPr marL="342900" indent="-342900">
              <a:lnSpc>
                <a:spcPct val="100000"/>
              </a:lnSpc>
              <a:buFont typeface="+mj-lt"/>
              <a:buAutoNum type="arabicPeriod"/>
            </a:pPr>
            <a:r>
              <a:rPr lang="en-US" sz="1400" dirty="0"/>
              <a:t>	format1: </a:t>
            </a:r>
            <a:r>
              <a:rPr lang="en-US" sz="1400" dirty="0" err="1"/>
              <a:t>db</a:t>
            </a:r>
            <a:r>
              <a:rPr lang="en-US" sz="1400" dirty="0"/>
              <a:t> "</a:t>
            </a:r>
            <a:r>
              <a:rPr lang="en-US" sz="1400" dirty="0" err="1"/>
              <a:t>Nums</a:t>
            </a:r>
            <a:r>
              <a:rPr lang="en-US" sz="1400" dirty="0"/>
              <a:t> in order: %d %d %d",0xa</a:t>
            </a:r>
          </a:p>
          <a:p>
            <a:pPr marL="342900" indent="-342900">
              <a:lnSpc>
                <a:spcPct val="100000"/>
              </a:lnSpc>
              <a:buFont typeface="+mj-lt"/>
              <a:buAutoNum type="arabicPeriod"/>
            </a:pPr>
            <a:r>
              <a:rPr lang="en-US" sz="1400" dirty="0"/>
              <a:t>	format2: </a:t>
            </a:r>
            <a:r>
              <a:rPr lang="en-US" sz="1400" dirty="0" err="1"/>
              <a:t>db</a:t>
            </a:r>
            <a:r>
              <a:rPr lang="en-US" sz="1400" dirty="0"/>
              <a:t> "Value of num: %d and index=%d", 0xa</a:t>
            </a:r>
          </a:p>
          <a:p>
            <a:pPr marL="342900" indent="-342900">
              <a:lnSpc>
                <a:spcPct val="100000"/>
              </a:lnSpc>
              <a:buFont typeface="+mj-lt"/>
              <a:buAutoNum type="arabicPeriod"/>
            </a:pPr>
            <a:r>
              <a:rPr lang="en-US" sz="1400" b="1" dirty="0"/>
              <a:t>section .text</a:t>
            </a:r>
          </a:p>
          <a:p>
            <a:pPr marL="342900" indent="-342900">
              <a:lnSpc>
                <a:spcPct val="100000"/>
              </a:lnSpc>
              <a:buFont typeface="+mj-lt"/>
              <a:buAutoNum type="arabicPeriod"/>
            </a:pPr>
            <a:r>
              <a:rPr lang="en-US" sz="1400" b="1" dirty="0"/>
              <a:t>_start:</a:t>
            </a:r>
          </a:p>
          <a:p>
            <a:pPr marL="342900" indent="-342900">
              <a:lnSpc>
                <a:spcPct val="100000"/>
              </a:lnSpc>
              <a:buFont typeface="+mj-lt"/>
              <a:buAutoNum type="arabicPeriod"/>
            </a:pPr>
            <a:r>
              <a:rPr lang="en-US" sz="1400" dirty="0"/>
              <a:t>	push </a:t>
            </a:r>
            <a:r>
              <a:rPr lang="en-US" sz="1400" dirty="0" err="1"/>
              <a:t>ebp</a:t>
            </a:r>
            <a:endParaRPr lang="en-US" sz="1400" dirty="0"/>
          </a:p>
          <a:p>
            <a:pPr marL="342900" indent="-342900">
              <a:lnSpc>
                <a:spcPct val="100000"/>
              </a:lnSpc>
              <a:buFont typeface="+mj-lt"/>
              <a:buAutoNum type="arabicPeriod"/>
            </a:pPr>
            <a:r>
              <a:rPr lang="en-US" sz="1400" dirty="0"/>
              <a:t>	mov </a:t>
            </a:r>
            <a:r>
              <a:rPr lang="en-US" sz="1400" dirty="0" err="1"/>
              <a:t>ebp</a:t>
            </a:r>
            <a:r>
              <a:rPr lang="en-US" sz="1400" dirty="0"/>
              <a:t>, </a:t>
            </a:r>
            <a:r>
              <a:rPr lang="en-US" sz="1400" dirty="0" err="1"/>
              <a:t>esp</a:t>
            </a:r>
            <a:endParaRPr lang="en-US" sz="1400" dirty="0"/>
          </a:p>
          <a:p>
            <a:pPr marL="342900" indent="-342900">
              <a:lnSpc>
                <a:spcPct val="100000"/>
              </a:lnSpc>
              <a:buFont typeface="+mj-lt"/>
              <a:buAutoNum type="arabicPeriod"/>
            </a:pPr>
            <a:r>
              <a:rPr lang="en-US" sz="1400" dirty="0"/>
              <a:t>	sub </a:t>
            </a:r>
            <a:r>
              <a:rPr lang="en-US" sz="1400" dirty="0" err="1"/>
              <a:t>esp</a:t>
            </a:r>
            <a:r>
              <a:rPr lang="en-US" sz="1400" dirty="0"/>
              <a:t>, 8</a:t>
            </a:r>
          </a:p>
          <a:p>
            <a:pPr marL="342900" indent="-342900">
              <a:lnSpc>
                <a:spcPct val="100000"/>
              </a:lnSpc>
              <a:buFont typeface="+mj-lt"/>
              <a:buAutoNum type="arabicPeriod"/>
            </a:pPr>
            <a:r>
              <a:rPr lang="en-US" sz="1400" dirty="0"/>
              <a:t>	mov DWORD [ebp-4], 1;   </a:t>
            </a:r>
            <a:r>
              <a:rPr lang="en-US" sz="1400" b="1" dirty="0"/>
              <a:t>index</a:t>
            </a:r>
          </a:p>
          <a:p>
            <a:pPr marL="342900" indent="-342900">
              <a:lnSpc>
                <a:spcPct val="100000"/>
              </a:lnSpc>
              <a:buFont typeface="+mj-lt"/>
              <a:buAutoNum type="arabicPeriod"/>
            </a:pPr>
            <a:r>
              <a:rPr lang="en-US" sz="1400" dirty="0"/>
              <a:t>	mov DWORD [ebp-8], 15;</a:t>
            </a:r>
            <a:r>
              <a:rPr lang="en-US" sz="1400" b="1" dirty="0"/>
              <a:t> num</a:t>
            </a:r>
          </a:p>
          <a:p>
            <a:pPr marL="342900" indent="-342900">
              <a:lnSpc>
                <a:spcPct val="100000"/>
              </a:lnSpc>
              <a:buFont typeface="+mj-lt"/>
              <a:buAutoNum type="arabicPeriod"/>
            </a:pPr>
            <a:r>
              <a:rPr lang="en-US" sz="1400" dirty="0"/>
              <a:t>	mov </a:t>
            </a:r>
            <a:r>
              <a:rPr lang="en-US" sz="1400" dirty="0" err="1"/>
              <a:t>ecx</a:t>
            </a:r>
            <a:r>
              <a:rPr lang="en-US" sz="1400" dirty="0"/>
              <a:t>, [ebp-4]</a:t>
            </a:r>
          </a:p>
          <a:p>
            <a:pPr marL="342900" indent="-342900">
              <a:lnSpc>
                <a:spcPct val="100000"/>
              </a:lnSpc>
              <a:buFont typeface="+mj-lt"/>
              <a:buAutoNum type="arabicPeriod"/>
            </a:pPr>
            <a:r>
              <a:rPr lang="en-US" sz="1400" dirty="0"/>
              <a:t>	mov </a:t>
            </a:r>
            <a:r>
              <a:rPr lang="en-US" sz="1400" dirty="0" err="1"/>
              <a:t>eax</a:t>
            </a:r>
            <a:r>
              <a:rPr lang="en-US" sz="1400" dirty="0"/>
              <a:t>, [ebp-8]</a:t>
            </a:r>
          </a:p>
          <a:p>
            <a:pPr marL="342900" indent="-342900">
              <a:lnSpc>
                <a:spcPct val="100000"/>
              </a:lnSpc>
              <a:buFont typeface="+mj-lt"/>
              <a:buAutoNum type="arabicPeriod"/>
            </a:pPr>
            <a:r>
              <a:rPr lang="en-US" sz="1400" b="1" dirty="0" err="1"/>
              <a:t>loop_top</a:t>
            </a:r>
            <a:r>
              <a:rPr lang="en-US" sz="1400" b="1" dirty="0"/>
              <a:t>:</a:t>
            </a:r>
          </a:p>
          <a:p>
            <a:pPr marL="342900" indent="-342900">
              <a:lnSpc>
                <a:spcPct val="100000"/>
              </a:lnSpc>
              <a:buFont typeface="+mj-lt"/>
              <a:buAutoNum type="arabicPeriod"/>
            </a:pPr>
            <a:r>
              <a:rPr lang="en-US" sz="1400" dirty="0"/>
              <a:t>	</a:t>
            </a:r>
            <a:r>
              <a:rPr lang="en-US" sz="1400" dirty="0" err="1"/>
              <a:t>mul</a:t>
            </a:r>
            <a:r>
              <a:rPr lang="en-US" sz="1400" dirty="0"/>
              <a:t> </a:t>
            </a:r>
            <a:r>
              <a:rPr lang="en-US" sz="1400" dirty="0" err="1"/>
              <a:t>ecx</a:t>
            </a:r>
            <a:r>
              <a:rPr lang="en-US" sz="1400" dirty="0"/>
              <a:t> ; </a:t>
            </a:r>
            <a:r>
              <a:rPr lang="en-US" sz="1400" b="1" dirty="0" err="1"/>
              <a:t>eax</a:t>
            </a:r>
            <a:r>
              <a:rPr lang="en-US" sz="1400" b="1" dirty="0"/>
              <a:t> = </a:t>
            </a:r>
            <a:r>
              <a:rPr lang="en-US" sz="1400" b="1" dirty="0" err="1"/>
              <a:t>eax</a:t>
            </a:r>
            <a:r>
              <a:rPr lang="en-US" sz="1400" b="1" dirty="0"/>
              <a:t> * </a:t>
            </a:r>
            <a:r>
              <a:rPr lang="en-US" sz="1400" b="1" dirty="0" err="1"/>
              <a:t>ecx</a:t>
            </a:r>
            <a:endParaRPr lang="en-US" sz="1400" b="1" dirty="0"/>
          </a:p>
          <a:p>
            <a:pPr marL="342900" indent="-342900">
              <a:lnSpc>
                <a:spcPct val="100000"/>
              </a:lnSpc>
              <a:buFont typeface="+mj-lt"/>
              <a:buAutoNum type="arabicPeriod"/>
            </a:pPr>
            <a:r>
              <a:rPr lang="en-US" sz="1400" dirty="0"/>
              <a:t>	</a:t>
            </a:r>
            <a:r>
              <a:rPr lang="en-US" sz="1400" dirty="0" err="1"/>
              <a:t>inc</a:t>
            </a:r>
            <a:r>
              <a:rPr lang="en-US" sz="1400" dirty="0"/>
              <a:t> </a:t>
            </a:r>
            <a:r>
              <a:rPr lang="en-US" sz="1400" dirty="0" err="1"/>
              <a:t>ecx</a:t>
            </a:r>
            <a:r>
              <a:rPr lang="en-US" sz="1400" dirty="0"/>
              <a:t>  ;  </a:t>
            </a:r>
            <a:r>
              <a:rPr lang="en-US" sz="1400" b="1" dirty="0" err="1"/>
              <a:t>ecx</a:t>
            </a:r>
            <a:r>
              <a:rPr lang="en-US" sz="1400" b="1" dirty="0"/>
              <a:t> = </a:t>
            </a:r>
            <a:r>
              <a:rPr lang="en-US" sz="1400" b="1" dirty="0" err="1"/>
              <a:t>ecx</a:t>
            </a:r>
            <a:r>
              <a:rPr lang="en-US" sz="1400" b="1" dirty="0"/>
              <a:t> + 1</a:t>
            </a:r>
          </a:p>
          <a:p>
            <a:pPr marL="342900" indent="-342900">
              <a:lnSpc>
                <a:spcPct val="100000"/>
              </a:lnSpc>
              <a:buFont typeface="+mj-lt"/>
              <a:buAutoNum type="arabicPeriod"/>
            </a:pPr>
            <a:r>
              <a:rPr lang="en-US" sz="1400" dirty="0"/>
              <a:t>	</a:t>
            </a:r>
            <a:r>
              <a:rPr lang="en-US" sz="1400" dirty="0" err="1"/>
              <a:t>cmp</a:t>
            </a:r>
            <a:r>
              <a:rPr lang="en-US" sz="1400" dirty="0"/>
              <a:t> </a:t>
            </a:r>
            <a:r>
              <a:rPr lang="en-US" sz="1400" dirty="0" err="1"/>
              <a:t>ecx</a:t>
            </a:r>
            <a:r>
              <a:rPr lang="en-US" sz="1400" dirty="0"/>
              <a:t>, 20</a:t>
            </a:r>
          </a:p>
          <a:p>
            <a:pPr marL="342900" indent="-342900">
              <a:lnSpc>
                <a:spcPct val="100000"/>
              </a:lnSpc>
              <a:buFont typeface="+mj-lt"/>
              <a:buAutoNum type="arabicPeriod"/>
            </a:pPr>
            <a:r>
              <a:rPr lang="en-US" sz="1400" dirty="0"/>
              <a:t>	</a:t>
            </a:r>
            <a:r>
              <a:rPr lang="en-US" sz="1400" dirty="0" err="1"/>
              <a:t>jne</a:t>
            </a:r>
            <a:r>
              <a:rPr lang="en-US" sz="1400" dirty="0"/>
              <a:t> </a:t>
            </a:r>
            <a:r>
              <a:rPr lang="en-US" sz="1400" b="1" dirty="0" err="1"/>
              <a:t>loop_top</a:t>
            </a:r>
            <a:endParaRPr lang="en-US" sz="1400" b="1" dirty="0"/>
          </a:p>
          <a:p>
            <a:pPr marL="342900" indent="-342900">
              <a:lnSpc>
                <a:spcPct val="100000"/>
              </a:lnSpc>
              <a:buFont typeface="+mj-lt"/>
              <a:buAutoNum type="arabicPeriod"/>
            </a:pPr>
            <a:r>
              <a:rPr lang="en-US" sz="1400" dirty="0"/>
              <a:t>	lea </a:t>
            </a:r>
            <a:r>
              <a:rPr lang="en-US" sz="1400" dirty="0" err="1"/>
              <a:t>ebx</a:t>
            </a:r>
            <a:r>
              <a:rPr lang="en-US" sz="1400" dirty="0"/>
              <a:t>, [</a:t>
            </a:r>
            <a:r>
              <a:rPr lang="en-US" sz="1400" dirty="0" err="1"/>
              <a:t>eax</a:t>
            </a:r>
            <a:r>
              <a:rPr lang="en-US" sz="1400" dirty="0"/>
              <a:t>*2]</a:t>
            </a:r>
          </a:p>
          <a:p>
            <a:pPr marL="342900" indent="-342900">
              <a:lnSpc>
                <a:spcPct val="100000"/>
              </a:lnSpc>
              <a:buFont typeface="+mj-lt"/>
              <a:buAutoNum type="arabicPeriod"/>
            </a:pPr>
            <a:r>
              <a:rPr lang="en-US" sz="1400" dirty="0"/>
              <a:t>	lea </a:t>
            </a:r>
            <a:r>
              <a:rPr lang="en-US" sz="1400" dirty="0" err="1"/>
              <a:t>edx</a:t>
            </a:r>
            <a:r>
              <a:rPr lang="en-US" sz="1400" dirty="0"/>
              <a:t>, [</a:t>
            </a:r>
            <a:r>
              <a:rPr lang="en-US" sz="1400" dirty="0" err="1"/>
              <a:t>eax</a:t>
            </a:r>
            <a:r>
              <a:rPr lang="en-US" sz="1400" dirty="0"/>
              <a:t>*3]</a:t>
            </a:r>
          </a:p>
          <a:p>
            <a:pPr marL="342900" indent="-342900">
              <a:lnSpc>
                <a:spcPct val="100000"/>
              </a:lnSpc>
              <a:buFont typeface="+mj-lt"/>
              <a:buAutoNum type="arabicPeriod"/>
            </a:pPr>
            <a:r>
              <a:rPr lang="en-US" sz="1400" dirty="0"/>
              <a:t>	mov [ebp-4], </a:t>
            </a:r>
            <a:r>
              <a:rPr lang="en-US" sz="1400" dirty="0" err="1"/>
              <a:t>ecx</a:t>
            </a:r>
            <a:endParaRPr lang="en-US" sz="1400" dirty="0"/>
          </a:p>
          <a:p>
            <a:pPr marL="342900" indent="-342900">
              <a:lnSpc>
                <a:spcPct val="100000"/>
              </a:lnSpc>
              <a:buFont typeface="+mj-lt"/>
              <a:buAutoNum type="arabicPeriod"/>
            </a:pPr>
            <a:r>
              <a:rPr lang="en-US" sz="1400" dirty="0"/>
              <a:t>	mov [ebp-8], </a:t>
            </a:r>
            <a:r>
              <a:rPr lang="en-US" sz="1400" dirty="0" err="1"/>
              <a:t>eax</a:t>
            </a:r>
            <a:r>
              <a:rPr lang="en-US" sz="1400" dirty="0"/>
              <a:t>; </a:t>
            </a:r>
            <a:r>
              <a:rPr lang="en-US" sz="1400" b="1" dirty="0"/>
              <a:t>SAVE </a:t>
            </a:r>
            <a:r>
              <a:rPr lang="en-US" sz="1400" b="1" dirty="0" err="1"/>
              <a:t>eax</a:t>
            </a:r>
            <a:r>
              <a:rPr lang="en-US" sz="1400" b="1" dirty="0"/>
              <a:t> before call</a:t>
            </a:r>
          </a:p>
        </p:txBody>
      </p:sp>
      <p:sp>
        <p:nvSpPr>
          <p:cNvPr id="4" name="Rectangle 3">
            <a:extLst>
              <a:ext uri="{FF2B5EF4-FFF2-40B4-BE49-F238E27FC236}">
                <a16:creationId xmlns:a16="http://schemas.microsoft.com/office/drawing/2014/main" xmlns="" id="{3BE01B8E-A9C3-448B-AD3A-9932C799BB82}"/>
              </a:ext>
            </a:extLst>
          </p:cNvPr>
          <p:cNvSpPr/>
          <p:nvPr/>
        </p:nvSpPr>
        <p:spPr>
          <a:xfrm>
            <a:off x="5105401" y="832104"/>
            <a:ext cx="3886200" cy="5693866"/>
          </a:xfrm>
          <a:prstGeom prst="rect">
            <a:avLst/>
          </a:prstGeom>
        </p:spPr>
        <p:txBody>
          <a:bodyPr wrap="square">
            <a:spAutoFit/>
          </a:bodyPr>
          <a:lstStyle/>
          <a:p>
            <a:pPr marL="342900" indent="-342900">
              <a:lnSpc>
                <a:spcPct val="100000"/>
              </a:lnSpc>
              <a:buFont typeface="+mj-lt"/>
              <a:buAutoNum type="arabicPeriod" startAt="25"/>
            </a:pPr>
            <a:r>
              <a:rPr lang="en-US" sz="1400" dirty="0"/>
              <a:t>	push </a:t>
            </a:r>
            <a:r>
              <a:rPr lang="en-US" sz="1400" dirty="0" err="1"/>
              <a:t>edx</a:t>
            </a:r>
            <a:r>
              <a:rPr lang="en-US" sz="1400" dirty="0"/>
              <a:t> ; </a:t>
            </a:r>
            <a:r>
              <a:rPr lang="en-US" sz="1400" b="1" dirty="0"/>
              <a:t>num * 3</a:t>
            </a:r>
          </a:p>
          <a:p>
            <a:pPr marL="342900" indent="-342900">
              <a:lnSpc>
                <a:spcPct val="100000"/>
              </a:lnSpc>
              <a:buFont typeface="+mj-lt"/>
              <a:buAutoNum type="arabicPeriod" startAt="25"/>
            </a:pPr>
            <a:r>
              <a:rPr lang="en-US" sz="1400" dirty="0"/>
              <a:t>	push </a:t>
            </a:r>
            <a:r>
              <a:rPr lang="en-US" sz="1400" dirty="0" err="1"/>
              <a:t>ebx</a:t>
            </a:r>
            <a:r>
              <a:rPr lang="en-US" sz="1400" dirty="0"/>
              <a:t> ; </a:t>
            </a:r>
            <a:r>
              <a:rPr lang="en-US" sz="1400" b="1" dirty="0"/>
              <a:t>num * 2</a:t>
            </a:r>
          </a:p>
          <a:p>
            <a:pPr marL="342900" indent="-342900">
              <a:lnSpc>
                <a:spcPct val="100000"/>
              </a:lnSpc>
              <a:buFont typeface="+mj-lt"/>
              <a:buAutoNum type="arabicPeriod" startAt="25"/>
            </a:pPr>
            <a:r>
              <a:rPr lang="en-US" sz="1400" dirty="0"/>
              <a:t>	push </a:t>
            </a:r>
            <a:r>
              <a:rPr lang="en-US" sz="1400" dirty="0" err="1"/>
              <a:t>eax</a:t>
            </a:r>
            <a:r>
              <a:rPr lang="en-US" sz="1400" dirty="0"/>
              <a:t> ; </a:t>
            </a:r>
            <a:r>
              <a:rPr lang="en-US" sz="1400" b="1" dirty="0"/>
              <a:t>num</a:t>
            </a:r>
          </a:p>
          <a:p>
            <a:pPr marL="342900" indent="-342900">
              <a:lnSpc>
                <a:spcPct val="100000"/>
              </a:lnSpc>
              <a:buFont typeface="+mj-lt"/>
              <a:buAutoNum type="arabicPeriod" startAt="25"/>
            </a:pPr>
            <a:r>
              <a:rPr lang="en-US" sz="1400" dirty="0"/>
              <a:t>	call </a:t>
            </a:r>
            <a:r>
              <a:rPr lang="en-US" sz="1400" dirty="0" err="1"/>
              <a:t>func</a:t>
            </a:r>
            <a:endParaRPr lang="en-US" sz="1400" dirty="0"/>
          </a:p>
          <a:p>
            <a:pPr marL="342900" indent="-342900">
              <a:lnSpc>
                <a:spcPct val="100000"/>
              </a:lnSpc>
              <a:buFont typeface="+mj-lt"/>
              <a:buAutoNum type="arabicPeriod" startAt="25"/>
            </a:pPr>
            <a:r>
              <a:rPr lang="en-US" sz="1400" dirty="0"/>
              <a:t>	mov [ebp-4], </a:t>
            </a:r>
            <a:r>
              <a:rPr lang="en-US" sz="1400" dirty="0" err="1">
                <a:highlight>
                  <a:srgbClr val="FF0000"/>
                </a:highlight>
              </a:rPr>
              <a:t>eax</a:t>
            </a:r>
            <a:endParaRPr lang="en-US" sz="1400" dirty="0">
              <a:highlight>
                <a:srgbClr val="FF0000"/>
              </a:highlight>
            </a:endParaRPr>
          </a:p>
          <a:p>
            <a:pPr marL="342900" indent="-342900">
              <a:lnSpc>
                <a:spcPct val="100000"/>
              </a:lnSpc>
              <a:buFont typeface="+mj-lt"/>
              <a:buAutoNum type="arabicPeriod" startAt="25"/>
            </a:pPr>
            <a:r>
              <a:rPr lang="en-US" sz="1400" dirty="0"/>
              <a:t>	push [ebp-4]</a:t>
            </a:r>
          </a:p>
          <a:p>
            <a:pPr marL="342900" indent="-342900">
              <a:lnSpc>
                <a:spcPct val="100000"/>
              </a:lnSpc>
              <a:buFont typeface="+mj-lt"/>
              <a:buAutoNum type="arabicPeriod" startAt="25"/>
            </a:pPr>
            <a:r>
              <a:rPr lang="en-US" sz="1400" dirty="0"/>
              <a:t>	push [ebp-8]</a:t>
            </a:r>
          </a:p>
          <a:p>
            <a:pPr marL="342900" indent="-342900">
              <a:lnSpc>
                <a:spcPct val="100000"/>
              </a:lnSpc>
              <a:buFont typeface="+mj-lt"/>
              <a:buAutoNum type="arabicPeriod" startAt="25"/>
            </a:pPr>
            <a:r>
              <a:rPr lang="en-US" sz="1400" dirty="0"/>
              <a:t>	push format2</a:t>
            </a:r>
          </a:p>
          <a:p>
            <a:pPr marL="342900" indent="-342900">
              <a:lnSpc>
                <a:spcPct val="100000"/>
              </a:lnSpc>
              <a:buFont typeface="+mj-lt"/>
              <a:buAutoNum type="arabicPeriod" startAt="25"/>
            </a:pPr>
            <a:r>
              <a:rPr lang="en-US" sz="1400" dirty="0"/>
              <a:t>	call </a:t>
            </a:r>
            <a:r>
              <a:rPr lang="en-US" sz="1400" dirty="0" err="1"/>
              <a:t>printf</a:t>
            </a:r>
            <a:endParaRPr lang="en-US" sz="1400" dirty="0"/>
          </a:p>
          <a:p>
            <a:pPr marL="342900" indent="-342900">
              <a:lnSpc>
                <a:spcPct val="100000"/>
              </a:lnSpc>
              <a:buFont typeface="+mj-lt"/>
              <a:buAutoNum type="arabicPeriod" startAt="25"/>
            </a:pPr>
            <a:r>
              <a:rPr lang="en-US" sz="1400" dirty="0"/>
              <a:t>	push 100</a:t>
            </a:r>
          </a:p>
          <a:p>
            <a:pPr marL="342900" indent="-342900">
              <a:lnSpc>
                <a:spcPct val="100000"/>
              </a:lnSpc>
              <a:buFont typeface="+mj-lt"/>
              <a:buAutoNum type="arabicPeriod" startAt="25"/>
            </a:pPr>
            <a:r>
              <a:rPr lang="en-US" sz="1400" dirty="0"/>
              <a:t>	call exit	</a:t>
            </a:r>
          </a:p>
          <a:p>
            <a:pPr marL="342900" indent="-342900">
              <a:lnSpc>
                <a:spcPct val="100000"/>
              </a:lnSpc>
              <a:buFont typeface="+mj-lt"/>
              <a:buAutoNum type="arabicPeriod" startAt="25"/>
            </a:pPr>
            <a:r>
              <a:rPr lang="en-US" sz="1400" b="1" dirty="0" err="1"/>
              <a:t>func</a:t>
            </a:r>
            <a:r>
              <a:rPr lang="en-US" sz="1400" dirty="0"/>
              <a:t>:</a:t>
            </a:r>
          </a:p>
          <a:p>
            <a:pPr marL="342900" indent="-342900">
              <a:lnSpc>
                <a:spcPct val="100000"/>
              </a:lnSpc>
              <a:buFont typeface="+mj-lt"/>
              <a:buAutoNum type="arabicPeriod" startAt="25"/>
            </a:pPr>
            <a:r>
              <a:rPr lang="en-US" sz="1400" dirty="0"/>
              <a:t>	push </a:t>
            </a:r>
            <a:r>
              <a:rPr lang="en-US" sz="1400" dirty="0" err="1"/>
              <a:t>ebp</a:t>
            </a:r>
            <a:endParaRPr lang="en-US" sz="1400" dirty="0"/>
          </a:p>
          <a:p>
            <a:pPr marL="342900" indent="-342900">
              <a:lnSpc>
                <a:spcPct val="100000"/>
              </a:lnSpc>
              <a:buFont typeface="+mj-lt"/>
              <a:buAutoNum type="arabicPeriod" startAt="25"/>
            </a:pPr>
            <a:r>
              <a:rPr lang="en-US" sz="1400" dirty="0"/>
              <a:t>	mov </a:t>
            </a:r>
            <a:r>
              <a:rPr lang="en-US" sz="1400" dirty="0" err="1"/>
              <a:t>ebp</a:t>
            </a:r>
            <a:r>
              <a:rPr lang="en-US" sz="1400" dirty="0"/>
              <a:t>, </a:t>
            </a:r>
            <a:r>
              <a:rPr lang="en-US" sz="1400" dirty="0" err="1"/>
              <a:t>esp</a:t>
            </a:r>
            <a:endParaRPr lang="en-US" sz="1400" dirty="0"/>
          </a:p>
          <a:p>
            <a:pPr marL="342900" indent="-342900">
              <a:lnSpc>
                <a:spcPct val="100000"/>
              </a:lnSpc>
              <a:buFont typeface="+mj-lt"/>
              <a:buAutoNum type="arabicPeriod" startAt="25"/>
            </a:pPr>
            <a:r>
              <a:rPr lang="en-US" sz="1400" dirty="0"/>
              <a:t>	push DWORD [ebp+16]</a:t>
            </a:r>
          </a:p>
          <a:p>
            <a:pPr marL="342900" indent="-342900">
              <a:lnSpc>
                <a:spcPct val="100000"/>
              </a:lnSpc>
              <a:buFont typeface="+mj-lt"/>
              <a:buAutoNum type="arabicPeriod" startAt="25"/>
            </a:pPr>
            <a:r>
              <a:rPr lang="en-US" sz="1400" dirty="0"/>
              <a:t>	push DWORD [ebp+12]</a:t>
            </a:r>
          </a:p>
          <a:p>
            <a:pPr marL="342900" indent="-342900">
              <a:lnSpc>
                <a:spcPct val="100000"/>
              </a:lnSpc>
              <a:buFont typeface="+mj-lt"/>
              <a:buAutoNum type="arabicPeriod" startAt="25"/>
            </a:pPr>
            <a:r>
              <a:rPr lang="en-US" sz="1400" dirty="0"/>
              <a:t>	push DWORD [ebp+8]</a:t>
            </a:r>
          </a:p>
          <a:p>
            <a:pPr marL="342900" indent="-342900">
              <a:lnSpc>
                <a:spcPct val="100000"/>
              </a:lnSpc>
              <a:buFont typeface="+mj-lt"/>
              <a:buAutoNum type="arabicPeriod" startAt="25"/>
            </a:pPr>
            <a:r>
              <a:rPr lang="en-US" sz="1400" dirty="0"/>
              <a:t>	push format1</a:t>
            </a:r>
          </a:p>
          <a:p>
            <a:pPr marL="342900" indent="-342900">
              <a:lnSpc>
                <a:spcPct val="100000"/>
              </a:lnSpc>
              <a:buFont typeface="+mj-lt"/>
              <a:buAutoNum type="arabicPeriod" startAt="25"/>
            </a:pPr>
            <a:r>
              <a:rPr lang="en-US" sz="1400" dirty="0"/>
              <a:t>	call </a:t>
            </a:r>
            <a:r>
              <a:rPr lang="en-US" sz="1400" dirty="0" err="1"/>
              <a:t>printf</a:t>
            </a:r>
            <a:endParaRPr lang="en-US" sz="1400" dirty="0"/>
          </a:p>
          <a:p>
            <a:pPr marL="342900" indent="-342900">
              <a:lnSpc>
                <a:spcPct val="100000"/>
              </a:lnSpc>
              <a:buFont typeface="+mj-lt"/>
              <a:buAutoNum type="arabicPeriod" startAt="25"/>
            </a:pPr>
            <a:r>
              <a:rPr lang="en-US" sz="1400" dirty="0"/>
              <a:t>	mov </a:t>
            </a:r>
            <a:r>
              <a:rPr lang="en-US" sz="1400" dirty="0" err="1"/>
              <a:t>eax</a:t>
            </a:r>
            <a:r>
              <a:rPr lang="en-US" sz="1400" dirty="0"/>
              <a:t>, [ebp+8]</a:t>
            </a:r>
          </a:p>
          <a:p>
            <a:pPr marL="342900" indent="-342900">
              <a:lnSpc>
                <a:spcPct val="100000"/>
              </a:lnSpc>
              <a:buFont typeface="+mj-lt"/>
              <a:buAutoNum type="arabicPeriod" startAt="25"/>
            </a:pPr>
            <a:r>
              <a:rPr lang="en-US" sz="1400" dirty="0"/>
              <a:t>	add </a:t>
            </a:r>
            <a:r>
              <a:rPr lang="en-US" sz="1400" dirty="0" err="1"/>
              <a:t>eax</a:t>
            </a:r>
            <a:r>
              <a:rPr lang="en-US" sz="1400" dirty="0"/>
              <a:t>, [ebp+12]</a:t>
            </a:r>
          </a:p>
          <a:p>
            <a:pPr marL="342900" indent="-342900">
              <a:lnSpc>
                <a:spcPct val="100000"/>
              </a:lnSpc>
              <a:buFont typeface="+mj-lt"/>
              <a:buAutoNum type="arabicPeriod" startAt="25"/>
            </a:pPr>
            <a:r>
              <a:rPr lang="en-US" sz="1400" dirty="0"/>
              <a:t>	add </a:t>
            </a:r>
            <a:r>
              <a:rPr lang="en-US" sz="1400" b="1" dirty="0" err="1"/>
              <a:t>eax</a:t>
            </a:r>
            <a:r>
              <a:rPr lang="en-US" sz="1400" dirty="0"/>
              <a:t>, [ebp+16] ;</a:t>
            </a:r>
            <a:r>
              <a:rPr lang="en-US" sz="1200" b="1" dirty="0">
                <a:highlight>
                  <a:srgbClr val="FFFF00"/>
                </a:highlight>
              </a:rPr>
              <a:t>This is the return value</a:t>
            </a:r>
            <a:endParaRPr lang="en-US" sz="1400" b="1" dirty="0">
              <a:highlight>
                <a:srgbClr val="FFFF00"/>
              </a:highlight>
            </a:endParaRPr>
          </a:p>
          <a:p>
            <a:pPr marL="342900" indent="-342900">
              <a:lnSpc>
                <a:spcPct val="100000"/>
              </a:lnSpc>
              <a:buFont typeface="+mj-lt"/>
              <a:buAutoNum type="arabicPeriod" startAt="25"/>
            </a:pPr>
            <a:r>
              <a:rPr lang="en-US" sz="1400" dirty="0"/>
              <a:t>	mov </a:t>
            </a:r>
            <a:r>
              <a:rPr lang="en-US" sz="1400" dirty="0" err="1"/>
              <a:t>esp</a:t>
            </a:r>
            <a:r>
              <a:rPr lang="en-US" sz="1400" dirty="0"/>
              <a:t>, </a:t>
            </a:r>
            <a:r>
              <a:rPr lang="en-US" sz="1400" dirty="0" err="1"/>
              <a:t>ebp</a:t>
            </a:r>
            <a:endParaRPr lang="en-US" sz="1400" dirty="0"/>
          </a:p>
          <a:p>
            <a:pPr marL="342900" indent="-342900">
              <a:lnSpc>
                <a:spcPct val="100000"/>
              </a:lnSpc>
              <a:buFont typeface="+mj-lt"/>
              <a:buAutoNum type="arabicPeriod" startAt="25"/>
            </a:pPr>
            <a:r>
              <a:rPr lang="en-US" sz="1400" dirty="0"/>
              <a:t>	pop </a:t>
            </a:r>
            <a:r>
              <a:rPr lang="en-US" sz="1400" dirty="0" err="1"/>
              <a:t>ebp</a:t>
            </a:r>
            <a:endParaRPr lang="en-US" sz="1400" dirty="0"/>
          </a:p>
          <a:p>
            <a:pPr marL="342900" indent="-342900">
              <a:lnSpc>
                <a:spcPct val="100000"/>
              </a:lnSpc>
              <a:buFont typeface="+mj-lt"/>
              <a:buAutoNum type="arabicPeriod" startAt="25"/>
            </a:pPr>
            <a:r>
              <a:rPr lang="en-US" sz="1400" dirty="0"/>
              <a:t>	ret</a:t>
            </a:r>
          </a:p>
        </p:txBody>
      </p:sp>
      <p:sp>
        <p:nvSpPr>
          <p:cNvPr id="5" name="TextBox 4">
            <a:extLst>
              <a:ext uri="{FF2B5EF4-FFF2-40B4-BE49-F238E27FC236}">
                <a16:creationId xmlns:a16="http://schemas.microsoft.com/office/drawing/2014/main" xmlns="" id="{666263A4-D755-4608-95CA-3DFA9380E0FF}"/>
              </a:ext>
            </a:extLst>
          </p:cNvPr>
          <p:cNvSpPr txBox="1"/>
          <p:nvPr/>
        </p:nvSpPr>
        <p:spPr>
          <a:xfrm>
            <a:off x="381000" y="6355632"/>
            <a:ext cx="7968848" cy="349968"/>
          </a:xfrm>
          <a:prstGeom prst="rect">
            <a:avLst/>
          </a:prstGeom>
          <a:solidFill>
            <a:schemeClr val="bg1"/>
          </a:solidFill>
        </p:spPr>
        <p:txBody>
          <a:bodyPr wrap="none" rtlCol="0">
            <a:spAutoFit/>
          </a:bodyPr>
          <a:lstStyle/>
          <a:p>
            <a:r>
              <a:rPr lang="en-US" b="1" dirty="0">
                <a:solidFill>
                  <a:srgbClr val="FF0000"/>
                </a:solidFill>
              </a:rPr>
              <a:t>There is an error in the assembly converted. Can you find it and fix it …</a:t>
            </a:r>
          </a:p>
        </p:txBody>
      </p:sp>
    </p:spTree>
    <p:extLst>
      <p:ext uri="{BB962C8B-B14F-4D97-AF65-F5344CB8AC3E}">
        <p14:creationId xmlns:p14="http://schemas.microsoft.com/office/powerpoint/2010/main" val="2783550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304800" y="276806"/>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err="1" smtClean="0">
                <a:cs typeface="DejaVu Sans" charset="0"/>
              </a:rPr>
              <a:t>Syscalls</a:t>
            </a:r>
            <a:r>
              <a:rPr lang="en-CA" altLang="en-US" sz="3000" b="1" dirty="0" smtClean="0">
                <a:cs typeface="DejaVu Sans" charset="0"/>
              </a:rPr>
              <a:t> parameters and registers</a:t>
            </a:r>
            <a:endParaRPr lang="en-CA" altLang="en-US" sz="3000" b="1" dirty="0">
              <a:cs typeface="DejaVu Sans" charset="0"/>
            </a:endParaRP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4665" y="990600"/>
            <a:ext cx="7914669" cy="4524315"/>
          </a:xfrm>
          <a:prstGeom prst="rect">
            <a:avLst/>
          </a:prstGeom>
          <a:noFill/>
        </p:spPr>
        <p:txBody>
          <a:bodyPr wrap="square" rtlCol="0">
            <a:spAutoFit/>
          </a:bodyPr>
          <a:lstStyle/>
          <a:p>
            <a:pPr>
              <a:lnSpc>
                <a:spcPct val="150000"/>
              </a:lnSpc>
            </a:pPr>
            <a:r>
              <a:rPr lang="en-US" sz="1600" dirty="0" smtClean="0"/>
              <a:t>As discussed in OS class write() system call arguments are</a:t>
            </a:r>
            <a:endParaRPr lang="en-US" sz="1600" dirty="0"/>
          </a:p>
          <a:p>
            <a:pPr>
              <a:lnSpc>
                <a:spcPct val="150000"/>
              </a:lnSpc>
            </a:pPr>
            <a:r>
              <a:rPr lang="en-US" sz="1600" dirty="0"/>
              <a:t>man 2 write shows: </a:t>
            </a:r>
            <a:r>
              <a:rPr lang="en-US" sz="1600" dirty="0" err="1"/>
              <a:t>ssize_t</a:t>
            </a:r>
            <a:r>
              <a:rPr lang="en-US" sz="1600" dirty="0"/>
              <a:t> write(int </a:t>
            </a:r>
            <a:r>
              <a:rPr lang="en-US" sz="1600" dirty="0" err="1"/>
              <a:t>fd</a:t>
            </a:r>
            <a:r>
              <a:rPr lang="en-US" sz="1600" dirty="0"/>
              <a:t>, const void *</a:t>
            </a:r>
            <a:r>
              <a:rPr lang="en-US" sz="1600" dirty="0" err="1"/>
              <a:t>buf</a:t>
            </a:r>
            <a:r>
              <a:rPr lang="en-US" sz="1600" dirty="0"/>
              <a:t>, </a:t>
            </a:r>
            <a:r>
              <a:rPr lang="en-US" sz="1600" dirty="0" err="1"/>
              <a:t>size_t</a:t>
            </a:r>
            <a:r>
              <a:rPr lang="en-US" sz="1600" dirty="0"/>
              <a:t> count);</a:t>
            </a:r>
          </a:p>
          <a:p>
            <a:pPr lvl="1">
              <a:lnSpc>
                <a:spcPct val="150000"/>
              </a:lnSpc>
            </a:pPr>
            <a:r>
              <a:rPr lang="en-US" sz="1600" dirty="0" err="1"/>
              <a:t>fd</a:t>
            </a:r>
            <a:r>
              <a:rPr lang="en-US" sz="1600" dirty="0"/>
              <a:t> – is the file descriptor ( 0 – stdin, 1 – </a:t>
            </a:r>
            <a:r>
              <a:rPr lang="en-US" sz="1600" dirty="0" err="1"/>
              <a:t>stdout</a:t>
            </a:r>
            <a:r>
              <a:rPr lang="en-US" sz="1600" dirty="0"/>
              <a:t>, 2 – stderr)</a:t>
            </a:r>
          </a:p>
          <a:p>
            <a:pPr lvl="1">
              <a:lnSpc>
                <a:spcPct val="150000"/>
              </a:lnSpc>
            </a:pPr>
            <a:r>
              <a:rPr lang="en-US" sz="1600" dirty="0" err="1"/>
              <a:t>buf</a:t>
            </a:r>
            <a:r>
              <a:rPr lang="en-US" sz="1600" dirty="0"/>
              <a:t> – is the address of the string to be printed, </a:t>
            </a:r>
          </a:p>
          <a:p>
            <a:pPr lvl="1">
              <a:lnSpc>
                <a:spcPct val="150000"/>
              </a:lnSpc>
            </a:pPr>
            <a:r>
              <a:rPr lang="en-US" sz="1600" dirty="0"/>
              <a:t>count – the number of bytes that will be printed</a:t>
            </a:r>
          </a:p>
          <a:p>
            <a:pPr>
              <a:lnSpc>
                <a:spcPct val="150000"/>
              </a:lnSpc>
            </a:pPr>
            <a:r>
              <a:rPr lang="en-US" sz="1600" dirty="0" smtClean="0"/>
              <a:t>man </a:t>
            </a:r>
            <a:r>
              <a:rPr lang="en-US" sz="1600" dirty="0"/>
              <a:t>2 exit shows: void _exit(int status)</a:t>
            </a:r>
          </a:p>
          <a:p>
            <a:pPr>
              <a:lnSpc>
                <a:spcPct val="150000"/>
              </a:lnSpc>
            </a:pPr>
            <a:r>
              <a:rPr lang="en-US" sz="1600" dirty="0"/>
              <a:t>	status is an integer number to be returned to completion of code</a:t>
            </a:r>
            <a:r>
              <a:rPr lang="en-US" sz="1600" dirty="0" smtClean="0"/>
              <a:t>.</a:t>
            </a:r>
          </a:p>
          <a:p>
            <a:pPr>
              <a:lnSpc>
                <a:spcPct val="150000"/>
              </a:lnSpc>
            </a:pPr>
            <a:r>
              <a:rPr lang="en-US" sz="1600" dirty="0"/>
              <a:t>The </a:t>
            </a:r>
            <a:r>
              <a:rPr lang="en-US" sz="1600" dirty="0" err="1"/>
              <a:t>syscalls</a:t>
            </a:r>
            <a:r>
              <a:rPr lang="en-US" sz="1600" dirty="0"/>
              <a:t> can be accomplished using the INT 80 in 32 bit systems and </a:t>
            </a:r>
            <a:r>
              <a:rPr lang="en-US" sz="1600" dirty="0" err="1"/>
              <a:t>syscall</a:t>
            </a:r>
            <a:r>
              <a:rPr lang="en-US" sz="1600" dirty="0"/>
              <a:t> </a:t>
            </a:r>
            <a:r>
              <a:rPr lang="en-US" sz="1600" dirty="0" smtClean="0"/>
              <a:t>in </a:t>
            </a:r>
            <a:r>
              <a:rPr lang="en-US" sz="1600" dirty="0"/>
              <a:t>64 bit system on Linux. The ones most often associated with Windows are INT 21 and INT 10.</a:t>
            </a:r>
          </a:p>
          <a:p>
            <a:pPr>
              <a:lnSpc>
                <a:spcPct val="150000"/>
              </a:lnSpc>
            </a:pPr>
            <a:endParaRPr lang="en-US" sz="1600" dirty="0"/>
          </a:p>
          <a:p>
            <a:pPr>
              <a:lnSpc>
                <a:spcPct val="150000"/>
              </a:lnSpc>
            </a:pPr>
            <a:endParaRPr lang="en-US" sz="1600" dirty="0"/>
          </a:p>
        </p:txBody>
      </p:sp>
    </p:spTree>
    <p:extLst>
      <p:ext uri="{BB962C8B-B14F-4D97-AF65-F5344CB8AC3E}">
        <p14:creationId xmlns:p14="http://schemas.microsoft.com/office/powerpoint/2010/main" val="3825201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152400" y="311150"/>
            <a:ext cx="72326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2400" b="1" dirty="0" smtClean="0">
                <a:latin typeface="+mn-lt"/>
                <a:cs typeface="DejaVu Sans" charset="0"/>
              </a:rPr>
              <a:t>32 bit systems </a:t>
            </a:r>
            <a:r>
              <a:rPr lang="en-CA" altLang="en-US" sz="2400" b="1" dirty="0" err="1" smtClean="0">
                <a:latin typeface="+mn-lt"/>
                <a:cs typeface="DejaVu Sans" charset="0"/>
              </a:rPr>
              <a:t>syscall</a:t>
            </a:r>
            <a:r>
              <a:rPr lang="en-CA" altLang="en-US" sz="2400" b="1" dirty="0" smtClean="0">
                <a:latin typeface="+mn-lt"/>
                <a:cs typeface="DejaVu Sans" charset="0"/>
              </a:rPr>
              <a:t> parameters and registers</a:t>
            </a:r>
            <a:endParaRPr lang="en-CA" altLang="en-US" sz="2400" b="1" dirty="0">
              <a:latin typeface="+mn-lt"/>
              <a:cs typeface="DejaVu Sans" charset="0"/>
            </a:endParaRP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4665" y="990600"/>
            <a:ext cx="7914669" cy="5262979"/>
          </a:xfrm>
          <a:prstGeom prst="rect">
            <a:avLst/>
          </a:prstGeom>
          <a:noFill/>
        </p:spPr>
        <p:txBody>
          <a:bodyPr wrap="square" rtlCol="0">
            <a:spAutoFit/>
          </a:bodyPr>
          <a:lstStyle/>
          <a:p>
            <a:pPr>
              <a:lnSpc>
                <a:spcPct val="150000"/>
              </a:lnSpc>
            </a:pPr>
            <a:r>
              <a:rPr lang="en-US" sz="1600" dirty="0" smtClean="0"/>
              <a:t>As discussed in OS each system call is identified by the OS with a number stored in a sys call table that can be found in 32 bit systems  at</a:t>
            </a:r>
            <a:endParaRPr lang="en-US" sz="1600" dirty="0"/>
          </a:p>
          <a:p>
            <a:pPr>
              <a:lnSpc>
                <a:spcPct val="150000"/>
              </a:lnSpc>
            </a:pPr>
            <a:r>
              <a:rPr lang="pt-BR" sz="1600" dirty="0"/>
              <a:t>	/usr/include/x86_64-linux-gnu/asm/unistd_32.h</a:t>
            </a:r>
          </a:p>
          <a:p>
            <a:pPr>
              <a:lnSpc>
                <a:spcPct val="150000"/>
              </a:lnSpc>
            </a:pPr>
            <a:r>
              <a:rPr lang="pt-BR" sz="1600" dirty="0"/>
              <a:t>This file contains the constants for all the syscall numbers. After examining the file we find:</a:t>
            </a:r>
          </a:p>
          <a:p>
            <a:pPr lvl="1">
              <a:lnSpc>
                <a:spcPct val="150000"/>
              </a:lnSpc>
            </a:pPr>
            <a:r>
              <a:rPr lang="pt-BR" sz="1600" dirty="0"/>
              <a:t>#define __NR_exit 1</a:t>
            </a:r>
            <a:r>
              <a:rPr lang="en-US" sz="1600" dirty="0"/>
              <a:t> </a:t>
            </a:r>
          </a:p>
          <a:p>
            <a:pPr lvl="1">
              <a:lnSpc>
                <a:spcPct val="150000"/>
              </a:lnSpc>
            </a:pPr>
            <a:r>
              <a:rPr lang="en-US" sz="1600" dirty="0"/>
              <a:t>#define __</a:t>
            </a:r>
            <a:r>
              <a:rPr lang="en-US" sz="1600" dirty="0" err="1"/>
              <a:t>NR_write</a:t>
            </a:r>
            <a:r>
              <a:rPr lang="en-US" sz="1600" dirty="0"/>
              <a:t> 4</a:t>
            </a:r>
          </a:p>
          <a:p>
            <a:pPr>
              <a:lnSpc>
                <a:spcPct val="150000"/>
              </a:lnSpc>
            </a:pPr>
            <a:r>
              <a:rPr lang="en-US" sz="1600" dirty="0"/>
              <a:t>Also, each argument to the function is stored in registers in a specific order:</a:t>
            </a:r>
          </a:p>
          <a:p>
            <a:pPr marL="1085850" lvl="1" indent="-342900">
              <a:lnSpc>
                <a:spcPct val="150000"/>
              </a:lnSpc>
              <a:buAutoNum type="arabicPeriod"/>
            </a:pPr>
            <a:r>
              <a:rPr lang="en-US" sz="1600" dirty="0"/>
              <a:t>EAX The </a:t>
            </a:r>
            <a:r>
              <a:rPr lang="en-US" sz="1600" dirty="0" err="1"/>
              <a:t>syscall</a:t>
            </a:r>
            <a:r>
              <a:rPr lang="en-US" sz="1600" dirty="0"/>
              <a:t> number      7.  EBP The 6</a:t>
            </a:r>
            <a:r>
              <a:rPr lang="en-US" sz="1600" baseline="30000" dirty="0"/>
              <a:t>th</a:t>
            </a:r>
            <a:r>
              <a:rPr lang="en-US" sz="1600" dirty="0"/>
              <a:t> parameter</a:t>
            </a:r>
          </a:p>
          <a:p>
            <a:pPr marL="1085850" lvl="1" indent="-342900">
              <a:lnSpc>
                <a:spcPct val="150000"/>
              </a:lnSpc>
              <a:buAutoNum type="arabicPeriod"/>
            </a:pPr>
            <a:r>
              <a:rPr lang="en-US" sz="1600" dirty="0"/>
              <a:t>EBX  The 1</a:t>
            </a:r>
            <a:r>
              <a:rPr lang="en-US" sz="1600" baseline="30000" dirty="0"/>
              <a:t>st</a:t>
            </a:r>
            <a:r>
              <a:rPr lang="en-US" sz="1600" dirty="0"/>
              <a:t> Parameter </a:t>
            </a:r>
          </a:p>
          <a:p>
            <a:pPr marL="1085850" lvl="1" indent="-342900">
              <a:lnSpc>
                <a:spcPct val="150000"/>
              </a:lnSpc>
              <a:buAutoNum type="arabicPeriod"/>
            </a:pPr>
            <a:r>
              <a:rPr lang="en-US" sz="1600" dirty="0"/>
              <a:t>ECX  The 2</a:t>
            </a:r>
            <a:r>
              <a:rPr lang="en-US" sz="1600" baseline="30000" dirty="0"/>
              <a:t>nd</a:t>
            </a:r>
            <a:r>
              <a:rPr lang="en-US" sz="1600" dirty="0"/>
              <a:t> Parameter</a:t>
            </a:r>
          </a:p>
          <a:p>
            <a:pPr marL="1085850" lvl="1" indent="-342900">
              <a:lnSpc>
                <a:spcPct val="150000"/>
              </a:lnSpc>
              <a:buAutoNum type="arabicPeriod"/>
            </a:pPr>
            <a:r>
              <a:rPr lang="en-US" sz="1600" dirty="0"/>
              <a:t>EDX  The 3rd Parameter</a:t>
            </a:r>
          </a:p>
          <a:p>
            <a:pPr marL="1085850" lvl="1" indent="-342900">
              <a:lnSpc>
                <a:spcPct val="150000"/>
              </a:lnSpc>
              <a:buAutoNum type="arabicPeriod"/>
            </a:pPr>
            <a:r>
              <a:rPr lang="en-US" sz="1600" dirty="0"/>
              <a:t>ESI  The 4</a:t>
            </a:r>
            <a:r>
              <a:rPr lang="en-US" sz="1600" baseline="30000" dirty="0"/>
              <a:t>th</a:t>
            </a:r>
            <a:r>
              <a:rPr lang="en-US" sz="1600" dirty="0"/>
              <a:t> Parameter</a:t>
            </a:r>
          </a:p>
          <a:p>
            <a:pPr marL="1085850" lvl="1" indent="-342900">
              <a:lnSpc>
                <a:spcPct val="150000"/>
              </a:lnSpc>
              <a:buAutoNum type="arabicPeriod"/>
            </a:pPr>
            <a:r>
              <a:rPr lang="en-US" sz="1600" dirty="0"/>
              <a:t>EDI  The 5</a:t>
            </a:r>
            <a:r>
              <a:rPr lang="en-US" sz="1600" baseline="30000" dirty="0"/>
              <a:t>th</a:t>
            </a:r>
            <a:r>
              <a:rPr lang="en-US" sz="1600" dirty="0"/>
              <a:t>  Parameter</a:t>
            </a:r>
          </a:p>
        </p:txBody>
      </p:sp>
    </p:spTree>
    <p:extLst>
      <p:ext uri="{BB962C8B-B14F-4D97-AF65-F5344CB8AC3E}">
        <p14:creationId xmlns:p14="http://schemas.microsoft.com/office/powerpoint/2010/main" val="3101755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7886700" cy="4351338"/>
          </a:xfrm>
        </p:spPr>
        <p:txBody>
          <a:bodyPr/>
          <a:lstStyle/>
          <a:p>
            <a:pPr>
              <a:lnSpc>
                <a:spcPct val="150000"/>
              </a:lnSpc>
            </a:pPr>
            <a:r>
              <a:rPr lang="en-CA" sz="1600" dirty="0"/>
              <a:t>On a 64-bit Linux machine, </a:t>
            </a:r>
            <a:r>
              <a:rPr lang="en-CA" sz="1600" dirty="0" smtClean="0"/>
              <a:t>list </a:t>
            </a:r>
            <a:r>
              <a:rPr lang="en-CA" sz="1600" dirty="0"/>
              <a:t>of </a:t>
            </a:r>
            <a:r>
              <a:rPr lang="en-CA" sz="1600" dirty="0" err="1"/>
              <a:t>syscall</a:t>
            </a:r>
            <a:r>
              <a:rPr lang="en-CA" sz="1600" dirty="0"/>
              <a:t> numbers </a:t>
            </a:r>
            <a:r>
              <a:rPr lang="en-CA" sz="1600" dirty="0" smtClean="0"/>
              <a:t>are under</a:t>
            </a:r>
            <a:r>
              <a:rPr lang="en-CA" sz="1600" dirty="0"/>
              <a:t> </a:t>
            </a:r>
            <a:r>
              <a:rPr lang="en-CA" sz="1600" dirty="0" smtClean="0"/>
              <a:t>/ </a:t>
            </a:r>
            <a:r>
              <a:rPr lang="en-CA" sz="1600" dirty="0" err="1" smtClean="0"/>
              <a:t>usr</a:t>
            </a:r>
            <a:r>
              <a:rPr lang="en-CA" sz="1600" dirty="0" smtClean="0"/>
              <a:t>/include/</a:t>
            </a:r>
            <a:r>
              <a:rPr lang="en-CA" sz="1600" dirty="0" err="1" smtClean="0"/>
              <a:t>asm</a:t>
            </a:r>
            <a:r>
              <a:rPr lang="en-CA" sz="1600" dirty="0" smtClean="0"/>
              <a:t>/unistd_64.h </a:t>
            </a:r>
            <a:r>
              <a:rPr lang="en-CA" sz="1600" dirty="0"/>
              <a:t>Like the 32-bit version, the system call number is passed in </a:t>
            </a:r>
            <a:r>
              <a:rPr lang="en-CA" sz="1600" b="1" dirty="0" err="1"/>
              <a:t>rax</a:t>
            </a:r>
            <a:r>
              <a:rPr lang="en-CA" sz="1600" dirty="0"/>
              <a:t>, but the parameters are in </a:t>
            </a:r>
            <a:r>
              <a:rPr lang="en-CA" sz="1600" dirty="0" err="1"/>
              <a:t>rdi</a:t>
            </a:r>
            <a:r>
              <a:rPr lang="en-CA" sz="1600" dirty="0"/>
              <a:t>, </a:t>
            </a:r>
            <a:r>
              <a:rPr lang="en-CA" sz="1600" dirty="0" err="1"/>
              <a:t>rsi</a:t>
            </a:r>
            <a:r>
              <a:rPr lang="en-CA" sz="1600" dirty="0"/>
              <a:t>, </a:t>
            </a:r>
            <a:r>
              <a:rPr lang="en-CA" sz="1600" dirty="0" err="1"/>
              <a:t>rdx</a:t>
            </a:r>
            <a:r>
              <a:rPr lang="en-CA" sz="1600" dirty="0"/>
              <a:t>, r10, r8, r9, </a:t>
            </a:r>
            <a:r>
              <a:rPr lang="en-CA" sz="1600" dirty="0" smtClean="0"/>
              <a:t>and the interrupt is </a:t>
            </a:r>
            <a:r>
              <a:rPr lang="en-CA" sz="1600" dirty="0" err="1" smtClean="0"/>
              <a:t>syscall</a:t>
            </a:r>
            <a:r>
              <a:rPr lang="en-CA" sz="1600" dirty="0" smtClean="0"/>
              <a:t>.</a:t>
            </a:r>
            <a:r>
              <a:rPr lang="en-US" sz="1600" dirty="0" smtClean="0"/>
              <a:t> </a:t>
            </a:r>
            <a:endParaRPr lang="en-US" sz="1600" dirty="0"/>
          </a:p>
          <a:p>
            <a:pPr marL="1085850" lvl="1" indent="-342900">
              <a:lnSpc>
                <a:spcPct val="150000"/>
              </a:lnSpc>
              <a:buAutoNum type="arabicPeriod"/>
            </a:pPr>
            <a:r>
              <a:rPr lang="en-US" sz="1600" dirty="0"/>
              <a:t>R</a:t>
            </a:r>
            <a:r>
              <a:rPr lang="en-US" sz="1600" dirty="0" smtClean="0"/>
              <a:t>AX </a:t>
            </a:r>
            <a:r>
              <a:rPr lang="en-US" sz="1600" dirty="0"/>
              <a:t>The </a:t>
            </a:r>
            <a:r>
              <a:rPr lang="en-US" sz="1600" dirty="0" err="1"/>
              <a:t>syscall</a:t>
            </a:r>
            <a:r>
              <a:rPr lang="en-US" sz="1600" dirty="0"/>
              <a:t> number      7.  </a:t>
            </a:r>
            <a:r>
              <a:rPr lang="en-US" sz="1600" dirty="0" smtClean="0"/>
              <a:t>R9   The </a:t>
            </a:r>
            <a:r>
              <a:rPr lang="en-US" sz="1600" dirty="0"/>
              <a:t>6</a:t>
            </a:r>
            <a:r>
              <a:rPr lang="en-US" sz="1600" baseline="30000" dirty="0"/>
              <a:t>th</a:t>
            </a:r>
            <a:r>
              <a:rPr lang="en-US" sz="1600" dirty="0"/>
              <a:t> parameter</a:t>
            </a:r>
          </a:p>
          <a:p>
            <a:pPr marL="1085850" lvl="1" indent="-342900">
              <a:lnSpc>
                <a:spcPct val="150000"/>
              </a:lnSpc>
              <a:buAutoNum type="arabicPeriod"/>
            </a:pPr>
            <a:r>
              <a:rPr lang="en-US" sz="1600" dirty="0" smtClean="0"/>
              <a:t>RDI  </a:t>
            </a:r>
            <a:r>
              <a:rPr lang="en-US" sz="1600" dirty="0"/>
              <a:t>The 1</a:t>
            </a:r>
            <a:r>
              <a:rPr lang="en-US" sz="1600" baseline="30000" dirty="0"/>
              <a:t>st</a:t>
            </a:r>
            <a:r>
              <a:rPr lang="en-US" sz="1600" dirty="0"/>
              <a:t> Parameter </a:t>
            </a:r>
          </a:p>
          <a:p>
            <a:pPr marL="1085850" lvl="1" indent="-342900">
              <a:lnSpc>
                <a:spcPct val="150000"/>
              </a:lnSpc>
              <a:buAutoNum type="arabicPeriod"/>
            </a:pPr>
            <a:r>
              <a:rPr lang="en-US" sz="1600" dirty="0" smtClean="0"/>
              <a:t>RSI  </a:t>
            </a:r>
            <a:r>
              <a:rPr lang="en-US" sz="1600" dirty="0"/>
              <a:t>The 2</a:t>
            </a:r>
            <a:r>
              <a:rPr lang="en-US" sz="1600" baseline="30000" dirty="0"/>
              <a:t>nd</a:t>
            </a:r>
            <a:r>
              <a:rPr lang="en-US" sz="1600" dirty="0"/>
              <a:t> Parameter</a:t>
            </a:r>
          </a:p>
          <a:p>
            <a:pPr marL="1085850" lvl="1" indent="-342900">
              <a:lnSpc>
                <a:spcPct val="150000"/>
              </a:lnSpc>
              <a:buAutoNum type="arabicPeriod"/>
            </a:pPr>
            <a:r>
              <a:rPr lang="en-US" sz="1600" dirty="0" smtClean="0"/>
              <a:t>RDX  </a:t>
            </a:r>
            <a:r>
              <a:rPr lang="en-US" sz="1600" dirty="0"/>
              <a:t>The 3rd Parameter</a:t>
            </a:r>
          </a:p>
          <a:p>
            <a:pPr marL="1085850" lvl="1" indent="-342900">
              <a:lnSpc>
                <a:spcPct val="150000"/>
              </a:lnSpc>
              <a:buAutoNum type="arabicPeriod"/>
            </a:pPr>
            <a:r>
              <a:rPr lang="en-US" sz="1600" dirty="0" smtClean="0"/>
              <a:t>R10  </a:t>
            </a:r>
            <a:r>
              <a:rPr lang="en-US" sz="1600" dirty="0"/>
              <a:t>The 4</a:t>
            </a:r>
            <a:r>
              <a:rPr lang="en-US" sz="1600" baseline="30000" dirty="0"/>
              <a:t>th</a:t>
            </a:r>
            <a:r>
              <a:rPr lang="en-US" sz="1600" dirty="0"/>
              <a:t> Parameter</a:t>
            </a:r>
          </a:p>
          <a:p>
            <a:pPr marL="1085850" lvl="1" indent="-342900">
              <a:lnSpc>
                <a:spcPct val="150000"/>
              </a:lnSpc>
              <a:buAutoNum type="arabicPeriod"/>
            </a:pPr>
            <a:r>
              <a:rPr lang="en-US" sz="1600" dirty="0" smtClean="0"/>
              <a:t>R8   </a:t>
            </a:r>
            <a:r>
              <a:rPr lang="en-US" sz="1600" dirty="0"/>
              <a:t>The 5</a:t>
            </a:r>
            <a:r>
              <a:rPr lang="en-US" sz="1600" baseline="30000" dirty="0"/>
              <a:t>th</a:t>
            </a:r>
            <a:r>
              <a:rPr lang="en-US" sz="1600" dirty="0"/>
              <a:t>  Parameter</a:t>
            </a:r>
          </a:p>
          <a:p>
            <a:endParaRPr lang="en-CA"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5F55246B-B434-4571-A3F1-C89D9A6785D5}"/>
              </a:ext>
            </a:extLst>
          </p:cNvPr>
          <p:cNvSpPr>
            <a:spLocks noChangeArrowheads="1"/>
          </p:cNvSpPr>
          <p:nvPr/>
        </p:nvSpPr>
        <p:spPr bwMode="auto">
          <a:xfrm>
            <a:off x="152400" y="311150"/>
            <a:ext cx="72326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2400" b="1" dirty="0" smtClean="0">
                <a:latin typeface="+mn-lt"/>
                <a:cs typeface="DejaVu Sans" charset="0"/>
              </a:rPr>
              <a:t>64 bit systems </a:t>
            </a:r>
            <a:r>
              <a:rPr lang="en-CA" altLang="en-US" sz="2400" b="1" dirty="0" err="1" smtClean="0">
                <a:latin typeface="+mn-lt"/>
                <a:cs typeface="DejaVu Sans" charset="0"/>
              </a:rPr>
              <a:t>syscall</a:t>
            </a:r>
            <a:r>
              <a:rPr lang="en-CA" altLang="en-US" sz="2400" b="1" dirty="0" smtClean="0">
                <a:latin typeface="+mn-lt"/>
                <a:cs typeface="DejaVu Sans" charset="0"/>
              </a:rPr>
              <a:t> parameters and registers</a:t>
            </a:r>
            <a:endParaRPr lang="en-CA" altLang="en-US" sz="2400" b="1" dirty="0">
              <a:latin typeface="+mn-lt"/>
              <a:cs typeface="DejaVu Sans" charset="0"/>
            </a:endParaRPr>
          </a:p>
        </p:txBody>
      </p:sp>
    </p:spTree>
    <p:extLst>
      <p:ext uri="{BB962C8B-B14F-4D97-AF65-F5344CB8AC3E}">
        <p14:creationId xmlns:p14="http://schemas.microsoft.com/office/powerpoint/2010/main" val="4219256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Reference</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8073419" cy="2769989"/>
          </a:xfrm>
          <a:prstGeom prst="rect">
            <a:avLst/>
          </a:prstGeom>
          <a:noFill/>
        </p:spPr>
        <p:txBody>
          <a:bodyPr wrap="square" rtlCol="0">
            <a:spAutoFit/>
          </a:bodyPr>
          <a:lstStyle/>
          <a:p>
            <a:pPr>
              <a:lnSpc>
                <a:spcPct val="150000"/>
              </a:lnSpc>
            </a:pPr>
            <a:r>
              <a:rPr lang="en-US" sz="1600" b="1" u="sng" dirty="0"/>
              <a:t>NASM tutorial:</a:t>
            </a:r>
          </a:p>
          <a:p>
            <a:pPr>
              <a:lnSpc>
                <a:spcPct val="150000"/>
              </a:lnSpc>
            </a:pPr>
            <a:r>
              <a:rPr lang="en-US" sz="1400" dirty="0"/>
              <a:t>	https://www.tutorialspoint.com/assembly_programming/assembly_environment_setup.htm</a:t>
            </a:r>
            <a:endParaRPr lang="en-US" sz="1600" dirty="0"/>
          </a:p>
          <a:p>
            <a:pPr>
              <a:lnSpc>
                <a:spcPct val="150000"/>
              </a:lnSpc>
            </a:pPr>
            <a:r>
              <a:rPr lang="en-US" sz="1400" dirty="0"/>
              <a:t>	man </a:t>
            </a:r>
            <a:r>
              <a:rPr lang="en-US" sz="1400" dirty="0" err="1"/>
              <a:t>nasm</a:t>
            </a:r>
            <a:r>
              <a:rPr lang="en-US" sz="1400" dirty="0"/>
              <a:t> – shows the man pages with a few examples</a:t>
            </a:r>
            <a:r>
              <a:rPr lang="en-US" sz="1400" dirty="0" smtClean="0"/>
              <a:t>. </a:t>
            </a:r>
          </a:p>
          <a:p>
            <a:pPr>
              <a:lnSpc>
                <a:spcPct val="150000"/>
              </a:lnSpc>
            </a:pPr>
            <a:r>
              <a:rPr lang="en-US" sz="1400" dirty="0"/>
              <a:t> </a:t>
            </a:r>
            <a:r>
              <a:rPr lang="en-US" sz="1400" dirty="0" smtClean="0"/>
              <a:t>        </a:t>
            </a:r>
            <a:r>
              <a:rPr lang="en-US" sz="1400" b="1" dirty="0" smtClean="0"/>
              <a:t>NASM  Doc</a:t>
            </a:r>
          </a:p>
          <a:p>
            <a:pPr>
              <a:lnSpc>
                <a:spcPct val="150000"/>
              </a:lnSpc>
            </a:pPr>
            <a:r>
              <a:rPr lang="en-US" sz="1400" dirty="0"/>
              <a:t> </a:t>
            </a:r>
            <a:r>
              <a:rPr lang="en-US" sz="1400" dirty="0" smtClean="0"/>
              <a:t>        </a:t>
            </a:r>
            <a:r>
              <a:rPr lang="en-US" sz="1400" dirty="0" smtClean="0">
                <a:hlinkClick r:id="rId2"/>
              </a:rPr>
              <a:t>https</a:t>
            </a:r>
            <a:r>
              <a:rPr lang="en-US" sz="1400" dirty="0">
                <a:hlinkClick r:id="rId2"/>
              </a:rPr>
              <a:t>://www.nasm.us/doc</a:t>
            </a:r>
            <a:r>
              <a:rPr lang="en-US" sz="1400" dirty="0" smtClean="0">
                <a:hlinkClick r:id="rId2"/>
              </a:rPr>
              <a:t>/</a:t>
            </a:r>
            <a:endParaRPr lang="en-US" sz="1400" dirty="0" smtClean="0"/>
          </a:p>
          <a:p>
            <a:pPr>
              <a:lnSpc>
                <a:spcPct val="150000"/>
              </a:lnSpc>
            </a:pPr>
            <a:r>
              <a:rPr lang="en-US" sz="1600" b="1" u="sng" dirty="0" smtClean="0"/>
              <a:t>Assembly </a:t>
            </a:r>
            <a:r>
              <a:rPr lang="en-US" sz="1600" b="1" u="sng" dirty="0"/>
              <a:t>Tutorial:</a:t>
            </a:r>
          </a:p>
          <a:p>
            <a:pPr>
              <a:lnSpc>
                <a:spcPct val="150000"/>
              </a:lnSpc>
            </a:pPr>
            <a:r>
              <a:rPr lang="en-US" sz="1400" dirty="0"/>
              <a:t>	https://www.tutorialspoint.com/assembly_programming/index.htm</a:t>
            </a:r>
          </a:p>
          <a:p>
            <a:pPr>
              <a:lnSpc>
                <a:spcPct val="150000"/>
              </a:lnSpc>
            </a:pPr>
            <a:r>
              <a:rPr lang="en-US" sz="1400" dirty="0" smtClean="0"/>
              <a:t>         https://www.tutorialspoint.com/assembly_programming/assembly_arithmetic_instructions.htm</a:t>
            </a:r>
            <a:endParaRPr lang="en-US" sz="1400" dirty="0"/>
          </a:p>
        </p:txBody>
      </p:sp>
    </p:spTree>
    <p:extLst>
      <p:ext uri="{BB962C8B-B14F-4D97-AF65-F5344CB8AC3E}">
        <p14:creationId xmlns:p14="http://schemas.microsoft.com/office/powerpoint/2010/main" val="156726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6BB7F0F-2F94-48B9-9328-03BA488AD4DF}"/>
              </a:ext>
            </a:extLst>
          </p:cNvPr>
          <p:cNvSpPr txBox="1"/>
          <p:nvPr/>
        </p:nvSpPr>
        <p:spPr>
          <a:xfrm>
            <a:off x="614665" y="1005003"/>
            <a:ext cx="7914669" cy="4154984"/>
          </a:xfrm>
          <a:prstGeom prst="rect">
            <a:avLst/>
          </a:prstGeom>
          <a:noFill/>
        </p:spPr>
        <p:txBody>
          <a:bodyPr wrap="square" rtlCol="0">
            <a:spAutoFit/>
          </a:bodyPr>
          <a:lstStyle/>
          <a:p>
            <a:pPr>
              <a:lnSpc>
                <a:spcPct val="150000"/>
              </a:lnSpc>
            </a:pPr>
            <a:r>
              <a:rPr lang="en-US" sz="1600" dirty="0" smtClean="0"/>
              <a:t>There are different assemblers that support x86 and x64 architectures such as:</a:t>
            </a:r>
          </a:p>
          <a:p>
            <a:pPr>
              <a:lnSpc>
                <a:spcPct val="150000"/>
              </a:lnSpc>
            </a:pPr>
            <a:endParaRPr lang="en-US" sz="1600" dirty="0"/>
          </a:p>
          <a:p>
            <a:pPr marL="342900" indent="-342900">
              <a:lnSpc>
                <a:spcPct val="150000"/>
              </a:lnSpc>
              <a:buAutoNum type="arabicPeriod"/>
            </a:pPr>
            <a:r>
              <a:rPr lang="en-US" sz="1600" dirty="0" err="1" smtClean="0"/>
              <a:t>Netwide</a:t>
            </a:r>
            <a:r>
              <a:rPr lang="en-US" sz="1600" dirty="0" smtClean="0"/>
              <a:t> Assembler NASM  </a:t>
            </a:r>
          </a:p>
          <a:p>
            <a:pPr marL="342900" indent="-342900">
              <a:lnSpc>
                <a:spcPct val="150000"/>
              </a:lnSpc>
              <a:buAutoNum type="arabicPeriod"/>
            </a:pPr>
            <a:r>
              <a:rPr lang="en-US" sz="1600" dirty="0" smtClean="0"/>
              <a:t>GNU Assembler (GAS)  AT@T</a:t>
            </a:r>
          </a:p>
          <a:p>
            <a:pPr marL="342900" indent="-342900">
              <a:lnSpc>
                <a:spcPct val="150000"/>
              </a:lnSpc>
              <a:buAutoNum type="arabicPeriod"/>
            </a:pPr>
            <a:r>
              <a:rPr lang="en-US" sz="1600" dirty="0" smtClean="0"/>
              <a:t>Fast Assembler FASM</a:t>
            </a:r>
          </a:p>
          <a:p>
            <a:pPr marL="342900" indent="-342900">
              <a:lnSpc>
                <a:spcPct val="150000"/>
              </a:lnSpc>
              <a:buAutoNum type="arabicPeriod"/>
            </a:pPr>
            <a:r>
              <a:rPr lang="en-US" sz="1600" dirty="0" smtClean="0"/>
              <a:t>Microsoft MASM </a:t>
            </a:r>
          </a:p>
          <a:p>
            <a:pPr>
              <a:lnSpc>
                <a:spcPct val="150000"/>
              </a:lnSpc>
            </a:pPr>
            <a:endParaRPr lang="en-US" sz="1600" dirty="0"/>
          </a:p>
          <a:p>
            <a:pPr>
              <a:lnSpc>
                <a:spcPct val="150000"/>
              </a:lnSpc>
            </a:pPr>
            <a:r>
              <a:rPr lang="en-CA" sz="1600" dirty="0" smtClean="0"/>
              <a:t>Each </a:t>
            </a:r>
            <a:r>
              <a:rPr lang="en-CA" sz="1600" dirty="0"/>
              <a:t>assembler has varying support for other assemblers' macros and syntax, but assembly code is not source-compatible</a:t>
            </a:r>
            <a:endParaRPr lang="en-US" sz="1600" dirty="0" smtClean="0"/>
          </a:p>
          <a:p>
            <a:pPr>
              <a:lnSpc>
                <a:spcPct val="150000"/>
              </a:lnSpc>
            </a:pPr>
            <a:endParaRPr lang="en-US" sz="1600" dirty="0" smtClean="0"/>
          </a:p>
          <a:p>
            <a:pPr>
              <a:lnSpc>
                <a:spcPct val="150000"/>
              </a:lnSpc>
            </a:pPr>
            <a:endParaRPr lang="en-US" sz="1600" dirty="0" smtClean="0"/>
          </a:p>
        </p:txBody>
      </p:sp>
      <p:sp>
        <p:nvSpPr>
          <p:cNvPr id="5" name="Rectangle 4">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latin typeface="+mn-lt"/>
                <a:cs typeface="DejaVu Sans" charset="0"/>
              </a:rPr>
              <a:t>Assemblers</a:t>
            </a:r>
            <a:endParaRPr lang="en-CA" altLang="en-US" sz="3000" b="1" dirty="0">
              <a:latin typeface="+mn-lt"/>
              <a:cs typeface="DejaVu Sans" charset="0"/>
            </a:endParaRPr>
          </a:p>
        </p:txBody>
      </p:sp>
    </p:spTree>
    <p:extLst>
      <p:ext uri="{BB962C8B-B14F-4D97-AF65-F5344CB8AC3E}">
        <p14:creationId xmlns:p14="http://schemas.microsoft.com/office/powerpoint/2010/main" val="380000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Assembly</a:t>
            </a:r>
          </a:p>
        </p:txBody>
      </p:sp>
      <p:sp>
        <p:nvSpPr>
          <p:cNvPr id="4" name="TextBox 3">
            <a:extLst>
              <a:ext uri="{FF2B5EF4-FFF2-40B4-BE49-F238E27FC236}">
                <a16:creationId xmlns:a16="http://schemas.microsoft.com/office/drawing/2014/main" xmlns="" id="{96BB7F0F-2F94-48B9-9328-03BA488AD4DF}"/>
              </a:ext>
            </a:extLst>
          </p:cNvPr>
          <p:cNvSpPr txBox="1"/>
          <p:nvPr/>
        </p:nvSpPr>
        <p:spPr>
          <a:xfrm>
            <a:off x="613381" y="1143000"/>
            <a:ext cx="7914669" cy="5217326"/>
          </a:xfrm>
          <a:prstGeom prst="rect">
            <a:avLst/>
          </a:prstGeom>
          <a:noFill/>
        </p:spPr>
        <p:txBody>
          <a:bodyPr wrap="square" rtlCol="0">
            <a:spAutoFit/>
          </a:bodyPr>
          <a:lstStyle/>
          <a:p>
            <a:pPr>
              <a:lnSpc>
                <a:spcPct val="150000"/>
              </a:lnSpc>
            </a:pPr>
            <a:r>
              <a:rPr lang="en-US" sz="1600" dirty="0"/>
              <a:t>As a refresher some of the more popular assembly commands that will investigated throughout this course are as follows:</a:t>
            </a:r>
          </a:p>
          <a:p>
            <a:pPr marL="1085850" lvl="1" indent="-342900">
              <a:lnSpc>
                <a:spcPct val="150000"/>
              </a:lnSpc>
              <a:buFont typeface="Times New Roman" panose="02020603050405020304" pitchFamily="18" charset="0"/>
              <a:buAutoNum type="arabicPeriod"/>
            </a:pPr>
            <a:r>
              <a:rPr lang="en-US" sz="1600" dirty="0"/>
              <a:t>mov – copies values from one operand to another</a:t>
            </a:r>
          </a:p>
          <a:p>
            <a:pPr marL="1085850" lvl="1" indent="-342900">
              <a:lnSpc>
                <a:spcPct val="150000"/>
              </a:lnSpc>
              <a:buFont typeface="Times New Roman" panose="02020603050405020304" pitchFamily="18" charset="0"/>
              <a:buAutoNum type="arabicPeriod"/>
            </a:pPr>
            <a:r>
              <a:rPr lang="en-US" sz="1600" dirty="0"/>
              <a:t>call – refers to functions being initiated</a:t>
            </a:r>
          </a:p>
          <a:p>
            <a:pPr marL="1085850" lvl="1" indent="-342900">
              <a:lnSpc>
                <a:spcPct val="150000"/>
              </a:lnSpc>
              <a:buAutoNum type="arabicPeriod"/>
            </a:pPr>
            <a:r>
              <a:rPr lang="en-US" sz="1600" dirty="0"/>
              <a:t>push – Stack operation putting values onto the stack</a:t>
            </a:r>
          </a:p>
          <a:p>
            <a:pPr marL="1085850" lvl="1" indent="-342900">
              <a:lnSpc>
                <a:spcPct val="150000"/>
              </a:lnSpc>
              <a:buAutoNum type="arabicPeriod"/>
            </a:pPr>
            <a:r>
              <a:rPr lang="en-US" sz="1600" dirty="0"/>
              <a:t>pop – Stack operation – copying values from the stack</a:t>
            </a:r>
          </a:p>
          <a:p>
            <a:pPr marL="1085850" lvl="1" indent="-342900">
              <a:lnSpc>
                <a:spcPct val="150000"/>
              </a:lnSpc>
              <a:buAutoNum type="arabicPeriod"/>
            </a:pPr>
            <a:r>
              <a:rPr lang="en-US" sz="1600" dirty="0"/>
              <a:t>lea – Calculating an address to be stored in a register</a:t>
            </a:r>
          </a:p>
          <a:p>
            <a:pPr marL="1085850" lvl="1" indent="-342900">
              <a:lnSpc>
                <a:spcPct val="150000"/>
              </a:lnSpc>
              <a:buAutoNum type="arabicPeriod"/>
            </a:pPr>
            <a:r>
              <a:rPr lang="en-US" sz="1600" dirty="0" err="1"/>
              <a:t>jmp</a:t>
            </a:r>
            <a:r>
              <a:rPr lang="en-US" sz="1600" dirty="0"/>
              <a:t> (and variants </a:t>
            </a:r>
            <a:r>
              <a:rPr lang="en-US" sz="1600" dirty="0" err="1"/>
              <a:t>jne</a:t>
            </a:r>
            <a:r>
              <a:rPr lang="en-US" sz="1600" dirty="0"/>
              <a:t>, </a:t>
            </a:r>
            <a:r>
              <a:rPr lang="en-US" sz="1600" dirty="0" err="1"/>
              <a:t>jeq</a:t>
            </a:r>
            <a:r>
              <a:rPr lang="en-US" sz="1600" dirty="0"/>
              <a:t>) – Changing flow of execution</a:t>
            </a:r>
          </a:p>
          <a:p>
            <a:pPr marL="1085850" lvl="1" indent="-342900">
              <a:lnSpc>
                <a:spcPct val="150000"/>
              </a:lnSpc>
              <a:buAutoNum type="arabicPeriod"/>
            </a:pPr>
            <a:r>
              <a:rPr lang="en-US" sz="1600" dirty="0" err="1"/>
              <a:t>cmp</a:t>
            </a:r>
            <a:r>
              <a:rPr lang="en-US" sz="1600" dirty="0"/>
              <a:t> – </a:t>
            </a:r>
            <a:r>
              <a:rPr lang="en-US" sz="1600" dirty="0" err="1"/>
              <a:t>EFlags</a:t>
            </a:r>
            <a:r>
              <a:rPr lang="en-US" sz="1600" dirty="0"/>
              <a:t> manipulation</a:t>
            </a:r>
          </a:p>
          <a:p>
            <a:pPr marL="1085850" lvl="1" indent="-342900">
              <a:lnSpc>
                <a:spcPct val="150000"/>
              </a:lnSpc>
              <a:buAutoNum type="arabicPeriod"/>
            </a:pPr>
            <a:r>
              <a:rPr lang="en-US" sz="1600" dirty="0"/>
              <a:t>test – </a:t>
            </a:r>
            <a:r>
              <a:rPr lang="en-US" sz="1600" dirty="0" err="1"/>
              <a:t>EFlags</a:t>
            </a:r>
            <a:r>
              <a:rPr lang="en-US" sz="1600" dirty="0"/>
              <a:t> manipulation</a:t>
            </a:r>
          </a:p>
          <a:p>
            <a:pPr marL="1085850" lvl="1" indent="-342900">
              <a:lnSpc>
                <a:spcPct val="150000"/>
              </a:lnSpc>
              <a:buAutoNum type="arabicPeriod"/>
            </a:pPr>
            <a:r>
              <a:rPr lang="en-US" sz="1600" dirty="0"/>
              <a:t>Arithmetic Operations (add, sub, div, </a:t>
            </a:r>
            <a:r>
              <a:rPr lang="en-US" sz="1600" dirty="0" err="1"/>
              <a:t>mul</a:t>
            </a:r>
            <a:r>
              <a:rPr lang="en-US" sz="1600" dirty="0"/>
              <a:t>, </a:t>
            </a:r>
            <a:r>
              <a:rPr lang="en-US" sz="1600" dirty="0" err="1"/>
              <a:t>inc</a:t>
            </a:r>
            <a:r>
              <a:rPr lang="en-US" sz="1600" dirty="0"/>
              <a:t>, </a:t>
            </a:r>
            <a:r>
              <a:rPr lang="en-US" sz="1600" dirty="0" err="1"/>
              <a:t>dec</a:t>
            </a:r>
            <a:r>
              <a:rPr lang="en-US" sz="1600" dirty="0"/>
              <a:t>)</a:t>
            </a:r>
          </a:p>
          <a:p>
            <a:pPr marL="1085850" lvl="1" indent="-342900">
              <a:lnSpc>
                <a:spcPct val="150000"/>
              </a:lnSpc>
              <a:buAutoNum type="arabicPeriod"/>
            </a:pPr>
            <a:r>
              <a:rPr lang="en-US" sz="1600" dirty="0"/>
              <a:t>Bitwise Operations (</a:t>
            </a:r>
            <a:r>
              <a:rPr lang="en-US" sz="1600" dirty="0" err="1"/>
              <a:t>shl</a:t>
            </a:r>
            <a:r>
              <a:rPr lang="en-US" sz="1600" dirty="0"/>
              <a:t>, </a:t>
            </a:r>
            <a:r>
              <a:rPr lang="en-US" sz="1600" dirty="0" err="1"/>
              <a:t>shr</a:t>
            </a:r>
            <a:r>
              <a:rPr lang="en-US" sz="1600" dirty="0"/>
              <a:t>, and, or, </a:t>
            </a:r>
            <a:r>
              <a:rPr lang="en-US" sz="1600" dirty="0" err="1"/>
              <a:t>xor</a:t>
            </a:r>
            <a:r>
              <a:rPr lang="en-US" sz="1600" dirty="0"/>
              <a:t>)</a:t>
            </a:r>
          </a:p>
          <a:p>
            <a:pPr>
              <a:lnSpc>
                <a:spcPct val="150000"/>
              </a:lnSpc>
            </a:pPr>
            <a:endParaRPr lang="en-US" sz="1600" dirty="0"/>
          </a:p>
          <a:p>
            <a:pPr marL="342900" indent="-342900">
              <a:lnSpc>
                <a:spcPct val="150000"/>
              </a:lnSpc>
              <a:buAutoNum type="arabicPeriod"/>
            </a:pPr>
            <a:endParaRPr lang="en-US" sz="1600" dirty="0"/>
          </a:p>
        </p:txBody>
      </p:sp>
    </p:spTree>
    <p:extLst>
      <p:ext uri="{BB962C8B-B14F-4D97-AF65-F5344CB8AC3E}">
        <p14:creationId xmlns:p14="http://schemas.microsoft.com/office/powerpoint/2010/main" val="197152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 - Moving</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4524828"/>
          </a:xfrm>
          <a:prstGeom prst="rect">
            <a:avLst/>
          </a:prstGeom>
          <a:noFill/>
        </p:spPr>
        <p:txBody>
          <a:bodyPr wrap="square" rtlCol="0">
            <a:spAutoFit/>
          </a:bodyPr>
          <a:lstStyle/>
          <a:p>
            <a:pPr>
              <a:lnSpc>
                <a:spcPct val="150000"/>
              </a:lnSpc>
            </a:pPr>
            <a:r>
              <a:rPr lang="en-US" b="1" dirty="0"/>
              <a:t>Data Transfer</a:t>
            </a:r>
            <a:endParaRPr lang="en-US" sz="1600" b="1" dirty="0"/>
          </a:p>
          <a:p>
            <a:pPr>
              <a:lnSpc>
                <a:spcPct val="150000"/>
              </a:lnSpc>
            </a:pPr>
            <a:endParaRPr lang="en-US" sz="1600" dirty="0"/>
          </a:p>
          <a:p>
            <a:pPr>
              <a:lnSpc>
                <a:spcPct val="150000"/>
              </a:lnSpc>
            </a:pPr>
            <a:r>
              <a:rPr lang="en-US" sz="1600" dirty="0"/>
              <a:t>As mentioned previously and shown in the assembly code, the mov command is used to transfer data between operands.</a:t>
            </a:r>
          </a:p>
          <a:p>
            <a:pPr>
              <a:lnSpc>
                <a:spcPct val="150000"/>
              </a:lnSpc>
            </a:pPr>
            <a:r>
              <a:rPr lang="en-US" sz="1600" dirty="0"/>
              <a:t>In the intel format the instructions has the following form: </a:t>
            </a:r>
            <a:r>
              <a:rPr lang="en-US" sz="1600" b="1" dirty="0"/>
              <a:t>mov </a:t>
            </a:r>
            <a:r>
              <a:rPr lang="en-US" sz="1600" b="1" dirty="0" err="1"/>
              <a:t>dest</a:t>
            </a:r>
            <a:r>
              <a:rPr lang="en-US" sz="1600" b="1" dirty="0"/>
              <a:t>, </a:t>
            </a:r>
            <a:r>
              <a:rPr lang="en-US" sz="1600" b="1" dirty="0" err="1"/>
              <a:t>src</a:t>
            </a:r>
            <a:endParaRPr lang="en-US" sz="1600" b="1" dirty="0"/>
          </a:p>
          <a:p>
            <a:pPr>
              <a:lnSpc>
                <a:spcPct val="150000"/>
              </a:lnSpc>
            </a:pPr>
            <a:endParaRPr lang="en-US" sz="1600" dirty="0"/>
          </a:p>
          <a:p>
            <a:pPr>
              <a:lnSpc>
                <a:spcPct val="150000"/>
              </a:lnSpc>
            </a:pPr>
            <a:endParaRPr lang="en-US" sz="1600" dirty="0"/>
          </a:p>
          <a:p>
            <a:pPr>
              <a:lnSpc>
                <a:spcPct val="150000"/>
              </a:lnSpc>
            </a:pPr>
            <a:r>
              <a:rPr lang="en-US" sz="1600" dirty="0"/>
              <a:t>In the AT&amp;T format the same instructions has the following form: </a:t>
            </a:r>
            <a:r>
              <a:rPr lang="en-US" sz="1600" b="1" dirty="0"/>
              <a:t>mov </a:t>
            </a:r>
            <a:r>
              <a:rPr lang="en-US" sz="1600" b="1" dirty="0" err="1"/>
              <a:t>src</a:t>
            </a:r>
            <a:r>
              <a:rPr lang="en-US" sz="1600" b="1" dirty="0"/>
              <a:t>, </a:t>
            </a:r>
            <a:r>
              <a:rPr lang="en-US" sz="1600" b="1" dirty="0" err="1"/>
              <a:t>dest</a:t>
            </a:r>
            <a:endParaRPr lang="en-US" sz="1600" b="1" dirty="0"/>
          </a:p>
          <a:p>
            <a:pPr>
              <a:lnSpc>
                <a:spcPct val="150000"/>
              </a:lnSpc>
            </a:pPr>
            <a:endParaRPr lang="en-US" sz="1600" dirty="0"/>
          </a:p>
          <a:p>
            <a:pPr>
              <a:lnSpc>
                <a:spcPct val="150000"/>
              </a:lnSpc>
            </a:pPr>
            <a:endParaRPr lang="en-US" sz="1600" dirty="0"/>
          </a:p>
          <a:p>
            <a:pPr>
              <a:lnSpc>
                <a:spcPct val="150000"/>
              </a:lnSpc>
            </a:pPr>
            <a:r>
              <a:rPr lang="en-US" sz="1600" dirty="0"/>
              <a:t>Some programmers find the later more intuitive but the syntax for AT&amp;T can take a bit longer to get used to.</a:t>
            </a:r>
          </a:p>
        </p:txBody>
      </p:sp>
      <p:graphicFrame>
        <p:nvGraphicFramePr>
          <p:cNvPr id="4" name="Table 3">
            <a:extLst>
              <a:ext uri="{FF2B5EF4-FFF2-40B4-BE49-F238E27FC236}">
                <a16:creationId xmlns:a16="http://schemas.microsoft.com/office/drawing/2014/main" xmlns="" id="{3CEA0FA7-0AD1-4DF1-8B31-53E51F7ED49D}"/>
              </a:ext>
            </a:extLst>
          </p:cNvPr>
          <p:cNvGraphicFramePr>
            <a:graphicFrameLocks noGrp="1"/>
          </p:cNvGraphicFramePr>
          <p:nvPr>
            <p:extLst>
              <p:ext uri="{D42A27DB-BD31-4B8C-83A1-F6EECF244321}">
                <p14:modId xmlns:p14="http://schemas.microsoft.com/office/powerpoint/2010/main" val="3840431510"/>
              </p:ext>
            </p:extLst>
          </p:nvPr>
        </p:nvGraphicFramePr>
        <p:xfrm>
          <a:off x="613381" y="2895600"/>
          <a:ext cx="7823199" cy="365760"/>
        </p:xfrm>
        <a:graphic>
          <a:graphicData uri="http://schemas.openxmlformats.org/drawingml/2006/table">
            <a:tbl>
              <a:tblPr/>
              <a:tblGrid>
                <a:gridCol w="2607733">
                  <a:extLst>
                    <a:ext uri="{9D8B030D-6E8A-4147-A177-3AD203B41FA5}">
                      <a16:colId xmlns:a16="http://schemas.microsoft.com/office/drawing/2014/main" xmlns="" val="3298008760"/>
                    </a:ext>
                  </a:extLst>
                </a:gridCol>
                <a:gridCol w="2607733">
                  <a:extLst>
                    <a:ext uri="{9D8B030D-6E8A-4147-A177-3AD203B41FA5}">
                      <a16:colId xmlns:a16="http://schemas.microsoft.com/office/drawing/2014/main" xmlns="" val="2525093"/>
                    </a:ext>
                  </a:extLst>
                </a:gridCol>
                <a:gridCol w="2607733">
                  <a:extLst>
                    <a:ext uri="{9D8B030D-6E8A-4147-A177-3AD203B41FA5}">
                      <a16:colId xmlns:a16="http://schemas.microsoft.com/office/drawing/2014/main" xmlns="" val="2946791241"/>
                    </a:ext>
                  </a:extLst>
                </a:gridCol>
              </a:tblGrid>
              <a:tr h="3001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mov </a:t>
                      </a:r>
                      <a:r>
                        <a:rPr lang="en-US" sz="1200" b="1" dirty="0" err="1"/>
                        <a:t>esp</a:t>
                      </a:r>
                      <a:r>
                        <a:rPr lang="en-US" sz="1200" b="1" dirty="0"/>
                        <a:t>, </a:t>
                      </a:r>
                      <a:r>
                        <a:rPr lang="en-US" sz="1200" b="1" dirty="0" err="1"/>
                        <a:t>ebp</a:t>
                      </a:r>
                      <a:endParaRPr lang="en-US" sz="1200" b="1" dirty="0"/>
                    </a:p>
                  </a:txBody>
                  <a:tcPr anchor="b">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marL="0" marR="0" lvl="1"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1" dirty="0"/>
                        <a:t>mov </a:t>
                      </a:r>
                      <a:r>
                        <a:rPr lang="en-US" sz="1200" b="1" dirty="0" err="1"/>
                        <a:t>ecx</a:t>
                      </a:r>
                      <a:r>
                        <a:rPr lang="en-US" sz="1200" b="1" dirty="0"/>
                        <a:t>, 10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mov </a:t>
                      </a:r>
                      <a:r>
                        <a:rPr lang="en-US" sz="1200" b="1" dirty="0" err="1"/>
                        <a:t>edx</a:t>
                      </a:r>
                      <a:r>
                        <a:rPr lang="en-US" sz="1200" b="1" dirty="0"/>
                        <a:t>, 0x10</a:t>
                      </a:r>
                    </a:p>
                  </a:txBody>
                  <a:tcPr anchor="b">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2708770430"/>
                  </a:ext>
                </a:extLst>
              </a:tr>
            </a:tbl>
          </a:graphicData>
        </a:graphic>
      </p:graphicFrame>
      <p:graphicFrame>
        <p:nvGraphicFramePr>
          <p:cNvPr id="6" name="Table 5">
            <a:extLst>
              <a:ext uri="{FF2B5EF4-FFF2-40B4-BE49-F238E27FC236}">
                <a16:creationId xmlns:a16="http://schemas.microsoft.com/office/drawing/2014/main" xmlns="" id="{F992806E-976F-4638-A963-9E22390B5932}"/>
              </a:ext>
            </a:extLst>
          </p:cNvPr>
          <p:cNvGraphicFramePr>
            <a:graphicFrameLocks noGrp="1"/>
          </p:cNvGraphicFramePr>
          <p:nvPr>
            <p:extLst>
              <p:ext uri="{D42A27DB-BD31-4B8C-83A1-F6EECF244321}">
                <p14:modId xmlns:p14="http://schemas.microsoft.com/office/powerpoint/2010/main" val="188038630"/>
              </p:ext>
            </p:extLst>
          </p:nvPr>
        </p:nvGraphicFramePr>
        <p:xfrm>
          <a:off x="613381" y="3935036"/>
          <a:ext cx="7823199" cy="365760"/>
        </p:xfrm>
        <a:graphic>
          <a:graphicData uri="http://schemas.openxmlformats.org/drawingml/2006/table">
            <a:tbl>
              <a:tblPr/>
              <a:tblGrid>
                <a:gridCol w="2607733">
                  <a:extLst>
                    <a:ext uri="{9D8B030D-6E8A-4147-A177-3AD203B41FA5}">
                      <a16:colId xmlns:a16="http://schemas.microsoft.com/office/drawing/2014/main" xmlns="" val="3298008760"/>
                    </a:ext>
                  </a:extLst>
                </a:gridCol>
                <a:gridCol w="2607733">
                  <a:extLst>
                    <a:ext uri="{9D8B030D-6E8A-4147-A177-3AD203B41FA5}">
                      <a16:colId xmlns:a16="http://schemas.microsoft.com/office/drawing/2014/main" xmlns="" val="2525093"/>
                    </a:ext>
                  </a:extLst>
                </a:gridCol>
                <a:gridCol w="2607733">
                  <a:extLst>
                    <a:ext uri="{9D8B030D-6E8A-4147-A177-3AD203B41FA5}">
                      <a16:colId xmlns:a16="http://schemas.microsoft.com/office/drawing/2014/main" xmlns="" val="2946791241"/>
                    </a:ext>
                  </a:extLst>
                </a:gridCol>
              </a:tblGrid>
              <a:tr h="3001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mov %</a:t>
                      </a:r>
                      <a:r>
                        <a:rPr lang="en-US" sz="1200" b="1" dirty="0" err="1"/>
                        <a:t>ebp</a:t>
                      </a:r>
                      <a:r>
                        <a:rPr lang="en-US" sz="1200" b="1" dirty="0"/>
                        <a:t>, %</a:t>
                      </a:r>
                      <a:r>
                        <a:rPr lang="en-US" sz="1200" b="1" dirty="0" err="1"/>
                        <a:t>esp</a:t>
                      </a:r>
                      <a:endParaRPr lang="en-US" sz="1200" b="1" dirty="0"/>
                    </a:p>
                  </a:txBody>
                  <a:tcPr anchor="b">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marL="0" marR="0" lvl="1"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1" dirty="0"/>
                        <a:t>mov $10, </a:t>
                      </a:r>
                      <a:r>
                        <a:rPr lang="en-US" sz="1200" b="1" dirty="0" err="1"/>
                        <a:t>ecx</a:t>
                      </a:r>
                      <a:r>
                        <a:rPr lang="en-US" sz="1200" b="1" dirty="0"/>
                        <a:t> </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mov $0x10, </a:t>
                      </a:r>
                      <a:r>
                        <a:rPr lang="en-US" sz="1200" b="1" dirty="0" err="1"/>
                        <a:t>edx</a:t>
                      </a:r>
                      <a:endParaRPr lang="en-US" sz="1200" b="1" dirty="0"/>
                    </a:p>
                  </a:txBody>
                  <a:tcPr anchor="b">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2708770430"/>
                  </a:ext>
                </a:extLst>
              </a:tr>
            </a:tbl>
          </a:graphicData>
        </a:graphic>
      </p:graphicFrame>
    </p:spTree>
    <p:extLst>
      <p:ext uri="{BB962C8B-B14F-4D97-AF65-F5344CB8AC3E}">
        <p14:creationId xmlns:p14="http://schemas.microsoft.com/office/powerpoint/2010/main" val="243210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 – Call</a:t>
            </a:r>
            <a:r>
              <a:rPr lang="en-CA" altLang="en-US" b="1" dirty="0">
                <a:cs typeface="DejaVu Sans" charset="0"/>
              </a:rPr>
              <a:t>ing</a:t>
            </a:r>
            <a:r>
              <a:rPr lang="en-CA" altLang="en-US" sz="3000" b="1" dirty="0">
                <a:cs typeface="DejaVu Sans" charset="0"/>
              </a:rPr>
              <a:t> a Function</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74209"/>
            <a:ext cx="7914669" cy="3785652"/>
          </a:xfrm>
          <a:prstGeom prst="rect">
            <a:avLst/>
          </a:prstGeom>
          <a:noFill/>
        </p:spPr>
        <p:txBody>
          <a:bodyPr wrap="square" rtlCol="0">
            <a:spAutoFit/>
          </a:bodyPr>
          <a:lstStyle/>
          <a:p>
            <a:pPr>
              <a:lnSpc>
                <a:spcPct val="150000"/>
              </a:lnSpc>
            </a:pPr>
            <a:r>
              <a:rPr lang="en-US" sz="1600" dirty="0" smtClean="0"/>
              <a:t>Assembly </a:t>
            </a:r>
            <a:r>
              <a:rPr lang="en-US" sz="1600" dirty="0"/>
              <a:t>language </a:t>
            </a:r>
            <a:r>
              <a:rPr lang="en-US" sz="1600" dirty="0" smtClean="0"/>
              <a:t>allows </a:t>
            </a:r>
            <a:r>
              <a:rPr lang="en-US" sz="1600" dirty="0"/>
              <a:t>for code to be broken up into logic sections called functions. To get to those blocks of code we use the </a:t>
            </a:r>
            <a:r>
              <a:rPr lang="en-US" sz="1600" b="1" dirty="0"/>
              <a:t>call</a:t>
            </a:r>
            <a:r>
              <a:rPr lang="en-US" sz="1600" dirty="0"/>
              <a:t> instruction. The form of this command is as follows: </a:t>
            </a:r>
            <a:r>
              <a:rPr lang="en-US" b="1" dirty="0">
                <a:highlight>
                  <a:srgbClr val="FFFF00"/>
                </a:highlight>
              </a:rPr>
              <a:t>call </a:t>
            </a:r>
            <a:r>
              <a:rPr lang="en-US" b="1" i="1" dirty="0" err="1">
                <a:highlight>
                  <a:srgbClr val="FFFF00"/>
                </a:highlight>
              </a:rPr>
              <a:t>function_name</a:t>
            </a:r>
            <a:endParaRPr lang="en-US" b="1" i="1" dirty="0">
              <a:highlight>
                <a:srgbClr val="FFFF00"/>
              </a:highlight>
            </a:endParaRPr>
          </a:p>
          <a:p>
            <a:pPr>
              <a:lnSpc>
                <a:spcPct val="150000"/>
              </a:lnSpc>
            </a:pPr>
            <a:r>
              <a:rPr lang="en-US" sz="1600" b="1" i="1" dirty="0" err="1"/>
              <a:t>function_name</a:t>
            </a:r>
            <a:r>
              <a:rPr lang="en-US" sz="1600" dirty="0"/>
              <a:t> is represented by some label, in your code or a </a:t>
            </a:r>
            <a:r>
              <a:rPr lang="en-US" sz="1600" dirty="0" smtClean="0"/>
              <a:t>library </a:t>
            </a:r>
            <a:r>
              <a:rPr lang="en-US" sz="1600" dirty="0"/>
              <a:t>(</a:t>
            </a:r>
            <a:r>
              <a:rPr lang="en-US" sz="1600" dirty="0" err="1"/>
              <a:t>printf</a:t>
            </a:r>
            <a:r>
              <a:rPr lang="en-US" sz="1600" dirty="0"/>
              <a:t>).</a:t>
            </a:r>
            <a:endParaRPr lang="en-US" dirty="0"/>
          </a:p>
          <a:p>
            <a:pPr>
              <a:lnSpc>
                <a:spcPct val="150000"/>
              </a:lnSpc>
            </a:pPr>
            <a:endParaRPr lang="en-US" sz="1400" dirty="0"/>
          </a:p>
          <a:p>
            <a:pPr>
              <a:lnSpc>
                <a:spcPct val="150000"/>
              </a:lnSpc>
            </a:pPr>
            <a:r>
              <a:rPr lang="en-US" sz="1600" b="1" dirty="0"/>
              <a:t>Call performs the following steps:</a:t>
            </a:r>
          </a:p>
          <a:p>
            <a:pPr marL="1085850" lvl="1" indent="-342900">
              <a:lnSpc>
                <a:spcPct val="150000"/>
              </a:lnSpc>
              <a:buFont typeface="+mj-lt"/>
              <a:buAutoNum type="arabicPeriod"/>
            </a:pPr>
            <a:r>
              <a:rPr lang="en-US" sz="1600" b="1" dirty="0"/>
              <a:t>Push the EIP (the address of the instruction after the call) value to the stack</a:t>
            </a:r>
          </a:p>
          <a:p>
            <a:pPr marL="1085850" lvl="1" indent="-342900">
              <a:lnSpc>
                <a:spcPct val="150000"/>
              </a:lnSpc>
              <a:buFont typeface="+mj-lt"/>
              <a:buAutoNum type="arabicPeriod"/>
            </a:pPr>
            <a:r>
              <a:rPr lang="en-US" sz="1600" b="1" dirty="0"/>
              <a:t>Update the value of the EIP to the first instruction of the function called.</a:t>
            </a:r>
          </a:p>
        </p:txBody>
      </p:sp>
    </p:spTree>
    <p:extLst>
      <p:ext uri="{BB962C8B-B14F-4D97-AF65-F5344CB8AC3E}">
        <p14:creationId xmlns:p14="http://schemas.microsoft.com/office/powerpoint/2010/main" val="113905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 – Ret</a:t>
            </a:r>
            <a:r>
              <a:rPr lang="en-CA" altLang="en-US" b="1" dirty="0">
                <a:cs typeface="DejaVu Sans" charset="0"/>
              </a:rPr>
              <a:t>urn</a:t>
            </a:r>
            <a:r>
              <a:rPr lang="en-CA" altLang="en-US" sz="3000" b="1" dirty="0">
                <a:cs typeface="DejaVu Sans" charset="0"/>
              </a:rPr>
              <a:t> </a:t>
            </a:r>
            <a:r>
              <a:rPr lang="en-CA" altLang="en-US" sz="2800" b="1" dirty="0">
                <a:cs typeface="DejaVu Sans" charset="0"/>
              </a:rPr>
              <a:t>from a Function</a:t>
            </a:r>
            <a:endParaRPr lang="en-CA" altLang="en-US" sz="3000" b="1" dirty="0">
              <a:cs typeface="DejaVu Sans" charset="0"/>
            </a:endParaRP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74209"/>
            <a:ext cx="7914669" cy="3046988"/>
          </a:xfrm>
          <a:prstGeom prst="rect">
            <a:avLst/>
          </a:prstGeom>
          <a:noFill/>
        </p:spPr>
        <p:txBody>
          <a:bodyPr wrap="square" rtlCol="0">
            <a:spAutoFit/>
          </a:bodyPr>
          <a:lstStyle/>
          <a:p>
            <a:pPr>
              <a:lnSpc>
                <a:spcPct val="150000"/>
              </a:lnSpc>
            </a:pPr>
            <a:r>
              <a:rPr lang="en-US" sz="1600" dirty="0"/>
              <a:t>To return from a function call the ret instruction is used. It does the opposite job of the call instruction and ensures that execution can continue from the appropriate instruction in the calling function.</a:t>
            </a:r>
            <a:endParaRPr lang="en-US" dirty="0"/>
          </a:p>
          <a:p>
            <a:pPr>
              <a:lnSpc>
                <a:spcPct val="150000"/>
              </a:lnSpc>
            </a:pPr>
            <a:endParaRPr lang="en-US" sz="1400" dirty="0"/>
          </a:p>
          <a:p>
            <a:pPr>
              <a:lnSpc>
                <a:spcPct val="150000"/>
              </a:lnSpc>
            </a:pPr>
            <a:r>
              <a:rPr lang="en-US" b="1" i="1" dirty="0"/>
              <a:t>ret</a:t>
            </a:r>
            <a:r>
              <a:rPr lang="en-US" sz="1600" b="1" dirty="0"/>
              <a:t> </a:t>
            </a:r>
            <a:r>
              <a:rPr lang="en-US" sz="1600" dirty="0"/>
              <a:t>performs the following steps</a:t>
            </a:r>
            <a:r>
              <a:rPr lang="en-US" sz="1600" b="1" dirty="0"/>
              <a:t>:</a:t>
            </a:r>
          </a:p>
          <a:p>
            <a:pPr marL="1085850" lvl="1" indent="-342900">
              <a:lnSpc>
                <a:spcPct val="150000"/>
              </a:lnSpc>
              <a:buFont typeface="+mj-lt"/>
              <a:buAutoNum type="arabicPeriod"/>
            </a:pPr>
            <a:r>
              <a:rPr lang="en-US" sz="1600" b="1" dirty="0"/>
              <a:t>Pop </a:t>
            </a:r>
            <a:r>
              <a:rPr lang="en-US" sz="1600" b="1" dirty="0" smtClean="0"/>
              <a:t>EIP </a:t>
            </a:r>
            <a:r>
              <a:rPr lang="en-US" sz="1600" b="1" dirty="0"/>
              <a:t>(the address placed on the stack by call) from the stack</a:t>
            </a:r>
          </a:p>
          <a:p>
            <a:pPr marL="1085850" lvl="1" indent="-342900">
              <a:lnSpc>
                <a:spcPct val="150000"/>
              </a:lnSpc>
              <a:buFont typeface="+mj-lt"/>
              <a:buAutoNum type="arabicPeriod"/>
            </a:pPr>
            <a:r>
              <a:rPr lang="en-US" sz="1600" b="1" dirty="0"/>
              <a:t>Update the value of </a:t>
            </a:r>
            <a:r>
              <a:rPr lang="en-US" sz="1600" b="1" dirty="0" smtClean="0"/>
              <a:t>EIP then execution </a:t>
            </a:r>
            <a:r>
              <a:rPr lang="en-US" sz="1600" b="1" dirty="0"/>
              <a:t>can start from the appropriate location.</a:t>
            </a:r>
          </a:p>
        </p:txBody>
      </p:sp>
    </p:spTree>
    <p:extLst>
      <p:ext uri="{BB962C8B-B14F-4D97-AF65-F5344CB8AC3E}">
        <p14:creationId xmlns:p14="http://schemas.microsoft.com/office/powerpoint/2010/main" val="297532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 – Push &amp; Pop</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74209"/>
            <a:ext cx="7914669" cy="4893647"/>
          </a:xfrm>
          <a:prstGeom prst="rect">
            <a:avLst/>
          </a:prstGeom>
          <a:noFill/>
        </p:spPr>
        <p:txBody>
          <a:bodyPr wrap="square" rtlCol="0">
            <a:spAutoFit/>
          </a:bodyPr>
          <a:lstStyle/>
          <a:p>
            <a:pPr>
              <a:lnSpc>
                <a:spcPct val="150000"/>
              </a:lnSpc>
            </a:pPr>
            <a:r>
              <a:rPr lang="en-US" sz="1600" dirty="0"/>
              <a:t>Push and Pop are instructions that manipulate the stack pointer ESP (RSP on x64).</a:t>
            </a:r>
          </a:p>
          <a:p>
            <a:pPr>
              <a:lnSpc>
                <a:spcPct val="150000"/>
              </a:lnSpc>
            </a:pPr>
            <a:r>
              <a:rPr lang="en-US" sz="1600" dirty="0"/>
              <a:t>They are efficient instructions that puts and retrieves values (4bytes at a time from the stack).</a:t>
            </a:r>
          </a:p>
          <a:p>
            <a:pPr>
              <a:lnSpc>
                <a:spcPct val="150000"/>
              </a:lnSpc>
            </a:pPr>
            <a:endParaRPr lang="en-US" sz="1600" dirty="0"/>
          </a:p>
          <a:p>
            <a:pPr>
              <a:lnSpc>
                <a:spcPct val="150000"/>
              </a:lnSpc>
            </a:pPr>
            <a:r>
              <a:rPr lang="en-US" sz="1600" dirty="0"/>
              <a:t>It manipulates the ESP register directly. The format is as follows:</a:t>
            </a:r>
          </a:p>
          <a:p>
            <a:pPr marL="342900" indent="-342900">
              <a:lnSpc>
                <a:spcPct val="150000"/>
              </a:lnSpc>
              <a:buFont typeface="+mj-lt"/>
              <a:buAutoNum type="arabicPeriod"/>
            </a:pPr>
            <a:r>
              <a:rPr lang="en-US" sz="1600" dirty="0"/>
              <a:t>push </a:t>
            </a:r>
            <a:r>
              <a:rPr lang="en-US" sz="1600" dirty="0" err="1"/>
              <a:t>eax</a:t>
            </a:r>
            <a:r>
              <a:rPr lang="en-US" sz="1600" dirty="0"/>
              <a:t>; </a:t>
            </a:r>
          </a:p>
          <a:p>
            <a:pPr marL="1085850" lvl="1" indent="-342900">
              <a:lnSpc>
                <a:spcPct val="150000"/>
              </a:lnSpc>
              <a:buFont typeface="Arial" panose="020B0604020202020204" pitchFamily="34" charset="0"/>
              <a:buChar char="•"/>
            </a:pPr>
            <a:r>
              <a:rPr lang="en-US" sz="1600" dirty="0"/>
              <a:t>This causes the value in EAX to be pushed onto the stack</a:t>
            </a:r>
          </a:p>
          <a:p>
            <a:pPr marL="1085850" lvl="1" indent="-342900">
              <a:lnSpc>
                <a:spcPct val="150000"/>
              </a:lnSpc>
              <a:buFont typeface="Arial" panose="020B0604020202020204" pitchFamily="34" charset="0"/>
              <a:buChar char="•"/>
            </a:pPr>
            <a:r>
              <a:rPr lang="en-US" sz="1600" dirty="0"/>
              <a:t>As well the value of ESP is decremented by 4.</a:t>
            </a:r>
          </a:p>
          <a:p>
            <a:pPr>
              <a:lnSpc>
                <a:spcPct val="150000"/>
              </a:lnSpc>
            </a:pPr>
            <a:endParaRPr lang="en-US" sz="1600" dirty="0"/>
          </a:p>
          <a:p>
            <a:pPr marL="342900" indent="-342900">
              <a:lnSpc>
                <a:spcPct val="150000"/>
              </a:lnSpc>
              <a:buFont typeface="+mj-lt"/>
              <a:buAutoNum type="arabicPeriod" startAt="2"/>
            </a:pPr>
            <a:r>
              <a:rPr lang="en-US" sz="1600" dirty="0"/>
              <a:t>pop </a:t>
            </a:r>
            <a:r>
              <a:rPr lang="en-US" sz="1600" dirty="0" err="1"/>
              <a:t>eax</a:t>
            </a:r>
            <a:r>
              <a:rPr lang="en-US" sz="1600" dirty="0"/>
              <a:t>; </a:t>
            </a:r>
          </a:p>
          <a:p>
            <a:pPr marL="1085850" lvl="1" indent="-342900">
              <a:lnSpc>
                <a:spcPct val="150000"/>
              </a:lnSpc>
              <a:buFont typeface="Arial" panose="020B0604020202020204" pitchFamily="34" charset="0"/>
              <a:buChar char="•"/>
            </a:pPr>
            <a:r>
              <a:rPr lang="en-US" sz="1600" dirty="0"/>
              <a:t>This </a:t>
            </a:r>
            <a:r>
              <a:rPr lang="en-US" sz="1600" dirty="0" smtClean="0"/>
              <a:t>instruction removes  from the top of the stack the </a:t>
            </a:r>
            <a:r>
              <a:rPr lang="en-US" sz="1600" dirty="0"/>
              <a:t>value </a:t>
            </a:r>
            <a:r>
              <a:rPr lang="en-US" sz="1600" dirty="0" smtClean="0"/>
              <a:t>pointed by ESP and places it into </a:t>
            </a:r>
            <a:r>
              <a:rPr lang="en-US" sz="1600" dirty="0"/>
              <a:t>register </a:t>
            </a:r>
            <a:r>
              <a:rPr lang="en-US" sz="1600" b="1" dirty="0"/>
              <a:t>EAX</a:t>
            </a:r>
          </a:p>
          <a:p>
            <a:pPr marL="1085850" lvl="1" indent="-342900">
              <a:lnSpc>
                <a:spcPct val="150000"/>
              </a:lnSpc>
              <a:buFont typeface="Arial" panose="020B0604020202020204" pitchFamily="34" charset="0"/>
              <a:buChar char="•"/>
            </a:pPr>
            <a:r>
              <a:rPr lang="en-US" sz="1600" dirty="0"/>
              <a:t>The value of ESP is incremented by 4.</a:t>
            </a:r>
          </a:p>
        </p:txBody>
      </p:sp>
    </p:spTree>
    <p:extLst>
      <p:ext uri="{BB962C8B-B14F-4D97-AF65-F5344CB8AC3E}">
        <p14:creationId xmlns:p14="http://schemas.microsoft.com/office/powerpoint/2010/main" val="18259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 – LEA</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74209"/>
            <a:ext cx="7914669" cy="5586658"/>
          </a:xfrm>
          <a:prstGeom prst="rect">
            <a:avLst/>
          </a:prstGeom>
          <a:noFill/>
        </p:spPr>
        <p:txBody>
          <a:bodyPr wrap="square" rtlCol="0">
            <a:spAutoFit/>
          </a:bodyPr>
          <a:lstStyle/>
          <a:p>
            <a:pPr>
              <a:lnSpc>
                <a:spcPct val="150000"/>
              </a:lnSpc>
            </a:pPr>
            <a:r>
              <a:rPr lang="en-US" sz="1600" dirty="0"/>
              <a:t>The LEA (load effective address) instruction is a fancy mov instruction. What is meant by that is this instruction essentially takes the value in the SRC operand position and copies that value into the DEST operand.</a:t>
            </a:r>
          </a:p>
          <a:p>
            <a:pPr>
              <a:lnSpc>
                <a:spcPct val="150000"/>
              </a:lnSpc>
            </a:pPr>
            <a:r>
              <a:rPr lang="en-US" sz="1600" dirty="0"/>
              <a:t>At this point you are asking so what is the difference with using MOV. The answer is, it depends on the circumstance.</a:t>
            </a:r>
          </a:p>
          <a:p>
            <a:pPr>
              <a:lnSpc>
                <a:spcPct val="150000"/>
              </a:lnSpc>
            </a:pPr>
            <a:r>
              <a:rPr lang="en-US" sz="1600" dirty="0"/>
              <a:t>First lets understand how MOV works:</a:t>
            </a:r>
          </a:p>
          <a:p>
            <a:pPr>
              <a:lnSpc>
                <a:spcPct val="150000"/>
              </a:lnSpc>
            </a:pPr>
            <a:r>
              <a:rPr lang="en-US" sz="1600" dirty="0"/>
              <a:t>	</a:t>
            </a:r>
            <a:r>
              <a:rPr lang="en-US" sz="1600" b="1" dirty="0">
                <a:solidFill>
                  <a:schemeClr val="accent6"/>
                </a:solidFill>
              </a:rPr>
              <a:t>MOV EAX, EBX    </a:t>
            </a:r>
            <a:r>
              <a:rPr lang="en-US" sz="1600" dirty="0"/>
              <a:t>- copy the value in EBX and place it into register EAX</a:t>
            </a:r>
          </a:p>
          <a:p>
            <a:pPr>
              <a:lnSpc>
                <a:spcPct val="150000"/>
              </a:lnSpc>
            </a:pPr>
            <a:r>
              <a:rPr lang="en-US" sz="1600" dirty="0"/>
              <a:t>	</a:t>
            </a:r>
            <a:r>
              <a:rPr lang="en-US" sz="1600" b="1" dirty="0">
                <a:solidFill>
                  <a:schemeClr val="accent6"/>
                </a:solidFill>
              </a:rPr>
              <a:t>MOV EBX, [EBX]  </a:t>
            </a:r>
            <a:r>
              <a:rPr lang="en-US" sz="1600" dirty="0"/>
              <a:t>- copy the value at </a:t>
            </a:r>
            <a:r>
              <a:rPr lang="en-US" sz="1600" b="1" dirty="0"/>
              <a:t>address EBX </a:t>
            </a:r>
            <a:r>
              <a:rPr lang="en-US" sz="1600" dirty="0"/>
              <a:t>into register EAX</a:t>
            </a:r>
            <a:endParaRPr lang="en-US" sz="1600" b="1" dirty="0"/>
          </a:p>
          <a:p>
            <a:pPr>
              <a:lnSpc>
                <a:spcPct val="150000"/>
              </a:lnSpc>
            </a:pPr>
            <a:r>
              <a:rPr lang="en-US" sz="1600" dirty="0"/>
              <a:t>Now consider LEA</a:t>
            </a:r>
          </a:p>
          <a:p>
            <a:pPr>
              <a:lnSpc>
                <a:spcPct val="150000"/>
              </a:lnSpc>
            </a:pPr>
            <a:r>
              <a:rPr lang="en-US" sz="1600" dirty="0"/>
              <a:t>	</a:t>
            </a:r>
            <a:r>
              <a:rPr lang="en-US" sz="1600" b="1" dirty="0">
                <a:solidFill>
                  <a:schemeClr val="accent6"/>
                </a:solidFill>
              </a:rPr>
              <a:t>LEA   EAX, [EBX]  </a:t>
            </a:r>
            <a:r>
              <a:rPr lang="en-US" sz="1600" dirty="0"/>
              <a:t>- Takes the value in EBX, copies into EAX</a:t>
            </a:r>
          </a:p>
          <a:p>
            <a:pPr>
              <a:lnSpc>
                <a:spcPct val="150000"/>
              </a:lnSpc>
            </a:pPr>
            <a:r>
              <a:rPr lang="en-US" sz="1600" dirty="0"/>
              <a:t>We can extend the instruction further to do the following: </a:t>
            </a:r>
          </a:p>
          <a:p>
            <a:pPr>
              <a:lnSpc>
                <a:spcPct val="150000"/>
              </a:lnSpc>
            </a:pPr>
            <a:r>
              <a:rPr lang="en-US" sz="1600" dirty="0"/>
              <a:t>	</a:t>
            </a:r>
            <a:r>
              <a:rPr lang="en-US" sz="1600" b="1" dirty="0">
                <a:solidFill>
                  <a:schemeClr val="accent6"/>
                </a:solidFill>
              </a:rPr>
              <a:t>LEA  EAX, [EBX+ECX*2] </a:t>
            </a:r>
            <a:r>
              <a:rPr lang="en-US" sz="1600" dirty="0"/>
              <a:t>– This takes the value/address computed by the base value + displacement of ECX*2; and places a copy of that calculation into EAX. </a:t>
            </a:r>
          </a:p>
          <a:p>
            <a:pPr>
              <a:lnSpc>
                <a:spcPct val="150000"/>
              </a:lnSpc>
            </a:pPr>
            <a:r>
              <a:rPr lang="en-US" sz="1600" dirty="0"/>
              <a:t>Doing so with mov would require something like: </a:t>
            </a:r>
          </a:p>
          <a:p>
            <a:pPr>
              <a:lnSpc>
                <a:spcPct val="150000"/>
              </a:lnSpc>
            </a:pPr>
            <a:r>
              <a:rPr lang="en-US" sz="1600" b="1" dirty="0"/>
              <a:t>	(1)</a:t>
            </a:r>
            <a:r>
              <a:rPr lang="en-US" sz="1600" dirty="0"/>
              <a:t>   </a:t>
            </a:r>
            <a:r>
              <a:rPr lang="en-US" sz="1600" b="1" dirty="0">
                <a:solidFill>
                  <a:schemeClr val="accent6"/>
                </a:solidFill>
              </a:rPr>
              <a:t>MOV EAX,   ECX    </a:t>
            </a:r>
            <a:r>
              <a:rPr lang="en-US" sz="1600" b="1" dirty="0"/>
              <a:t>(2)</a:t>
            </a:r>
            <a:r>
              <a:rPr lang="en-US" sz="1600" dirty="0"/>
              <a:t> </a:t>
            </a:r>
            <a:r>
              <a:rPr lang="en-US" sz="1600" b="1" dirty="0">
                <a:solidFill>
                  <a:schemeClr val="accent6"/>
                </a:solidFill>
              </a:rPr>
              <a:t>MUL   2</a:t>
            </a:r>
            <a:r>
              <a:rPr lang="en-US" sz="1600" dirty="0"/>
              <a:t>     </a:t>
            </a:r>
            <a:r>
              <a:rPr lang="en-US" sz="1600" b="1" dirty="0"/>
              <a:t>(3)</a:t>
            </a:r>
            <a:r>
              <a:rPr lang="en-US" sz="1600" dirty="0"/>
              <a:t>  </a:t>
            </a:r>
            <a:r>
              <a:rPr lang="en-US" sz="1600" b="1" dirty="0">
                <a:solidFill>
                  <a:schemeClr val="accent6"/>
                </a:solidFill>
              </a:rPr>
              <a:t>ADD  EAX,  EBX</a:t>
            </a:r>
          </a:p>
        </p:txBody>
      </p:sp>
    </p:spTree>
    <p:extLst>
      <p:ext uri="{BB962C8B-B14F-4D97-AF65-F5344CB8AC3E}">
        <p14:creationId xmlns:p14="http://schemas.microsoft.com/office/powerpoint/2010/main" val="1273858640"/>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2EA757D6-89D0-4A63-A9EF-6BA713E2A739}" vid="{6D9493B5-8B56-4CB9-8E5E-FA95E4F0F78E}"/>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2EA757D6-89D0-4A63-A9EF-6BA713E2A739}" vid="{1F1BBF77-A93F-4F04-9FC6-F51663FC9AE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ITSC204</Template>
  <TotalTime>5051</TotalTime>
  <Words>1706</Words>
  <Application>Microsoft Office PowerPoint</Application>
  <PresentationFormat>On-screen Show (4:3)</PresentationFormat>
  <Paragraphs>377</Paragraphs>
  <Slides>25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DejaVu Sans</vt:lpstr>
      <vt:lpstr>Noto Sans CJK SC</vt:lpstr>
      <vt:lpstr>Times New Roman</vt:lpstr>
      <vt:lpstr>Titillium Lt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Assembly Sections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Patricia Castillo</cp:lastModifiedBy>
  <cp:revision>170</cp:revision>
  <cp:lastPrinted>2016-04-11T23:01:10Z</cp:lastPrinted>
  <dcterms:created xsi:type="dcterms:W3CDTF">2020-01-12T08:32:57Z</dcterms:created>
  <dcterms:modified xsi:type="dcterms:W3CDTF">2021-03-08T16:20:35Z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