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6"/>
  </p:notesMasterIdLst>
  <p:sldIdLst>
    <p:sldId id="256" r:id="rId3"/>
    <p:sldId id="273" r:id="rId4"/>
    <p:sldId id="291" r:id="rId5"/>
    <p:sldId id="287" r:id="rId6"/>
    <p:sldId id="288" r:id="rId7"/>
    <p:sldId id="286" r:id="rId8"/>
    <p:sldId id="267" r:id="rId9"/>
    <p:sldId id="292" r:id="rId10"/>
    <p:sldId id="293" r:id="rId11"/>
    <p:sldId id="289" r:id="rId12"/>
    <p:sldId id="274" r:id="rId13"/>
    <p:sldId id="272" r:id="rId14"/>
    <p:sldId id="271" r:id="rId15"/>
    <p:sldId id="270" r:id="rId16"/>
    <p:sldId id="275" r:id="rId17"/>
    <p:sldId id="276" r:id="rId18"/>
    <p:sldId id="269" r:id="rId19"/>
    <p:sldId id="277" r:id="rId20"/>
    <p:sldId id="279" r:id="rId21"/>
    <p:sldId id="278" r:id="rId22"/>
    <p:sldId id="282" r:id="rId23"/>
    <p:sldId id="285" r:id="rId24"/>
    <p:sldId id="290" r:id="rId25"/>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1404" autoAdjust="0"/>
  </p:normalViewPr>
  <p:slideViewPr>
    <p:cSldViewPr>
      <p:cViewPr varScale="1">
        <p:scale>
          <a:sx n="103" d="100"/>
          <a:sy n="103" d="100"/>
        </p:scale>
        <p:origin x="994" y="8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extLst>
      <p:ext uri="{BB962C8B-B14F-4D97-AF65-F5344CB8AC3E}">
        <p14:creationId xmlns:p14="http://schemas.microsoft.com/office/powerpoint/2010/main" val="86255077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extLst>
      <p:ext uri="{BB962C8B-B14F-4D97-AF65-F5344CB8AC3E}">
        <p14:creationId xmlns:p14="http://schemas.microsoft.com/office/powerpoint/2010/main" val="389211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sz="1600" b="1" dirty="0">
                <a:solidFill>
                  <a:srgbClr val="FF0000"/>
                </a:solidFill>
              </a:rPr>
              <a:t>https://www.businessinsider.com/internet-of-things-devices-examples</a:t>
            </a:r>
          </a:p>
        </p:txBody>
      </p:sp>
      <p:sp>
        <p:nvSpPr>
          <p:cNvPr id="4" name="Slide Number Placeholder 3"/>
          <p:cNvSpPr>
            <a:spLocks noGrp="1"/>
          </p:cNvSpPr>
          <p:nvPr>
            <p:ph type="sldNum"/>
          </p:nvPr>
        </p:nvSpPr>
        <p:spPr/>
        <p:txBody>
          <a:bodyPr/>
          <a:lstStyle/>
          <a:p>
            <a:fld id="{FEAE7070-0CA8-4432-AC85-558746FA80FD}" type="slidenum">
              <a:rPr lang="en-CA" altLang="en-US" smtClean="0"/>
              <a:pPr/>
              <a:t>3</a:t>
            </a:fld>
            <a:endParaRPr lang="en-CA" altLang="en-US"/>
          </a:p>
        </p:txBody>
      </p:sp>
    </p:spTree>
    <p:extLst>
      <p:ext uri="{BB962C8B-B14F-4D97-AF65-F5344CB8AC3E}">
        <p14:creationId xmlns:p14="http://schemas.microsoft.com/office/powerpoint/2010/main" val="184146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rm.com/documentation/dui0068/b/arm-instruction-reference/conditional-execution?lang=en"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rm.com/documentation/dui0068/b/arm-instruction-reference"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nbNnNF9JHFQ" TargetMode="External"/><Relationship Id="rId2" Type="http://schemas.openxmlformats.org/officeDocument/2006/relationships/hyperlink" Target="https://www.youtube.com/watch?v=_9mzmvhwMqw"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balena.io/os/#download" TargetMode="External"/><Relationship Id="rId2" Type="http://schemas.openxmlformats.org/officeDocument/2006/relationships/hyperlink" Target="https://www.raspberrypi.org/software/operating-system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oad-store_architectur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rm.com/documentation/den0024/a/ARMv8-Register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78C9A4-D416-4495-8B3C-0BD57B77B234}"/>
              </a:ext>
            </a:extLst>
          </p:cNvPr>
          <p:cNvSpPr>
            <a:spLocks noChangeArrowheads="1"/>
          </p:cNvSpPr>
          <p:nvPr/>
        </p:nvSpPr>
        <p:spPr bwMode="auto">
          <a:xfrm>
            <a:off x="4454525" y="1320800"/>
            <a:ext cx="4351338"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204:</a:t>
            </a:r>
          </a:p>
          <a:p>
            <a:pPr>
              <a:lnSpc>
                <a:spcPct val="100000"/>
              </a:lnSpc>
            </a:pPr>
            <a:r>
              <a:rPr lang="en-CA" altLang="en-US" sz="2800" dirty="0">
                <a:solidFill>
                  <a:srgbClr val="005EB8"/>
                </a:solidFill>
                <a:latin typeface="Titillium Lt" panose="00000400000000000000" pitchFamily="2" charset="0"/>
                <a:cs typeface="DejaVu Sans" charset="0"/>
              </a:rPr>
              <a:t>Computer Architecture</a:t>
            </a:r>
          </a:p>
        </p:txBody>
      </p:sp>
      <p:sp>
        <p:nvSpPr>
          <p:cNvPr id="4098" name="Rectangle 2">
            <a:extLst>
              <a:ext uri="{FF2B5EF4-FFF2-40B4-BE49-F238E27FC236}">
                <a16:creationId xmlns:a16="http://schemas.microsoft.com/office/drawing/2014/main" id="{1B5F926B-DA66-4083-9922-0E4E25B885D0}"/>
              </a:ext>
            </a:extLst>
          </p:cNvPr>
          <p:cNvSpPr>
            <a:spLocks noChangeArrowheads="1"/>
          </p:cNvSpPr>
          <p:nvPr/>
        </p:nvSpPr>
        <p:spPr bwMode="auto">
          <a:xfrm>
            <a:off x="4454525"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ARM Processor and Instruction Set</a:t>
            </a:r>
            <a:endParaRPr lang="en-CA" altLang="en-US" sz="1400" b="1" dirty="0">
              <a:solidFill>
                <a:srgbClr val="005EB8"/>
              </a:solidFill>
              <a:latin typeface="Titillium Lt" panose="00000400000000000000" pitchFamily="2"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04EC7-92BC-461E-AE9A-ED099F699352}"/>
              </a:ext>
            </a:extLst>
          </p:cNvPr>
          <p:cNvSpPr txBox="1"/>
          <p:nvPr/>
        </p:nvSpPr>
        <p:spPr>
          <a:xfrm>
            <a:off x="613381" y="968864"/>
            <a:ext cx="7914669" cy="5431936"/>
          </a:xfrm>
          <a:prstGeom prst="rect">
            <a:avLst/>
          </a:prstGeom>
          <a:noFill/>
        </p:spPr>
        <p:txBody>
          <a:bodyPr wrap="square" rtlCol="0">
            <a:spAutoFit/>
          </a:bodyPr>
          <a:lstStyle/>
          <a:p>
            <a:pPr>
              <a:lnSpc>
                <a:spcPct val="130000"/>
              </a:lnSpc>
            </a:pPr>
            <a:r>
              <a:rPr lang="en-US" dirty="0"/>
              <a:t>The ARM processor also has a specialty register that controls the behavior and reports the status of the processor. The status register is called </a:t>
            </a:r>
            <a:r>
              <a:rPr lang="en-US" b="1" dirty="0"/>
              <a:t>Current Program Status Register</a:t>
            </a:r>
            <a:r>
              <a:rPr lang="en-US" dirty="0"/>
              <a:t> (</a:t>
            </a:r>
            <a:r>
              <a:rPr lang="en-US" b="1" dirty="0"/>
              <a:t>CPSR</a:t>
            </a:r>
            <a:r>
              <a:rPr lang="en-US" dirty="0"/>
              <a:t>) and is like the </a:t>
            </a:r>
            <a:r>
              <a:rPr lang="en-US" b="1" cap="all" dirty="0" err="1">
                <a:solidFill>
                  <a:srgbClr val="0070C0"/>
                </a:solidFill>
              </a:rPr>
              <a:t>Eflags</a:t>
            </a:r>
            <a:r>
              <a:rPr lang="en-US" dirty="0"/>
              <a:t> register for the Intel processor. </a:t>
            </a:r>
          </a:p>
          <a:p>
            <a:pPr>
              <a:lnSpc>
                <a:spcPct val="130000"/>
              </a:lnSpc>
            </a:pPr>
            <a:endParaRPr lang="en-US" dirty="0"/>
          </a:p>
          <a:p>
            <a:pPr>
              <a:lnSpc>
                <a:spcPct val="130000"/>
              </a:lnSpc>
            </a:pPr>
            <a:r>
              <a:rPr lang="en-CA" dirty="0"/>
              <a:t>The </a:t>
            </a:r>
            <a:r>
              <a:rPr lang="en-CA" b="1" i="1" cap="all" dirty="0" err="1">
                <a:solidFill>
                  <a:srgbClr val="FF0000"/>
                </a:solidFill>
              </a:rPr>
              <a:t>cpsr</a:t>
            </a:r>
            <a:r>
              <a:rPr lang="en-CA" i="1" dirty="0"/>
              <a:t> </a:t>
            </a:r>
            <a:r>
              <a:rPr lang="en-CA" dirty="0"/>
              <a:t>is divided into four fields: </a:t>
            </a:r>
            <a:r>
              <a:rPr lang="en-CA" dirty="0">
                <a:solidFill>
                  <a:srgbClr val="0070C0"/>
                </a:solidFill>
              </a:rPr>
              <a:t>flags</a:t>
            </a:r>
            <a:r>
              <a:rPr lang="en-CA" dirty="0"/>
              <a:t>, </a:t>
            </a:r>
            <a:r>
              <a:rPr lang="en-CA" dirty="0">
                <a:solidFill>
                  <a:srgbClr val="0070C0"/>
                </a:solidFill>
              </a:rPr>
              <a:t>status</a:t>
            </a:r>
            <a:r>
              <a:rPr lang="en-CA" dirty="0"/>
              <a:t>, </a:t>
            </a:r>
            <a:r>
              <a:rPr lang="en-CA" dirty="0">
                <a:solidFill>
                  <a:srgbClr val="0070C0"/>
                </a:solidFill>
              </a:rPr>
              <a:t>extension</a:t>
            </a:r>
            <a:r>
              <a:rPr lang="en-CA" dirty="0"/>
              <a:t>, and </a:t>
            </a:r>
            <a:r>
              <a:rPr lang="en-CA" dirty="0">
                <a:solidFill>
                  <a:srgbClr val="0070C0"/>
                </a:solidFill>
              </a:rPr>
              <a:t>control</a:t>
            </a:r>
            <a:r>
              <a:rPr lang="en-CA" dirty="0"/>
              <a:t>. In current designs the </a:t>
            </a:r>
            <a:r>
              <a:rPr lang="en-CA" b="1" dirty="0"/>
              <a:t>extension and status fields are reserved</a:t>
            </a:r>
            <a:r>
              <a:rPr lang="en-CA" dirty="0"/>
              <a:t> for future use. The </a:t>
            </a:r>
            <a:r>
              <a:rPr lang="en-CA" dirty="0">
                <a:solidFill>
                  <a:srgbClr val="0070C0"/>
                </a:solidFill>
              </a:rPr>
              <a:t>control field </a:t>
            </a:r>
            <a:r>
              <a:rPr lang="en-CA" dirty="0"/>
              <a:t>contains the </a:t>
            </a:r>
            <a:r>
              <a:rPr lang="en-CA" dirty="0">
                <a:solidFill>
                  <a:srgbClr val="0070C0"/>
                </a:solidFill>
              </a:rPr>
              <a:t>processor mode</a:t>
            </a:r>
            <a:r>
              <a:rPr lang="en-CA" dirty="0"/>
              <a:t>, </a:t>
            </a:r>
            <a:r>
              <a:rPr lang="en-CA" dirty="0">
                <a:solidFill>
                  <a:srgbClr val="0070C0"/>
                </a:solidFill>
              </a:rPr>
              <a:t>state</a:t>
            </a:r>
            <a:r>
              <a:rPr lang="en-CA" dirty="0"/>
              <a:t>, and </a:t>
            </a:r>
            <a:r>
              <a:rPr lang="en-CA" dirty="0">
                <a:solidFill>
                  <a:srgbClr val="0070C0"/>
                </a:solidFill>
              </a:rPr>
              <a:t>interrupt mask bits</a:t>
            </a:r>
            <a:r>
              <a:rPr lang="en-CA" dirty="0"/>
              <a:t>. The </a:t>
            </a:r>
            <a:r>
              <a:rPr lang="en-CA" dirty="0">
                <a:solidFill>
                  <a:srgbClr val="0070C0"/>
                </a:solidFill>
              </a:rPr>
              <a:t>flags field </a:t>
            </a:r>
            <a:r>
              <a:rPr lang="en-CA" dirty="0"/>
              <a:t>contains the </a:t>
            </a:r>
            <a:r>
              <a:rPr lang="en-CA" dirty="0">
                <a:solidFill>
                  <a:srgbClr val="0070C0"/>
                </a:solidFill>
              </a:rPr>
              <a:t>condition flags</a:t>
            </a:r>
            <a:r>
              <a:rPr lang="en-CA" dirty="0"/>
              <a:t>.</a:t>
            </a:r>
          </a:p>
          <a:p>
            <a:pPr>
              <a:lnSpc>
                <a:spcPct val="130000"/>
              </a:lnSpc>
            </a:pPr>
            <a:r>
              <a:rPr lang="en-CA" dirty="0"/>
              <a:t>An instruction with a condition code is only executed if the condition code flags in the </a:t>
            </a:r>
            <a:r>
              <a:rPr lang="en-CA" b="1" dirty="0"/>
              <a:t>CPSR</a:t>
            </a:r>
            <a:r>
              <a:rPr lang="en-CA" dirty="0"/>
              <a:t> meets the specified condition. </a:t>
            </a:r>
            <a:r>
              <a:rPr lang="en-US" dirty="0"/>
              <a:t>The instructions with </a:t>
            </a:r>
            <a:r>
              <a:rPr lang="en-US" b="1" dirty="0">
                <a:solidFill>
                  <a:srgbClr val="FF0000"/>
                </a:solidFill>
              </a:rPr>
              <a:t>s</a:t>
            </a:r>
            <a:r>
              <a:rPr lang="en-US" dirty="0"/>
              <a:t> at the end such as </a:t>
            </a:r>
            <a:r>
              <a:rPr lang="en-US" b="1" dirty="0"/>
              <a:t>add</a:t>
            </a:r>
            <a:r>
              <a:rPr lang="en-US" b="1" dirty="0">
                <a:solidFill>
                  <a:srgbClr val="FF0000"/>
                </a:solidFill>
              </a:rPr>
              <a:t>s</a:t>
            </a:r>
            <a:r>
              <a:rPr lang="en-US" dirty="0"/>
              <a:t> or </a:t>
            </a:r>
            <a:r>
              <a:rPr lang="en-US" b="1" dirty="0"/>
              <a:t>sub</a:t>
            </a:r>
            <a:r>
              <a:rPr lang="en-US" b="1" dirty="0">
                <a:solidFill>
                  <a:srgbClr val="FF0000"/>
                </a:solidFill>
              </a:rPr>
              <a:t>s</a:t>
            </a:r>
            <a:r>
              <a:rPr lang="en-US" dirty="0"/>
              <a:t> will update condition flags of current program status register (</a:t>
            </a:r>
            <a:r>
              <a:rPr lang="en-US" b="1" dirty="0" err="1"/>
              <a:t>cpsr</a:t>
            </a:r>
            <a:r>
              <a:rPr lang="en-US" dirty="0"/>
              <a:t>)</a:t>
            </a:r>
          </a:p>
          <a:p>
            <a:pPr>
              <a:lnSpc>
                <a:spcPct val="150000"/>
              </a:lnSpc>
            </a:pPr>
            <a:endParaRPr lang="en-US" dirty="0"/>
          </a:p>
          <a:p>
            <a:pPr>
              <a:lnSpc>
                <a:spcPct val="150000"/>
              </a:lnSpc>
            </a:pPr>
            <a:r>
              <a:rPr lang="en-US" sz="1200" dirty="0">
                <a:solidFill>
                  <a:srgbClr val="0070C0"/>
                </a:solidFill>
                <a:hlinkClick r:id="rId2">
                  <a:extLst>
                    <a:ext uri="{A12FA001-AC4F-418D-AE19-62706E023703}">
                      <ahyp:hlinkClr xmlns:ahyp="http://schemas.microsoft.com/office/drawing/2018/hyperlinkcolor" val="tx"/>
                    </a:ext>
                  </a:extLst>
                </a:hlinkClick>
              </a:rPr>
              <a:t>https://developer.arm.com/documentation/dui0068/b/arm-instruction-reference/conditional-execution?lang=en</a:t>
            </a:r>
            <a:endParaRPr lang="en-US" sz="1200" dirty="0">
              <a:solidFill>
                <a:srgbClr val="0070C0"/>
              </a:solidFill>
            </a:endParaRPr>
          </a:p>
        </p:txBody>
      </p:sp>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ARM Processor – Special Register</a:t>
            </a:r>
          </a:p>
        </p:txBody>
      </p:sp>
    </p:spTree>
    <p:extLst>
      <p:ext uri="{BB962C8B-B14F-4D97-AF65-F5344CB8AC3E}">
        <p14:creationId xmlns:p14="http://schemas.microsoft.com/office/powerpoint/2010/main" val="27082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362733"/>
          </a:xfrm>
          <a:prstGeom prst="rect">
            <a:avLst/>
          </a:prstGeom>
          <a:noFill/>
        </p:spPr>
        <p:txBody>
          <a:bodyPr wrap="square" rtlCol="0">
            <a:spAutoFit/>
          </a:bodyPr>
          <a:lstStyle/>
          <a:p>
            <a:pPr>
              <a:lnSpc>
                <a:spcPct val="150000"/>
              </a:lnSpc>
            </a:pPr>
            <a:r>
              <a:rPr lang="en-US" sz="1600" dirty="0"/>
              <a:t>CPSR has many flags, but we will focus on a few:</a:t>
            </a:r>
          </a:p>
          <a:p>
            <a:pPr marL="342900" indent="-342900">
              <a:lnSpc>
                <a:spcPct val="150000"/>
              </a:lnSpc>
              <a:buAutoNum type="arabicPeriod"/>
            </a:pPr>
            <a:r>
              <a:rPr lang="en-US" sz="1300" dirty="0">
                <a:highlight>
                  <a:srgbClr val="FFFF00"/>
                </a:highlight>
              </a:rPr>
              <a:t>N</a:t>
            </a:r>
            <a:r>
              <a:rPr lang="en-US" sz="1300" dirty="0"/>
              <a:t> – </a:t>
            </a:r>
            <a:r>
              <a:rPr lang="en-US" sz="1300" b="1" dirty="0"/>
              <a:t>Negative</a:t>
            </a:r>
            <a:r>
              <a:rPr lang="en-US" sz="1300" dirty="0"/>
              <a:t> </a:t>
            </a:r>
            <a:r>
              <a:rPr lang="en-US" sz="1300" u="sng" dirty="0"/>
              <a:t>is set if the Most Significant Bit (</a:t>
            </a:r>
            <a:r>
              <a:rPr lang="en-US" sz="1300" b="1" u="sng" dirty="0"/>
              <a:t>MSB</a:t>
            </a:r>
            <a:r>
              <a:rPr lang="en-US" sz="1300" u="sng" dirty="0"/>
              <a:t>) of a number is set</a:t>
            </a:r>
            <a:r>
              <a:rPr lang="en-US" sz="1300" dirty="0"/>
              <a:t>. This is due to an operation causing sign bit to be set. For a 32 bit register that will be bit 31. </a:t>
            </a:r>
          </a:p>
          <a:p>
            <a:pPr marL="1085850" lvl="1" indent="-342900">
              <a:lnSpc>
                <a:spcPct val="150000"/>
              </a:lnSpc>
              <a:buFont typeface="Arial" panose="020B0604020202020204" pitchFamily="34" charset="0"/>
              <a:buChar char="•"/>
            </a:pPr>
            <a:r>
              <a:rPr lang="en-US" sz="1300" dirty="0" err="1"/>
              <a:t>Eg</a:t>
            </a:r>
            <a:r>
              <a:rPr lang="en-US" sz="1300" dirty="0"/>
              <a:t>. 0x1 – 0x1F, will result in 0xFFFF FFE2 </a:t>
            </a:r>
            <a:r>
              <a:rPr lang="en-US" sz="1300" b="1" i="1" dirty="0">
                <a:solidFill>
                  <a:srgbClr val="FF0000"/>
                </a:solidFill>
                <a:highlight>
                  <a:srgbClr val="FFFF00"/>
                </a:highlight>
              </a:rPr>
              <a:t>(using 2's complement)</a:t>
            </a:r>
            <a:r>
              <a:rPr lang="en-US" sz="1300" dirty="0"/>
              <a:t> </a:t>
            </a:r>
          </a:p>
          <a:p>
            <a:pPr marL="342900" indent="-342900">
              <a:lnSpc>
                <a:spcPct val="150000"/>
              </a:lnSpc>
              <a:buAutoNum type="arabicPeriod"/>
            </a:pPr>
            <a:r>
              <a:rPr lang="en-US" sz="1300" dirty="0">
                <a:highlight>
                  <a:srgbClr val="FFFF00"/>
                </a:highlight>
              </a:rPr>
              <a:t>Z</a:t>
            </a:r>
            <a:r>
              <a:rPr lang="en-US" sz="1300" dirty="0"/>
              <a:t> – </a:t>
            </a:r>
            <a:r>
              <a:rPr lang="en-US" sz="1300" b="1" dirty="0"/>
              <a:t>Zero </a:t>
            </a:r>
            <a:r>
              <a:rPr lang="en-US" sz="1300" u="sng" dirty="0"/>
              <a:t>is set of the resulting operation (logic/mathematical) results in a value of zero.</a:t>
            </a:r>
            <a:r>
              <a:rPr lang="en-US" sz="1300" dirty="0"/>
              <a:t> </a:t>
            </a:r>
          </a:p>
          <a:p>
            <a:pPr marL="1085850" lvl="1" indent="-342900">
              <a:lnSpc>
                <a:spcPct val="150000"/>
              </a:lnSpc>
              <a:buFont typeface="Arial" panose="020B0604020202020204" pitchFamily="34" charset="0"/>
              <a:buChar char="•"/>
            </a:pPr>
            <a:r>
              <a:rPr lang="en-US" sz="1300" dirty="0" err="1"/>
              <a:t>Eg</a:t>
            </a:r>
            <a:r>
              <a:rPr lang="en-US" sz="1300" dirty="0"/>
              <a:t> 0x1 – 0x1, will result in 0x0 or 0x0 &amp; 0x1 will result in 0x0</a:t>
            </a:r>
          </a:p>
          <a:p>
            <a:pPr marL="342900" indent="-342900">
              <a:lnSpc>
                <a:spcPct val="150000"/>
              </a:lnSpc>
              <a:buFont typeface="+mj-lt"/>
              <a:buAutoNum type="arabicPeriod"/>
            </a:pPr>
            <a:r>
              <a:rPr lang="en-US" sz="1300" dirty="0">
                <a:highlight>
                  <a:srgbClr val="FFFF00"/>
                </a:highlight>
              </a:rPr>
              <a:t>C</a:t>
            </a:r>
            <a:r>
              <a:rPr lang="en-US" sz="1300" dirty="0"/>
              <a:t> – </a:t>
            </a:r>
            <a:r>
              <a:rPr lang="en-US" sz="1300" b="1" dirty="0"/>
              <a:t>Carry</a:t>
            </a:r>
            <a:r>
              <a:rPr lang="en-US" sz="1300" dirty="0"/>
              <a:t> </a:t>
            </a:r>
            <a:r>
              <a:rPr lang="en-US" sz="1300" u="sng" dirty="0"/>
              <a:t>is set if there is a carry from the MSB bit 31</a:t>
            </a:r>
            <a:r>
              <a:rPr lang="en-US" sz="1300" dirty="0"/>
              <a:t>. This occurs if the operation create a number that is too large for the operand to hold in an unsigned mathematical operation.</a:t>
            </a:r>
          </a:p>
          <a:p>
            <a:pPr marL="1085850" lvl="1" indent="-342900">
              <a:lnSpc>
                <a:spcPct val="150000"/>
              </a:lnSpc>
              <a:buFont typeface="Arial" panose="020B0604020202020204" pitchFamily="34" charset="0"/>
              <a:buChar char="•"/>
            </a:pPr>
            <a:r>
              <a:rPr lang="en-US" sz="1300" dirty="0" err="1"/>
              <a:t>Eg</a:t>
            </a:r>
            <a:r>
              <a:rPr lang="en-US" sz="1300" dirty="0"/>
              <a:t> 0x20 + 0xFFFF FFFF = 0x1 </a:t>
            </a:r>
            <a:r>
              <a:rPr lang="en-US" sz="1300" b="1" dirty="0">
                <a:solidFill>
                  <a:srgbClr val="FF0000"/>
                </a:solidFill>
                <a:highlight>
                  <a:srgbClr val="FFFF00"/>
                </a:highlight>
              </a:rPr>
              <a:t>0</a:t>
            </a:r>
            <a:r>
              <a:rPr lang="en-US" sz="1300" dirty="0"/>
              <a:t>000 001F     r2 = 0x1000 0000 r3 = FFFF </a:t>
            </a:r>
            <a:r>
              <a:rPr lang="en-US" sz="1300" dirty="0" err="1"/>
              <a:t>FFFF</a:t>
            </a:r>
            <a:endParaRPr lang="en-US" sz="1300" dirty="0"/>
          </a:p>
          <a:p>
            <a:pPr marL="342900" indent="-342900">
              <a:lnSpc>
                <a:spcPct val="150000"/>
              </a:lnSpc>
              <a:buFont typeface="+mj-lt"/>
              <a:buAutoNum type="arabicPeriod"/>
            </a:pPr>
            <a:r>
              <a:rPr lang="en-US" sz="1300" dirty="0">
                <a:highlight>
                  <a:srgbClr val="FFFF00"/>
                </a:highlight>
              </a:rPr>
              <a:t>V</a:t>
            </a:r>
            <a:r>
              <a:rPr lang="en-US" sz="1300" dirty="0"/>
              <a:t> – </a:t>
            </a:r>
            <a:r>
              <a:rPr lang="en-US" sz="1300" b="1" dirty="0"/>
              <a:t>Overflow</a:t>
            </a:r>
            <a:r>
              <a:rPr lang="en-US" sz="1300" dirty="0"/>
              <a:t> </a:t>
            </a:r>
            <a:r>
              <a:rPr lang="en-US" sz="1300" u="sng" dirty="0"/>
              <a:t>is set when the result of a </a:t>
            </a:r>
            <a:r>
              <a:rPr lang="en-US" sz="1300" b="1" u="sng" dirty="0"/>
              <a:t>signed mathematical operation </a:t>
            </a:r>
            <a:r>
              <a:rPr lang="en-US" sz="1300" u="sng" dirty="0"/>
              <a:t>results in a number too large or too small. </a:t>
            </a:r>
            <a:endParaRPr lang="en-US" sz="1300" dirty="0"/>
          </a:p>
          <a:p>
            <a:pPr marL="1085850" lvl="1" indent="-342900">
              <a:lnSpc>
                <a:spcPct val="150000"/>
              </a:lnSpc>
              <a:buFont typeface="Arial" panose="020B0604020202020204" pitchFamily="34" charset="0"/>
              <a:buChar char="•"/>
            </a:pPr>
            <a:r>
              <a:rPr lang="en-US" sz="1300" dirty="0" err="1"/>
              <a:t>Eg</a:t>
            </a:r>
            <a:r>
              <a:rPr lang="en-US" sz="1300" dirty="0"/>
              <a:t> (8bits) </a:t>
            </a:r>
            <a:r>
              <a:rPr lang="en-US" sz="1300" u="sng" dirty="0">
                <a:highlight>
                  <a:srgbClr val="FFFF00"/>
                </a:highlight>
              </a:rPr>
              <a:t>0x7F + 0x7F result 0xFE (-2)</a:t>
            </a:r>
            <a:r>
              <a:rPr lang="en-US" sz="1300" dirty="0">
                <a:highlight>
                  <a:srgbClr val="FFFF00"/>
                </a:highlight>
              </a:rPr>
              <a:t> </a:t>
            </a:r>
            <a:r>
              <a:rPr lang="en-US" sz="1300" dirty="0"/>
              <a:t>or </a:t>
            </a:r>
            <a:r>
              <a:rPr lang="en-US" sz="1300" dirty="0">
                <a:highlight>
                  <a:srgbClr val="FFFF00"/>
                </a:highlight>
              </a:rPr>
              <a:t>0xFE - 0x7F result 0x7F (127)</a:t>
            </a:r>
          </a:p>
          <a:p>
            <a:pPr marL="342900" indent="-342900">
              <a:lnSpc>
                <a:spcPct val="150000"/>
              </a:lnSpc>
              <a:buFont typeface="+mj-lt"/>
              <a:buAutoNum type="arabicPeriod"/>
            </a:pPr>
            <a:r>
              <a:rPr lang="en-US" sz="1300" dirty="0">
                <a:highlight>
                  <a:srgbClr val="FFFF00"/>
                </a:highlight>
              </a:rPr>
              <a:t>I and F</a:t>
            </a:r>
            <a:r>
              <a:rPr lang="en-US" sz="1300" dirty="0"/>
              <a:t> – </a:t>
            </a:r>
            <a:r>
              <a:rPr lang="en-US" sz="1300" b="1" dirty="0"/>
              <a:t>Interrupt</a:t>
            </a:r>
            <a:r>
              <a:rPr lang="en-US" sz="1300" dirty="0"/>
              <a:t> used to enable or disable interrupts</a:t>
            </a:r>
            <a:endParaRPr lang="en-US" sz="1300" b="1" dirty="0"/>
          </a:p>
          <a:p>
            <a:pPr marL="342900" indent="-342900">
              <a:lnSpc>
                <a:spcPct val="150000"/>
              </a:lnSpc>
              <a:buFont typeface="+mj-lt"/>
              <a:buAutoNum type="arabicPeriod"/>
            </a:pPr>
            <a:r>
              <a:rPr lang="en-US" sz="1300" dirty="0">
                <a:highlight>
                  <a:srgbClr val="FFFF00"/>
                </a:highlight>
              </a:rPr>
              <a:t>T</a:t>
            </a:r>
            <a:r>
              <a:rPr lang="en-US" sz="1300" dirty="0"/>
              <a:t> – </a:t>
            </a:r>
            <a:r>
              <a:rPr lang="en-US" sz="1300" b="1" dirty="0"/>
              <a:t>Thumb </a:t>
            </a:r>
            <a:r>
              <a:rPr lang="en-US" sz="1300" dirty="0"/>
              <a:t>is used to indicate if the processor is in the Thumb state (16 bit operating mode)</a:t>
            </a:r>
          </a:p>
        </p:txBody>
      </p:sp>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22860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Current Program Status Register</a:t>
            </a:r>
          </a:p>
        </p:txBody>
      </p:sp>
    </p:spTree>
    <p:extLst>
      <p:ext uri="{BB962C8B-B14F-4D97-AF65-F5344CB8AC3E}">
        <p14:creationId xmlns:p14="http://schemas.microsoft.com/office/powerpoint/2010/main" val="240846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ARM Instructions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032147"/>
          </a:xfrm>
          <a:prstGeom prst="rect">
            <a:avLst/>
          </a:prstGeom>
          <a:noFill/>
        </p:spPr>
        <p:txBody>
          <a:bodyPr wrap="square" rtlCol="0">
            <a:spAutoFit/>
          </a:bodyPr>
          <a:lstStyle/>
          <a:p>
            <a:pPr>
              <a:lnSpc>
                <a:spcPct val="150000"/>
              </a:lnSpc>
            </a:pPr>
            <a:r>
              <a:rPr lang="en-US" sz="1700" dirty="0"/>
              <a:t>The ARM processor also comes with it own set of assembly instructions. Below is a list of a few of them that will be discussed throughout the rest of this module:</a:t>
            </a:r>
          </a:p>
          <a:p>
            <a:pPr marL="1085850" lvl="1" indent="-342900">
              <a:lnSpc>
                <a:spcPct val="150000"/>
              </a:lnSpc>
              <a:buAutoNum type="arabicPeriod"/>
            </a:pPr>
            <a:r>
              <a:rPr lang="en-US" sz="1500" dirty="0"/>
              <a:t>mov – copies values from one operand to another</a:t>
            </a:r>
          </a:p>
          <a:p>
            <a:pPr marL="1085850" lvl="1" indent="-342900">
              <a:lnSpc>
                <a:spcPct val="150000"/>
              </a:lnSpc>
              <a:buAutoNum type="arabicPeriod"/>
            </a:pPr>
            <a:r>
              <a:rPr lang="en-US" sz="1500" dirty="0"/>
              <a:t>add, </a:t>
            </a:r>
            <a:r>
              <a:rPr lang="en-US" sz="1500" dirty="0" err="1"/>
              <a:t>adc</a:t>
            </a:r>
            <a:r>
              <a:rPr lang="en-US" sz="1500" dirty="0"/>
              <a:t>, adds – adds operands</a:t>
            </a:r>
          </a:p>
          <a:p>
            <a:pPr marL="1085850" lvl="1" indent="-342900">
              <a:lnSpc>
                <a:spcPct val="150000"/>
              </a:lnSpc>
              <a:buAutoNum type="arabicPeriod"/>
            </a:pPr>
            <a:r>
              <a:rPr lang="en-US" sz="1500" dirty="0"/>
              <a:t>sub, subs– subtracts operands</a:t>
            </a:r>
          </a:p>
          <a:p>
            <a:pPr marL="1085850" lvl="1" indent="-342900">
              <a:lnSpc>
                <a:spcPct val="150000"/>
              </a:lnSpc>
              <a:buAutoNum type="arabicPeriod"/>
            </a:pPr>
            <a:r>
              <a:rPr lang="en-US" sz="1500" dirty="0"/>
              <a:t>and – performs bitwise AND of operands</a:t>
            </a:r>
          </a:p>
          <a:p>
            <a:pPr marL="1085850" lvl="1" indent="-342900">
              <a:lnSpc>
                <a:spcPct val="150000"/>
              </a:lnSpc>
              <a:buAutoNum type="arabicPeriod"/>
            </a:pPr>
            <a:r>
              <a:rPr lang="en-US" sz="1500" dirty="0" err="1"/>
              <a:t>orr</a:t>
            </a:r>
            <a:r>
              <a:rPr lang="en-US" sz="1500" dirty="0"/>
              <a:t> – performs bitwise OR of operands</a:t>
            </a:r>
          </a:p>
          <a:p>
            <a:pPr marL="1085850" lvl="1" indent="-342900">
              <a:lnSpc>
                <a:spcPct val="150000"/>
              </a:lnSpc>
              <a:buAutoNum type="arabicPeriod"/>
            </a:pPr>
            <a:r>
              <a:rPr lang="en-US" sz="1500" dirty="0" err="1"/>
              <a:t>eor</a:t>
            </a:r>
            <a:r>
              <a:rPr lang="en-US" sz="1500" dirty="0"/>
              <a:t> – performs bitwise XOR of operands</a:t>
            </a:r>
          </a:p>
          <a:p>
            <a:pPr marL="1085850" lvl="1" indent="-342900">
              <a:lnSpc>
                <a:spcPct val="150000"/>
              </a:lnSpc>
              <a:buAutoNum type="arabicPeriod"/>
            </a:pPr>
            <a:r>
              <a:rPr lang="en-US" sz="1500" dirty="0"/>
              <a:t>bl – performs a branch and link</a:t>
            </a:r>
          </a:p>
          <a:p>
            <a:pPr marL="1085850" lvl="1" indent="-342900">
              <a:lnSpc>
                <a:spcPct val="150000"/>
              </a:lnSpc>
              <a:buAutoNum type="arabicPeriod"/>
            </a:pPr>
            <a:r>
              <a:rPr lang="en-US" sz="1500" dirty="0" err="1"/>
              <a:t>bic</a:t>
            </a:r>
            <a:r>
              <a:rPr lang="en-US" sz="1500" dirty="0"/>
              <a:t> – performs bitwise bit clearing of operands</a:t>
            </a:r>
          </a:p>
          <a:p>
            <a:pPr marL="1085850" lvl="1" indent="-342900">
              <a:lnSpc>
                <a:spcPct val="150000"/>
              </a:lnSpc>
              <a:buAutoNum type="arabicPeriod"/>
            </a:pPr>
            <a:r>
              <a:rPr lang="en-US" sz="1500" dirty="0" err="1"/>
              <a:t>cmp</a:t>
            </a:r>
            <a:r>
              <a:rPr lang="en-US" sz="1500" dirty="0"/>
              <a:t>,  </a:t>
            </a:r>
            <a:r>
              <a:rPr lang="en-US" sz="1500" dirty="0" err="1"/>
              <a:t>tst</a:t>
            </a:r>
            <a:r>
              <a:rPr lang="en-US" sz="1500" dirty="0"/>
              <a:t> – compare operands and sets bits in </a:t>
            </a:r>
          </a:p>
          <a:p>
            <a:pPr marL="1085850" lvl="1" indent="-342900">
              <a:lnSpc>
                <a:spcPct val="150000"/>
              </a:lnSpc>
              <a:buAutoNum type="arabicPeriod"/>
            </a:pPr>
            <a:r>
              <a:rPr lang="en-US" sz="1500" dirty="0"/>
              <a:t>b, </a:t>
            </a:r>
            <a:r>
              <a:rPr lang="en-US" sz="1500" dirty="0" err="1"/>
              <a:t>bxx</a:t>
            </a:r>
            <a:r>
              <a:rPr lang="en-US" sz="1500" dirty="0"/>
              <a:t> – conditional and unconditional loops</a:t>
            </a:r>
          </a:p>
          <a:p>
            <a:pPr marL="1085850" lvl="1" indent="-342900">
              <a:lnSpc>
                <a:spcPct val="150000"/>
              </a:lnSpc>
              <a:buAutoNum type="arabicPeriod"/>
            </a:pPr>
            <a:r>
              <a:rPr lang="en-US" sz="1500" dirty="0"/>
              <a:t>push, pop</a:t>
            </a:r>
          </a:p>
          <a:p>
            <a:pPr marL="1085850" lvl="1" indent="-342900">
              <a:lnSpc>
                <a:spcPct val="150000"/>
              </a:lnSpc>
              <a:buAutoNum type="arabicPeriod"/>
            </a:pPr>
            <a:r>
              <a:rPr lang="en-US" sz="1500" dirty="0" err="1"/>
              <a:t>ldr</a:t>
            </a:r>
            <a:r>
              <a:rPr lang="en-US" sz="1500" dirty="0"/>
              <a:t>, </a:t>
            </a:r>
            <a:r>
              <a:rPr lang="en-US" sz="1500" dirty="0" err="1"/>
              <a:t>str</a:t>
            </a:r>
            <a:endParaRPr lang="en-US" sz="1500" dirty="0"/>
          </a:p>
        </p:txBody>
      </p:sp>
      <p:sp>
        <p:nvSpPr>
          <p:cNvPr id="4" name="Rectangle 3"/>
          <p:cNvSpPr/>
          <p:nvPr/>
        </p:nvSpPr>
        <p:spPr>
          <a:xfrm>
            <a:off x="600681" y="5870347"/>
            <a:ext cx="8225819" cy="578941"/>
          </a:xfrm>
          <a:prstGeom prst="rect">
            <a:avLst/>
          </a:prstGeom>
        </p:spPr>
        <p:txBody>
          <a:bodyPr wrap="square">
            <a:spAutoFit/>
          </a:bodyPr>
          <a:lstStyle/>
          <a:p>
            <a:r>
              <a:rPr lang="en-CA" sz="1600" dirty="0">
                <a:solidFill>
                  <a:srgbClr val="0070C0"/>
                </a:solidFill>
                <a:hlinkClick r:id="rId2">
                  <a:extLst>
                    <a:ext uri="{A12FA001-AC4F-418D-AE19-62706E023703}">
                      <ahyp:hlinkClr xmlns:ahyp="http://schemas.microsoft.com/office/drawing/2018/hyperlinkcolor" val="tx"/>
                    </a:ext>
                  </a:extLst>
                </a:hlinkClick>
              </a:rPr>
              <a:t>https://developer.arm.com/documentation/dui0068/b/arm-instruction-reference</a:t>
            </a:r>
            <a:endParaRPr lang="en-CA" sz="1600" dirty="0">
              <a:solidFill>
                <a:srgbClr val="0070C0"/>
              </a:solidFill>
            </a:endParaRPr>
          </a:p>
          <a:p>
            <a:endParaRPr lang="en-CA" dirty="0"/>
          </a:p>
        </p:txBody>
      </p:sp>
    </p:spTree>
    <p:extLst>
      <p:ext uri="{BB962C8B-B14F-4D97-AF65-F5344CB8AC3E}">
        <p14:creationId xmlns:p14="http://schemas.microsoft.com/office/powerpoint/2010/main" val="224646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MOV data between operands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247317"/>
          </a:xfrm>
          <a:prstGeom prst="rect">
            <a:avLst/>
          </a:prstGeom>
          <a:noFill/>
        </p:spPr>
        <p:txBody>
          <a:bodyPr wrap="square" rtlCol="0">
            <a:spAutoFit/>
          </a:bodyPr>
          <a:lstStyle/>
          <a:p>
            <a:pPr>
              <a:lnSpc>
                <a:spcPct val="150000"/>
              </a:lnSpc>
            </a:pPr>
            <a:r>
              <a:rPr lang="en-US" sz="1500" dirty="0"/>
              <a:t>As mentioned previously the mov instruction is used to transfer data between operands. In most cases ARM only allows operation within the registers, the exception is for load and store operations which can move immediate data and data from memory. "mov" can have immediate values as an operand.</a:t>
            </a:r>
          </a:p>
          <a:p>
            <a:pPr>
              <a:lnSpc>
                <a:spcPct val="150000"/>
              </a:lnSpc>
            </a:pPr>
            <a:r>
              <a:rPr lang="en-US" sz="1500" dirty="0"/>
              <a:t>The </a:t>
            </a:r>
            <a:r>
              <a:rPr lang="en-US" sz="1500" b="1" dirty="0">
                <a:solidFill>
                  <a:srgbClr val="FF0000"/>
                </a:solidFill>
              </a:rPr>
              <a:t>instructions format </a:t>
            </a:r>
            <a:r>
              <a:rPr lang="en-US" sz="1500" dirty="0"/>
              <a:t>of most ARM instructions will follow the form:</a:t>
            </a:r>
          </a:p>
          <a:p>
            <a:pPr>
              <a:lnSpc>
                <a:spcPct val="150000"/>
              </a:lnSpc>
            </a:pPr>
            <a:r>
              <a:rPr lang="en-US" sz="1500" dirty="0"/>
              <a:t>	</a:t>
            </a:r>
            <a:r>
              <a:rPr lang="en-US" sz="1500" b="1" dirty="0">
                <a:solidFill>
                  <a:srgbClr val="FF0000"/>
                </a:solidFill>
              </a:rPr>
              <a:t>opcode &lt;</a:t>
            </a:r>
            <a:r>
              <a:rPr lang="en-US" sz="1500" b="1" dirty="0" err="1">
                <a:solidFill>
                  <a:srgbClr val="FF0000"/>
                </a:solidFill>
              </a:rPr>
              <a:t>dest</a:t>
            </a:r>
            <a:r>
              <a:rPr lang="en-US" sz="1500" b="1" dirty="0">
                <a:solidFill>
                  <a:srgbClr val="FF0000"/>
                </a:solidFill>
              </a:rPr>
              <a:t>&gt;, &lt;Opr1&gt;, &lt;Opr2&gt;</a:t>
            </a:r>
          </a:p>
          <a:p>
            <a:pPr>
              <a:lnSpc>
                <a:spcPct val="150000"/>
              </a:lnSpc>
            </a:pPr>
            <a:r>
              <a:rPr lang="en-US" sz="1500" b="1" dirty="0">
                <a:solidFill>
                  <a:srgbClr val="FF0000"/>
                </a:solidFill>
              </a:rPr>
              <a:t>         opcode &lt;Rd&gt;, &lt;Rn&gt;, &lt;Rm&gt;</a:t>
            </a:r>
          </a:p>
          <a:p>
            <a:pPr>
              <a:lnSpc>
                <a:spcPct val="150000"/>
              </a:lnSpc>
            </a:pPr>
            <a:r>
              <a:rPr lang="en-US" sz="1500" dirty="0"/>
              <a:t>Common abbreviation of the instruction is as follows: </a:t>
            </a:r>
            <a:r>
              <a:rPr lang="en-US" sz="1500" dirty="0" err="1"/>
              <a:t>mov</a:t>
            </a:r>
            <a:r>
              <a:rPr lang="en-US" sz="1500" dirty="0"/>
              <a:t> Rd, Rn, Rm. </a:t>
            </a:r>
          </a:p>
          <a:p>
            <a:pPr>
              <a:lnSpc>
                <a:spcPct val="150000"/>
              </a:lnSpc>
            </a:pPr>
            <a:r>
              <a:rPr lang="en-US" sz="1500" dirty="0"/>
              <a:t>Rn can be any of the registers (R0-R15) and Rm(Op2) can be a </a:t>
            </a:r>
            <a:r>
              <a:rPr lang="en-US" sz="1500" dirty="0">
                <a:solidFill>
                  <a:srgbClr val="FF0000"/>
                </a:solidFill>
              </a:rPr>
              <a:t>register</a:t>
            </a:r>
            <a:r>
              <a:rPr lang="en-US" sz="1500" dirty="0"/>
              <a:t> or an </a:t>
            </a:r>
            <a:r>
              <a:rPr lang="en-US" sz="1500" dirty="0">
                <a:solidFill>
                  <a:srgbClr val="FF0000"/>
                </a:solidFill>
              </a:rPr>
              <a:t>immediate</a:t>
            </a:r>
            <a:r>
              <a:rPr lang="en-US" sz="1500" dirty="0"/>
              <a:t> value. </a:t>
            </a:r>
            <a:r>
              <a:rPr lang="en-US" sz="1500" b="1" dirty="0"/>
              <a:t>The immediate value is within the range of 0-255 maximum</a:t>
            </a:r>
            <a:r>
              <a:rPr lang="en-US" sz="1500" dirty="0"/>
              <a:t>. The second operand Rm can be shifted. The registers can hold 32 bit values. </a:t>
            </a:r>
            <a:endParaRPr lang="en-US" sz="1050" dirty="0"/>
          </a:p>
          <a:p>
            <a:pPr>
              <a:lnSpc>
                <a:spcPct val="150000"/>
              </a:lnSpc>
            </a:pPr>
            <a:r>
              <a:rPr lang="en-US" sz="1500" dirty="0"/>
              <a:t>Examples:</a:t>
            </a:r>
          </a:p>
        </p:txBody>
      </p:sp>
      <p:graphicFrame>
        <p:nvGraphicFramePr>
          <p:cNvPr id="4" name="Table 3">
            <a:extLst>
              <a:ext uri="{FF2B5EF4-FFF2-40B4-BE49-F238E27FC236}">
                <a16:creationId xmlns:a16="http://schemas.microsoft.com/office/drawing/2014/main" id="{18547F52-A8DE-4751-A4DD-6264A59B57EC}"/>
              </a:ext>
            </a:extLst>
          </p:cNvPr>
          <p:cNvGraphicFramePr>
            <a:graphicFrameLocks noGrp="1"/>
          </p:cNvGraphicFramePr>
          <p:nvPr>
            <p:extLst>
              <p:ext uri="{D42A27DB-BD31-4B8C-83A1-F6EECF244321}">
                <p14:modId xmlns:p14="http://schemas.microsoft.com/office/powerpoint/2010/main" val="3319563919"/>
              </p:ext>
            </p:extLst>
          </p:nvPr>
        </p:nvGraphicFramePr>
        <p:xfrm>
          <a:off x="1522715" y="5181600"/>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737260601"/>
                    </a:ext>
                  </a:extLst>
                </a:gridCol>
                <a:gridCol w="3048000">
                  <a:extLst>
                    <a:ext uri="{9D8B030D-6E8A-4147-A177-3AD203B41FA5}">
                      <a16:colId xmlns:a16="http://schemas.microsoft.com/office/drawing/2014/main" val="3109593745"/>
                    </a:ext>
                  </a:extLst>
                </a:gridCol>
              </a:tblGrid>
              <a:tr h="370840">
                <a:tc>
                  <a:txBody>
                    <a:bodyPr/>
                    <a:lstStyle/>
                    <a:p>
                      <a:r>
                        <a:rPr lang="en-US" b="1" dirty="0">
                          <a:solidFill>
                            <a:schemeClr val="bg1"/>
                          </a:solidFill>
                        </a:rPr>
                        <a:t>mov r0, r5</a:t>
                      </a:r>
                    </a:p>
                  </a:txBody>
                  <a:tcPr>
                    <a:solidFill>
                      <a:srgbClr val="00B0F0"/>
                    </a:solidFill>
                  </a:tcPr>
                </a:tc>
                <a:tc>
                  <a:txBody>
                    <a:bodyPr/>
                    <a:lstStyle/>
                    <a:p>
                      <a:r>
                        <a:rPr lang="en-US" b="1" dirty="0">
                          <a:solidFill>
                            <a:schemeClr val="bg1"/>
                          </a:solidFill>
                        </a:rPr>
                        <a:t>mov r1, #37</a:t>
                      </a:r>
                    </a:p>
                  </a:txBody>
                  <a:tcPr>
                    <a:solidFill>
                      <a:srgbClr val="00B0F0"/>
                    </a:solidFill>
                  </a:tcPr>
                </a:tc>
                <a:extLst>
                  <a:ext uri="{0D108BD9-81ED-4DB2-BD59-A6C34878D82A}">
                    <a16:rowId xmlns:a16="http://schemas.microsoft.com/office/drawing/2014/main" val="3385031884"/>
                  </a:ext>
                </a:extLst>
              </a:tr>
              <a:tr h="370840">
                <a:tc>
                  <a:txBody>
                    <a:bodyPr/>
                    <a:lstStyle/>
                    <a:p>
                      <a:r>
                        <a:rPr lang="en-US" b="1" dirty="0">
                          <a:solidFill>
                            <a:schemeClr val="bg1"/>
                          </a:solidFill>
                        </a:rPr>
                        <a:t>mov r1, #0x55 </a:t>
                      </a:r>
                    </a:p>
                  </a:txBody>
                  <a:tcPr>
                    <a:solidFill>
                      <a:srgbClr val="00B0F0"/>
                    </a:solidFill>
                  </a:tcPr>
                </a:tc>
                <a:tc>
                  <a:txBody>
                    <a:bodyPr/>
                    <a:lstStyle/>
                    <a:p>
                      <a:endParaRPr lang="en-US" b="1" dirty="0">
                        <a:solidFill>
                          <a:schemeClr val="bg1"/>
                        </a:solidFill>
                      </a:endParaRPr>
                    </a:p>
                  </a:txBody>
                  <a:tcPr>
                    <a:solidFill>
                      <a:srgbClr val="00B0F0"/>
                    </a:solidFill>
                  </a:tcPr>
                </a:tc>
                <a:extLst>
                  <a:ext uri="{0D108BD9-81ED-4DB2-BD59-A6C34878D82A}">
                    <a16:rowId xmlns:a16="http://schemas.microsoft.com/office/drawing/2014/main" val="3073966290"/>
                  </a:ext>
                </a:extLst>
              </a:tr>
            </a:tbl>
          </a:graphicData>
        </a:graphic>
      </p:graphicFrame>
    </p:spTree>
    <p:extLst>
      <p:ext uri="{BB962C8B-B14F-4D97-AF65-F5344CB8AC3E}">
        <p14:creationId xmlns:p14="http://schemas.microsoft.com/office/powerpoint/2010/main" val="213565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Addition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3858300"/>
          </a:xfrm>
          <a:prstGeom prst="rect">
            <a:avLst/>
          </a:prstGeom>
          <a:noFill/>
        </p:spPr>
        <p:txBody>
          <a:bodyPr wrap="square" rtlCol="0">
            <a:spAutoFit/>
          </a:bodyPr>
          <a:lstStyle/>
          <a:p>
            <a:pPr>
              <a:lnSpc>
                <a:spcPct val="150000"/>
              </a:lnSpc>
            </a:pPr>
            <a:r>
              <a:rPr lang="en-US" sz="1500" dirty="0"/>
              <a:t>As stated before the format of most ARM instructions will follow the form:</a:t>
            </a:r>
          </a:p>
          <a:p>
            <a:pPr>
              <a:lnSpc>
                <a:spcPct val="150000"/>
              </a:lnSpc>
            </a:pPr>
            <a:r>
              <a:rPr lang="en-US" sz="1500" dirty="0"/>
              <a:t>	opcode </a:t>
            </a:r>
            <a:r>
              <a:rPr lang="en-US" sz="1500" dirty="0" err="1"/>
              <a:t>dest</a:t>
            </a:r>
            <a:r>
              <a:rPr lang="en-US" sz="1500" dirty="0"/>
              <a:t>, src1, src2</a:t>
            </a:r>
          </a:p>
          <a:p>
            <a:pPr>
              <a:lnSpc>
                <a:spcPct val="150000"/>
              </a:lnSpc>
            </a:pPr>
            <a:r>
              <a:rPr lang="en-US" sz="1500" dirty="0"/>
              <a:t>The add instruction is used to place the summation of the source operands into the destination operand. </a:t>
            </a:r>
          </a:p>
          <a:p>
            <a:pPr>
              <a:lnSpc>
                <a:spcPct val="150000"/>
              </a:lnSpc>
            </a:pPr>
            <a:r>
              <a:rPr lang="en-US" sz="1500" dirty="0"/>
              <a:t>The </a:t>
            </a:r>
            <a:r>
              <a:rPr lang="en-US" sz="1500" dirty="0" err="1"/>
              <a:t>adc</a:t>
            </a:r>
            <a:r>
              <a:rPr lang="en-US" sz="1500" dirty="0"/>
              <a:t> instruction is a variant of the add instruction and simply adds the carry flag value to the final value placed into the destination operand.</a:t>
            </a:r>
          </a:p>
          <a:p>
            <a:pPr>
              <a:lnSpc>
                <a:spcPct val="150000"/>
              </a:lnSpc>
            </a:pPr>
            <a:r>
              <a:rPr lang="en-US" sz="1500" dirty="0"/>
              <a:t>	IMPORTANT: To update the CPSR register after an addition operation use ADD</a:t>
            </a:r>
            <a:r>
              <a:rPr lang="en-US" sz="1500" b="1" dirty="0">
                <a:highlight>
                  <a:srgbClr val="FFFF00"/>
                </a:highlight>
              </a:rPr>
              <a:t>S</a:t>
            </a:r>
            <a:endParaRPr lang="en-US" sz="1500" dirty="0"/>
          </a:p>
          <a:p>
            <a:pPr>
              <a:lnSpc>
                <a:spcPct val="150000"/>
              </a:lnSpc>
            </a:pPr>
            <a:r>
              <a:rPr lang="en-US" sz="1500" dirty="0"/>
              <a:t>These instructions allow for the addition of an immediate value.</a:t>
            </a:r>
          </a:p>
          <a:p>
            <a:pPr>
              <a:lnSpc>
                <a:spcPct val="150000"/>
              </a:lnSpc>
            </a:pPr>
            <a:r>
              <a:rPr lang="en-US" sz="1500" dirty="0"/>
              <a:t>Common abbreviation of the instruction add is as follows: </a:t>
            </a:r>
            <a:r>
              <a:rPr lang="en-US" sz="1500" b="1" dirty="0"/>
              <a:t>add Rd, Rn, Op2</a:t>
            </a:r>
          </a:p>
          <a:p>
            <a:pPr>
              <a:lnSpc>
                <a:spcPct val="150000"/>
              </a:lnSpc>
            </a:pPr>
            <a:r>
              <a:rPr lang="en-US" sz="1500" dirty="0"/>
              <a:t>	Op2 can be a register or immediate value.</a:t>
            </a:r>
          </a:p>
          <a:p>
            <a:pPr>
              <a:lnSpc>
                <a:spcPct val="150000"/>
              </a:lnSpc>
            </a:pPr>
            <a:r>
              <a:rPr lang="en-US" sz="1500" dirty="0"/>
              <a:t>Examples: </a:t>
            </a:r>
            <a:r>
              <a:rPr lang="en-US" sz="1500" b="1" dirty="0" err="1"/>
              <a:t>lsl</a:t>
            </a:r>
            <a:r>
              <a:rPr lang="en-US" sz="1500" b="1" dirty="0"/>
              <a:t> – logical shift left and alternatively (Logical shift Right – </a:t>
            </a:r>
            <a:r>
              <a:rPr lang="en-US" sz="1500" b="1" dirty="0" err="1"/>
              <a:t>lsr</a:t>
            </a:r>
            <a:r>
              <a:rPr lang="en-US" sz="1500" b="1" dirty="0"/>
              <a:t>)</a:t>
            </a:r>
            <a:endParaRPr lang="en-US" sz="1500" dirty="0"/>
          </a:p>
        </p:txBody>
      </p:sp>
      <p:graphicFrame>
        <p:nvGraphicFramePr>
          <p:cNvPr id="4" name="Table 3">
            <a:extLst>
              <a:ext uri="{FF2B5EF4-FFF2-40B4-BE49-F238E27FC236}">
                <a16:creationId xmlns:a16="http://schemas.microsoft.com/office/drawing/2014/main" id="{6C49F926-0AD8-497D-AD68-52A56EBA2BF3}"/>
              </a:ext>
            </a:extLst>
          </p:cNvPr>
          <p:cNvGraphicFramePr>
            <a:graphicFrameLocks noGrp="1"/>
          </p:cNvGraphicFramePr>
          <p:nvPr>
            <p:extLst>
              <p:ext uri="{D42A27DB-BD31-4B8C-83A1-F6EECF244321}">
                <p14:modId xmlns:p14="http://schemas.microsoft.com/office/powerpoint/2010/main" val="2756428192"/>
              </p:ext>
            </p:extLst>
          </p:nvPr>
        </p:nvGraphicFramePr>
        <p:xfrm>
          <a:off x="1522715" y="48006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737260601"/>
                    </a:ext>
                  </a:extLst>
                </a:gridCol>
                <a:gridCol w="3048000">
                  <a:extLst>
                    <a:ext uri="{9D8B030D-6E8A-4147-A177-3AD203B41FA5}">
                      <a16:colId xmlns:a16="http://schemas.microsoft.com/office/drawing/2014/main" val="3109593745"/>
                    </a:ext>
                  </a:extLst>
                </a:gridCol>
              </a:tblGrid>
              <a:tr h="370840">
                <a:tc>
                  <a:txBody>
                    <a:bodyPr/>
                    <a:lstStyle/>
                    <a:p>
                      <a:r>
                        <a:rPr lang="en-US" b="1" dirty="0">
                          <a:solidFill>
                            <a:schemeClr val="bg1"/>
                          </a:solidFill>
                        </a:rPr>
                        <a:t>add r1, r1, r5</a:t>
                      </a:r>
                    </a:p>
                  </a:txBody>
                  <a:tcPr>
                    <a:solidFill>
                      <a:srgbClr val="00B0F0"/>
                    </a:solidFill>
                  </a:tcPr>
                </a:tc>
                <a:tc>
                  <a:txBody>
                    <a:bodyPr/>
                    <a:lstStyle/>
                    <a:p>
                      <a:r>
                        <a:rPr lang="en-US" b="1" dirty="0">
                          <a:solidFill>
                            <a:schemeClr val="bg1"/>
                          </a:solidFill>
                        </a:rPr>
                        <a:t>add r2, r1, #37</a:t>
                      </a:r>
                    </a:p>
                  </a:txBody>
                  <a:tcPr>
                    <a:solidFill>
                      <a:srgbClr val="00B0F0"/>
                    </a:solidFill>
                  </a:tcPr>
                </a:tc>
                <a:extLst>
                  <a:ext uri="{0D108BD9-81ED-4DB2-BD59-A6C34878D82A}">
                    <a16:rowId xmlns:a16="http://schemas.microsoft.com/office/drawing/2014/main" val="3385031884"/>
                  </a:ext>
                </a:extLst>
              </a:tr>
              <a:tr h="370840">
                <a:tc>
                  <a:txBody>
                    <a:bodyPr/>
                    <a:lstStyle/>
                    <a:p>
                      <a:r>
                        <a:rPr lang="en-US" b="1" dirty="0">
                          <a:solidFill>
                            <a:schemeClr val="bg1"/>
                          </a:solidFill>
                        </a:rPr>
                        <a:t>add r1, r5  </a:t>
                      </a:r>
                      <a:r>
                        <a:rPr lang="en-US" sz="1600" b="1" dirty="0">
                          <a:solidFill>
                            <a:schemeClr val="bg1"/>
                          </a:solidFill>
                        </a:rPr>
                        <a:t>(same as above)</a:t>
                      </a:r>
                      <a:endParaRPr lang="en-US" b="1" dirty="0">
                        <a:solidFill>
                          <a:schemeClr val="bg1"/>
                        </a:solidFill>
                      </a:endParaRP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add r1, r2, #0x55 </a:t>
                      </a:r>
                    </a:p>
                  </a:txBody>
                  <a:tcPr>
                    <a:solidFill>
                      <a:srgbClr val="00B0F0"/>
                    </a:solidFill>
                  </a:tcPr>
                </a:tc>
                <a:extLst>
                  <a:ext uri="{0D108BD9-81ED-4DB2-BD59-A6C34878D82A}">
                    <a16:rowId xmlns:a16="http://schemas.microsoft.com/office/drawing/2014/main" val="3073966290"/>
                  </a:ext>
                </a:extLst>
              </a:tr>
              <a:tr h="370840">
                <a:tc>
                  <a:txBody>
                    <a:bodyPr/>
                    <a:lstStyle/>
                    <a:p>
                      <a:r>
                        <a:rPr lang="en-US" b="1" dirty="0">
                          <a:solidFill>
                            <a:schemeClr val="bg1"/>
                          </a:solidFill>
                        </a:rPr>
                        <a:t>add r1, r1, r5, </a:t>
                      </a:r>
                      <a:r>
                        <a:rPr lang="en-US" b="1" dirty="0" err="1">
                          <a:solidFill>
                            <a:schemeClr val="bg1"/>
                          </a:solidFill>
                        </a:rPr>
                        <a:t>lsl</a:t>
                      </a:r>
                      <a:r>
                        <a:rPr lang="en-US" b="1" dirty="0">
                          <a:solidFill>
                            <a:schemeClr val="bg1"/>
                          </a:solidFill>
                        </a:rPr>
                        <a:t> #3</a:t>
                      </a: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add r1, r1, r5, </a:t>
                      </a:r>
                      <a:r>
                        <a:rPr lang="en-US" b="1" dirty="0" err="1">
                          <a:solidFill>
                            <a:schemeClr val="bg1"/>
                          </a:solidFill>
                        </a:rPr>
                        <a:t>lsl</a:t>
                      </a:r>
                      <a:r>
                        <a:rPr lang="en-US" b="1" dirty="0">
                          <a:solidFill>
                            <a:schemeClr val="bg1"/>
                          </a:solidFill>
                        </a:rPr>
                        <a:t> #2</a:t>
                      </a:r>
                    </a:p>
                  </a:txBody>
                  <a:tcPr>
                    <a:solidFill>
                      <a:srgbClr val="00B0F0"/>
                    </a:solidFill>
                  </a:tcPr>
                </a:tc>
                <a:extLst>
                  <a:ext uri="{0D108BD9-81ED-4DB2-BD59-A6C34878D82A}">
                    <a16:rowId xmlns:a16="http://schemas.microsoft.com/office/drawing/2014/main" val="1013364967"/>
                  </a:ext>
                </a:extLst>
              </a:tr>
              <a:tr h="370840">
                <a:tc>
                  <a:txBody>
                    <a:bodyPr/>
                    <a:lstStyle/>
                    <a:p>
                      <a:r>
                        <a:rPr lang="en-US" b="1" dirty="0" err="1">
                          <a:solidFill>
                            <a:schemeClr val="bg1"/>
                          </a:solidFill>
                        </a:rPr>
                        <a:t>adc</a:t>
                      </a:r>
                      <a:r>
                        <a:rPr lang="en-US" b="1" dirty="0">
                          <a:solidFill>
                            <a:schemeClr val="bg1"/>
                          </a:solidFill>
                        </a:rPr>
                        <a:t> r1, r2, r3 </a:t>
                      </a:r>
                      <a:r>
                        <a:rPr lang="en-US" sz="1200" b="1" dirty="0">
                          <a:solidFill>
                            <a:schemeClr val="bg1"/>
                          </a:solidFill>
                        </a:rPr>
                        <a:t>(r1 = r2 + r3 + carry)</a:t>
                      </a:r>
                      <a:endParaRPr lang="en-US" b="1" dirty="0">
                        <a:solidFill>
                          <a:schemeClr val="bg1"/>
                        </a:solidFill>
                      </a:endParaRPr>
                    </a:p>
                  </a:txBody>
                  <a:tcPr>
                    <a:solidFill>
                      <a:srgbClr val="00B0F0"/>
                    </a:solidFill>
                  </a:tcPr>
                </a:tc>
                <a:tc>
                  <a:txBody>
                    <a:bodyPr/>
                    <a:lstStyle/>
                    <a:p>
                      <a:r>
                        <a:rPr lang="en-US" b="1" dirty="0" err="1">
                          <a:solidFill>
                            <a:schemeClr val="bg1"/>
                          </a:solidFill>
                        </a:rPr>
                        <a:t>adc</a:t>
                      </a:r>
                      <a:r>
                        <a:rPr lang="en-US" b="1" dirty="0">
                          <a:solidFill>
                            <a:schemeClr val="bg1"/>
                          </a:solidFill>
                        </a:rPr>
                        <a:t> r1, r2, #3 </a:t>
                      </a:r>
                      <a:r>
                        <a:rPr lang="en-US" sz="1200" b="1" dirty="0">
                          <a:solidFill>
                            <a:schemeClr val="bg1"/>
                          </a:solidFill>
                        </a:rPr>
                        <a:t>(r1 = r2 + 3 +carry)</a:t>
                      </a:r>
                      <a:endParaRPr lang="en-US" b="1" dirty="0">
                        <a:solidFill>
                          <a:schemeClr val="bg1"/>
                        </a:solidFill>
                      </a:endParaRPr>
                    </a:p>
                  </a:txBody>
                  <a:tcPr>
                    <a:solidFill>
                      <a:srgbClr val="00B0F0"/>
                    </a:solidFill>
                  </a:tcPr>
                </a:tc>
                <a:extLst>
                  <a:ext uri="{0D108BD9-81ED-4DB2-BD59-A6C34878D82A}">
                    <a16:rowId xmlns:a16="http://schemas.microsoft.com/office/drawing/2014/main" val="2930312623"/>
                  </a:ext>
                </a:extLst>
              </a:tr>
            </a:tbl>
          </a:graphicData>
        </a:graphic>
      </p:graphicFrame>
    </p:spTree>
    <p:extLst>
      <p:ext uri="{BB962C8B-B14F-4D97-AF65-F5344CB8AC3E}">
        <p14:creationId xmlns:p14="http://schemas.microsoft.com/office/powerpoint/2010/main" val="366978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Subtraction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914400" y="844378"/>
            <a:ext cx="7914669" cy="2169825"/>
          </a:xfrm>
          <a:prstGeom prst="rect">
            <a:avLst/>
          </a:prstGeom>
          <a:noFill/>
        </p:spPr>
        <p:txBody>
          <a:bodyPr wrap="square" rtlCol="0">
            <a:spAutoFit/>
          </a:bodyPr>
          <a:lstStyle/>
          <a:p>
            <a:pPr>
              <a:lnSpc>
                <a:spcPct val="150000"/>
              </a:lnSpc>
            </a:pPr>
            <a:r>
              <a:rPr lang="en-US" sz="1500" dirty="0"/>
              <a:t>The sub instruction is used to place the subtraction of the source operands into the destination operand. </a:t>
            </a:r>
          </a:p>
          <a:p>
            <a:pPr>
              <a:lnSpc>
                <a:spcPct val="150000"/>
              </a:lnSpc>
            </a:pPr>
            <a:r>
              <a:rPr lang="en-US" sz="1500" dirty="0"/>
              <a:t>Common abbreviation of the instruction add is as follows: sub Rd, Rn, Op2</a:t>
            </a:r>
          </a:p>
          <a:p>
            <a:pPr>
              <a:lnSpc>
                <a:spcPct val="150000"/>
              </a:lnSpc>
            </a:pPr>
            <a:r>
              <a:rPr lang="en-US" sz="1500" dirty="0"/>
              <a:t>	Op2 can be a register or immediate value.</a:t>
            </a:r>
          </a:p>
          <a:p>
            <a:pPr>
              <a:lnSpc>
                <a:spcPct val="150000"/>
              </a:lnSpc>
            </a:pPr>
            <a:r>
              <a:rPr lang="en-US" sz="1500" dirty="0"/>
              <a:t>IMPORTANT: To update the CPSR register after a SUB use SUB</a:t>
            </a:r>
            <a:r>
              <a:rPr lang="en-US" sz="1500" b="1" dirty="0">
                <a:highlight>
                  <a:srgbClr val="FFFF00"/>
                </a:highlight>
              </a:rPr>
              <a:t>S</a:t>
            </a:r>
          </a:p>
          <a:p>
            <a:pPr>
              <a:lnSpc>
                <a:spcPct val="150000"/>
              </a:lnSpc>
            </a:pPr>
            <a:r>
              <a:rPr lang="en-US" sz="1500" dirty="0"/>
              <a:t>Examples:</a:t>
            </a:r>
          </a:p>
        </p:txBody>
      </p:sp>
      <p:graphicFrame>
        <p:nvGraphicFramePr>
          <p:cNvPr id="4" name="Table 3">
            <a:extLst>
              <a:ext uri="{FF2B5EF4-FFF2-40B4-BE49-F238E27FC236}">
                <a16:creationId xmlns:a16="http://schemas.microsoft.com/office/drawing/2014/main" id="{6C49F926-0AD8-497D-AD68-52A56EBA2BF3}"/>
              </a:ext>
            </a:extLst>
          </p:cNvPr>
          <p:cNvGraphicFramePr>
            <a:graphicFrameLocks noGrp="1"/>
          </p:cNvGraphicFramePr>
          <p:nvPr>
            <p:extLst>
              <p:ext uri="{D42A27DB-BD31-4B8C-83A1-F6EECF244321}">
                <p14:modId xmlns:p14="http://schemas.microsoft.com/office/powerpoint/2010/main" val="1086356738"/>
              </p:ext>
            </p:extLst>
          </p:nvPr>
        </p:nvGraphicFramePr>
        <p:xfrm>
          <a:off x="1371600" y="32004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737260601"/>
                    </a:ext>
                  </a:extLst>
                </a:gridCol>
                <a:gridCol w="3048000">
                  <a:extLst>
                    <a:ext uri="{9D8B030D-6E8A-4147-A177-3AD203B41FA5}">
                      <a16:colId xmlns:a16="http://schemas.microsoft.com/office/drawing/2014/main" val="3109593745"/>
                    </a:ext>
                  </a:extLst>
                </a:gridCol>
              </a:tblGrid>
              <a:tr h="370840">
                <a:tc>
                  <a:txBody>
                    <a:bodyPr/>
                    <a:lstStyle/>
                    <a:p>
                      <a:r>
                        <a:rPr lang="en-US" b="1" dirty="0">
                          <a:solidFill>
                            <a:schemeClr val="bg1"/>
                          </a:solidFill>
                        </a:rPr>
                        <a:t>sub r1, r1, r5</a:t>
                      </a:r>
                    </a:p>
                  </a:txBody>
                  <a:tcPr>
                    <a:solidFill>
                      <a:srgbClr val="00B0F0"/>
                    </a:solidFill>
                  </a:tcPr>
                </a:tc>
                <a:tc>
                  <a:txBody>
                    <a:bodyPr/>
                    <a:lstStyle/>
                    <a:p>
                      <a:r>
                        <a:rPr lang="en-US" b="1" dirty="0">
                          <a:solidFill>
                            <a:schemeClr val="bg1"/>
                          </a:solidFill>
                        </a:rPr>
                        <a:t>sub r2, r1, #37</a:t>
                      </a:r>
                    </a:p>
                  </a:txBody>
                  <a:tcPr>
                    <a:solidFill>
                      <a:srgbClr val="00B0F0"/>
                    </a:solidFill>
                  </a:tcPr>
                </a:tc>
                <a:extLst>
                  <a:ext uri="{0D108BD9-81ED-4DB2-BD59-A6C34878D82A}">
                    <a16:rowId xmlns:a16="http://schemas.microsoft.com/office/drawing/2014/main" val="33850318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sub r1, r1, r5, </a:t>
                      </a:r>
                      <a:r>
                        <a:rPr lang="en-US" b="1" dirty="0" err="1">
                          <a:solidFill>
                            <a:schemeClr val="bg1"/>
                          </a:solidFill>
                        </a:rPr>
                        <a:t>lsl</a:t>
                      </a:r>
                      <a:r>
                        <a:rPr lang="en-US" b="1" dirty="0">
                          <a:solidFill>
                            <a:schemeClr val="bg1"/>
                          </a:solidFill>
                        </a:rPr>
                        <a:t> #2</a:t>
                      </a: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sub r1, r1, r5, </a:t>
                      </a:r>
                      <a:r>
                        <a:rPr lang="en-US" b="1" dirty="0" err="1">
                          <a:solidFill>
                            <a:schemeClr val="bg1"/>
                          </a:solidFill>
                        </a:rPr>
                        <a:t>lsl</a:t>
                      </a:r>
                      <a:r>
                        <a:rPr lang="en-US" b="1" dirty="0">
                          <a:solidFill>
                            <a:schemeClr val="bg1"/>
                          </a:solidFill>
                        </a:rPr>
                        <a:t> #0x2</a:t>
                      </a:r>
                    </a:p>
                  </a:txBody>
                  <a:tcPr>
                    <a:solidFill>
                      <a:srgbClr val="00B0F0"/>
                    </a:solidFill>
                  </a:tcPr>
                </a:tc>
                <a:extLst>
                  <a:ext uri="{0D108BD9-81ED-4DB2-BD59-A6C34878D82A}">
                    <a16:rowId xmlns:a16="http://schemas.microsoft.com/office/drawing/2014/main" val="1380931394"/>
                  </a:ext>
                </a:extLst>
              </a:tr>
              <a:tr h="370840">
                <a:tc>
                  <a:txBody>
                    <a:bodyPr/>
                    <a:lstStyle/>
                    <a:p>
                      <a:r>
                        <a:rPr lang="en-US" b="1" dirty="0">
                          <a:solidFill>
                            <a:schemeClr val="bg1"/>
                          </a:solidFill>
                        </a:rPr>
                        <a:t>sub r1, r5  </a:t>
                      </a:r>
                      <a:r>
                        <a:rPr lang="en-US" sz="1600" b="1" dirty="0">
                          <a:solidFill>
                            <a:schemeClr val="bg1"/>
                          </a:solidFill>
                        </a:rPr>
                        <a:t>(same as above)</a:t>
                      </a:r>
                      <a:endParaRPr lang="en-US" b="1" dirty="0">
                        <a:solidFill>
                          <a:schemeClr val="bg1"/>
                        </a:solidFill>
                      </a:endParaRP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sub r1, r2, #0x55 </a:t>
                      </a:r>
                    </a:p>
                  </a:txBody>
                  <a:tcPr>
                    <a:solidFill>
                      <a:srgbClr val="00B0F0"/>
                    </a:solidFill>
                  </a:tcPr>
                </a:tc>
                <a:extLst>
                  <a:ext uri="{0D108BD9-81ED-4DB2-BD59-A6C34878D82A}">
                    <a16:rowId xmlns:a16="http://schemas.microsoft.com/office/drawing/2014/main" val="3073966290"/>
                  </a:ext>
                </a:extLst>
              </a:tr>
            </a:tbl>
          </a:graphicData>
        </a:graphic>
      </p:graphicFrame>
    </p:spTree>
    <p:extLst>
      <p:ext uri="{BB962C8B-B14F-4D97-AF65-F5344CB8AC3E}">
        <p14:creationId xmlns:p14="http://schemas.microsoft.com/office/powerpoint/2010/main" val="419535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AND</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3165803"/>
          </a:xfrm>
          <a:prstGeom prst="rect">
            <a:avLst/>
          </a:prstGeom>
          <a:noFill/>
        </p:spPr>
        <p:txBody>
          <a:bodyPr wrap="square" rtlCol="0">
            <a:spAutoFit/>
          </a:bodyPr>
          <a:lstStyle/>
          <a:p>
            <a:pPr>
              <a:lnSpc>
                <a:spcPct val="150000"/>
              </a:lnSpc>
            </a:pPr>
            <a:r>
              <a:rPr lang="en-US" sz="1500" dirty="0"/>
              <a:t>The and instruction is used to place the bitwise result of </a:t>
            </a:r>
            <a:r>
              <a:rPr lang="en-US" sz="1500" dirty="0" err="1"/>
              <a:t>and'ing</a:t>
            </a:r>
            <a:r>
              <a:rPr lang="en-US" sz="1500" dirty="0"/>
              <a:t> the source operands, into the destination operand. </a:t>
            </a:r>
          </a:p>
          <a:p>
            <a:pPr>
              <a:lnSpc>
                <a:spcPct val="150000"/>
              </a:lnSpc>
            </a:pPr>
            <a:endParaRPr lang="en-US" sz="1500" dirty="0"/>
          </a:p>
          <a:p>
            <a:pPr>
              <a:lnSpc>
                <a:spcPct val="150000"/>
              </a:lnSpc>
            </a:pPr>
            <a:r>
              <a:rPr lang="en-US" sz="1500" dirty="0"/>
              <a:t>These instruction allow for the addition of an immediate value.</a:t>
            </a:r>
          </a:p>
          <a:p>
            <a:pPr>
              <a:lnSpc>
                <a:spcPct val="150000"/>
              </a:lnSpc>
            </a:pPr>
            <a:r>
              <a:rPr lang="en-US" sz="1500" dirty="0"/>
              <a:t>Common abbreviation of the instruction add is as follows: sub Rd, Rn, Op2</a:t>
            </a:r>
          </a:p>
          <a:p>
            <a:pPr>
              <a:lnSpc>
                <a:spcPct val="150000"/>
              </a:lnSpc>
            </a:pPr>
            <a:r>
              <a:rPr lang="en-US" sz="1500" dirty="0"/>
              <a:t>	Op2 can be a register or immediate value.</a:t>
            </a:r>
          </a:p>
          <a:p>
            <a:pPr>
              <a:lnSpc>
                <a:spcPct val="150000"/>
              </a:lnSpc>
            </a:pPr>
            <a:r>
              <a:rPr lang="en-US" sz="1500" dirty="0"/>
              <a:t>Examples:</a:t>
            </a:r>
          </a:p>
          <a:p>
            <a:pPr>
              <a:lnSpc>
                <a:spcPct val="150000"/>
              </a:lnSpc>
            </a:pPr>
            <a:endParaRPr lang="en-US" sz="1500" dirty="0"/>
          </a:p>
          <a:p>
            <a:pPr marL="1085850" lvl="1" indent="-342900">
              <a:lnSpc>
                <a:spcPct val="150000"/>
              </a:lnSpc>
              <a:buAutoNum type="arabicPeriod"/>
            </a:pPr>
            <a:r>
              <a:rPr lang="en-US" sz="1500" dirty="0"/>
              <a:t>and – performs bitwise AND of operands</a:t>
            </a:r>
          </a:p>
        </p:txBody>
      </p:sp>
      <p:graphicFrame>
        <p:nvGraphicFramePr>
          <p:cNvPr id="4" name="Table 3">
            <a:extLst>
              <a:ext uri="{FF2B5EF4-FFF2-40B4-BE49-F238E27FC236}">
                <a16:creationId xmlns:a16="http://schemas.microsoft.com/office/drawing/2014/main" id="{2AE79295-C59A-41F2-86C6-15AE4E9B75A6}"/>
              </a:ext>
            </a:extLst>
          </p:cNvPr>
          <p:cNvGraphicFramePr>
            <a:graphicFrameLocks noGrp="1"/>
          </p:cNvGraphicFramePr>
          <p:nvPr>
            <p:extLst>
              <p:ext uri="{D42A27DB-BD31-4B8C-83A1-F6EECF244321}">
                <p14:modId xmlns:p14="http://schemas.microsoft.com/office/powerpoint/2010/main" val="3597695028"/>
              </p:ext>
            </p:extLst>
          </p:nvPr>
        </p:nvGraphicFramePr>
        <p:xfrm>
          <a:off x="1522715" y="4312613"/>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737260601"/>
                    </a:ext>
                  </a:extLst>
                </a:gridCol>
                <a:gridCol w="3048000">
                  <a:extLst>
                    <a:ext uri="{9D8B030D-6E8A-4147-A177-3AD203B41FA5}">
                      <a16:colId xmlns:a16="http://schemas.microsoft.com/office/drawing/2014/main" val="3109593745"/>
                    </a:ext>
                  </a:extLst>
                </a:gridCol>
              </a:tblGrid>
              <a:tr h="370840">
                <a:tc>
                  <a:txBody>
                    <a:bodyPr/>
                    <a:lstStyle/>
                    <a:p>
                      <a:r>
                        <a:rPr lang="en-US" b="1" dirty="0">
                          <a:solidFill>
                            <a:schemeClr val="bg1"/>
                          </a:solidFill>
                        </a:rPr>
                        <a:t>and r1, r1, r5</a:t>
                      </a:r>
                    </a:p>
                  </a:txBody>
                  <a:tcPr>
                    <a:solidFill>
                      <a:srgbClr val="00B0F0"/>
                    </a:solidFill>
                  </a:tcPr>
                </a:tc>
                <a:tc>
                  <a:txBody>
                    <a:bodyPr/>
                    <a:lstStyle/>
                    <a:p>
                      <a:r>
                        <a:rPr lang="en-US" b="1" dirty="0">
                          <a:solidFill>
                            <a:schemeClr val="bg1"/>
                          </a:solidFill>
                        </a:rPr>
                        <a:t>and r2, r1, #37</a:t>
                      </a:r>
                    </a:p>
                  </a:txBody>
                  <a:tcPr>
                    <a:solidFill>
                      <a:srgbClr val="00B0F0"/>
                    </a:solidFill>
                  </a:tcPr>
                </a:tc>
                <a:extLst>
                  <a:ext uri="{0D108BD9-81ED-4DB2-BD59-A6C34878D82A}">
                    <a16:rowId xmlns:a16="http://schemas.microsoft.com/office/drawing/2014/main" val="3385031884"/>
                  </a:ext>
                </a:extLst>
              </a:tr>
              <a:tr h="370840">
                <a:tc>
                  <a:txBody>
                    <a:bodyPr/>
                    <a:lstStyle/>
                    <a:p>
                      <a:r>
                        <a:rPr lang="en-US" b="1" dirty="0">
                          <a:solidFill>
                            <a:schemeClr val="bg1"/>
                          </a:solidFill>
                        </a:rPr>
                        <a:t>and r1, r5  </a:t>
                      </a:r>
                      <a:r>
                        <a:rPr lang="en-US" sz="1600" b="1" dirty="0">
                          <a:solidFill>
                            <a:schemeClr val="bg1"/>
                          </a:solidFill>
                        </a:rPr>
                        <a:t>(same as above)</a:t>
                      </a:r>
                      <a:endParaRPr lang="en-US" b="1" dirty="0">
                        <a:solidFill>
                          <a:schemeClr val="bg1"/>
                        </a:solidFill>
                      </a:endParaRP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and r1, r2, #0x55 </a:t>
                      </a:r>
                    </a:p>
                  </a:txBody>
                  <a:tcPr>
                    <a:solidFill>
                      <a:srgbClr val="00B0F0"/>
                    </a:solidFill>
                  </a:tcPr>
                </a:tc>
                <a:extLst>
                  <a:ext uri="{0D108BD9-81ED-4DB2-BD59-A6C34878D82A}">
                    <a16:rowId xmlns:a16="http://schemas.microsoft.com/office/drawing/2014/main" val="3073966290"/>
                  </a:ext>
                </a:extLst>
              </a:tr>
            </a:tbl>
          </a:graphicData>
        </a:graphic>
      </p:graphicFrame>
    </p:spTree>
    <p:extLst>
      <p:ext uri="{BB962C8B-B14F-4D97-AF65-F5344CB8AC3E}">
        <p14:creationId xmlns:p14="http://schemas.microsoft.com/office/powerpoint/2010/main" val="320668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ORR and EOR</a:t>
            </a:r>
          </a:p>
        </p:txBody>
      </p:sp>
      <p:sp>
        <p:nvSpPr>
          <p:cNvPr id="4" name="TextBox 3">
            <a:extLst>
              <a:ext uri="{FF2B5EF4-FFF2-40B4-BE49-F238E27FC236}">
                <a16:creationId xmlns:a16="http://schemas.microsoft.com/office/drawing/2014/main" id="{380E31E3-89F6-4369-A8A6-A77FFE7AE139}"/>
              </a:ext>
            </a:extLst>
          </p:cNvPr>
          <p:cNvSpPr txBox="1"/>
          <p:nvPr/>
        </p:nvSpPr>
        <p:spPr>
          <a:xfrm>
            <a:off x="613381" y="838200"/>
            <a:ext cx="7914669" cy="2473306"/>
          </a:xfrm>
          <a:prstGeom prst="rect">
            <a:avLst/>
          </a:prstGeom>
          <a:noFill/>
        </p:spPr>
        <p:txBody>
          <a:bodyPr wrap="square" rtlCol="0">
            <a:spAutoFit/>
          </a:bodyPr>
          <a:lstStyle/>
          <a:p>
            <a:pPr>
              <a:lnSpc>
                <a:spcPct val="150000"/>
              </a:lnSpc>
            </a:pPr>
            <a:r>
              <a:rPr lang="en-US" sz="1500" dirty="0"/>
              <a:t>The ORR and XOR instruction is used to place the bitwise result of the OR, </a:t>
            </a:r>
            <a:r>
              <a:rPr lang="en-US" sz="1500" dirty="0" err="1"/>
              <a:t>XOR'ing</a:t>
            </a:r>
            <a:r>
              <a:rPr lang="en-US" sz="1500" dirty="0"/>
              <a:t> the source operands, into the destination operand. </a:t>
            </a:r>
          </a:p>
          <a:p>
            <a:pPr>
              <a:lnSpc>
                <a:spcPct val="150000"/>
              </a:lnSpc>
            </a:pPr>
            <a:endParaRPr lang="en-US" sz="1500" dirty="0"/>
          </a:p>
          <a:p>
            <a:pPr>
              <a:lnSpc>
                <a:spcPct val="150000"/>
              </a:lnSpc>
            </a:pPr>
            <a:r>
              <a:rPr lang="en-US" sz="1500" dirty="0"/>
              <a:t>These instruction allow for the manipulation with an immediate value.</a:t>
            </a:r>
          </a:p>
          <a:p>
            <a:pPr>
              <a:lnSpc>
                <a:spcPct val="150000"/>
              </a:lnSpc>
            </a:pPr>
            <a:r>
              <a:rPr lang="en-US" sz="1500" dirty="0"/>
              <a:t>Common abbreviation of the instruction add is as follows: </a:t>
            </a:r>
            <a:r>
              <a:rPr lang="en-US" sz="1500" dirty="0" err="1"/>
              <a:t>orr</a:t>
            </a:r>
            <a:r>
              <a:rPr lang="en-US" sz="1500" dirty="0"/>
              <a:t> Rd, Rn, Op2</a:t>
            </a:r>
          </a:p>
          <a:p>
            <a:pPr>
              <a:lnSpc>
                <a:spcPct val="150000"/>
              </a:lnSpc>
            </a:pPr>
            <a:r>
              <a:rPr lang="en-US" sz="1500" dirty="0"/>
              <a:t>	Op2 can be a register or immediate value.</a:t>
            </a:r>
          </a:p>
          <a:p>
            <a:pPr>
              <a:lnSpc>
                <a:spcPct val="150000"/>
              </a:lnSpc>
            </a:pPr>
            <a:r>
              <a:rPr lang="en-US" sz="1500" dirty="0"/>
              <a:t>Examples:</a:t>
            </a:r>
          </a:p>
        </p:txBody>
      </p:sp>
      <p:graphicFrame>
        <p:nvGraphicFramePr>
          <p:cNvPr id="5" name="Table 4">
            <a:extLst>
              <a:ext uri="{FF2B5EF4-FFF2-40B4-BE49-F238E27FC236}">
                <a16:creationId xmlns:a16="http://schemas.microsoft.com/office/drawing/2014/main" id="{F955D63F-E175-488F-BD30-CD4FA13005D1}"/>
              </a:ext>
            </a:extLst>
          </p:cNvPr>
          <p:cNvGraphicFramePr>
            <a:graphicFrameLocks noGrp="1"/>
          </p:cNvGraphicFramePr>
          <p:nvPr>
            <p:extLst>
              <p:ext uri="{D42A27DB-BD31-4B8C-83A1-F6EECF244321}">
                <p14:modId xmlns:p14="http://schemas.microsoft.com/office/powerpoint/2010/main" val="3007139862"/>
              </p:ext>
            </p:extLst>
          </p:nvPr>
        </p:nvGraphicFramePr>
        <p:xfrm>
          <a:off x="1522715" y="3620116"/>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737260601"/>
                    </a:ext>
                  </a:extLst>
                </a:gridCol>
                <a:gridCol w="3048000">
                  <a:extLst>
                    <a:ext uri="{9D8B030D-6E8A-4147-A177-3AD203B41FA5}">
                      <a16:colId xmlns:a16="http://schemas.microsoft.com/office/drawing/2014/main" val="3109593745"/>
                    </a:ext>
                  </a:extLst>
                </a:gridCol>
              </a:tblGrid>
              <a:tr h="370840">
                <a:tc>
                  <a:txBody>
                    <a:bodyPr/>
                    <a:lstStyle/>
                    <a:p>
                      <a:r>
                        <a:rPr lang="en-US" b="1" dirty="0" err="1">
                          <a:solidFill>
                            <a:schemeClr val="bg1"/>
                          </a:solidFill>
                        </a:rPr>
                        <a:t>orr</a:t>
                      </a:r>
                      <a:r>
                        <a:rPr lang="en-US" b="1" dirty="0">
                          <a:solidFill>
                            <a:schemeClr val="bg1"/>
                          </a:solidFill>
                        </a:rPr>
                        <a:t> r1, r1, r5</a:t>
                      </a:r>
                    </a:p>
                  </a:txBody>
                  <a:tcPr>
                    <a:solidFill>
                      <a:srgbClr val="00B0F0"/>
                    </a:solidFill>
                  </a:tcPr>
                </a:tc>
                <a:tc>
                  <a:txBody>
                    <a:bodyPr/>
                    <a:lstStyle/>
                    <a:p>
                      <a:r>
                        <a:rPr lang="en-US" b="1" dirty="0" err="1">
                          <a:solidFill>
                            <a:schemeClr val="bg1"/>
                          </a:solidFill>
                        </a:rPr>
                        <a:t>orr</a:t>
                      </a:r>
                      <a:r>
                        <a:rPr lang="en-US" b="1" dirty="0">
                          <a:solidFill>
                            <a:schemeClr val="bg1"/>
                          </a:solidFill>
                        </a:rPr>
                        <a:t> r2, r1, #37</a:t>
                      </a:r>
                    </a:p>
                  </a:txBody>
                  <a:tcPr>
                    <a:solidFill>
                      <a:srgbClr val="00B0F0"/>
                    </a:solidFill>
                  </a:tcPr>
                </a:tc>
                <a:extLst>
                  <a:ext uri="{0D108BD9-81ED-4DB2-BD59-A6C34878D82A}">
                    <a16:rowId xmlns:a16="http://schemas.microsoft.com/office/drawing/2014/main" val="3385031884"/>
                  </a:ext>
                </a:extLst>
              </a:tr>
              <a:tr h="370840">
                <a:tc>
                  <a:txBody>
                    <a:bodyPr/>
                    <a:lstStyle/>
                    <a:p>
                      <a:r>
                        <a:rPr lang="en-US" b="1" dirty="0" err="1">
                          <a:solidFill>
                            <a:schemeClr val="bg1"/>
                          </a:solidFill>
                        </a:rPr>
                        <a:t>eor</a:t>
                      </a:r>
                      <a:r>
                        <a:rPr lang="en-US" b="1" dirty="0">
                          <a:solidFill>
                            <a:schemeClr val="bg1"/>
                          </a:solidFill>
                        </a:rPr>
                        <a:t> r1, r5, r2</a:t>
                      </a: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chemeClr val="bg1"/>
                          </a:solidFill>
                        </a:rPr>
                        <a:t>eor</a:t>
                      </a:r>
                      <a:r>
                        <a:rPr lang="en-US" b="1" dirty="0">
                          <a:solidFill>
                            <a:schemeClr val="bg1"/>
                          </a:solidFill>
                        </a:rPr>
                        <a:t> r1, r2, #0x55 </a:t>
                      </a:r>
                    </a:p>
                  </a:txBody>
                  <a:tcPr>
                    <a:solidFill>
                      <a:srgbClr val="00B0F0"/>
                    </a:solidFill>
                  </a:tcPr>
                </a:tc>
                <a:extLst>
                  <a:ext uri="{0D108BD9-81ED-4DB2-BD59-A6C34878D82A}">
                    <a16:rowId xmlns:a16="http://schemas.microsoft.com/office/drawing/2014/main" val="3073966290"/>
                  </a:ext>
                </a:extLst>
              </a:tr>
            </a:tbl>
          </a:graphicData>
        </a:graphic>
      </p:graphicFrame>
    </p:spTree>
    <p:extLst>
      <p:ext uri="{BB962C8B-B14F-4D97-AF65-F5344CB8AC3E}">
        <p14:creationId xmlns:p14="http://schemas.microsoft.com/office/powerpoint/2010/main" val="263625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Branch Instructions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589543"/>
          </a:xfrm>
          <a:prstGeom prst="rect">
            <a:avLst/>
          </a:prstGeom>
          <a:noFill/>
        </p:spPr>
        <p:txBody>
          <a:bodyPr wrap="square" rtlCol="0">
            <a:spAutoFit/>
          </a:bodyPr>
          <a:lstStyle/>
          <a:p>
            <a:pPr>
              <a:lnSpc>
                <a:spcPct val="150000"/>
              </a:lnSpc>
            </a:pPr>
            <a:r>
              <a:rPr lang="en-US" sz="1500" dirty="0"/>
              <a:t>The BL instruction represent the Branch and Link. It transfers execution to the code being referenced by the operand and saves the return address to the </a:t>
            </a:r>
            <a:r>
              <a:rPr lang="en-US" sz="1500" b="1" dirty="0"/>
              <a:t>Link register</a:t>
            </a:r>
            <a:r>
              <a:rPr lang="en-US" sz="1500" dirty="0"/>
              <a:t>. This is in contrast to the Intel processor which saves the return address to the stack.</a:t>
            </a:r>
          </a:p>
          <a:p>
            <a:pPr>
              <a:lnSpc>
                <a:spcPct val="150000"/>
              </a:lnSpc>
            </a:pPr>
            <a:endParaRPr lang="en-US" sz="1500" dirty="0"/>
          </a:p>
          <a:p>
            <a:pPr>
              <a:lnSpc>
                <a:spcPct val="150000"/>
              </a:lnSpc>
            </a:pPr>
            <a:r>
              <a:rPr lang="en-US" sz="1500" dirty="0"/>
              <a:t>This is an unconditional branch and will be immediately executed. It has a similar behavior to the CALL instruction in Intel. An odd feature of the ARM processor though is that the value stored in the </a:t>
            </a:r>
            <a:r>
              <a:rPr lang="en-US" sz="1500" b="1" dirty="0"/>
              <a:t>Link Register </a:t>
            </a:r>
            <a:r>
              <a:rPr lang="en-US" sz="1500" dirty="0"/>
              <a:t>is the address of the instruction after the return address. To perform a return operation the </a:t>
            </a:r>
            <a:r>
              <a:rPr lang="en-US" sz="1500" b="1" dirty="0"/>
              <a:t>BX</a:t>
            </a:r>
            <a:r>
              <a:rPr lang="en-US" sz="1500" dirty="0"/>
              <a:t> instruction is used which perform a </a:t>
            </a:r>
            <a:r>
              <a:rPr lang="en-US" sz="1500" b="1" dirty="0"/>
              <a:t>Branch Exchange</a:t>
            </a:r>
            <a:r>
              <a:rPr lang="en-US" sz="1500" dirty="0"/>
              <a:t>. This places the address in the LR into the PC register.</a:t>
            </a:r>
          </a:p>
          <a:p>
            <a:pPr>
              <a:lnSpc>
                <a:spcPct val="150000"/>
              </a:lnSpc>
            </a:pPr>
            <a:endParaRPr lang="en-US" sz="1500" dirty="0"/>
          </a:p>
          <a:p>
            <a:pPr>
              <a:lnSpc>
                <a:spcPct val="150000"/>
              </a:lnSpc>
            </a:pPr>
            <a:r>
              <a:rPr lang="en-US" sz="1500" dirty="0"/>
              <a:t>Example:</a:t>
            </a:r>
          </a:p>
          <a:p>
            <a:pPr>
              <a:lnSpc>
                <a:spcPct val="150000"/>
              </a:lnSpc>
            </a:pPr>
            <a:r>
              <a:rPr lang="en-US" sz="1500" dirty="0"/>
              <a:t>next: </a:t>
            </a:r>
            <a:r>
              <a:rPr lang="en-US" sz="1500" b="1" dirty="0">
                <a:solidFill>
                  <a:srgbClr val="FF0000"/>
                </a:solidFill>
                <a:highlight>
                  <a:srgbClr val="FFFF00"/>
                </a:highlight>
              </a:rPr>
              <a:t>bl fun1</a:t>
            </a:r>
          </a:p>
          <a:p>
            <a:pPr lvl="1">
              <a:lnSpc>
                <a:spcPct val="150000"/>
              </a:lnSpc>
            </a:pPr>
            <a:r>
              <a:rPr lang="en-US" sz="1500" dirty="0"/>
              <a:t>adds r0, r0, r2</a:t>
            </a:r>
          </a:p>
          <a:p>
            <a:pPr lvl="1">
              <a:lnSpc>
                <a:spcPct val="150000"/>
              </a:lnSpc>
            </a:pPr>
            <a:r>
              <a:rPr lang="en-US" sz="1500" dirty="0" err="1"/>
              <a:t>cmp</a:t>
            </a:r>
            <a:r>
              <a:rPr lang="en-US" sz="1500" dirty="0"/>
              <a:t> r0, #0x10</a:t>
            </a:r>
          </a:p>
          <a:p>
            <a:pPr lvl="1">
              <a:lnSpc>
                <a:spcPct val="150000"/>
              </a:lnSpc>
            </a:pPr>
            <a:r>
              <a:rPr lang="en-US" sz="1500" dirty="0" err="1"/>
              <a:t>bne</a:t>
            </a:r>
            <a:r>
              <a:rPr lang="en-US" sz="1500" dirty="0"/>
              <a:t> next</a:t>
            </a:r>
          </a:p>
          <a:p>
            <a:pPr>
              <a:lnSpc>
                <a:spcPct val="150000"/>
              </a:lnSpc>
            </a:pPr>
            <a:r>
              <a:rPr lang="en-US" sz="1500" dirty="0"/>
              <a:t>fun1: </a:t>
            </a:r>
            <a:r>
              <a:rPr lang="en-US" sz="1500" b="1" dirty="0">
                <a:solidFill>
                  <a:srgbClr val="FF0000"/>
                </a:solidFill>
                <a:highlight>
                  <a:srgbClr val="FFFF00"/>
                </a:highlight>
              </a:rPr>
              <a:t>bx </a:t>
            </a:r>
            <a:r>
              <a:rPr lang="en-US" sz="1500" b="1" dirty="0" err="1">
                <a:solidFill>
                  <a:srgbClr val="FF0000"/>
                </a:solidFill>
                <a:highlight>
                  <a:srgbClr val="FFFF00"/>
                </a:highlight>
              </a:rPr>
              <a:t>lr</a:t>
            </a:r>
            <a:endParaRPr lang="en-US" sz="1500" b="1" dirty="0">
              <a:solidFill>
                <a:srgbClr val="FF0000"/>
              </a:solidFill>
              <a:highlight>
                <a:srgbClr val="FFFF00"/>
              </a:highlight>
            </a:endParaRPr>
          </a:p>
        </p:txBody>
      </p:sp>
    </p:spTree>
    <p:extLst>
      <p:ext uri="{BB962C8B-B14F-4D97-AF65-F5344CB8AC3E}">
        <p14:creationId xmlns:p14="http://schemas.microsoft.com/office/powerpoint/2010/main" val="359875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Branch Instructions - Conditional</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3858300"/>
          </a:xfrm>
          <a:prstGeom prst="rect">
            <a:avLst/>
          </a:prstGeom>
          <a:noFill/>
        </p:spPr>
        <p:txBody>
          <a:bodyPr wrap="square" rtlCol="0">
            <a:spAutoFit/>
          </a:bodyPr>
          <a:lstStyle/>
          <a:p>
            <a:pPr>
              <a:lnSpc>
                <a:spcPct val="150000"/>
              </a:lnSpc>
            </a:pPr>
            <a:r>
              <a:rPr lang="en-US" sz="1500" dirty="0"/>
              <a:t>Like the Intel JCC instructions the </a:t>
            </a:r>
            <a:r>
              <a:rPr lang="en-US" sz="1500" b="1" dirty="0"/>
              <a:t>conditional branch </a:t>
            </a:r>
            <a:r>
              <a:rPr lang="en-US" sz="1500" dirty="0"/>
              <a:t>instructions are affected by the status register. In the ARM processor the </a:t>
            </a:r>
            <a:r>
              <a:rPr lang="en-US" sz="1500" b="1" dirty="0"/>
              <a:t>CPSR</a:t>
            </a:r>
            <a:r>
              <a:rPr lang="en-US" sz="1500" dirty="0"/>
              <a:t> holds the flags being used to decide whether a  BRANCH will be taken.</a:t>
            </a:r>
          </a:p>
          <a:p>
            <a:pPr>
              <a:lnSpc>
                <a:spcPct val="150000"/>
              </a:lnSpc>
            </a:pPr>
            <a:r>
              <a:rPr lang="en-US" sz="1500" dirty="0"/>
              <a:t>The instructions have the form: BXX where XX represents the conditions. Some examples include BCS, BEQ, BNE, BLS and BHI</a:t>
            </a:r>
          </a:p>
          <a:p>
            <a:pPr>
              <a:lnSpc>
                <a:spcPct val="150000"/>
              </a:lnSpc>
            </a:pPr>
            <a:r>
              <a:rPr lang="en-US" sz="1500" dirty="0"/>
              <a:t>Example of usage:</a:t>
            </a:r>
          </a:p>
          <a:p>
            <a:pPr>
              <a:lnSpc>
                <a:spcPct val="150000"/>
              </a:lnSpc>
            </a:pPr>
            <a:r>
              <a:rPr lang="en-US" sz="1500" dirty="0"/>
              <a:t>next:</a:t>
            </a:r>
          </a:p>
          <a:p>
            <a:pPr lvl="1">
              <a:lnSpc>
                <a:spcPct val="150000"/>
              </a:lnSpc>
            </a:pPr>
            <a:r>
              <a:rPr lang="en-US" sz="1500" dirty="0"/>
              <a:t>adds r0, r0, r2</a:t>
            </a:r>
          </a:p>
          <a:p>
            <a:pPr lvl="1">
              <a:lnSpc>
                <a:spcPct val="150000"/>
              </a:lnSpc>
            </a:pPr>
            <a:r>
              <a:rPr lang="en-US" sz="1500" dirty="0" err="1"/>
              <a:t>cmp</a:t>
            </a:r>
            <a:r>
              <a:rPr lang="en-US" sz="1500" dirty="0"/>
              <a:t> r0, #0x10</a:t>
            </a:r>
          </a:p>
          <a:p>
            <a:pPr lvl="1">
              <a:lnSpc>
                <a:spcPct val="150000"/>
              </a:lnSpc>
            </a:pPr>
            <a:r>
              <a:rPr lang="en-US" sz="1500" dirty="0" err="1"/>
              <a:t>bne</a:t>
            </a:r>
            <a:r>
              <a:rPr lang="en-US" sz="1500" dirty="0"/>
              <a:t> next</a:t>
            </a:r>
          </a:p>
          <a:p>
            <a:pPr>
              <a:lnSpc>
                <a:spcPct val="150000"/>
              </a:lnSpc>
            </a:pPr>
            <a:endParaRPr lang="en-US" sz="1500" dirty="0"/>
          </a:p>
        </p:txBody>
      </p:sp>
    </p:spTree>
    <p:extLst>
      <p:ext uri="{BB962C8B-B14F-4D97-AF65-F5344CB8AC3E}">
        <p14:creationId xmlns:p14="http://schemas.microsoft.com/office/powerpoint/2010/main" val="370241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ARM Processor (features)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2780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ARM stands for Advanced </a:t>
            </a:r>
            <a:r>
              <a:rPr lang="en-US" sz="2000" dirty="0">
                <a:solidFill>
                  <a:srgbClr val="FF0000"/>
                </a:solidFill>
              </a:rPr>
              <a:t>RISC</a:t>
            </a:r>
            <a:r>
              <a:rPr lang="en-US" sz="2000" dirty="0"/>
              <a:t> Machine and is the name associated with the leading developer of RISC based processors.  </a:t>
            </a:r>
          </a:p>
          <a:p>
            <a:pPr marL="285750" indent="-285750">
              <a:lnSpc>
                <a:spcPct val="150000"/>
              </a:lnSpc>
              <a:buFont typeface="Arial" panose="020B0604020202020204" pitchFamily="34" charset="0"/>
              <a:buChar char="•"/>
            </a:pPr>
            <a:r>
              <a:rPr lang="en-CA" sz="2000" dirty="0"/>
              <a:t>First design in </a:t>
            </a:r>
            <a:r>
              <a:rPr lang="en-CA" sz="2000" dirty="0">
                <a:solidFill>
                  <a:srgbClr val="0070C0"/>
                </a:solidFill>
              </a:rPr>
              <a:t>1975 was 6502 </a:t>
            </a:r>
          </a:p>
          <a:p>
            <a:pPr marL="1028700" lvl="1">
              <a:lnSpc>
                <a:spcPct val="150000"/>
              </a:lnSpc>
              <a:buFont typeface="Arial" panose="020B0604020202020204" pitchFamily="34" charset="0"/>
              <a:buChar char="•"/>
            </a:pPr>
            <a:r>
              <a:rPr lang="en-CA" sz="1400" dirty="0"/>
              <a:t>4000 transistors</a:t>
            </a:r>
          </a:p>
          <a:p>
            <a:pPr marL="1028700" lvl="1">
              <a:lnSpc>
                <a:spcPct val="150000"/>
              </a:lnSpc>
              <a:buFont typeface="Arial" panose="020B0604020202020204" pitchFamily="34" charset="0"/>
              <a:buChar char="•"/>
            </a:pPr>
            <a:r>
              <a:rPr lang="en-CA" sz="1400" dirty="0"/>
              <a:t>2 </a:t>
            </a:r>
            <a:r>
              <a:rPr lang="en-CA" sz="1400" dirty="0" err="1"/>
              <a:t>Mhz</a:t>
            </a:r>
            <a:r>
              <a:rPr lang="en-CA" sz="1400" dirty="0"/>
              <a:t>, 8 bits bus</a:t>
            </a:r>
          </a:p>
          <a:p>
            <a:pPr marL="1028700" lvl="1">
              <a:lnSpc>
                <a:spcPct val="150000"/>
              </a:lnSpc>
              <a:buFont typeface="Arial" panose="020B0604020202020204" pitchFamily="34" charset="0"/>
              <a:buChar char="•"/>
            </a:pPr>
            <a:r>
              <a:rPr lang="en-CA" sz="1400" dirty="0"/>
              <a:t>Took 26 cycles to add two integers </a:t>
            </a:r>
          </a:p>
          <a:p>
            <a:pPr marL="1028700" lvl="1">
              <a:lnSpc>
                <a:spcPct val="150000"/>
              </a:lnSpc>
              <a:buFont typeface="Arial" panose="020B0604020202020204" pitchFamily="34" charset="0"/>
              <a:buChar char="•"/>
            </a:pPr>
            <a:r>
              <a:rPr lang="en-CA" sz="1400" dirty="0"/>
              <a:t>Implemented in the BBC computer</a:t>
            </a:r>
          </a:p>
          <a:p>
            <a:pPr marL="285750" indent="-285750">
              <a:lnSpc>
                <a:spcPct val="150000"/>
              </a:lnSpc>
              <a:buFont typeface="Arial" panose="020B0604020202020204" pitchFamily="34" charset="0"/>
              <a:buChar char="•"/>
            </a:pPr>
            <a:r>
              <a:rPr lang="en-CA" sz="2000" dirty="0">
                <a:solidFill>
                  <a:srgbClr val="0070C0"/>
                </a:solidFill>
              </a:rPr>
              <a:t>In 1985 ARM1 </a:t>
            </a:r>
          </a:p>
          <a:p>
            <a:pPr marL="1028700" lvl="1">
              <a:lnSpc>
                <a:spcPct val="150000"/>
              </a:lnSpc>
              <a:buFont typeface="Arial" panose="020B0604020202020204" pitchFamily="34" charset="0"/>
              <a:buChar char="•"/>
            </a:pPr>
            <a:r>
              <a:rPr lang="en-CA" sz="1200" dirty="0"/>
              <a:t>25000 transistors, </a:t>
            </a:r>
          </a:p>
          <a:p>
            <a:pPr marL="1028700" lvl="1">
              <a:lnSpc>
                <a:spcPct val="150000"/>
              </a:lnSpc>
              <a:buFont typeface="Arial" panose="020B0604020202020204" pitchFamily="34" charset="0"/>
              <a:buChar char="•"/>
            </a:pPr>
            <a:r>
              <a:rPr lang="en-CA" sz="1200" dirty="0"/>
              <a:t>8 MHz, 32 bit bus </a:t>
            </a:r>
          </a:p>
          <a:p>
            <a:pPr marL="1028700" lvl="1">
              <a:lnSpc>
                <a:spcPct val="100000"/>
              </a:lnSpc>
              <a:buFont typeface="Arial" panose="020B0604020202020204" pitchFamily="34" charset="0"/>
              <a:buChar char="•"/>
            </a:pPr>
            <a:r>
              <a:rPr lang="en-CA" sz="1200" dirty="0"/>
              <a:t>2 cycles to add two integers</a:t>
            </a:r>
          </a:p>
          <a:p>
            <a:pPr marL="1028700" lvl="1">
              <a:lnSpc>
                <a:spcPct val="100000"/>
              </a:lnSpc>
              <a:buFont typeface="Arial" panose="020B0604020202020204" pitchFamily="34" charset="0"/>
              <a:buChar char="•"/>
            </a:pPr>
            <a:r>
              <a:rPr lang="en-CA" sz="1200" dirty="0"/>
              <a:t>Implemented on </a:t>
            </a:r>
            <a:r>
              <a:rPr lang="en-CA" sz="1200" b="1" dirty="0"/>
              <a:t>Acorn</a:t>
            </a:r>
            <a:r>
              <a:rPr lang="en-CA" sz="1200" dirty="0"/>
              <a:t> </a:t>
            </a:r>
            <a:r>
              <a:rPr lang="en-CA" sz="1200" dirty="0" err="1"/>
              <a:t>Risc</a:t>
            </a:r>
            <a:r>
              <a:rPr lang="en-CA" sz="1200" dirty="0"/>
              <a:t> Machine</a:t>
            </a:r>
            <a:r>
              <a:rPr lang="en-CA" sz="2000" dirty="0"/>
              <a:t> </a:t>
            </a:r>
          </a:p>
        </p:txBody>
      </p:sp>
      <p:sp>
        <p:nvSpPr>
          <p:cNvPr id="4" name="TextBox 3">
            <a:extLst>
              <a:ext uri="{FF2B5EF4-FFF2-40B4-BE49-F238E27FC236}">
                <a16:creationId xmlns:a16="http://schemas.microsoft.com/office/drawing/2014/main" id="{D6FB5571-646B-4515-B58C-1C38D6A92DFF}"/>
              </a:ext>
            </a:extLst>
          </p:cNvPr>
          <p:cNvSpPr txBox="1"/>
          <p:nvPr/>
        </p:nvSpPr>
        <p:spPr>
          <a:xfrm>
            <a:off x="5635625" y="4031578"/>
            <a:ext cx="2514600" cy="1933863"/>
          </a:xfrm>
          <a:prstGeom prst="rect">
            <a:avLst/>
          </a:prstGeom>
          <a:solidFill>
            <a:srgbClr val="00B0F0"/>
          </a:solidFill>
          <a:ln>
            <a:solidFill>
              <a:schemeClr val="tx2">
                <a:lumMod val="75000"/>
                <a:lumOff val="25000"/>
              </a:schemeClr>
            </a:solidFill>
          </a:ln>
        </p:spPr>
        <p:txBody>
          <a:bodyPr wrap="square" rtlCol="0">
            <a:spAutoFit/>
          </a:bodyPr>
          <a:lstStyle/>
          <a:p>
            <a:pPr>
              <a:lnSpc>
                <a:spcPct val="150000"/>
              </a:lnSpc>
            </a:pPr>
            <a:r>
              <a:rPr lang="en-CA" sz="1600" b="1" u="sng" dirty="0"/>
              <a:t>Example code</a:t>
            </a:r>
          </a:p>
          <a:p>
            <a:pPr lvl="1">
              <a:lnSpc>
                <a:spcPct val="150000"/>
              </a:lnSpc>
            </a:pPr>
            <a:r>
              <a:rPr lang="en-CA" sz="1600" dirty="0" err="1"/>
              <a:t>ldr</a:t>
            </a:r>
            <a:r>
              <a:rPr lang="en-CA" sz="1600" dirty="0"/>
              <a:t> r0,[</a:t>
            </a:r>
            <a:r>
              <a:rPr lang="en-CA" sz="1600" dirty="0" err="1"/>
              <a:t>addressA</a:t>
            </a:r>
            <a:r>
              <a:rPr lang="en-CA" sz="1600" dirty="0"/>
              <a:t>]</a:t>
            </a:r>
          </a:p>
          <a:p>
            <a:pPr lvl="1">
              <a:lnSpc>
                <a:spcPct val="150000"/>
              </a:lnSpc>
            </a:pPr>
            <a:r>
              <a:rPr lang="en-CA" sz="1600" dirty="0" err="1"/>
              <a:t>ldr</a:t>
            </a:r>
            <a:r>
              <a:rPr lang="en-CA" sz="1600" dirty="0"/>
              <a:t> r1,[</a:t>
            </a:r>
            <a:r>
              <a:rPr lang="en-CA" sz="1600" dirty="0" err="1"/>
              <a:t>addressB</a:t>
            </a:r>
            <a:r>
              <a:rPr lang="en-CA" sz="1600" dirty="0"/>
              <a:t>]</a:t>
            </a:r>
          </a:p>
          <a:p>
            <a:pPr lvl="1">
              <a:lnSpc>
                <a:spcPct val="150000"/>
              </a:lnSpc>
            </a:pPr>
            <a:r>
              <a:rPr lang="en-CA" sz="1600" dirty="0"/>
              <a:t>add r2,r0,r1</a:t>
            </a:r>
          </a:p>
          <a:p>
            <a:pPr lvl="1">
              <a:lnSpc>
                <a:spcPct val="150000"/>
              </a:lnSpc>
            </a:pPr>
            <a:r>
              <a:rPr lang="en-CA" sz="1600" dirty="0"/>
              <a:t>str   r2,[</a:t>
            </a:r>
            <a:r>
              <a:rPr lang="en-CA" sz="1600" dirty="0" err="1"/>
              <a:t>addressC</a:t>
            </a:r>
            <a:r>
              <a:rPr lang="en-CA" sz="1600" dirty="0"/>
              <a:t>]</a:t>
            </a:r>
          </a:p>
        </p:txBody>
      </p:sp>
    </p:spTree>
    <p:extLst>
      <p:ext uri="{BB962C8B-B14F-4D97-AF65-F5344CB8AC3E}">
        <p14:creationId xmlns:p14="http://schemas.microsoft.com/office/powerpoint/2010/main" val="4270098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266378"/>
          </a:xfrm>
          <a:prstGeom prst="rect">
            <a:avLst/>
          </a:prstGeom>
          <a:noFill/>
        </p:spPr>
        <p:txBody>
          <a:bodyPr wrap="square" rtlCol="0">
            <a:spAutoFit/>
          </a:bodyPr>
          <a:lstStyle/>
          <a:p>
            <a:pPr>
              <a:lnSpc>
                <a:spcPct val="150000"/>
              </a:lnSpc>
            </a:pPr>
            <a:r>
              <a:rPr lang="en-US" sz="1500" dirty="0"/>
              <a:t>The </a:t>
            </a:r>
            <a:r>
              <a:rPr lang="en-US" b="1" dirty="0">
                <a:solidFill>
                  <a:srgbClr val="0070C0"/>
                </a:solidFill>
              </a:rPr>
              <a:t>BIC </a:t>
            </a:r>
            <a:r>
              <a:rPr lang="en-US" sz="1500" dirty="0"/>
              <a:t>(Bit Clear) instruction used to clear, </a:t>
            </a:r>
            <a:r>
              <a:rPr lang="en-US" sz="1500" b="1" dirty="0">
                <a:solidFill>
                  <a:srgbClr val="0070C0"/>
                </a:solidFill>
              </a:rPr>
              <a:t>(make a bit zero)</a:t>
            </a:r>
            <a:r>
              <a:rPr lang="en-US" sz="1500" dirty="0"/>
              <a:t>, 1 or multiple bits. </a:t>
            </a:r>
          </a:p>
          <a:p>
            <a:pPr marL="1028700" lvl="1">
              <a:lnSpc>
                <a:spcPct val="150000"/>
              </a:lnSpc>
              <a:buFont typeface="Arial" panose="020B0604020202020204" pitchFamily="34" charset="0"/>
              <a:buChar char="•"/>
            </a:pPr>
            <a:r>
              <a:rPr lang="en-US" sz="1500" dirty="0"/>
              <a:t>It does so by performing AND of operand 1 with the Negation of operand 2. </a:t>
            </a:r>
          </a:p>
          <a:p>
            <a:pPr marL="1028700" lvl="1">
              <a:lnSpc>
                <a:spcPct val="150000"/>
              </a:lnSpc>
              <a:buFont typeface="Arial" panose="020B0604020202020204" pitchFamily="34" charset="0"/>
              <a:buChar char="•"/>
            </a:pPr>
            <a:r>
              <a:rPr lang="en-US" sz="1500" dirty="0"/>
              <a:t>For example: </a:t>
            </a:r>
            <a:r>
              <a:rPr lang="en-US" sz="1500" b="1" cap="all" dirty="0" err="1"/>
              <a:t>bic</a:t>
            </a:r>
            <a:r>
              <a:rPr lang="en-US" sz="1500" b="1" dirty="0"/>
              <a:t> </a:t>
            </a:r>
            <a:r>
              <a:rPr lang="en-US" sz="1500" b="1" dirty="0">
                <a:solidFill>
                  <a:srgbClr val="FF0000"/>
                </a:solidFill>
              </a:rPr>
              <a:t>R0</a:t>
            </a:r>
            <a:r>
              <a:rPr lang="en-US" sz="1500" b="1" dirty="0"/>
              <a:t>, </a:t>
            </a:r>
            <a:r>
              <a:rPr lang="en-US" sz="1500" b="1" dirty="0">
                <a:solidFill>
                  <a:srgbClr val="00B050"/>
                </a:solidFill>
              </a:rPr>
              <a:t>R1</a:t>
            </a:r>
            <a:r>
              <a:rPr lang="en-US" sz="1500" b="1" dirty="0"/>
              <a:t>, #0x3</a:t>
            </a:r>
            <a:r>
              <a:rPr lang="en-US" sz="1500" dirty="0"/>
              <a:t>;  </a:t>
            </a:r>
          </a:p>
          <a:p>
            <a:pPr marL="1028700" lvl="1">
              <a:lnSpc>
                <a:spcPct val="150000"/>
              </a:lnSpc>
              <a:buFont typeface="Arial" panose="020B0604020202020204" pitchFamily="34" charset="0"/>
              <a:buChar char="•"/>
            </a:pPr>
            <a:r>
              <a:rPr lang="en-US" sz="1500" dirty="0"/>
              <a:t>If the value in</a:t>
            </a:r>
            <a:r>
              <a:rPr lang="en-US" sz="1500" b="1" dirty="0"/>
              <a:t> </a:t>
            </a:r>
            <a:r>
              <a:rPr lang="en-US" sz="1500" b="1" dirty="0">
                <a:solidFill>
                  <a:srgbClr val="00B050"/>
                </a:solidFill>
              </a:rPr>
              <a:t>R1</a:t>
            </a:r>
            <a:r>
              <a:rPr lang="en-US" sz="1500" b="1" dirty="0"/>
              <a:t> </a:t>
            </a:r>
            <a:r>
              <a:rPr lang="en-US" sz="1500" dirty="0"/>
              <a:t>was </a:t>
            </a:r>
            <a:r>
              <a:rPr lang="en-US" sz="1500" b="1" dirty="0">
                <a:solidFill>
                  <a:srgbClr val="00B050"/>
                </a:solidFill>
              </a:rPr>
              <a:t>0xFF</a:t>
            </a:r>
            <a:r>
              <a:rPr lang="en-US" sz="1500" dirty="0"/>
              <a:t> the result of the following operation would be stored in R0. </a:t>
            </a:r>
          </a:p>
          <a:p>
            <a:pPr lvl="1" indent="0">
              <a:lnSpc>
                <a:spcPct val="150000"/>
              </a:lnSpc>
            </a:pPr>
            <a:endParaRPr lang="en-US" sz="1500" dirty="0"/>
          </a:p>
          <a:p>
            <a:pPr lvl="1" indent="0">
              <a:lnSpc>
                <a:spcPct val="150000"/>
              </a:lnSpc>
            </a:pPr>
            <a:endParaRPr lang="en-US" sz="1500" dirty="0"/>
          </a:p>
          <a:p>
            <a:pPr lvl="1" indent="0">
              <a:lnSpc>
                <a:spcPct val="150000"/>
              </a:lnSpc>
            </a:pPr>
            <a:endParaRPr lang="en-US" sz="1500" dirty="0"/>
          </a:p>
          <a:p>
            <a:pPr lvl="1" indent="0">
              <a:lnSpc>
                <a:spcPct val="150000"/>
              </a:lnSpc>
            </a:pPr>
            <a:endParaRPr lang="en-US" sz="1500" dirty="0"/>
          </a:p>
          <a:p>
            <a:pPr>
              <a:lnSpc>
                <a:spcPct val="150000"/>
              </a:lnSpc>
            </a:pPr>
            <a:r>
              <a:rPr lang="en-US" sz="1500" b="1" dirty="0">
                <a:solidFill>
                  <a:srgbClr val="0070C0"/>
                </a:solidFill>
              </a:rPr>
              <a:t>Compare and Test </a:t>
            </a:r>
            <a:r>
              <a:rPr lang="en-US" sz="1500" dirty="0"/>
              <a:t>behave exactly like their intel twins.</a:t>
            </a:r>
          </a:p>
          <a:p>
            <a:pPr marL="1028700" lvl="1">
              <a:lnSpc>
                <a:spcPct val="150000"/>
              </a:lnSpc>
              <a:buFont typeface="Arial" panose="020B0604020202020204" pitchFamily="34" charset="0"/>
              <a:buChar char="•"/>
            </a:pPr>
            <a:r>
              <a:rPr lang="en-US" sz="1500" b="1" dirty="0">
                <a:solidFill>
                  <a:srgbClr val="0070C0"/>
                </a:solidFill>
              </a:rPr>
              <a:t>CMP</a:t>
            </a:r>
            <a:r>
              <a:rPr lang="en-US" sz="1500" dirty="0"/>
              <a:t> </a:t>
            </a:r>
            <a:r>
              <a:rPr lang="en-US" sz="1400" dirty="0"/>
              <a:t>takes the values of the operands, simulates a subtraction operation and updates the CPSR flags based on the result without modifying the registers involved.</a:t>
            </a:r>
          </a:p>
          <a:p>
            <a:pPr marL="1028700" lvl="1">
              <a:lnSpc>
                <a:spcPct val="150000"/>
              </a:lnSpc>
              <a:buFont typeface="Arial" panose="020B0604020202020204" pitchFamily="34" charset="0"/>
              <a:buChar char="•"/>
            </a:pPr>
            <a:r>
              <a:rPr lang="en-US" sz="1500" b="1" dirty="0">
                <a:solidFill>
                  <a:srgbClr val="0070C0"/>
                </a:solidFill>
              </a:rPr>
              <a:t>TST</a:t>
            </a:r>
            <a:r>
              <a:rPr lang="en-US" sz="1500" dirty="0"/>
              <a:t> </a:t>
            </a:r>
            <a:r>
              <a:rPr lang="en-US" sz="1400" dirty="0"/>
              <a:t>takes the values of the operands, simulates a bitwise AND operation and updates the CPSR flags based on the result without modifying the registers involved.</a:t>
            </a:r>
          </a:p>
          <a:p>
            <a:pPr>
              <a:lnSpc>
                <a:spcPct val="150000"/>
              </a:lnSpc>
            </a:pPr>
            <a:endParaRPr lang="en-US" sz="1500" dirty="0"/>
          </a:p>
        </p:txBody>
      </p:sp>
      <p:graphicFrame>
        <p:nvGraphicFramePr>
          <p:cNvPr id="4" name="Table 3">
            <a:extLst>
              <a:ext uri="{FF2B5EF4-FFF2-40B4-BE49-F238E27FC236}">
                <a16:creationId xmlns:a16="http://schemas.microsoft.com/office/drawing/2014/main" id="{E0AF5322-D11B-424A-93B1-A961D4AD06FB}"/>
              </a:ext>
            </a:extLst>
          </p:cNvPr>
          <p:cNvGraphicFramePr>
            <a:graphicFrameLocks noGrp="1"/>
          </p:cNvGraphicFramePr>
          <p:nvPr>
            <p:extLst>
              <p:ext uri="{D42A27DB-BD31-4B8C-83A1-F6EECF244321}">
                <p14:modId xmlns:p14="http://schemas.microsoft.com/office/powerpoint/2010/main" val="2872642405"/>
              </p:ext>
            </p:extLst>
          </p:nvPr>
        </p:nvGraphicFramePr>
        <p:xfrm>
          <a:off x="1103615" y="2743200"/>
          <a:ext cx="6934200" cy="1112520"/>
        </p:xfrm>
        <a:graphic>
          <a:graphicData uri="http://schemas.openxmlformats.org/drawingml/2006/table">
            <a:tbl>
              <a:tblPr firstRow="1" bandRow="1">
                <a:tableStyleId>{5C22544A-7EE6-4342-B048-85BDC9FD1C3A}</a:tableStyleId>
              </a:tblPr>
              <a:tblGrid>
                <a:gridCol w="1029985">
                  <a:extLst>
                    <a:ext uri="{9D8B030D-6E8A-4147-A177-3AD203B41FA5}">
                      <a16:colId xmlns:a16="http://schemas.microsoft.com/office/drawing/2014/main" val="1422234176"/>
                    </a:ext>
                  </a:extLst>
                </a:gridCol>
                <a:gridCol w="5904215">
                  <a:extLst>
                    <a:ext uri="{9D8B030D-6E8A-4147-A177-3AD203B41FA5}">
                      <a16:colId xmlns:a16="http://schemas.microsoft.com/office/drawing/2014/main" val="190345479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US" sz="1600" b="1" dirty="0">
                          <a:solidFill>
                            <a:srgbClr val="00B050"/>
                          </a:solidFill>
                        </a:rPr>
                        <a:t>0000 0000  1111 1111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4240803580"/>
                  </a:ext>
                </a:extLst>
              </a:tr>
              <a:tr h="370840">
                <a:tc>
                  <a:txBody>
                    <a:bodyPr/>
                    <a:lstStyle/>
                    <a:p>
                      <a:r>
                        <a:rPr lang="en-US" sz="1800" dirty="0"/>
                        <a:t>0xFFFC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US" sz="1800" dirty="0"/>
                        <a:t>1111 1111 1111 1100 - (this is the negated value of 0x3)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297006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FF0000"/>
                          </a:solidFill>
                        </a:rPr>
                        <a:t>R0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FF0000"/>
                          </a:solidFill>
                        </a:rPr>
                        <a:t>0000 0000</a:t>
                      </a:r>
                      <a:r>
                        <a:rPr lang="en-US" sz="1800" dirty="0">
                          <a:solidFill>
                            <a:srgbClr val="FF0000"/>
                          </a:solidFill>
                        </a:rPr>
                        <a:t>1111 1100 </a:t>
                      </a:r>
                      <a:r>
                        <a:rPr lang="en-US" sz="1800" dirty="0"/>
                        <a:t>(R0 would contain 0xFC)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601331930"/>
                  </a:ext>
                </a:extLst>
              </a:tr>
            </a:tbl>
          </a:graphicData>
        </a:graphic>
      </p:graphicFrame>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Bit Clear and Testing Instructions</a:t>
            </a:r>
          </a:p>
        </p:txBody>
      </p:sp>
    </p:spTree>
    <p:extLst>
      <p:ext uri="{BB962C8B-B14F-4D97-AF65-F5344CB8AC3E}">
        <p14:creationId xmlns:p14="http://schemas.microsoft.com/office/powerpoint/2010/main" val="781347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Cross Compilation - Setup</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725157"/>
          </a:xfrm>
          <a:prstGeom prst="rect">
            <a:avLst/>
          </a:prstGeom>
          <a:noFill/>
        </p:spPr>
        <p:txBody>
          <a:bodyPr wrap="square" rtlCol="0">
            <a:spAutoFit/>
          </a:bodyPr>
          <a:lstStyle/>
          <a:p>
            <a:pPr>
              <a:lnSpc>
                <a:spcPct val="150000"/>
              </a:lnSpc>
            </a:pPr>
            <a:r>
              <a:rPr lang="en-US" sz="1600" dirty="0"/>
              <a:t>Generally speaking the ARM platform you will be working is likely to be an embedded one. This means that memory is at a premium. This means ability to install all your tools to complete development and testing will be affected by the amount of storage available. </a:t>
            </a:r>
          </a:p>
          <a:p>
            <a:pPr>
              <a:lnSpc>
                <a:spcPct val="150000"/>
              </a:lnSpc>
            </a:pPr>
            <a:endParaRPr lang="en-US" sz="800" dirty="0"/>
          </a:p>
          <a:p>
            <a:pPr>
              <a:lnSpc>
                <a:spcPct val="150000"/>
              </a:lnSpc>
            </a:pPr>
            <a:r>
              <a:rPr lang="en-US" sz="1600" dirty="0"/>
              <a:t>This doesn't take into consideration the amount of RAM or CPU speed. </a:t>
            </a:r>
          </a:p>
          <a:p>
            <a:pPr>
              <a:lnSpc>
                <a:spcPct val="150000"/>
              </a:lnSpc>
            </a:pPr>
            <a:r>
              <a:rPr lang="en-US" sz="1600" dirty="0"/>
              <a:t>On the other hand your laptop and desktop computers will have all of those resources in abundance. This creates a conundrum, how do you develop and test your code for your embedded system on a computer with a different architecture. </a:t>
            </a:r>
          </a:p>
          <a:p>
            <a:pPr>
              <a:lnSpc>
                <a:spcPct val="150000"/>
              </a:lnSpc>
            </a:pPr>
            <a:endParaRPr lang="en-US" sz="1400" dirty="0"/>
          </a:p>
          <a:p>
            <a:pPr>
              <a:lnSpc>
                <a:spcPct val="150000"/>
              </a:lnSpc>
            </a:pPr>
            <a:r>
              <a:rPr lang="en-US" sz="1600" dirty="0"/>
              <a:t>The solution cross compilation and the associated toolchain. We have seen so far that we can install the necessary development tools on Linux to compile our C code. These same open source tools are also available for ARM. There are many projects available to build your own toolchain, but to keep things simple, let's use the ones available in the Linux repository.</a:t>
            </a:r>
          </a:p>
          <a:p>
            <a:pPr>
              <a:lnSpc>
                <a:spcPct val="150000"/>
              </a:lnSpc>
            </a:pPr>
            <a:r>
              <a:rPr lang="en-US" sz="1600" dirty="0"/>
              <a:t>	</a:t>
            </a:r>
            <a:r>
              <a:rPr lang="en-US" sz="1600" dirty="0">
                <a:highlight>
                  <a:srgbClr val="FFFF00"/>
                </a:highlight>
              </a:rPr>
              <a:t>To install: </a:t>
            </a:r>
            <a:r>
              <a:rPr lang="en-US" sz="1600" b="1" dirty="0" err="1">
                <a:highlight>
                  <a:srgbClr val="FFFF00"/>
                </a:highlight>
              </a:rPr>
              <a:t>sudo</a:t>
            </a:r>
            <a:r>
              <a:rPr lang="en-US" sz="1600" b="1" dirty="0">
                <a:highlight>
                  <a:srgbClr val="FFFF00"/>
                </a:highlight>
              </a:rPr>
              <a:t> apt-update </a:t>
            </a:r>
            <a:r>
              <a:rPr lang="en-US" sz="1600" dirty="0">
                <a:highlight>
                  <a:srgbClr val="FFFF00"/>
                </a:highlight>
              </a:rPr>
              <a:t>&amp;&amp; </a:t>
            </a:r>
            <a:r>
              <a:rPr lang="en-US" sz="1600" b="1" dirty="0" err="1">
                <a:highlight>
                  <a:srgbClr val="FFFF00"/>
                </a:highlight>
              </a:rPr>
              <a:t>sudo</a:t>
            </a:r>
            <a:r>
              <a:rPr lang="en-US" sz="1600" b="1" dirty="0">
                <a:highlight>
                  <a:srgbClr val="FFFF00"/>
                </a:highlight>
              </a:rPr>
              <a:t> apt-get install gnu-arm-</a:t>
            </a:r>
            <a:r>
              <a:rPr lang="en-US" sz="1600" b="1" dirty="0" err="1">
                <a:highlight>
                  <a:srgbClr val="FFFF00"/>
                </a:highlight>
              </a:rPr>
              <a:t>linux</a:t>
            </a:r>
            <a:r>
              <a:rPr lang="en-US" sz="1600" b="1" dirty="0">
                <a:highlight>
                  <a:srgbClr val="FFFF00"/>
                </a:highlight>
              </a:rPr>
              <a:t>-</a:t>
            </a:r>
            <a:r>
              <a:rPr lang="en-US" sz="1600" b="1" dirty="0" err="1">
                <a:highlight>
                  <a:srgbClr val="FFFF00"/>
                </a:highlight>
              </a:rPr>
              <a:t>gnueabihf</a:t>
            </a:r>
            <a:endParaRPr lang="en-US" sz="1600" b="1" dirty="0">
              <a:highlight>
                <a:srgbClr val="FFFF00"/>
              </a:highlight>
            </a:endParaRPr>
          </a:p>
        </p:txBody>
      </p:sp>
    </p:spTree>
    <p:extLst>
      <p:ext uri="{BB962C8B-B14F-4D97-AF65-F5344CB8AC3E}">
        <p14:creationId xmlns:p14="http://schemas.microsoft.com/office/powerpoint/2010/main" val="486371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43000" y="124713"/>
            <a:ext cx="7886700" cy="1325563"/>
          </a:xfrm>
        </p:spPr>
        <p:txBody>
          <a:bodyPr/>
          <a:lstStyle/>
          <a:p>
            <a:r>
              <a:rPr lang="en-CA" altLang="en-US" dirty="0"/>
              <a:t>ARM Processor</a:t>
            </a:r>
          </a:p>
        </p:txBody>
      </p:sp>
      <p:sp>
        <p:nvSpPr>
          <p:cNvPr id="29699" name="Content Placeholder 2"/>
          <p:cNvSpPr>
            <a:spLocks noGrp="1"/>
          </p:cNvSpPr>
          <p:nvPr>
            <p:ph idx="1"/>
          </p:nvPr>
        </p:nvSpPr>
        <p:spPr>
          <a:xfrm>
            <a:off x="628650" y="1371600"/>
            <a:ext cx="7886700" cy="2286000"/>
          </a:xfrm>
        </p:spPr>
        <p:txBody>
          <a:bodyPr/>
          <a:lstStyle/>
          <a:p>
            <a:pPr>
              <a:buFont typeface="Arial" panose="020B0604020202020204" pitchFamily="34" charset="0"/>
              <a:buChar char="•"/>
              <a:defRPr/>
            </a:pPr>
            <a:r>
              <a:rPr lang="en-CA" altLang="en-US" sz="1800" dirty="0">
                <a:latin typeface="Arial" panose="020B0604020202020204" pitchFamily="34" charset="0"/>
                <a:cs typeface="Arial" panose="020B0604020202020204" pitchFamily="34" charset="0"/>
              </a:rPr>
              <a:t>The future of Microprocessors by Sophie Wilson (ARM inventor)</a:t>
            </a:r>
          </a:p>
          <a:p>
            <a:pPr marL="685800" lvl="1">
              <a:buFont typeface="Arial" panose="020B0604020202020204" pitchFamily="34" charset="0"/>
              <a:buChar char="•"/>
              <a:defRPr/>
            </a:pPr>
            <a:r>
              <a:rPr lang="en-CA" altLang="en-US" sz="1600" dirty="0">
                <a:solidFill>
                  <a:srgbClr val="0070C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https://www.youtube.com/watch?v=_9mzmvhwMqw</a:t>
            </a:r>
            <a:endParaRPr lang="en-CA" altLang="en-US" sz="1600" dirty="0">
              <a:solidFill>
                <a:srgbClr val="0070C0"/>
              </a:solidFill>
              <a:latin typeface="Arial" panose="020B0604020202020204" pitchFamily="34" charset="0"/>
              <a:cs typeface="Arial" panose="020B0604020202020204" pitchFamily="34" charset="0"/>
            </a:endParaRPr>
          </a:p>
          <a:p>
            <a:pPr>
              <a:buFont typeface="Arial" panose="020B0604020202020204" pitchFamily="34" charset="0"/>
              <a:buChar char="•"/>
              <a:defRPr/>
            </a:pPr>
            <a:r>
              <a:rPr lang="en-CA" sz="1800" dirty="0">
                <a:latin typeface="Verdana" panose="020B0604030504040204" pitchFamily="34" charset="0"/>
                <a:ea typeface="Verdana" panose="020B0604030504040204" pitchFamily="34" charset="0"/>
              </a:rPr>
              <a:t>Who invented ARM Processor?</a:t>
            </a:r>
          </a:p>
          <a:p>
            <a:pPr marL="685800" lvl="1">
              <a:buFont typeface="Arial" panose="020B0604020202020204" pitchFamily="34" charset="0"/>
              <a:buChar char="•"/>
              <a:defRPr/>
            </a:pPr>
            <a:r>
              <a:rPr lang="en-CA" sz="1600" dirty="0">
                <a:solidFill>
                  <a:srgbClr val="0070C0"/>
                </a:solidFill>
                <a:hlinkClick r:id="rId3">
                  <a:extLst>
                    <a:ext uri="{A12FA001-AC4F-418D-AE19-62706E023703}">
                      <ahyp:hlinkClr xmlns:ahyp="http://schemas.microsoft.com/office/drawing/2018/hyperlinkcolor" val="tx"/>
                    </a:ext>
                  </a:extLst>
                </a:hlinkClick>
              </a:rPr>
              <a:t>https://www.youtube.com/watch?v=nbNnNF9JHFQ</a:t>
            </a:r>
            <a:endParaRPr lang="en-CA" sz="1600" dirty="0">
              <a:solidFill>
                <a:srgbClr val="0070C0"/>
              </a:solidFill>
            </a:endParaRPr>
          </a:p>
        </p:txBody>
      </p:sp>
    </p:spTree>
    <p:extLst>
      <p:ext uri="{BB962C8B-B14F-4D97-AF65-F5344CB8AC3E}">
        <p14:creationId xmlns:p14="http://schemas.microsoft.com/office/powerpoint/2010/main" val="1261963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43000" y="251618"/>
            <a:ext cx="7886700" cy="1325563"/>
          </a:xfrm>
        </p:spPr>
        <p:txBody>
          <a:bodyPr/>
          <a:lstStyle/>
          <a:p>
            <a:r>
              <a:rPr lang="en-CA" altLang="en-US" dirty="0"/>
              <a:t>Raspberry Pi OS</a:t>
            </a:r>
          </a:p>
        </p:txBody>
      </p:sp>
      <p:sp>
        <p:nvSpPr>
          <p:cNvPr id="29699" name="Content Placeholder 2"/>
          <p:cNvSpPr>
            <a:spLocks noGrp="1"/>
          </p:cNvSpPr>
          <p:nvPr>
            <p:ph idx="1"/>
          </p:nvPr>
        </p:nvSpPr>
        <p:spPr>
          <a:xfrm>
            <a:off x="634192" y="1371600"/>
            <a:ext cx="7886700" cy="1752600"/>
          </a:xfrm>
        </p:spPr>
        <p:txBody>
          <a:bodyPr/>
          <a:lstStyle/>
          <a:p>
            <a:pPr marL="285750" indent="-285750">
              <a:buFont typeface="Arial" panose="020B0604020202020204" pitchFamily="34" charset="0"/>
              <a:buChar char="•"/>
              <a:defRPr/>
            </a:pPr>
            <a:r>
              <a:rPr lang="en-CA" altLang="en-US" sz="1800" dirty="0">
                <a:latin typeface="Arial" panose="020B0604020202020204" pitchFamily="34" charset="0"/>
                <a:cs typeface="Arial" panose="020B0604020202020204" pitchFamily="34" charset="0"/>
              </a:rPr>
              <a:t>Raspberry Images – 32-bit </a:t>
            </a:r>
          </a:p>
          <a:p>
            <a:pPr marL="685800" lvl="1">
              <a:buFont typeface="Arial" panose="020B0604020202020204" pitchFamily="34" charset="0"/>
              <a:buChar char="•"/>
              <a:defRPr/>
            </a:pPr>
            <a:r>
              <a:rPr lang="en-CA" altLang="en-US" sz="1600" dirty="0">
                <a:solidFill>
                  <a:srgbClr val="0070C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https://www.raspberrypi.org/software/operating-systems/</a:t>
            </a:r>
            <a:endParaRPr lang="en-CA" altLang="en-US" sz="1600" dirty="0">
              <a:solidFill>
                <a:srgbClr val="0070C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CA" altLang="en-US" sz="1800" dirty="0">
                <a:latin typeface="Arial" panose="020B0604020202020204" pitchFamily="34" charset="0"/>
                <a:cs typeface="Arial" panose="020B0604020202020204" pitchFamily="34" charset="0"/>
              </a:rPr>
              <a:t>64 bit OS for 64-bit Raspberry PI</a:t>
            </a:r>
          </a:p>
          <a:p>
            <a:pPr marL="685800" lvl="1">
              <a:buFont typeface="Arial" panose="020B0604020202020204" pitchFamily="34" charset="0"/>
              <a:buChar char="•"/>
              <a:defRPr/>
            </a:pPr>
            <a:r>
              <a:rPr lang="en-CA" altLang="en-US" sz="1600" dirty="0">
                <a:solidFill>
                  <a:srgbClr val="0070C0"/>
                </a:solidFill>
                <a:hlinkClick r:id="rId3">
                  <a:extLst>
                    <a:ext uri="{A12FA001-AC4F-418D-AE19-62706E023703}">
                      <ahyp:hlinkClr xmlns:ahyp="http://schemas.microsoft.com/office/drawing/2018/hyperlinkcolor" val="tx"/>
                    </a:ext>
                  </a:extLst>
                </a:hlinkClick>
              </a:rPr>
              <a:t>https://www.balena.io/os/#download</a:t>
            </a:r>
            <a:endParaRPr lang="en-CA" altLang="en-US" sz="1600" dirty="0">
              <a:solidFill>
                <a:srgbClr val="0070C0"/>
              </a:solidFill>
            </a:endParaRPr>
          </a:p>
        </p:txBody>
      </p:sp>
    </p:spTree>
    <p:extLst>
      <p:ext uri="{BB962C8B-B14F-4D97-AF65-F5344CB8AC3E}">
        <p14:creationId xmlns:p14="http://schemas.microsoft.com/office/powerpoint/2010/main" val="251692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latin typeface="+mn-lt"/>
                <a:cs typeface="DejaVu Sans" charset="0"/>
              </a:rPr>
              <a:t>ARM Processor </a:t>
            </a:r>
            <a:r>
              <a:rPr lang="en-CA" altLang="en-US" sz="3000" b="1" dirty="0">
                <a:cs typeface="DejaVu Sans" charset="0"/>
              </a:rPr>
              <a:t>(features)</a:t>
            </a:r>
            <a:endParaRPr lang="en-CA" altLang="en-US" sz="3000" b="1" dirty="0">
              <a:latin typeface="+mn-lt"/>
              <a:cs typeface="DejaVu Sans" charset="0"/>
            </a:endParaRPr>
          </a:p>
        </p:txBody>
      </p:sp>
      <p:sp>
        <p:nvSpPr>
          <p:cNvPr id="5" name="Content Placeholder 4"/>
          <p:cNvSpPr>
            <a:spLocks noGrp="1"/>
          </p:cNvSpPr>
          <p:nvPr>
            <p:ph idx="1"/>
          </p:nvPr>
        </p:nvSpPr>
        <p:spPr>
          <a:xfrm>
            <a:off x="533400" y="848932"/>
            <a:ext cx="7886700" cy="5323268"/>
          </a:xfrm>
        </p:spPr>
        <p:txBody>
          <a:bodyPr/>
          <a:lstStyle/>
          <a:p>
            <a:pPr marL="285750" indent="-285750">
              <a:lnSpc>
                <a:spcPct val="150000"/>
              </a:lnSpc>
              <a:buFont typeface="Arial" panose="020B0604020202020204" pitchFamily="34" charset="0"/>
              <a:buChar char="•"/>
            </a:pPr>
            <a:r>
              <a:rPr lang="en-CA" sz="1800" dirty="0">
                <a:solidFill>
                  <a:srgbClr val="0070C0"/>
                </a:solidFill>
              </a:rPr>
              <a:t>Load-Store architecture </a:t>
            </a:r>
            <a:r>
              <a:rPr lang="en-CA" sz="1800" dirty="0"/>
              <a:t>- The processor operates on data held in registers. </a:t>
            </a:r>
            <a:r>
              <a:rPr lang="en-CA" sz="1050" b="1" u="sng" dirty="0">
                <a:solidFill>
                  <a:srgbClr val="0070C0"/>
                </a:solidFill>
              </a:rPr>
              <a:t>Data held in the register bank can be used multiple times without needing multiple memory accesses</a:t>
            </a:r>
            <a:r>
              <a:rPr lang="en-CA" sz="1050" dirty="0">
                <a:solidFill>
                  <a:srgbClr val="0070C0"/>
                </a:solidFill>
              </a:rPr>
              <a:t> </a:t>
            </a:r>
          </a:p>
          <a:p>
            <a:pPr marL="285750" indent="-285750">
              <a:lnSpc>
                <a:spcPct val="150000"/>
              </a:lnSpc>
              <a:buFont typeface="Arial" panose="020B0604020202020204" pitchFamily="34" charset="0"/>
              <a:buChar char="•"/>
            </a:pPr>
            <a:r>
              <a:rPr lang="en-CA" sz="1800" dirty="0">
                <a:solidFill>
                  <a:srgbClr val="0070C0"/>
                </a:solidFill>
                <a:latin typeface="Arial" panose="020B0604020202020204" pitchFamily="34" charset="0"/>
                <a:cs typeface="Arial" panose="020B0604020202020204" pitchFamily="34" charset="0"/>
              </a:rPr>
              <a:t>In 2003 </a:t>
            </a:r>
            <a:r>
              <a:rPr lang="en-CA" sz="1800" dirty="0" err="1">
                <a:solidFill>
                  <a:srgbClr val="0070C0"/>
                </a:solidFill>
                <a:latin typeface="Arial" panose="020B0604020202020204" pitchFamily="34" charset="0"/>
                <a:cs typeface="Arial" panose="020B0604020202020204" pitchFamily="34" charset="0"/>
              </a:rPr>
              <a:t>Firepath</a:t>
            </a:r>
            <a:r>
              <a:rPr lang="en-CA" sz="1800" dirty="0">
                <a:solidFill>
                  <a:srgbClr val="0070C0"/>
                </a:solidFill>
                <a:latin typeface="Arial" panose="020B0604020202020204" pitchFamily="34" charset="0"/>
                <a:cs typeface="Arial" panose="020B0604020202020204" pitchFamily="34" charset="0"/>
              </a:rPr>
              <a:t> </a:t>
            </a:r>
            <a:endParaRPr lang="en-CA" sz="1800" dirty="0">
              <a:latin typeface="Arial" panose="020B0604020202020204" pitchFamily="34" charset="0"/>
              <a:cs typeface="Arial" panose="020B0604020202020204" pitchFamily="34" charset="0"/>
            </a:endParaRPr>
          </a:p>
          <a:p>
            <a:pPr marL="685800" lvl="1">
              <a:lnSpc>
                <a:spcPct val="100000"/>
              </a:lnSpc>
              <a:buFont typeface="Arial" panose="020B0604020202020204" pitchFamily="34" charset="0"/>
              <a:buChar char="•"/>
            </a:pPr>
            <a:r>
              <a:rPr lang="en-CA" sz="1400" dirty="0">
                <a:latin typeface="Arial" panose="020B0604020202020204" pitchFamily="34" charset="0"/>
                <a:cs typeface="Arial" panose="020B0604020202020204" pitchFamily="34" charset="0"/>
              </a:rPr>
              <a:t>6 million transistors</a:t>
            </a:r>
          </a:p>
          <a:p>
            <a:pPr marL="685800" lvl="1">
              <a:lnSpc>
                <a:spcPct val="100000"/>
              </a:lnSpc>
              <a:buFont typeface="Arial" panose="020B0604020202020204" pitchFamily="34" charset="0"/>
              <a:buChar char="•"/>
            </a:pPr>
            <a:r>
              <a:rPr lang="en-CA" sz="1400" dirty="0">
                <a:latin typeface="Arial" panose="020B0604020202020204" pitchFamily="34" charset="0"/>
                <a:cs typeface="Arial" panose="020B0604020202020204" pitchFamily="34" charset="0"/>
              </a:rPr>
              <a:t>330 </a:t>
            </a:r>
            <a:r>
              <a:rPr lang="en-CA" sz="1400" dirty="0" err="1">
                <a:latin typeface="Arial" panose="020B0604020202020204" pitchFamily="34" charset="0"/>
                <a:cs typeface="Arial" panose="020B0604020202020204" pitchFamily="34" charset="0"/>
              </a:rPr>
              <a:t>Mhz</a:t>
            </a:r>
            <a:r>
              <a:rPr lang="en-CA" sz="1400" dirty="0">
                <a:latin typeface="Arial" panose="020B0604020202020204" pitchFamily="34" charset="0"/>
                <a:cs typeface="Arial" panose="020B0604020202020204" pitchFamily="34" charset="0"/>
              </a:rPr>
              <a:t>, 64-bit operations. </a:t>
            </a:r>
          </a:p>
          <a:p>
            <a:pPr marL="685800" lvl="1">
              <a:lnSpc>
                <a:spcPct val="100000"/>
              </a:lnSpc>
              <a:buFont typeface="Arial" panose="020B0604020202020204" pitchFamily="34" charset="0"/>
              <a:buChar char="•"/>
            </a:pPr>
            <a:r>
              <a:rPr lang="en-CA" sz="1400" dirty="0">
                <a:latin typeface="Arial" panose="020B0604020202020204" pitchFamily="34" charset="0"/>
                <a:cs typeface="Arial" panose="020B0604020202020204" pitchFamily="34" charset="0"/>
              </a:rPr>
              <a:t>It can use many registers with one instruction </a:t>
            </a:r>
            <a:r>
              <a:rPr lang="en-CA" sz="1400" b="1" dirty="0">
                <a:solidFill>
                  <a:srgbClr val="0070C0"/>
                </a:solidFill>
                <a:latin typeface="Arial" panose="020B0604020202020204" pitchFamily="34" charset="0"/>
                <a:cs typeface="Arial" panose="020B0604020202020204" pitchFamily="34" charset="0"/>
              </a:rPr>
              <a:t>SIMD</a:t>
            </a:r>
            <a:r>
              <a:rPr lang="en-CA" sz="1400" dirty="0">
                <a:latin typeface="Arial" panose="020B0604020202020204" pitchFamily="34" charset="0"/>
                <a:cs typeface="Arial" panose="020B0604020202020204" pitchFamily="34" charset="0"/>
              </a:rPr>
              <a:t>. ADDW  r0/r1,r2/r3, r4/r5   </a:t>
            </a:r>
          </a:p>
          <a:p>
            <a:pPr marL="285750" indent="-285750">
              <a:lnSpc>
                <a:spcPct val="150000"/>
              </a:lnSpc>
              <a:buFont typeface="Arial" panose="020B0604020202020204" pitchFamily="34" charset="0"/>
              <a:buChar char="•"/>
            </a:pPr>
            <a:r>
              <a:rPr lang="en-CA" sz="1800" dirty="0">
                <a:latin typeface="Arial" panose="020B0604020202020204" pitchFamily="34" charset="0"/>
                <a:cs typeface="Arial" panose="020B0604020202020204" pitchFamily="34" charset="0"/>
              </a:rPr>
              <a:t>ARM cores are </a:t>
            </a:r>
            <a:r>
              <a:rPr lang="en-CA" sz="1800" b="1" dirty="0">
                <a:solidFill>
                  <a:srgbClr val="0070C0"/>
                </a:solidFill>
                <a:latin typeface="Arial" panose="020B0604020202020204" pitchFamily="34" charset="0"/>
                <a:cs typeface="Arial" panose="020B0604020202020204" pitchFamily="34" charset="0"/>
              </a:rPr>
              <a:t>widely used in smartphones</a:t>
            </a:r>
            <a:r>
              <a:rPr lang="en-CA" sz="1800" dirty="0">
                <a:latin typeface="Arial" panose="020B0604020202020204" pitchFamily="34" charset="0"/>
                <a:cs typeface="Arial" panose="020B0604020202020204" pitchFamily="34" charset="0"/>
              </a:rPr>
              <a:t>, </a:t>
            </a:r>
            <a:r>
              <a:rPr lang="en-CA" sz="1800" b="1" dirty="0">
                <a:solidFill>
                  <a:srgbClr val="0070C0"/>
                </a:solidFill>
                <a:latin typeface="Arial" panose="020B0604020202020204" pitchFamily="34" charset="0"/>
                <a:cs typeface="Arial" panose="020B0604020202020204" pitchFamily="34" charset="0"/>
              </a:rPr>
              <a:t>tablets</a:t>
            </a:r>
            <a:r>
              <a:rPr lang="en-CA" sz="1800" dirty="0">
                <a:latin typeface="Arial" panose="020B0604020202020204" pitchFamily="34" charset="0"/>
                <a:cs typeface="Arial" panose="020B0604020202020204" pitchFamily="34" charset="0"/>
              </a:rPr>
              <a:t> and in most of </a:t>
            </a:r>
            <a:r>
              <a:rPr lang="en-CA" sz="1800" b="1" dirty="0">
                <a:solidFill>
                  <a:srgbClr val="0070C0"/>
                </a:solidFill>
                <a:latin typeface="Arial" panose="020B0604020202020204" pitchFamily="34" charset="0"/>
                <a:cs typeface="Arial" panose="020B0604020202020204" pitchFamily="34" charset="0"/>
              </a:rPr>
              <a:t>embedded</a:t>
            </a:r>
            <a:r>
              <a:rPr lang="en-CA" sz="1800" dirty="0">
                <a:latin typeface="Arial" panose="020B0604020202020204" pitchFamily="34" charset="0"/>
                <a:cs typeface="Arial" panose="020B0604020202020204" pitchFamily="34" charset="0"/>
              </a:rPr>
              <a:t> and </a:t>
            </a:r>
            <a:r>
              <a:rPr lang="en-CA" sz="1800" b="1" dirty="0">
                <a:solidFill>
                  <a:srgbClr val="0070C0"/>
                </a:solidFill>
                <a:latin typeface="Arial" panose="020B0604020202020204" pitchFamily="34" charset="0"/>
                <a:cs typeface="Arial" panose="020B0604020202020204" pitchFamily="34" charset="0"/>
              </a:rPr>
              <a:t>IoT devices </a:t>
            </a:r>
            <a:r>
              <a:rPr lang="en-CA" sz="1000" b="1" u="sng" dirty="0">
                <a:solidFill>
                  <a:srgbClr val="FF0000"/>
                </a:solidFill>
                <a:latin typeface="Arial" panose="020B0604020202020204" pitchFamily="34" charset="0"/>
                <a:cs typeface="Arial" panose="020B0604020202020204" pitchFamily="34" charset="0"/>
              </a:rPr>
              <a:t>https://www.businessinsider.com/internet-of-things-devices-examples</a:t>
            </a:r>
            <a:r>
              <a:rPr lang="en-CA" sz="1000" u="sng" dirty="0">
                <a:solidFill>
                  <a:srgbClr val="FF0000"/>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CA" sz="1800" dirty="0">
                <a:latin typeface="Arial" panose="020B0604020202020204" pitchFamily="34" charset="0"/>
                <a:cs typeface="Arial" panose="020B0604020202020204" pitchFamily="34" charset="0"/>
              </a:rPr>
              <a:t>The ARM processor has been specifically designed to be </a:t>
            </a:r>
            <a:r>
              <a:rPr lang="en-CA" sz="1800" dirty="0">
                <a:solidFill>
                  <a:srgbClr val="FF0000"/>
                </a:solidFill>
                <a:latin typeface="Arial" panose="020B0604020202020204" pitchFamily="34" charset="0"/>
                <a:cs typeface="Arial" panose="020B0604020202020204" pitchFamily="34" charset="0"/>
              </a:rPr>
              <a:t>small to reduce power consumption</a:t>
            </a:r>
            <a:r>
              <a:rPr lang="en-CA" sz="1800" dirty="0">
                <a:latin typeface="Arial" panose="020B0604020202020204" pitchFamily="34" charset="0"/>
                <a:cs typeface="Arial" panose="020B0604020202020204" pitchFamily="34" charset="0"/>
              </a:rPr>
              <a:t>. </a:t>
            </a:r>
            <a:r>
              <a:rPr lang="en-CA" sz="1800" dirty="0"/>
              <a:t>This </a:t>
            </a:r>
            <a:r>
              <a:rPr lang="en-CA" sz="1800" dirty="0">
                <a:solidFill>
                  <a:srgbClr val="FF0000"/>
                </a:solidFill>
              </a:rPr>
              <a:t>low</a:t>
            </a:r>
            <a:r>
              <a:rPr lang="en-CA" sz="1800" dirty="0"/>
              <a:t> </a:t>
            </a:r>
            <a:r>
              <a:rPr lang="en-CA" sz="1800" dirty="0">
                <a:solidFill>
                  <a:srgbClr val="FF0000"/>
                </a:solidFill>
              </a:rPr>
              <a:t>power consumption and low heat </a:t>
            </a:r>
            <a:r>
              <a:rPr lang="en-CA" sz="1800" dirty="0"/>
              <a:t>production made the ARM the best design for mobile devices, which is why Apple implemented it in </a:t>
            </a:r>
            <a:r>
              <a:rPr lang="en-CA" sz="1800" b="1" dirty="0"/>
              <a:t>iPod</a:t>
            </a:r>
            <a:r>
              <a:rPr lang="en-CA" sz="1800" dirty="0"/>
              <a:t>. </a:t>
            </a:r>
          </a:p>
          <a:p>
            <a:pPr marL="285750" indent="-285750">
              <a:lnSpc>
                <a:spcPct val="150000"/>
              </a:lnSpc>
              <a:buFont typeface="Arial" panose="020B0604020202020204" pitchFamily="34" charset="0"/>
              <a:buChar char="•"/>
            </a:pPr>
            <a:endParaRPr lang="en-CA"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386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latin typeface="+mn-lt"/>
                <a:cs typeface="DejaVu Sans" charset="0"/>
              </a:rPr>
              <a:t>ARM Processor </a:t>
            </a:r>
            <a:r>
              <a:rPr lang="en-CA" altLang="en-US" sz="3000" b="1" dirty="0">
                <a:cs typeface="DejaVu Sans" charset="0"/>
              </a:rPr>
              <a:t>(features)</a:t>
            </a:r>
            <a:endParaRPr lang="en-CA" altLang="en-US" sz="3000" b="1" dirty="0">
              <a:latin typeface="+mn-lt"/>
              <a:cs typeface="DejaVu Sans" charset="0"/>
            </a:endParaRPr>
          </a:p>
        </p:txBody>
      </p:sp>
      <p:sp>
        <p:nvSpPr>
          <p:cNvPr id="5" name="Content Placeholder 4"/>
          <p:cNvSpPr>
            <a:spLocks noGrp="1"/>
          </p:cNvSpPr>
          <p:nvPr>
            <p:ph idx="1"/>
          </p:nvPr>
        </p:nvSpPr>
        <p:spPr>
          <a:xfrm>
            <a:off x="533400" y="1066800"/>
            <a:ext cx="7886700" cy="4351338"/>
          </a:xfrm>
        </p:spPr>
        <p:txBody>
          <a:bodyPr/>
          <a:lstStyle/>
          <a:p>
            <a:pPr marL="285750" indent="-285750">
              <a:lnSpc>
                <a:spcPct val="150000"/>
              </a:lnSpc>
              <a:buFont typeface="Arial" panose="020B0604020202020204" pitchFamily="34" charset="0"/>
              <a:buChar char="•"/>
            </a:pPr>
            <a:r>
              <a:rPr lang="en-CA" sz="1800" dirty="0"/>
              <a:t>iPhones, and Android phones were all based 32-bit ARM processors but in 2013 Apple introduced 64-bit capable A7 chip</a:t>
            </a:r>
          </a:p>
          <a:p>
            <a:pPr marL="285750" indent="-285750">
              <a:lnSpc>
                <a:spcPct val="150000"/>
              </a:lnSpc>
              <a:buFont typeface="Arial" panose="020B0604020202020204" pitchFamily="34" charset="0"/>
              <a:buChar char="•"/>
            </a:pPr>
            <a:r>
              <a:rPr lang="en-CA" sz="1800" dirty="0"/>
              <a:t>Each instruction in </a:t>
            </a:r>
            <a:r>
              <a:rPr lang="en-CA" sz="1800" b="1" dirty="0">
                <a:solidFill>
                  <a:srgbClr val="0070C0"/>
                </a:solidFill>
              </a:rPr>
              <a:t>RISC processors is a </a:t>
            </a:r>
            <a:r>
              <a:rPr lang="en-CA" sz="1800" b="1" dirty="0">
                <a:solidFill>
                  <a:srgbClr val="FF0000"/>
                </a:solidFill>
              </a:rPr>
              <a:t>fixed length </a:t>
            </a:r>
            <a:r>
              <a:rPr lang="en-CA" sz="1800" dirty="0"/>
              <a:t>to allow the pipeline to fetch future instructions before decoding the current instruction. </a:t>
            </a:r>
          </a:p>
          <a:p>
            <a:pPr marL="285750" indent="-285750">
              <a:lnSpc>
                <a:spcPct val="150000"/>
              </a:lnSpc>
              <a:buFont typeface="Arial" panose="020B0604020202020204" pitchFamily="34" charset="0"/>
              <a:buChar char="•"/>
            </a:pPr>
            <a:r>
              <a:rPr lang="en-CA" sz="1800" dirty="0"/>
              <a:t>Modern processors have pipelines that can execute multiple instructions at once, and may do so </a:t>
            </a:r>
            <a:r>
              <a:rPr lang="en-CA" sz="1800" dirty="0">
                <a:solidFill>
                  <a:srgbClr val="FF0000"/>
                </a:solidFill>
              </a:rPr>
              <a:t>out of order</a:t>
            </a:r>
            <a:r>
              <a:rPr lang="en-CA" sz="1800" dirty="0"/>
              <a:t>. </a:t>
            </a:r>
            <a:endParaRPr lang="en-US" dirty="0"/>
          </a:p>
        </p:txBody>
      </p:sp>
    </p:spTree>
    <p:extLst>
      <p:ext uri="{BB962C8B-B14F-4D97-AF65-F5344CB8AC3E}">
        <p14:creationId xmlns:p14="http://schemas.microsoft.com/office/powerpoint/2010/main" val="195233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latin typeface="+mn-lt"/>
                <a:cs typeface="DejaVu Sans" charset="0"/>
              </a:rPr>
              <a:t>ARM Family</a:t>
            </a:r>
          </a:p>
        </p:txBody>
      </p:sp>
      <p:pic>
        <p:nvPicPr>
          <p:cNvPr id="5" name="Picture 6"/>
          <p:cNvPicPr/>
          <p:nvPr/>
        </p:nvPicPr>
        <p:blipFill>
          <a:blip r:embed="rId2"/>
          <a:stretch/>
        </p:blipFill>
        <p:spPr>
          <a:xfrm>
            <a:off x="56520" y="838200"/>
            <a:ext cx="9087480" cy="5111640"/>
          </a:xfrm>
          <a:prstGeom prst="rect">
            <a:avLst/>
          </a:prstGeom>
          <a:ln>
            <a:noFill/>
          </a:ln>
        </p:spPr>
      </p:pic>
      <p:sp>
        <p:nvSpPr>
          <p:cNvPr id="6" name="Rectangle 5"/>
          <p:cNvSpPr/>
          <p:nvPr/>
        </p:nvSpPr>
        <p:spPr>
          <a:xfrm>
            <a:off x="533400" y="5949840"/>
            <a:ext cx="7543800" cy="349968"/>
          </a:xfrm>
          <a:prstGeom prst="rect">
            <a:avLst/>
          </a:prstGeom>
        </p:spPr>
        <p:txBody>
          <a:bodyPr wrap="square">
            <a:spAutoFit/>
          </a:bodyPr>
          <a:lstStyle/>
          <a:p>
            <a:r>
              <a:rPr lang="en-CA" dirty="0"/>
              <a:t>https://en.wikipedia.org/wiki/List_of_ARM_microarchitectures</a:t>
            </a:r>
          </a:p>
        </p:txBody>
      </p:sp>
    </p:spTree>
    <p:extLst>
      <p:ext uri="{BB962C8B-B14F-4D97-AF65-F5344CB8AC3E}">
        <p14:creationId xmlns:p14="http://schemas.microsoft.com/office/powerpoint/2010/main" val="379137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ARM Instruction Set</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219200"/>
            <a:ext cx="7914669" cy="2949525"/>
          </a:xfrm>
          <a:prstGeom prst="rect">
            <a:avLst/>
          </a:prstGeom>
          <a:noFill/>
        </p:spPr>
        <p:txBody>
          <a:bodyPr wrap="square" rtlCol="0">
            <a:spAutoFit/>
          </a:bodyPr>
          <a:lstStyle/>
          <a:p>
            <a:pPr>
              <a:lnSpc>
                <a:spcPct val="150000"/>
              </a:lnSpc>
            </a:pPr>
            <a:r>
              <a:rPr lang="en-US" dirty="0"/>
              <a:t>Unlike Intel, </a:t>
            </a:r>
            <a:r>
              <a:rPr lang="en-US" b="1" dirty="0"/>
              <a:t>ARM</a:t>
            </a:r>
            <a:r>
              <a:rPr lang="en-US" dirty="0"/>
              <a:t> does not manufacture chips, it just licenses the designs for other to optimize and manufacture. </a:t>
            </a:r>
          </a:p>
          <a:p>
            <a:pPr>
              <a:lnSpc>
                <a:spcPct val="150000"/>
              </a:lnSpc>
            </a:pPr>
            <a:r>
              <a:rPr lang="en-US" dirty="0"/>
              <a:t>What does this mean for the Instruction Set, it means that, there will be a consistency across all manufacturers in the language used to program these devices. This is because the manufacturers don't have to compete with each other on the core processor features, but instead can focus on the features supporting it. </a:t>
            </a:r>
          </a:p>
        </p:txBody>
      </p:sp>
    </p:spTree>
    <p:extLst>
      <p:ext uri="{BB962C8B-B14F-4D97-AF65-F5344CB8AC3E}">
        <p14:creationId xmlns:p14="http://schemas.microsoft.com/office/powerpoint/2010/main" val="414709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ARM Processor - Registers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4665" y="1143000"/>
            <a:ext cx="7914669" cy="4786823"/>
          </a:xfrm>
          <a:prstGeom prst="rect">
            <a:avLst/>
          </a:prstGeom>
          <a:noFill/>
        </p:spPr>
        <p:txBody>
          <a:bodyPr wrap="square" rtlCol="0">
            <a:spAutoFit/>
          </a:bodyPr>
          <a:lstStyle/>
          <a:p>
            <a:pPr>
              <a:lnSpc>
                <a:spcPct val="150000"/>
              </a:lnSpc>
            </a:pPr>
            <a:r>
              <a:rPr lang="en-US" dirty="0"/>
              <a:t>In this course the focus will be on the </a:t>
            </a:r>
            <a:r>
              <a:rPr lang="en-US" b="1" dirty="0"/>
              <a:t>SBC</a:t>
            </a:r>
            <a:r>
              <a:rPr lang="en-US" dirty="0"/>
              <a:t> (single board computer) called the </a:t>
            </a:r>
            <a:r>
              <a:rPr lang="en-US" b="1" dirty="0"/>
              <a:t>Raspberry Pi 4 </a:t>
            </a:r>
            <a:r>
              <a:rPr lang="en-US" dirty="0"/>
              <a:t>(</a:t>
            </a:r>
            <a:r>
              <a:rPr lang="en-US" dirty="0" err="1"/>
              <a:t>RPi</a:t>
            </a:r>
            <a:r>
              <a:rPr lang="en-US" dirty="0"/>
              <a:t> 4). </a:t>
            </a:r>
            <a:r>
              <a:rPr lang="en-US" b="1" dirty="0"/>
              <a:t>SoC</a:t>
            </a:r>
            <a:r>
              <a:rPr lang="en-US" dirty="0"/>
              <a:t> – System on a Chip Cortex </a:t>
            </a:r>
            <a:r>
              <a:rPr lang="en-US" b="1" dirty="0"/>
              <a:t>A53</a:t>
            </a:r>
            <a:r>
              <a:rPr lang="en-US" dirty="0"/>
              <a:t> –</a:t>
            </a:r>
            <a:r>
              <a:rPr lang="en-US" sz="1600" dirty="0"/>
              <a:t>ARMv8-A</a:t>
            </a:r>
          </a:p>
          <a:p>
            <a:pPr>
              <a:lnSpc>
                <a:spcPct val="150000"/>
              </a:lnSpc>
            </a:pPr>
            <a:r>
              <a:rPr lang="en-US" dirty="0"/>
              <a:t>As discussed previously the processor has high speed memory locations inside it called </a:t>
            </a:r>
            <a:r>
              <a:rPr lang="en-US" b="1" dirty="0"/>
              <a:t>registers</a:t>
            </a:r>
            <a:r>
              <a:rPr lang="en-US" dirty="0"/>
              <a:t>. These registers provide the CPU with a scratchpad (temporary memory space) for its operations.</a:t>
            </a:r>
          </a:p>
          <a:p>
            <a:pPr>
              <a:lnSpc>
                <a:spcPct val="150000"/>
              </a:lnSpc>
            </a:pPr>
            <a:r>
              <a:rPr lang="en-US" dirty="0"/>
              <a:t>Here's a list of those registers for </a:t>
            </a:r>
            <a:r>
              <a:rPr lang="en-US" dirty="0">
                <a:solidFill>
                  <a:srgbClr val="FF0000"/>
                </a:solidFill>
              </a:rPr>
              <a:t>32-bit system</a:t>
            </a:r>
            <a:r>
              <a:rPr lang="en-US" dirty="0"/>
              <a:t>:</a:t>
            </a:r>
          </a:p>
          <a:p>
            <a:pPr>
              <a:lnSpc>
                <a:spcPct val="150000"/>
              </a:lnSpc>
            </a:pPr>
            <a:r>
              <a:rPr lang="en-US" b="1" dirty="0"/>
              <a:t>General Purpose</a:t>
            </a:r>
            <a:r>
              <a:rPr lang="en-US" dirty="0"/>
              <a:t>: R0, R1, R2, R3, R4, R5, R6, R7, R8, R9, R10, R11, R12</a:t>
            </a:r>
          </a:p>
          <a:p>
            <a:pPr>
              <a:lnSpc>
                <a:spcPct val="150000"/>
              </a:lnSpc>
            </a:pPr>
            <a:r>
              <a:rPr lang="en-US" b="1" dirty="0"/>
              <a:t>Special Purpose</a:t>
            </a:r>
            <a:r>
              <a:rPr lang="en-US" dirty="0"/>
              <a:t>: R13  </a:t>
            </a:r>
            <a:r>
              <a:rPr lang="en-US" dirty="0">
                <a:solidFill>
                  <a:srgbClr val="FF0000"/>
                </a:solidFill>
              </a:rPr>
              <a:t>Stack Pointer </a:t>
            </a:r>
            <a:r>
              <a:rPr lang="en-US" dirty="0"/>
              <a:t>, </a:t>
            </a:r>
          </a:p>
          <a:p>
            <a:pPr>
              <a:lnSpc>
                <a:spcPct val="150000"/>
              </a:lnSpc>
            </a:pPr>
            <a:r>
              <a:rPr lang="en-US" dirty="0"/>
              <a:t>				  R14  </a:t>
            </a:r>
            <a:r>
              <a:rPr lang="en-US" dirty="0">
                <a:solidFill>
                  <a:srgbClr val="FF0000"/>
                </a:solidFill>
              </a:rPr>
              <a:t>Linker register </a:t>
            </a:r>
            <a:r>
              <a:rPr lang="en-US" dirty="0"/>
              <a:t>stores return address </a:t>
            </a:r>
          </a:p>
          <a:p>
            <a:pPr lvl="1">
              <a:lnSpc>
                <a:spcPct val="150000"/>
              </a:lnSpc>
            </a:pPr>
            <a:r>
              <a:rPr lang="en-US" dirty="0"/>
              <a:t> 				  R15  </a:t>
            </a:r>
            <a:r>
              <a:rPr lang="en-US" dirty="0">
                <a:solidFill>
                  <a:srgbClr val="FF0000"/>
                </a:solidFill>
              </a:rPr>
              <a:t>Program Counter </a:t>
            </a:r>
            <a:r>
              <a:rPr lang="en-US" dirty="0"/>
              <a:t>– Contains the address of next 					   instruction to be </a:t>
            </a:r>
            <a:r>
              <a:rPr lang="en-US" dirty="0">
                <a:solidFill>
                  <a:srgbClr val="FF0000"/>
                </a:solidFill>
              </a:rPr>
              <a:t>fetched</a:t>
            </a:r>
            <a:r>
              <a:rPr lang="en-US" dirty="0"/>
              <a:t> by processor</a:t>
            </a:r>
            <a:endParaRPr lang="en-US" sz="4000" baseline="30000" dirty="0">
              <a:solidFill>
                <a:schemeClr val="accent6">
                  <a:lumMod val="75000"/>
                </a:schemeClr>
              </a:solidFill>
            </a:endParaRPr>
          </a:p>
        </p:txBody>
      </p:sp>
    </p:spTree>
    <p:extLst>
      <p:ext uri="{BB962C8B-B14F-4D97-AF65-F5344CB8AC3E}">
        <p14:creationId xmlns:p14="http://schemas.microsoft.com/office/powerpoint/2010/main" val="288306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886700" cy="4351338"/>
          </a:xfrm>
        </p:spPr>
        <p:txBody>
          <a:bodyPr/>
          <a:lstStyle/>
          <a:p>
            <a:pPr>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You can see that the processor has far more general purpose registers than Intel. This is because it primarily performs its calculations (operations) in registers. It is called the </a:t>
            </a:r>
            <a:r>
              <a:rPr lang="en-US" sz="2400" b="1" dirty="0">
                <a:latin typeface="Arial" panose="020B0604020202020204" pitchFamily="34" charset="0"/>
                <a:cs typeface="Arial" panose="020B0604020202020204" pitchFamily="34" charset="0"/>
              </a:rPr>
              <a:t>Load-Store</a:t>
            </a:r>
            <a:r>
              <a:rPr lang="en-US" sz="2400" dirty="0">
                <a:latin typeface="Arial" panose="020B0604020202020204" pitchFamily="34" charset="0"/>
                <a:cs typeface="Arial" panose="020B0604020202020204" pitchFamily="34" charset="0"/>
              </a:rPr>
              <a:t> architecture as opposed to Intel which is a Register-Memory architecture. </a:t>
            </a:r>
          </a:p>
          <a:p>
            <a:pPr marL="0" indent="0">
              <a:lnSpc>
                <a:spcPct val="150000"/>
              </a:lnSpc>
            </a:pPr>
            <a:r>
              <a:rPr lang="en-US" sz="1800" b="1" dirty="0">
                <a:solidFill>
                  <a:srgbClr val="FF0000"/>
                </a:solidFill>
                <a:latin typeface="Arial" panose="020B0604020202020204" pitchFamily="34" charset="0"/>
                <a:cs typeface="Arial" panose="020B0604020202020204" pitchFamily="34" charset="0"/>
              </a:rPr>
              <a:t>Load-Store: </a:t>
            </a:r>
            <a:r>
              <a:rPr lang="en-US" sz="1800" i="1" dirty="0">
                <a:solidFill>
                  <a:schemeClr val="accent6">
                    <a:lumMod val="75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https://en.wikipedia.org/wiki/Load-store_architecture</a:t>
            </a:r>
            <a:endParaRPr lang="en-US" sz="1800" b="1" i="1"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ARM Processor - Registers</a:t>
            </a:r>
          </a:p>
        </p:txBody>
      </p:sp>
    </p:spTree>
    <p:extLst>
      <p:ext uri="{BB962C8B-B14F-4D97-AF65-F5344CB8AC3E}">
        <p14:creationId xmlns:p14="http://schemas.microsoft.com/office/powerpoint/2010/main" val="185627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93" y="914400"/>
            <a:ext cx="7886700" cy="5374316"/>
          </a:xfrm>
        </p:spPr>
        <p:txBody>
          <a:bodyPr/>
          <a:lstStyle/>
          <a:p>
            <a:pPr>
              <a:lnSpc>
                <a:spcPct val="100000"/>
              </a:lnSpc>
              <a:buFont typeface="Arial" panose="020B0604020202020204" pitchFamily="34" charset="0"/>
              <a:buChar char="•"/>
            </a:pPr>
            <a:r>
              <a:rPr lang="en-CA" sz="1800" dirty="0">
                <a:latin typeface="Arial" panose="020B0604020202020204" pitchFamily="34" charset="0"/>
                <a:cs typeface="Arial" panose="020B0604020202020204" pitchFamily="34" charset="0"/>
              </a:rPr>
              <a:t>Armv8-A supports A32,T32 and A64 (AArch64)</a:t>
            </a:r>
          </a:p>
          <a:p>
            <a:pPr>
              <a:lnSpc>
                <a:spcPct val="100000"/>
              </a:lnSpc>
              <a:buFont typeface="Arial" panose="020B0604020202020204" pitchFamily="34" charset="0"/>
              <a:buChar char="•"/>
            </a:pPr>
            <a:r>
              <a:rPr lang="en-CA" sz="1800" dirty="0">
                <a:latin typeface="Arial" panose="020B0604020202020204" pitchFamily="34" charset="0"/>
                <a:cs typeface="Arial" panose="020B0604020202020204" pitchFamily="34" charset="0"/>
              </a:rPr>
              <a:t>Most A64 instructions operate on registers. It is fixed-length 32-bit instruction set. </a:t>
            </a:r>
          </a:p>
          <a:p>
            <a:pPr>
              <a:lnSpc>
                <a:spcPct val="100000"/>
              </a:lnSpc>
              <a:buFont typeface="Arial" panose="020B0604020202020204" pitchFamily="34" charset="0"/>
              <a:buChar char="•"/>
            </a:pPr>
            <a:r>
              <a:rPr lang="en-CA" sz="1800" dirty="0">
                <a:latin typeface="Arial" panose="020B0604020202020204" pitchFamily="34" charset="0"/>
                <a:cs typeface="Arial" panose="020B0604020202020204" pitchFamily="34" charset="0"/>
              </a:rPr>
              <a:t>The architecture provides 31 general purpose registers. 64-bit X register </a:t>
            </a:r>
            <a:r>
              <a:rPr lang="en-CA" sz="1800" dirty="0">
                <a:solidFill>
                  <a:srgbClr val="FF0000"/>
                </a:solidFill>
                <a:latin typeface="Arial" panose="020B0604020202020204" pitchFamily="34" charset="0"/>
                <a:cs typeface="Arial" panose="020B0604020202020204" pitchFamily="34" charset="0"/>
              </a:rPr>
              <a:t>(X0..X30), </a:t>
            </a:r>
            <a:r>
              <a:rPr lang="en-CA" sz="1800" dirty="0">
                <a:latin typeface="Arial" panose="020B0604020202020204" pitchFamily="34" charset="0"/>
                <a:cs typeface="Arial" panose="020B0604020202020204" pitchFamily="34" charset="0"/>
              </a:rPr>
              <a:t>or 32-bit W register </a:t>
            </a:r>
            <a:r>
              <a:rPr lang="en-CA" sz="1800" dirty="0">
                <a:solidFill>
                  <a:srgbClr val="FF0000"/>
                </a:solidFill>
                <a:latin typeface="Arial" panose="020B0604020202020204" pitchFamily="34" charset="0"/>
                <a:cs typeface="Arial" panose="020B0604020202020204" pitchFamily="34" charset="0"/>
              </a:rPr>
              <a:t>(W0..W30). </a:t>
            </a:r>
          </a:p>
          <a:p>
            <a:pPr>
              <a:lnSpc>
                <a:spcPct val="100000"/>
              </a:lnSpc>
              <a:buFont typeface="Arial" panose="020B0604020202020204" pitchFamily="34" charset="0"/>
              <a:buChar char="•"/>
            </a:pPr>
            <a:r>
              <a:rPr lang="en-CA" sz="1800" dirty="0">
                <a:solidFill>
                  <a:srgbClr val="FF0000"/>
                </a:solidFill>
                <a:latin typeface="Arial" panose="020B0604020202020204" pitchFamily="34" charset="0"/>
                <a:cs typeface="Arial" panose="020B0604020202020204" pitchFamily="34" charset="0"/>
              </a:rPr>
              <a:t>SP </a:t>
            </a:r>
            <a:r>
              <a:rPr lang="en-CA" sz="1800" dirty="0">
                <a:solidFill>
                  <a:schemeClr val="tx1"/>
                </a:solidFill>
                <a:latin typeface="Arial" panose="020B0604020202020204" pitchFamily="34" charset="0"/>
                <a:cs typeface="Arial" panose="020B0604020202020204" pitchFamily="34" charset="0"/>
              </a:rPr>
              <a:t>Stack pointer</a:t>
            </a:r>
          </a:p>
          <a:p>
            <a:pPr>
              <a:lnSpc>
                <a:spcPct val="100000"/>
              </a:lnSpc>
              <a:buFont typeface="Arial" panose="020B0604020202020204" pitchFamily="34" charset="0"/>
              <a:buChar char="•"/>
            </a:pPr>
            <a:r>
              <a:rPr lang="en-CA" sz="1800" dirty="0">
                <a:solidFill>
                  <a:srgbClr val="FF0000"/>
                </a:solidFill>
                <a:latin typeface="Arial" panose="020B0604020202020204" pitchFamily="34" charset="0"/>
                <a:cs typeface="Arial" panose="020B0604020202020204" pitchFamily="34" charset="0"/>
              </a:rPr>
              <a:t>X30 </a:t>
            </a:r>
            <a:r>
              <a:rPr lang="en-CA" sz="1800" dirty="0">
                <a:solidFill>
                  <a:schemeClr val="tx1"/>
                </a:solidFill>
                <a:latin typeface="Arial" panose="020B0604020202020204" pitchFamily="34" charset="0"/>
                <a:cs typeface="Arial" panose="020B0604020202020204" pitchFamily="34" charset="0"/>
              </a:rPr>
              <a:t>is the LR link register. Contains return address</a:t>
            </a:r>
          </a:p>
          <a:p>
            <a:pPr>
              <a:lnSpc>
                <a:spcPct val="100000"/>
              </a:lnSpc>
              <a:buFont typeface="Arial" panose="020B0604020202020204" pitchFamily="34" charset="0"/>
              <a:buChar char="•"/>
            </a:pPr>
            <a:r>
              <a:rPr lang="en-CA" sz="1800" dirty="0">
                <a:solidFill>
                  <a:srgbClr val="FF0000"/>
                </a:solidFill>
                <a:latin typeface="Arial" panose="020B0604020202020204" pitchFamily="34" charset="0"/>
                <a:cs typeface="Arial" panose="020B0604020202020204" pitchFamily="34" charset="0"/>
              </a:rPr>
              <a:t>PC  </a:t>
            </a:r>
            <a:r>
              <a:rPr lang="en-CA" sz="1800" dirty="0">
                <a:solidFill>
                  <a:schemeClr val="tx1"/>
                </a:solidFill>
                <a:latin typeface="Arial" panose="020B0604020202020204" pitchFamily="34" charset="0"/>
                <a:cs typeface="Arial" panose="020B0604020202020204" pitchFamily="34" charset="0"/>
              </a:rPr>
              <a:t>Program counter. Memory address of currently execution instruction</a:t>
            </a:r>
          </a:p>
          <a:p>
            <a:pPr>
              <a:lnSpc>
                <a:spcPct val="100000"/>
              </a:lnSpc>
              <a:buFont typeface="Arial" panose="020B0604020202020204" pitchFamily="34" charset="0"/>
              <a:buChar char="•"/>
            </a:pPr>
            <a:r>
              <a:rPr lang="en-CA" sz="1800" dirty="0">
                <a:solidFill>
                  <a:schemeClr val="tx1"/>
                </a:solidFill>
                <a:latin typeface="Arial" panose="020B0604020202020204" pitchFamily="34" charset="0"/>
                <a:cs typeface="Arial" panose="020B0604020202020204" pitchFamily="34" charset="0"/>
              </a:rPr>
              <a:t>32 registers for floating points. </a:t>
            </a:r>
          </a:p>
          <a:p>
            <a:pPr>
              <a:lnSpc>
                <a:spcPct val="100000"/>
              </a:lnSpc>
              <a:buFont typeface="Arial" panose="020B0604020202020204" pitchFamily="34" charset="0"/>
              <a:buChar char="•"/>
            </a:pPr>
            <a:r>
              <a:rPr lang="en-CA" sz="1800" dirty="0">
                <a:latin typeface="Arial" panose="020B0604020202020204" pitchFamily="34" charset="0"/>
                <a:cs typeface="Arial" panose="020B0604020202020204" pitchFamily="34" charset="0"/>
              </a:rPr>
              <a:t>E.g. 32-bit integer addition: </a:t>
            </a:r>
            <a:r>
              <a:rPr lang="en-CA" sz="1800" dirty="0">
                <a:solidFill>
                  <a:srgbClr val="FF0000"/>
                </a:solidFill>
                <a:latin typeface="Arial" panose="020B0604020202020204" pitchFamily="34" charset="0"/>
                <a:cs typeface="Arial" panose="020B0604020202020204" pitchFamily="34" charset="0"/>
              </a:rPr>
              <a:t>ADD W0, W1, W2 </a:t>
            </a:r>
            <a:r>
              <a:rPr lang="en-CA" sz="1800" dirty="0">
                <a:latin typeface="Arial" panose="020B0604020202020204" pitchFamily="34" charset="0"/>
                <a:cs typeface="Arial" panose="020B0604020202020204" pitchFamily="34" charset="0"/>
              </a:rPr>
              <a:t>in this case the top 32 bits of the 64-bit register are zeroed</a:t>
            </a:r>
          </a:p>
          <a:p>
            <a:pPr>
              <a:lnSpc>
                <a:spcPct val="100000"/>
              </a:lnSpc>
              <a:buFont typeface="Arial" panose="020B0604020202020204" pitchFamily="34" charset="0"/>
              <a:buChar char="•"/>
            </a:pPr>
            <a:r>
              <a:rPr lang="en-CA" sz="1800" dirty="0">
                <a:latin typeface="Arial" panose="020B0604020202020204" pitchFamily="34" charset="0"/>
                <a:cs typeface="Arial" panose="020B0604020202020204" pitchFamily="34" charset="0"/>
              </a:rPr>
              <a:t>E.g. 64-bit integer addition: </a:t>
            </a:r>
            <a:r>
              <a:rPr lang="en-CA" sz="1800" dirty="0">
                <a:solidFill>
                  <a:srgbClr val="FF0000"/>
                </a:solidFill>
                <a:latin typeface="Arial" panose="020B0604020202020204" pitchFamily="34" charset="0"/>
                <a:cs typeface="Arial" panose="020B0604020202020204" pitchFamily="34" charset="0"/>
              </a:rPr>
              <a:t>ADD X0, X1, X2</a:t>
            </a:r>
          </a:p>
          <a:p>
            <a:pPr>
              <a:lnSpc>
                <a:spcPct val="100000"/>
              </a:lnSpc>
              <a:buFont typeface="Arial" panose="020B0604020202020204" pitchFamily="34" charset="0"/>
              <a:buChar char="•"/>
            </a:pPr>
            <a:r>
              <a:rPr lang="en-CA" sz="1600" dirty="0">
                <a:solidFill>
                  <a:srgbClr val="0070C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https://developer.arm.com/documentation/den0024/a/ARMv8-Registers</a:t>
            </a:r>
            <a:endParaRPr lang="en-CA" sz="1600" dirty="0">
              <a:solidFill>
                <a:srgbClr val="0070C0"/>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n-CA" sz="1600" dirty="0">
              <a:solidFill>
                <a:srgbClr val="FF0000"/>
              </a:solidFill>
              <a:latin typeface="Arial" panose="020B0604020202020204" pitchFamily="34" charset="0"/>
              <a:cs typeface="Arial" panose="020B0604020202020204" pitchFamily="34" charset="0"/>
            </a:endParaRPr>
          </a:p>
          <a:p>
            <a:endParaRPr lang="en-CA" dirty="0"/>
          </a:p>
        </p:txBody>
      </p:sp>
      <p:sp>
        <p:nvSpPr>
          <p:cNvPr id="4" name="Rectangle 3"/>
          <p:cNvSpPr/>
          <p:nvPr/>
        </p:nvSpPr>
        <p:spPr>
          <a:xfrm>
            <a:off x="533400" y="304800"/>
            <a:ext cx="3968843" cy="493084"/>
          </a:xfrm>
          <a:prstGeom prst="rect">
            <a:avLst/>
          </a:prstGeom>
        </p:spPr>
        <p:txBody>
          <a:bodyPr wrap="none">
            <a:spAutoFit/>
          </a:bodyPr>
          <a:lstStyle/>
          <a:p>
            <a:r>
              <a:rPr lang="en-CA" sz="2800" b="1" dirty="0">
                <a:latin typeface="+mn-lt"/>
                <a:cs typeface="Arial" panose="020B0604020202020204" pitchFamily="34" charset="0"/>
              </a:rPr>
              <a:t>Registers for AArch64</a:t>
            </a:r>
          </a:p>
        </p:txBody>
      </p:sp>
    </p:spTree>
    <p:extLst>
      <p:ext uri="{BB962C8B-B14F-4D97-AF65-F5344CB8AC3E}">
        <p14:creationId xmlns:p14="http://schemas.microsoft.com/office/powerpoint/2010/main" val="312852216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6D9493B5-8B56-4CB9-8E5E-FA95E4F0F78E}"/>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1F1BBF77-A93F-4F04-9FC6-F51663FC9AE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ITSC204</Template>
  <TotalTime>3332</TotalTime>
  <Words>2686</Words>
  <Application>Microsoft Office PowerPoint</Application>
  <PresentationFormat>On-screen Show (4:3)</PresentationFormat>
  <Paragraphs>217</Paragraphs>
  <Slides>23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DejaVu Sans</vt:lpstr>
      <vt:lpstr>Noto Sans CJK SC</vt:lpstr>
      <vt:lpstr>Times New Roman</vt:lpstr>
      <vt:lpstr>Titillium Lt</vt:lpstr>
      <vt:lpstr>Verdana</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ARM Processor</vt:lpstr>
      <vt:lpstr>Raspberry Pi 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Gary Rowe</cp:lastModifiedBy>
  <cp:revision>106</cp:revision>
  <cp:lastPrinted>2016-04-11T23:01:10Z</cp:lastPrinted>
  <dcterms:created xsi:type="dcterms:W3CDTF">2020-04-05T21:19:52Z</dcterms:created>
  <dcterms:modified xsi:type="dcterms:W3CDTF">2021-07-28T16:57:39Z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